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charts/chart3.xml" ContentType="application/vnd.openxmlformats-officedocument.drawingml.chart+xml"/>
  <Default Extension="xlsx" ContentType="application/vnd.openxmlformats-officedocument.spreadsheetml.sheet"/>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charts/chart18.xml" ContentType="application/vnd.openxmlformats-officedocument.drawingml.chart+xml"/>
  <Override PartName="/ppt/theme/themeOverride6.xml" ContentType="application/vnd.openxmlformats-officedocument.themeOverr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diagrams/data7.xml" ContentType="application/vnd.openxmlformats-officedocument.drawingml.diagramData+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charts/chart10.xml" ContentType="application/vnd.openxmlformats-officedocument.drawingml.chart+xml"/>
  <Override PartName="/ppt/slides/slide108.xml" ContentType="application/vnd.openxmlformats-officedocument.presentationml.slide+xml"/>
  <Override PartName="/ppt/slides/slide155.xml" ContentType="application/vnd.openxmlformats-officedocument.presentationml.slide+xml"/>
  <Override PartName="/ppt/drawings/drawing8.xml" ContentType="application/vnd.openxmlformats-officedocument.drawingml.chartshapes+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theme/themeOverride3.xml" ContentType="application/vnd.openxmlformats-officedocument.themeOverride+xml"/>
  <Override PartName="/ppt/notesSlides/notesSlide18.xml" ContentType="application/vnd.openxmlformats-officedocument.presentationml.notesSlide+xml"/>
  <Override PartName="/ppt/charts/chart26.xml" ContentType="application/vnd.openxmlformats-officedocument.drawingml.chart+xml"/>
  <Default Extension="wmf" ContentType="image/x-wmf"/>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diagrams/layout7.xml" ContentType="application/vnd.openxmlformats-officedocument.drawingml.diagram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charts/chart22.xml" ContentType="application/vnd.openxmlformats-officedocument.drawingml.chart+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drawings/drawing9.xml" ContentType="application/vnd.openxmlformats-officedocument.drawingml.chartshapes+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theme/themeOverride8.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27.xml" ContentType="application/vnd.openxmlformats-officedocument.drawingml.char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charts/chart16.xml" ContentType="application/vnd.openxmlformats-officedocument.drawingml.chart+xml"/>
  <Override PartName="/ppt/theme/themeOverride4.xml" ContentType="application/vnd.openxmlformats-officedocument.themeOverr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23.xml" ContentType="application/vnd.openxmlformats-officedocument.drawingml.chart+xml"/>
  <Override PartName="/ppt/notesSlides/notesSlide26.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diagrams/layout4.xml" ContentType="application/vnd.openxmlformats-officedocument.drawingml.diagramLayout+xml"/>
  <Override PartName="/ppt/notesSlides/notesSlide22.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charts/chart6.xml" ContentType="application/vnd.openxmlformats-officedocument.drawingml.char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charts/chart2.xml" ContentType="application/vnd.openxmlformats-officedocument.drawingml.char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rawings/drawing6.xml" ContentType="application/vnd.openxmlformats-officedocument.drawingml.chartshape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theme/themeOverride5.xml" ContentType="application/vnd.openxmlformats-officedocument.themeOverr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charts/chart17.xml" ContentType="application/vnd.openxmlformats-officedocument.drawingml.chart+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slides/slide129.xml" ContentType="application/vnd.openxmlformats-officedocument.presentationml.slide+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slides/slide118.xml" ContentType="application/vnd.openxmlformats-officedocument.presentationml.slide+xml"/>
  <Override PartName="/ppt/slides/slide165.xml" ContentType="application/vnd.openxmlformats-officedocument.presentationml.slide+xml"/>
  <Override PartName="/ppt/drawings/drawing7.xml" ContentType="application/vnd.openxmlformats-officedocument.drawingml.chartshape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charts/chart25.xml" ContentType="application/vnd.openxmlformats-officedocument.drawingml.chart+xml"/>
  <Override PartName="/ppt/notesSlides/notesSlide28.xml" ContentType="application/vnd.openxmlformats-officedocument.presentationml.notesSlide+xml"/>
  <Override PartName="/ppt/slides/slide51.xml" ContentType="application/vnd.openxmlformats-officedocument.presentationml.slide+xml"/>
  <Override PartName="/ppt/charts/chart14.xml" ContentType="application/vnd.openxmlformats-officedocument.drawingml.chart+xml"/>
  <Override PartName="/ppt/theme/themeOverride2.xml" ContentType="application/vnd.openxmlformats-officedocument.themeOverride+xml"/>
  <Override PartName="/ppt/slides/slide40.xml" ContentType="application/vnd.openxmlformats-officedocument.presentationml.slide+xml"/>
  <Override PartName="/ppt/slides/slide159.xml" ContentType="application/vnd.openxmlformats-officedocument.presentationml.slide+xml"/>
  <Override PartName="/ppt/slides/slide148.xml" ContentType="application/vnd.openxmlformats-officedocument.presentationml.slide+xml"/>
  <Default Extension="vml" ContentType="application/vnd.openxmlformats-officedocument.vmlDrawing"/>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charts/chart4.xml" ContentType="application/vnd.openxmlformats-officedocument.drawingml.chart+xml"/>
  <Override PartName="/ppt/diagrams/data3.xml" ContentType="application/vnd.openxmlformats-officedocument.drawingml.diagramData+xml"/>
  <Override PartName="/ppt/diagrams/colors5.xml" ContentType="application/vnd.openxmlformats-officedocument.drawingml.diagramColors+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theme/themeOverride7.xml" ContentType="application/vnd.openxmlformats-officedocument.themeOverride+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charts/chart19.xml" ContentType="application/vnd.openxmlformats-officedocument.drawingml.chart+xml"/>
  <Override PartName="/ppt/slides/slide34.xml" ContentType="application/vnd.openxmlformats-officedocument.presentationml.slide+xml"/>
  <Override PartName="/ppt/slides/slide81.xml" ContentType="application/vnd.openxmlformats-officedocument.presentationml.slide+xml"/>
  <Default Extension="xls" ContentType="application/vnd.ms-exce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0"/>
  </p:notesMasterIdLst>
  <p:handoutMasterIdLst>
    <p:handoutMasterId r:id="rId171"/>
  </p:handoutMasterIdLst>
  <p:sldIdLst>
    <p:sldId id="259" r:id="rId2"/>
    <p:sldId id="260" r:id="rId3"/>
    <p:sldId id="284" r:id="rId4"/>
    <p:sldId id="261" r:id="rId5"/>
    <p:sldId id="474" r:id="rId6"/>
    <p:sldId id="475" r:id="rId7"/>
    <p:sldId id="476" r:id="rId8"/>
    <p:sldId id="477" r:id="rId9"/>
    <p:sldId id="478" r:id="rId10"/>
    <p:sldId id="479" r:id="rId11"/>
    <p:sldId id="480" r:id="rId12"/>
    <p:sldId id="483" r:id="rId13"/>
    <p:sldId id="484" r:id="rId14"/>
    <p:sldId id="485" r:id="rId15"/>
    <p:sldId id="486" r:id="rId16"/>
    <p:sldId id="487" r:id="rId17"/>
    <p:sldId id="488" r:id="rId18"/>
    <p:sldId id="489" r:id="rId19"/>
    <p:sldId id="490" r:id="rId20"/>
    <p:sldId id="491" r:id="rId21"/>
    <p:sldId id="492" r:id="rId22"/>
    <p:sldId id="493" r:id="rId23"/>
    <p:sldId id="494" r:id="rId24"/>
    <p:sldId id="288" r:id="rId25"/>
    <p:sldId id="289" r:id="rId26"/>
    <p:sldId id="357" r:id="rId27"/>
    <p:sldId id="358" r:id="rId28"/>
    <p:sldId id="359" r:id="rId29"/>
    <p:sldId id="360" r:id="rId30"/>
    <p:sldId id="361" r:id="rId31"/>
    <p:sldId id="362" r:id="rId32"/>
    <p:sldId id="577" r:id="rId33"/>
    <p:sldId id="578" r:id="rId34"/>
    <p:sldId id="579" r:id="rId35"/>
    <p:sldId id="580" r:id="rId36"/>
    <p:sldId id="495" r:id="rId37"/>
    <p:sldId id="496" r:id="rId38"/>
    <p:sldId id="497" r:id="rId39"/>
    <p:sldId id="498" r:id="rId40"/>
    <p:sldId id="499" r:id="rId41"/>
    <p:sldId id="500" r:id="rId42"/>
    <p:sldId id="501" r:id="rId43"/>
    <p:sldId id="502" r:id="rId44"/>
    <p:sldId id="503" r:id="rId45"/>
    <p:sldId id="504" r:id="rId46"/>
    <p:sldId id="505" r:id="rId47"/>
    <p:sldId id="506" r:id="rId48"/>
    <p:sldId id="507" r:id="rId49"/>
    <p:sldId id="508" r:id="rId50"/>
    <p:sldId id="509" r:id="rId51"/>
    <p:sldId id="510" r:id="rId52"/>
    <p:sldId id="511" r:id="rId53"/>
    <p:sldId id="512" r:id="rId54"/>
    <p:sldId id="513" r:id="rId55"/>
    <p:sldId id="514" r:id="rId56"/>
    <p:sldId id="515" r:id="rId57"/>
    <p:sldId id="516" r:id="rId58"/>
    <p:sldId id="517" r:id="rId59"/>
    <p:sldId id="518" r:id="rId60"/>
    <p:sldId id="519" r:id="rId61"/>
    <p:sldId id="520" r:id="rId62"/>
    <p:sldId id="521" r:id="rId63"/>
    <p:sldId id="522" r:id="rId64"/>
    <p:sldId id="523" r:id="rId65"/>
    <p:sldId id="524" r:id="rId66"/>
    <p:sldId id="525" r:id="rId67"/>
    <p:sldId id="526" r:id="rId68"/>
    <p:sldId id="527" r:id="rId69"/>
    <p:sldId id="528" r:id="rId70"/>
    <p:sldId id="529" r:id="rId71"/>
    <p:sldId id="530" r:id="rId72"/>
    <p:sldId id="531" r:id="rId73"/>
    <p:sldId id="532" r:id="rId74"/>
    <p:sldId id="533" r:id="rId75"/>
    <p:sldId id="534" r:id="rId76"/>
    <p:sldId id="535" r:id="rId77"/>
    <p:sldId id="536" r:id="rId78"/>
    <p:sldId id="537" r:id="rId79"/>
    <p:sldId id="538" r:id="rId80"/>
    <p:sldId id="539" r:id="rId81"/>
    <p:sldId id="540" r:id="rId82"/>
    <p:sldId id="541" r:id="rId83"/>
    <p:sldId id="542" r:id="rId84"/>
    <p:sldId id="543" r:id="rId85"/>
    <p:sldId id="544" r:id="rId86"/>
    <p:sldId id="545" r:id="rId87"/>
    <p:sldId id="546" r:id="rId88"/>
    <p:sldId id="547" r:id="rId89"/>
    <p:sldId id="548" r:id="rId90"/>
    <p:sldId id="549" r:id="rId91"/>
    <p:sldId id="550" r:id="rId92"/>
    <p:sldId id="551" r:id="rId93"/>
    <p:sldId id="552" r:id="rId94"/>
    <p:sldId id="553" r:id="rId95"/>
    <p:sldId id="554" r:id="rId96"/>
    <p:sldId id="290" r:id="rId97"/>
    <p:sldId id="427" r:id="rId98"/>
    <p:sldId id="291" r:id="rId99"/>
    <p:sldId id="431" r:id="rId100"/>
    <p:sldId id="428" r:id="rId101"/>
    <p:sldId id="429" r:id="rId102"/>
    <p:sldId id="430" r:id="rId103"/>
    <p:sldId id="432" r:id="rId104"/>
    <p:sldId id="555" r:id="rId105"/>
    <p:sldId id="556" r:id="rId106"/>
    <p:sldId id="557" r:id="rId107"/>
    <p:sldId id="558" r:id="rId108"/>
    <p:sldId id="559" r:id="rId109"/>
    <p:sldId id="303" r:id="rId110"/>
    <p:sldId id="376" r:id="rId111"/>
    <p:sldId id="365" r:id="rId112"/>
    <p:sldId id="377" r:id="rId113"/>
    <p:sldId id="378" r:id="rId114"/>
    <p:sldId id="379" r:id="rId115"/>
    <p:sldId id="380" r:id="rId116"/>
    <p:sldId id="381" r:id="rId117"/>
    <p:sldId id="382" r:id="rId118"/>
    <p:sldId id="384" r:id="rId119"/>
    <p:sldId id="385" r:id="rId120"/>
    <p:sldId id="386" r:id="rId121"/>
    <p:sldId id="387" r:id="rId122"/>
    <p:sldId id="388" r:id="rId123"/>
    <p:sldId id="389" r:id="rId124"/>
    <p:sldId id="391" r:id="rId125"/>
    <p:sldId id="392" r:id="rId126"/>
    <p:sldId id="395" r:id="rId127"/>
    <p:sldId id="396" r:id="rId128"/>
    <p:sldId id="397" r:id="rId129"/>
    <p:sldId id="398" r:id="rId130"/>
    <p:sldId id="305" r:id="rId131"/>
    <p:sldId id="401" r:id="rId132"/>
    <p:sldId id="402" r:id="rId133"/>
    <p:sldId id="403" r:id="rId134"/>
    <p:sldId id="404" r:id="rId135"/>
    <p:sldId id="405" r:id="rId136"/>
    <p:sldId id="406" r:id="rId137"/>
    <p:sldId id="407" r:id="rId138"/>
    <p:sldId id="408" r:id="rId139"/>
    <p:sldId id="567" r:id="rId140"/>
    <p:sldId id="568" r:id="rId141"/>
    <p:sldId id="569" r:id="rId142"/>
    <p:sldId id="433" r:id="rId143"/>
    <p:sldId id="453" r:id="rId144"/>
    <p:sldId id="454" r:id="rId145"/>
    <p:sldId id="455" r:id="rId146"/>
    <p:sldId id="456" r:id="rId147"/>
    <p:sldId id="458" r:id="rId148"/>
    <p:sldId id="581" r:id="rId149"/>
    <p:sldId id="582" r:id="rId150"/>
    <p:sldId id="583" r:id="rId151"/>
    <p:sldId id="584" r:id="rId152"/>
    <p:sldId id="585" r:id="rId153"/>
    <p:sldId id="586" r:id="rId154"/>
    <p:sldId id="570" r:id="rId155"/>
    <p:sldId id="571" r:id="rId156"/>
    <p:sldId id="572" r:id="rId157"/>
    <p:sldId id="573" r:id="rId158"/>
    <p:sldId id="574" r:id="rId159"/>
    <p:sldId id="575" r:id="rId160"/>
    <p:sldId id="576" r:id="rId161"/>
    <p:sldId id="459" r:id="rId162"/>
    <p:sldId id="460" r:id="rId163"/>
    <p:sldId id="461" r:id="rId164"/>
    <p:sldId id="462" r:id="rId165"/>
    <p:sldId id="463" r:id="rId166"/>
    <p:sldId id="464" r:id="rId167"/>
    <p:sldId id="465" r:id="rId168"/>
    <p:sldId id="452" r:id="rId169"/>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9CC7"/>
    <a:srgbClr val="00FF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7709" autoAdjust="0"/>
    <p:restoredTop sz="94660"/>
  </p:normalViewPr>
  <p:slideViewPr>
    <p:cSldViewPr>
      <p:cViewPr>
        <p:scale>
          <a:sx n="120" d="100"/>
          <a:sy n="120" d="100"/>
        </p:scale>
        <p:origin x="-1800" y="-510"/>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ableStyles" Target="tableStyles.xml"/><Relationship Id="rId170"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1" Type="http://schemas.openxmlformats.org/officeDocument/2006/relationships/oleObject" Target="file:///D:\NHM\Final%20Documents\Physical%20Report\2022-23\Progress%20as%20per%20ROP%20indicator\Final%20Sep22\Indicator%20Working%2028.10.2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NHM\Final%20Documents\Physical%20Report\2022-23\Progress%20as%20per%20ROP%20indicator\Final%20Sep22\Indicator%20Working%2028.10.2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NHM\Final%20Documents\Physical%20Report\2022-23\Progress%20as%20per%20ROP%20indicator\Final%20Sep22\Indicator%20Working%2028.10.22.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Office_Excel_Worksheet6.xlsx"/><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Office_Excel_Worksheet11.xlsx"/><Relationship Id="rId1" Type="http://schemas.openxmlformats.org/officeDocument/2006/relationships/themeOverride" Target="../theme/themeOverride2.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Office_Excel_Worksheet12.xlsx"/><Relationship Id="rId1" Type="http://schemas.openxmlformats.org/officeDocument/2006/relationships/themeOverride" Target="../theme/themeOverride3.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Office_Excel_Worksheet13.xlsx"/><Relationship Id="rId1" Type="http://schemas.openxmlformats.org/officeDocument/2006/relationships/themeOverride" Target="../theme/themeOverride4.xml"/></Relationships>
</file>

<file path=ppt/charts/_rels/chart17.xml.rels><?xml version="1.0" encoding="UTF-8" standalone="yes"?>
<Relationships xmlns="http://schemas.openxmlformats.org/package/2006/relationships"><Relationship Id="rId2" Type="http://schemas.openxmlformats.org/officeDocument/2006/relationships/oleObject" Target="file:///E:\1-NHM\ASHA\ASHA%20Payment\Analysis%20of%203%20ysr%20ASHA%20Payment%20-2019.xlsx" TargetMode="External"/><Relationship Id="rId1" Type="http://schemas.openxmlformats.org/officeDocument/2006/relationships/themeOverride" Target="../theme/themeOverride5.xml"/></Relationships>
</file>

<file path=ppt/charts/_rels/chart18.xml.rels><?xml version="1.0" encoding="UTF-8" standalone="yes"?>
<Relationships xmlns="http://schemas.openxmlformats.org/package/2006/relationships"><Relationship Id="rId2" Type="http://schemas.openxmlformats.org/officeDocument/2006/relationships/oleObject" Target="file:///C:\Users\arshe.alam\AppData\Local\Microsoft\Windows\INetCache\Content.Outlook\KMONHV82\HMIS%20Vs%20Dashbaord_Apr-Aug%2022.xlsx" TargetMode="External"/><Relationship Id="rId1" Type="http://schemas.openxmlformats.org/officeDocument/2006/relationships/themeOverride" Target="../theme/themeOverride6.xml"/></Relationships>
</file>

<file path=ppt/charts/_rels/chart19.xml.rels><?xml version="1.0" encoding="UTF-8" standalone="yes"?>
<Relationships xmlns="http://schemas.openxmlformats.org/package/2006/relationships"><Relationship Id="rId2" Type="http://schemas.openxmlformats.org/officeDocument/2006/relationships/oleObject" Target="file:///C:\Users\arshe.alam\AppData\Local\Microsoft\Windows\INetCache\Content.Outlook\KMONHV82\HMIS%20Vs%20Dashbaord_Apr-Aug%2022.xlsx" TargetMode="External"/><Relationship Id="rId1" Type="http://schemas.openxmlformats.org/officeDocument/2006/relationships/themeOverride" Target="../theme/themeOverride7.xml"/></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Office_Excel_Worksheet14.xlsx"/></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Office_Excel_Worksheet15.xlsx"/><Relationship Id="rId1" Type="http://schemas.openxmlformats.org/officeDocument/2006/relationships/themeOverride" Target="../theme/themeOverride8.xml"/></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Office_Excel_Worksheet16.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Office_Excel_Worksheet17.xlsx"/></Relationships>
</file>

<file path=ppt/charts/_rels/chart24.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package" Target="../embeddings/Microsoft_Office_Excel_Worksheet18.xlsx"/><Relationship Id="rId1" Type="http://schemas.openxmlformats.org/officeDocument/2006/relationships/image" Target="../media/image132.jpeg"/></Relationships>
</file>

<file path=ppt/charts/_rels/chart25.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package" Target="../embeddings/Microsoft_Office_Excel_Worksheet19.xlsx"/><Relationship Id="rId1" Type="http://schemas.openxmlformats.org/officeDocument/2006/relationships/image" Target="../media/image133.jpeg"/></Relationships>
</file>

<file path=ppt/charts/_rels/chart26.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package" Target="../embeddings/Microsoft_Office_Excel_Worksheet20.xlsx"/><Relationship Id="rId1" Type="http://schemas.openxmlformats.org/officeDocument/2006/relationships/image" Target="../media/image134.jpeg"/></Relationships>
</file>

<file path=ppt/charts/_rels/chart27.xml.rels><?xml version="1.0" encoding="UTF-8" standalone="yes"?>
<Relationships xmlns="http://schemas.openxmlformats.org/package/2006/relationships"><Relationship Id="rId1" Type="http://schemas.openxmlformats.org/officeDocument/2006/relationships/oleObject" Target="file:///D:\Rahul's\2022\Dengue\Dengue%20Reports\10-%20October\Dengue%2028-10\report\Master_Dengue_Line-list_28-10-2022.xlsm"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7"/>
  <c:chart>
    <c:plotArea>
      <c:layout>
        <c:manualLayout>
          <c:layoutTarget val="inner"/>
          <c:xMode val="edge"/>
          <c:yMode val="edge"/>
          <c:x val="2.1299258098204463E-3"/>
          <c:y val="0.10722222222222279"/>
          <c:w val="0.98116227104442033"/>
          <c:h val="0.7853779527559055"/>
        </c:manualLayout>
      </c:layout>
      <c:barChart>
        <c:barDir val="col"/>
        <c:grouping val="clustered"/>
        <c:ser>
          <c:idx val="0"/>
          <c:order val="0"/>
          <c:tx>
            <c:strRef>
              <c:f>Sheet1!$C$3</c:f>
              <c:strCache>
                <c:ptCount val="1"/>
                <c:pt idx="0">
                  <c:v>Target in Lakhs</c:v>
                </c:pt>
              </c:strCache>
            </c:strRef>
          </c:tx>
          <c:spPr>
            <a:solidFill>
              <a:schemeClr val="accent6">
                <a:lumMod val="60000"/>
                <a:lumOff val="40000"/>
              </a:schemeClr>
            </a:solidFill>
          </c:spPr>
          <c:dLbls>
            <c:showVal val="1"/>
          </c:dLbls>
          <c:cat>
            <c:strRef>
              <c:f>Sheet1!$B$4:$B$7</c:f>
              <c:strCache>
                <c:ptCount val="4"/>
                <c:pt idx="0">
                  <c:v>2019-20</c:v>
                </c:pt>
                <c:pt idx="1">
                  <c:v>2020-21</c:v>
                </c:pt>
                <c:pt idx="2">
                  <c:v>2021-22</c:v>
                </c:pt>
                <c:pt idx="3">
                  <c:v>*2022-23 upto Sep22</c:v>
                </c:pt>
              </c:strCache>
            </c:strRef>
          </c:cat>
          <c:val>
            <c:numRef>
              <c:f>Sheet1!$C$4:$C$7</c:f>
              <c:numCache>
                <c:formatCode>0.00</c:formatCode>
                <c:ptCount val="4"/>
                <c:pt idx="0">
                  <c:v>27.4</c:v>
                </c:pt>
                <c:pt idx="1">
                  <c:v>27.4</c:v>
                </c:pt>
                <c:pt idx="2">
                  <c:v>27.4</c:v>
                </c:pt>
                <c:pt idx="3">
                  <c:v>27.9</c:v>
                </c:pt>
              </c:numCache>
            </c:numRef>
          </c:val>
        </c:ser>
        <c:ser>
          <c:idx val="1"/>
          <c:order val="1"/>
          <c:tx>
            <c:strRef>
              <c:f>Sheet1!$D$3</c:f>
              <c:strCache>
                <c:ptCount val="1"/>
                <c:pt idx="0">
                  <c:v>Achievement in Lakhs</c:v>
                </c:pt>
              </c:strCache>
            </c:strRef>
          </c:tx>
          <c:spPr>
            <a:solidFill>
              <a:schemeClr val="accent6">
                <a:lumMod val="50000"/>
              </a:schemeClr>
            </a:solidFill>
          </c:spPr>
          <c:dLbls>
            <c:showVal val="1"/>
          </c:dLbls>
          <c:cat>
            <c:strRef>
              <c:f>Sheet1!$B$4:$B$7</c:f>
              <c:strCache>
                <c:ptCount val="4"/>
                <c:pt idx="0">
                  <c:v>2019-20</c:v>
                </c:pt>
                <c:pt idx="1">
                  <c:v>2020-21</c:v>
                </c:pt>
                <c:pt idx="2">
                  <c:v>2021-22</c:v>
                </c:pt>
                <c:pt idx="3">
                  <c:v>*2022-23 upto Sep22</c:v>
                </c:pt>
              </c:strCache>
            </c:strRef>
          </c:cat>
          <c:val>
            <c:numRef>
              <c:f>Sheet1!$D$4:$D$7</c:f>
              <c:numCache>
                <c:formatCode>0.00</c:formatCode>
                <c:ptCount val="4"/>
                <c:pt idx="0">
                  <c:v>25.84</c:v>
                </c:pt>
                <c:pt idx="1">
                  <c:v>24.356159999999999</c:v>
                </c:pt>
                <c:pt idx="2">
                  <c:v>24.391249999999989</c:v>
                </c:pt>
                <c:pt idx="3">
                  <c:v>11.01773</c:v>
                </c:pt>
              </c:numCache>
            </c:numRef>
          </c:val>
        </c:ser>
        <c:axId val="88466944"/>
        <c:axId val="88468480"/>
      </c:barChart>
      <c:catAx>
        <c:axId val="88466944"/>
        <c:scaling>
          <c:orientation val="minMax"/>
        </c:scaling>
        <c:axPos val="b"/>
        <c:tickLblPos val="nextTo"/>
        <c:crossAx val="88468480"/>
        <c:crosses val="autoZero"/>
        <c:auto val="1"/>
        <c:lblAlgn val="ctr"/>
        <c:lblOffset val="100"/>
      </c:catAx>
      <c:valAx>
        <c:axId val="88468480"/>
        <c:scaling>
          <c:orientation val="minMax"/>
        </c:scaling>
        <c:delete val="1"/>
        <c:axPos val="l"/>
        <c:numFmt formatCode="0.00" sourceLinked="1"/>
        <c:tickLblPos val="nextTo"/>
        <c:crossAx val="88466944"/>
        <c:crosses val="autoZero"/>
        <c:crossBetween val="between"/>
      </c:valAx>
      <c:spPr>
        <a:ln w="6350"/>
      </c:spPr>
    </c:plotArea>
    <c:legend>
      <c:legendPos val="r"/>
      <c:layout>
        <c:manualLayout>
          <c:xMode val="edge"/>
          <c:yMode val="edge"/>
          <c:x val="8.1103512621649512E-3"/>
          <c:y val="1.4035695538057729E-2"/>
          <c:w val="0.98237909190677752"/>
          <c:h val="6.9260957106389104E-2"/>
        </c:manualLayout>
      </c:layout>
      <c:spPr>
        <a:solidFill>
          <a:schemeClr val="accent6">
            <a:lumMod val="40000"/>
            <a:lumOff val="60000"/>
          </a:schemeClr>
        </a:solidFill>
      </c:spPr>
    </c:legend>
    <c:plotVisOnly val="1"/>
    <c:dispBlanksAs val="gap"/>
  </c:chart>
  <c:spPr>
    <a:ln w="3175"/>
  </c:spPr>
  <c:txPr>
    <a:bodyPr/>
    <a:lstStyle/>
    <a:p>
      <a:pPr>
        <a:defRPr>
          <a:ln w="3175">
            <a:solidFill>
              <a:schemeClr val="tx1"/>
            </a:solidFill>
          </a:ln>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0"/>
  <c:chart>
    <c:plotArea>
      <c:layout>
        <c:manualLayout>
          <c:layoutTarget val="inner"/>
          <c:xMode val="edge"/>
          <c:yMode val="edge"/>
          <c:x val="1.5942028985507305E-2"/>
          <c:y val="0"/>
          <c:w val="0.97579778614629764"/>
          <c:h val="0.91518251190823141"/>
        </c:manualLayout>
      </c:layout>
      <c:barChart>
        <c:barDir val="col"/>
        <c:grouping val="clustered"/>
        <c:ser>
          <c:idx val="0"/>
          <c:order val="0"/>
          <c:tx>
            <c:strRef>
              <c:f>Sheet1!$B$41</c:f>
              <c:strCache>
                <c:ptCount val="1"/>
                <c:pt idx="0">
                  <c:v>Free Drugs  </c:v>
                </c:pt>
              </c:strCache>
            </c:strRef>
          </c:tx>
          <c:spPr>
            <a:solidFill>
              <a:schemeClr val="accent6">
                <a:lumMod val="40000"/>
                <a:lumOff val="60000"/>
              </a:schemeClr>
            </a:solidFill>
          </c:spPr>
          <c:dLbls>
            <c:txPr>
              <a:bodyPr/>
              <a:lstStyle/>
              <a:p>
                <a:pPr>
                  <a:defRPr sz="1200" b="1">
                    <a:effectLst>
                      <a:outerShdw blurRad="38100" dist="38100" dir="2700000" algn="tl">
                        <a:srgbClr val="000000">
                          <a:alpha val="43137"/>
                        </a:srgbClr>
                      </a:outerShdw>
                    </a:effectLst>
                  </a:defRPr>
                </a:pPr>
                <a:endParaRPr lang="en-US"/>
              </a:p>
            </c:txPr>
            <c:showVal val="1"/>
          </c:dLbls>
          <c:cat>
            <c:strRef>
              <c:f>Sheet1!$C$40:$F$40</c:f>
              <c:strCache>
                <c:ptCount val="4"/>
                <c:pt idx="0">
                  <c:v>FY-2019-20                      </c:v>
                </c:pt>
                <c:pt idx="1">
                  <c:v>FY-2020-21 </c:v>
                </c:pt>
                <c:pt idx="2">
                  <c:v> FY-2021-22         </c:v>
                </c:pt>
                <c:pt idx="3">
                  <c:v>FY- 2022-23 (up to  Sep 22)        </c:v>
                </c:pt>
              </c:strCache>
            </c:strRef>
          </c:cat>
          <c:val>
            <c:numRef>
              <c:f>Sheet1!$C$41:$F$41</c:f>
              <c:numCache>
                <c:formatCode>_ * #,##0.00_ ;_ * \-#,##0.00_ ;_ * "-"??_ ;_ @_ </c:formatCode>
                <c:ptCount val="4"/>
                <c:pt idx="0">
                  <c:v>27.400629999999897</c:v>
                </c:pt>
                <c:pt idx="1">
                  <c:v>38.428660000000001</c:v>
                </c:pt>
                <c:pt idx="2">
                  <c:v>39.415530000000011</c:v>
                </c:pt>
                <c:pt idx="3">
                  <c:v>19.913049999999924</c:v>
                </c:pt>
              </c:numCache>
            </c:numRef>
          </c:val>
        </c:ser>
        <c:ser>
          <c:idx val="1"/>
          <c:order val="1"/>
          <c:tx>
            <c:strRef>
              <c:f>Sheet1!$B$42</c:f>
              <c:strCache>
                <c:ptCount val="1"/>
                <c:pt idx="0">
                  <c:v>Free Diagnostics </c:v>
                </c:pt>
              </c:strCache>
            </c:strRef>
          </c:tx>
          <c:spPr>
            <a:solidFill>
              <a:schemeClr val="accent6">
                <a:lumMod val="75000"/>
              </a:schemeClr>
            </a:solidFill>
          </c:spPr>
          <c:dLbls>
            <c:dLbl>
              <c:idx val="0"/>
              <c:layout>
                <c:manualLayout>
                  <c:x val="1.4492753623188421E-3"/>
                  <c:y val="-2.179586706591219E-3"/>
                </c:manualLayout>
              </c:layout>
              <c:showVal val="1"/>
            </c:dLbl>
            <c:dLbl>
              <c:idx val="1"/>
              <c:layout>
                <c:manualLayout>
                  <c:x val="1.4492753623188421E-3"/>
                  <c:y val="2.3474178403755916E-2"/>
                </c:manualLayout>
              </c:layout>
              <c:showVal val="1"/>
            </c:dLbl>
            <c:dLbl>
              <c:idx val="2"/>
              <c:layout>
                <c:manualLayout>
                  <c:x val="1.4492753623188421E-3"/>
                  <c:y val="1.8318361613249047E-2"/>
                </c:manualLayout>
              </c:layout>
              <c:showVal val="1"/>
            </c:dLbl>
            <c:dLbl>
              <c:idx val="3"/>
              <c:layout>
                <c:manualLayout>
                  <c:x val="0"/>
                  <c:y val="2.0497948319840368E-2"/>
                </c:manualLayout>
              </c:layout>
              <c:showVal val="1"/>
            </c:dLbl>
            <c:txPr>
              <a:bodyPr/>
              <a:lstStyle/>
              <a:p>
                <a:pPr>
                  <a:defRPr sz="1200" b="1">
                    <a:effectLst>
                      <a:outerShdw blurRad="38100" dist="38100" dir="2700000" algn="tl">
                        <a:srgbClr val="000000">
                          <a:alpha val="43137"/>
                        </a:srgbClr>
                      </a:outerShdw>
                    </a:effectLst>
                  </a:defRPr>
                </a:pPr>
                <a:endParaRPr lang="en-US"/>
              </a:p>
            </c:txPr>
            <c:showVal val="1"/>
          </c:dLbls>
          <c:cat>
            <c:strRef>
              <c:f>Sheet1!$C$40:$F$40</c:f>
              <c:strCache>
                <c:ptCount val="4"/>
                <c:pt idx="0">
                  <c:v>FY-2019-20                      </c:v>
                </c:pt>
                <c:pt idx="1">
                  <c:v>FY-2020-21 </c:v>
                </c:pt>
                <c:pt idx="2">
                  <c:v> FY-2021-22         </c:v>
                </c:pt>
                <c:pt idx="3">
                  <c:v>FY- 2022-23 (up to  Sep 22)        </c:v>
                </c:pt>
              </c:strCache>
            </c:strRef>
          </c:cat>
          <c:val>
            <c:numRef>
              <c:f>Sheet1!$C$42:$F$42</c:f>
              <c:numCache>
                <c:formatCode>_ * #,##0.00_ ;_ * \-#,##0.00_ ;_ * "-"??_ ;_ @_ </c:formatCode>
                <c:ptCount val="4"/>
                <c:pt idx="0">
                  <c:v>27.654970000000088</c:v>
                </c:pt>
                <c:pt idx="1">
                  <c:v>36.825550000000113</c:v>
                </c:pt>
                <c:pt idx="2">
                  <c:v>38.26146</c:v>
                </c:pt>
                <c:pt idx="3">
                  <c:v>19.77881</c:v>
                </c:pt>
              </c:numCache>
            </c:numRef>
          </c:val>
        </c:ser>
        <c:ser>
          <c:idx val="2"/>
          <c:order val="2"/>
          <c:tx>
            <c:strRef>
              <c:f>Sheet1!$B$43</c:f>
              <c:strCache>
                <c:ptCount val="1"/>
                <c:pt idx="0">
                  <c:v>Free Diet </c:v>
                </c:pt>
              </c:strCache>
            </c:strRef>
          </c:tx>
          <c:spPr>
            <a:solidFill>
              <a:schemeClr val="accent6">
                <a:lumMod val="50000"/>
              </a:schemeClr>
            </a:solidFill>
          </c:spPr>
          <c:dLbls>
            <c:dLbl>
              <c:idx val="0"/>
              <c:layout>
                <c:manualLayout>
                  <c:x val="2.6569741373259393E-17"/>
                  <c:y val="1.4545488152009171E-2"/>
                </c:manualLayout>
              </c:layout>
              <c:showVal val="1"/>
            </c:dLbl>
            <c:dLbl>
              <c:idx val="1"/>
              <c:layout>
                <c:manualLayout>
                  <c:x val="0"/>
                  <c:y val="5.9524601678311488E-3"/>
                </c:manualLayout>
              </c:layout>
              <c:showVal val="1"/>
            </c:dLbl>
            <c:dLbl>
              <c:idx val="2"/>
              <c:layout>
                <c:manualLayout>
                  <c:x val="-1.4492753623188421E-3"/>
                  <c:y val="-2.0036967210084692E-2"/>
                </c:manualLayout>
              </c:layout>
              <c:showVal val="1"/>
            </c:dLbl>
            <c:txPr>
              <a:bodyPr/>
              <a:lstStyle/>
              <a:p>
                <a:pPr>
                  <a:defRPr sz="1200" b="1">
                    <a:effectLst>
                      <a:outerShdw blurRad="38100" dist="38100" dir="2700000" algn="tl">
                        <a:srgbClr val="000000">
                          <a:alpha val="43137"/>
                        </a:srgbClr>
                      </a:outerShdw>
                    </a:effectLst>
                  </a:defRPr>
                </a:pPr>
                <a:endParaRPr lang="en-US"/>
              </a:p>
            </c:txPr>
            <c:showVal val="1"/>
          </c:dLbls>
          <c:cat>
            <c:strRef>
              <c:f>Sheet1!$C$40:$F$40</c:f>
              <c:strCache>
                <c:ptCount val="4"/>
                <c:pt idx="0">
                  <c:v>FY-2019-20                      </c:v>
                </c:pt>
                <c:pt idx="1">
                  <c:v>FY-2020-21 </c:v>
                </c:pt>
                <c:pt idx="2">
                  <c:v> FY-2021-22         </c:v>
                </c:pt>
                <c:pt idx="3">
                  <c:v>FY- 2022-23 (up to  Sep 22)        </c:v>
                </c:pt>
              </c:strCache>
            </c:strRef>
          </c:cat>
          <c:val>
            <c:numRef>
              <c:f>Sheet1!$C$43:$F$43</c:f>
              <c:numCache>
                <c:formatCode>_ * #,##0.00_ ;_ * \-#,##0.00_ ;_ * "-"??_ ;_ @_ </c:formatCode>
                <c:ptCount val="4"/>
                <c:pt idx="0">
                  <c:v>13.23339</c:v>
                </c:pt>
                <c:pt idx="1">
                  <c:v>17.236160000000005</c:v>
                </c:pt>
                <c:pt idx="2">
                  <c:v>17.401979999999988</c:v>
                </c:pt>
                <c:pt idx="3">
                  <c:v>7.6063999999999998</c:v>
                </c:pt>
              </c:numCache>
            </c:numRef>
          </c:val>
        </c:ser>
        <c:axId val="89433600"/>
        <c:axId val="89435136"/>
      </c:barChart>
      <c:catAx>
        <c:axId val="89433600"/>
        <c:scaling>
          <c:orientation val="minMax"/>
        </c:scaling>
        <c:axPos val="b"/>
        <c:tickLblPos val="nextTo"/>
        <c:txPr>
          <a:bodyPr/>
          <a:lstStyle/>
          <a:p>
            <a:pPr>
              <a:defRPr sz="800"/>
            </a:pPr>
            <a:endParaRPr lang="en-US"/>
          </a:p>
        </c:txPr>
        <c:crossAx val="89435136"/>
        <c:crosses val="autoZero"/>
        <c:auto val="1"/>
        <c:lblAlgn val="ctr"/>
        <c:lblOffset val="100"/>
      </c:catAx>
      <c:valAx>
        <c:axId val="89435136"/>
        <c:scaling>
          <c:orientation val="minMax"/>
          <c:max val="50"/>
        </c:scaling>
        <c:delete val="1"/>
        <c:axPos val="l"/>
        <c:numFmt formatCode="_ * #,##0.00_ ;_ * \-#,##0.00_ ;_ * &quot;-&quot;??_ ;_ @_ " sourceLinked="1"/>
        <c:tickLblPos val="nextTo"/>
        <c:crossAx val="89433600"/>
        <c:crosses val="autoZero"/>
        <c:crossBetween val="between"/>
        <c:minorUnit val="1"/>
      </c:valAx>
    </c:plotArea>
    <c:legend>
      <c:legendPos val="r"/>
      <c:layout>
        <c:manualLayout>
          <c:xMode val="edge"/>
          <c:yMode val="edge"/>
          <c:x val="0"/>
          <c:y val="1.9567632170978632E-2"/>
          <c:w val="0.99086888052036959"/>
          <c:h val="8.6918635170603678E-2"/>
        </c:manualLayout>
      </c:layout>
      <c:spPr>
        <a:solidFill>
          <a:schemeClr val="accent6">
            <a:lumMod val="40000"/>
            <a:lumOff val="60000"/>
          </a:schemeClr>
        </a:solidFill>
      </c:spPr>
      <c:txPr>
        <a:bodyPr/>
        <a:lstStyle/>
        <a:p>
          <a:pPr>
            <a:defRPr sz="1100" b="1"/>
          </a:pPr>
          <a:endParaRPr lang="en-US"/>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28"/>
  <c:chart>
    <c:plotArea>
      <c:layout>
        <c:manualLayout>
          <c:layoutTarget val="inner"/>
          <c:xMode val="edge"/>
          <c:yMode val="edge"/>
          <c:x val="0"/>
          <c:y val="1.8030114656720601E-3"/>
          <c:w val="0.99762724971878514"/>
          <c:h val="0.90177289680895134"/>
        </c:manualLayout>
      </c:layout>
      <c:barChart>
        <c:barDir val="col"/>
        <c:grouping val="clustered"/>
        <c:ser>
          <c:idx val="0"/>
          <c:order val="0"/>
          <c:tx>
            <c:strRef>
              <c:f>Sep!$B$5</c:f>
              <c:strCache>
                <c:ptCount val="1"/>
                <c:pt idx="0">
                  <c:v>PW Received ANC under PMSMA</c:v>
                </c:pt>
              </c:strCache>
            </c:strRef>
          </c:tx>
          <c:spPr>
            <a:solidFill>
              <a:schemeClr val="accent6">
                <a:lumMod val="40000"/>
                <a:lumOff val="60000"/>
              </a:schemeClr>
            </a:solidFill>
          </c:spPr>
          <c:dLbls>
            <c:dLbl>
              <c:idx val="6"/>
              <c:layout>
                <c:manualLayout>
                  <c:x val="1.5213753232922722E-3"/>
                  <c:y val="-5.8479532163742687E-2"/>
                </c:manualLayout>
              </c:layout>
              <c:showVal val="1"/>
            </c:dLbl>
            <c:txPr>
              <a:bodyPr/>
              <a:lstStyle/>
              <a:p>
                <a:pPr>
                  <a:defRPr lang="en-IN" sz="1100" b="1"/>
                </a:pPr>
                <a:endParaRPr lang="en-US"/>
              </a:p>
            </c:txPr>
            <c:showVal val="1"/>
          </c:dLbls>
          <c:cat>
            <c:strRef>
              <c:f>Sep!$C$3:$F$3</c:f>
              <c:strCache>
                <c:ptCount val="4"/>
                <c:pt idx="0">
                  <c:v>2019 to 2020</c:v>
                </c:pt>
                <c:pt idx="1">
                  <c:v>2020 to 2021</c:v>
                </c:pt>
                <c:pt idx="2">
                  <c:v>2021 to 22  </c:v>
                </c:pt>
                <c:pt idx="3">
                  <c:v>2022-23            (Up to Sep22)</c:v>
                </c:pt>
              </c:strCache>
            </c:strRef>
          </c:cat>
          <c:val>
            <c:numRef>
              <c:f>Sep!$C$5:$F$5</c:f>
              <c:numCache>
                <c:formatCode>_(* #,##0_);_(* \(#,##0\);_(* "-"??_);_(@_)</c:formatCode>
                <c:ptCount val="4"/>
                <c:pt idx="0">
                  <c:v>874783</c:v>
                </c:pt>
                <c:pt idx="1">
                  <c:v>837508</c:v>
                </c:pt>
                <c:pt idx="2">
                  <c:v>1141014</c:v>
                </c:pt>
                <c:pt idx="3">
                  <c:v>809730</c:v>
                </c:pt>
              </c:numCache>
            </c:numRef>
          </c:val>
        </c:ser>
        <c:ser>
          <c:idx val="1"/>
          <c:order val="1"/>
          <c:tx>
            <c:strRef>
              <c:f>Sep!$B$7</c:f>
              <c:strCache>
                <c:ptCount val="1"/>
                <c:pt idx="0">
                  <c:v>Received ANC under PMSMA in 2nd or 3rd trimester for 1st time</c:v>
                </c:pt>
              </c:strCache>
            </c:strRef>
          </c:tx>
          <c:spPr>
            <a:solidFill>
              <a:schemeClr val="accent6">
                <a:lumMod val="75000"/>
              </a:schemeClr>
            </a:solidFill>
          </c:spPr>
          <c:dLbls>
            <c:dLbl>
              <c:idx val="0"/>
              <c:layout>
                <c:manualLayout>
                  <c:x val="7.4404761904762222E-3"/>
                  <c:y val="1.0416666666666666E-2"/>
                </c:manualLayout>
              </c:layout>
              <c:showVal val="1"/>
            </c:dLbl>
            <c:dLbl>
              <c:idx val="1"/>
              <c:layout>
                <c:manualLayout>
                  <c:x val="7.4404761904762057E-3"/>
                  <c:y val="1.2116141732283465E-2"/>
                </c:manualLayout>
              </c:layout>
              <c:showVal val="1"/>
            </c:dLbl>
            <c:dLbl>
              <c:idx val="2"/>
              <c:layout>
                <c:manualLayout>
                  <c:x val="8.9285714285714159E-3"/>
                  <c:y val="1.6994750656168045E-3"/>
                </c:manualLayout>
              </c:layout>
              <c:showVal val="1"/>
            </c:dLbl>
            <c:dLbl>
              <c:idx val="3"/>
              <c:layout>
                <c:manualLayout>
                  <c:x val="8.928454255718166E-3"/>
                  <c:y val="-5.2083333333333513E-3"/>
                </c:manualLayout>
              </c:layout>
              <c:showVal val="1"/>
            </c:dLbl>
            <c:dLbl>
              <c:idx val="4"/>
              <c:layout>
                <c:manualLayout>
                  <c:x val="2.5297619047619412E-2"/>
                  <c:y val="7.0175438596491333E-3"/>
                </c:manualLayout>
              </c:layout>
              <c:showVal val="1"/>
            </c:dLbl>
            <c:dLbl>
              <c:idx val="5"/>
              <c:layout>
                <c:manualLayout>
                  <c:x val="2.6785714285714923E-2"/>
                  <c:y val="0"/>
                </c:manualLayout>
              </c:layout>
              <c:showVal val="1"/>
            </c:dLbl>
            <c:dLbl>
              <c:idx val="6"/>
              <c:layout>
                <c:manualLayout>
                  <c:x val="2.7384755819260611E-2"/>
                  <c:y val="0"/>
                </c:manualLayout>
              </c:layout>
              <c:showVal val="1"/>
            </c:dLbl>
            <c:txPr>
              <a:bodyPr/>
              <a:lstStyle/>
              <a:p>
                <a:pPr>
                  <a:defRPr lang="en-IN" sz="1100" b="1"/>
                </a:pPr>
                <a:endParaRPr lang="en-US"/>
              </a:p>
            </c:txPr>
            <c:showVal val="1"/>
          </c:dLbls>
          <c:cat>
            <c:strRef>
              <c:f>Sep!$C$3:$F$3</c:f>
              <c:strCache>
                <c:ptCount val="4"/>
                <c:pt idx="0">
                  <c:v>2019 to 2020</c:v>
                </c:pt>
                <c:pt idx="1">
                  <c:v>2020 to 2021</c:v>
                </c:pt>
                <c:pt idx="2">
                  <c:v>2021 to 22  </c:v>
                </c:pt>
                <c:pt idx="3">
                  <c:v>2022-23            (Up to Sep22)</c:v>
                </c:pt>
              </c:strCache>
            </c:strRef>
          </c:cat>
          <c:val>
            <c:numRef>
              <c:f>Sep!$C$7:$F$7</c:f>
              <c:numCache>
                <c:formatCode>_(* #,##0_);_(* \(#,##0\);_(* "-"??_);_(@_)</c:formatCode>
                <c:ptCount val="4"/>
                <c:pt idx="0">
                  <c:v>420188</c:v>
                </c:pt>
                <c:pt idx="1">
                  <c:v>528282</c:v>
                </c:pt>
                <c:pt idx="2">
                  <c:v>819632</c:v>
                </c:pt>
                <c:pt idx="3">
                  <c:v>592949</c:v>
                </c:pt>
              </c:numCache>
            </c:numRef>
          </c:val>
        </c:ser>
        <c:ser>
          <c:idx val="2"/>
          <c:order val="2"/>
          <c:tx>
            <c:strRef>
              <c:f>Sep!$B$9</c:f>
              <c:strCache>
                <c:ptCount val="1"/>
                <c:pt idx="0">
                  <c:v>High Risk Pregenancy Identified</c:v>
                </c:pt>
              </c:strCache>
            </c:strRef>
          </c:tx>
          <c:spPr>
            <a:solidFill>
              <a:schemeClr val="accent6">
                <a:lumMod val="50000"/>
              </a:schemeClr>
            </a:solidFill>
          </c:spPr>
          <c:dLbls>
            <c:dLbl>
              <c:idx val="0"/>
              <c:layout>
                <c:manualLayout>
                  <c:x val="-2.9761904761904812E-3"/>
                  <c:y val="5.2083333333334458E-3"/>
                </c:manualLayout>
              </c:layout>
              <c:showVal val="1"/>
            </c:dLbl>
            <c:dLbl>
              <c:idx val="1"/>
              <c:layout>
                <c:manualLayout>
                  <c:x val="1.4880952380952402E-3"/>
                  <c:y val="0"/>
                </c:manualLayout>
              </c:layout>
              <c:showVal val="1"/>
            </c:dLbl>
            <c:dLbl>
              <c:idx val="2"/>
              <c:layout>
                <c:manualLayout>
                  <c:x val="7.4404761904762057E-3"/>
                  <c:y val="-5.2083333333333513E-3"/>
                </c:manualLayout>
              </c:layout>
              <c:showVal val="1"/>
            </c:dLbl>
            <c:dLbl>
              <c:idx val="3"/>
              <c:layout>
                <c:manualLayout>
                  <c:x val="2.941624484439445E-3"/>
                  <c:y val="3.5088582677165426E-3"/>
                </c:manualLayout>
              </c:layout>
              <c:showVal val="1"/>
            </c:dLbl>
            <c:dLbl>
              <c:idx val="4"/>
              <c:layout>
                <c:manualLayout>
                  <c:x val="1.3392857142857461E-2"/>
                  <c:y val="0"/>
                </c:manualLayout>
              </c:layout>
              <c:showVal val="1"/>
            </c:dLbl>
            <c:dLbl>
              <c:idx val="5"/>
              <c:layout>
                <c:manualLayout>
                  <c:x val="1.3499630437569111E-2"/>
                  <c:y val="3.9473684210526412E-3"/>
                </c:manualLayout>
              </c:layout>
              <c:showVal val="1"/>
            </c:dLbl>
            <c:dLbl>
              <c:idx val="6"/>
              <c:layout>
                <c:manualLayout>
                  <c:x val="1.217100258633805E-2"/>
                  <c:y val="7.3099415204678523E-3"/>
                </c:manualLayout>
              </c:layout>
              <c:showVal val="1"/>
            </c:dLbl>
            <c:txPr>
              <a:bodyPr/>
              <a:lstStyle/>
              <a:p>
                <a:pPr>
                  <a:defRPr lang="en-IN" sz="1100" b="1"/>
                </a:pPr>
                <a:endParaRPr lang="en-US"/>
              </a:p>
            </c:txPr>
            <c:showVal val="1"/>
          </c:dLbls>
          <c:cat>
            <c:strRef>
              <c:f>Sep!$C$3:$F$3</c:f>
              <c:strCache>
                <c:ptCount val="4"/>
                <c:pt idx="0">
                  <c:v>2019 to 2020</c:v>
                </c:pt>
                <c:pt idx="1">
                  <c:v>2020 to 2021</c:v>
                </c:pt>
                <c:pt idx="2">
                  <c:v>2021 to 22  </c:v>
                </c:pt>
                <c:pt idx="3">
                  <c:v>2022-23            (Up to Sep22)</c:v>
                </c:pt>
              </c:strCache>
            </c:strRef>
          </c:cat>
          <c:val>
            <c:numRef>
              <c:f>Sep!$C$9:$F$9</c:f>
              <c:numCache>
                <c:formatCode>_(* #,##0_);_(* \(#,##0\);_(* "-"??_);_(@_)</c:formatCode>
                <c:ptCount val="4"/>
                <c:pt idx="0">
                  <c:v>104381</c:v>
                </c:pt>
                <c:pt idx="1">
                  <c:v>91868</c:v>
                </c:pt>
                <c:pt idx="2">
                  <c:v>124746</c:v>
                </c:pt>
                <c:pt idx="3">
                  <c:v>95952</c:v>
                </c:pt>
              </c:numCache>
            </c:numRef>
          </c:val>
        </c:ser>
        <c:axId val="89134592"/>
        <c:axId val="89136128"/>
      </c:barChart>
      <c:catAx>
        <c:axId val="89134592"/>
        <c:scaling>
          <c:orientation val="minMax"/>
        </c:scaling>
        <c:axPos val="b"/>
        <c:tickLblPos val="nextTo"/>
        <c:txPr>
          <a:bodyPr/>
          <a:lstStyle/>
          <a:p>
            <a:pPr>
              <a:defRPr lang="en-IN" sz="900" b="1"/>
            </a:pPr>
            <a:endParaRPr lang="en-US"/>
          </a:p>
        </c:txPr>
        <c:crossAx val="89136128"/>
        <c:crosses val="autoZero"/>
        <c:auto val="1"/>
        <c:lblAlgn val="ctr"/>
        <c:lblOffset val="100"/>
      </c:catAx>
      <c:valAx>
        <c:axId val="89136128"/>
        <c:scaling>
          <c:orientation val="minMax"/>
          <c:max val="1500000"/>
          <c:min val="0"/>
        </c:scaling>
        <c:delete val="1"/>
        <c:axPos val="l"/>
        <c:numFmt formatCode="_(* #,##0_);_(* \(#,##0\);_(* &quot;-&quot;??_);_(@_)" sourceLinked="1"/>
        <c:tickLblPos val="nextTo"/>
        <c:crossAx val="89134592"/>
        <c:crosses val="autoZero"/>
        <c:crossBetween val="between"/>
        <c:majorUnit val="200000"/>
        <c:minorUnit val="40000"/>
      </c:valAx>
    </c:plotArea>
    <c:legend>
      <c:legendPos val="r"/>
      <c:layout>
        <c:manualLayout>
          <c:xMode val="edge"/>
          <c:yMode val="edge"/>
          <c:x val="0"/>
          <c:y val="5.0748952433577375E-2"/>
          <c:w val="0.98987510181916916"/>
          <c:h val="9.1604733618824E-2"/>
        </c:manualLayout>
      </c:layout>
      <c:spPr>
        <a:solidFill>
          <a:schemeClr val="accent6">
            <a:lumMod val="40000"/>
            <a:lumOff val="60000"/>
          </a:schemeClr>
        </a:solidFill>
      </c:spPr>
      <c:txPr>
        <a:bodyPr/>
        <a:lstStyle/>
        <a:p>
          <a:pPr>
            <a:defRPr lang="en-IN" sz="1100" b="1"/>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7.8993300179582823E-2"/>
          <c:y val="4.4861391929187908E-2"/>
          <c:w val="0.87723200718331262"/>
          <c:h val="0.80757497812773349"/>
        </c:manualLayout>
      </c:layout>
      <c:barChart>
        <c:barDir val="col"/>
        <c:grouping val="clustered"/>
        <c:ser>
          <c:idx val="0"/>
          <c:order val="0"/>
          <c:tx>
            <c:strRef>
              <c:f>Sheet1!$B$1</c:f>
              <c:strCache>
                <c:ptCount val="1"/>
                <c:pt idx="0">
                  <c:v>Total Collection</c:v>
                </c:pt>
              </c:strCache>
            </c:strRef>
          </c:tx>
          <c:dLbls>
            <c:dLbl>
              <c:idx val="0"/>
              <c:layout>
                <c:manualLayout>
                  <c:x val="-2.0467836257310006E-2"/>
                  <c:y val="-6.6666666666666693E-2"/>
                </c:manualLayout>
              </c:layout>
              <c:showVal val="1"/>
              <c:extLst>
                <c:ext xmlns:c15="http://schemas.microsoft.com/office/drawing/2012/chart" uri="{CE6537A1-D6FC-4f65-9D91-7224C49458BB}"/>
              </c:extLst>
            </c:dLbl>
            <c:dLbl>
              <c:idx val="4"/>
              <c:layout>
                <c:manualLayout>
                  <c:x val="-1.3157894736842141E-2"/>
                  <c:y val="-1.5555555555555633E-2"/>
                </c:manualLayout>
              </c:layout>
              <c:showVal val="1"/>
              <c:extLst>
                <c:ext xmlns:c15="http://schemas.microsoft.com/office/drawing/2012/chart" uri="{CE6537A1-D6FC-4f65-9D91-7224C49458BB}"/>
              </c:extLst>
            </c:dLbl>
            <c:dLbl>
              <c:idx val="5"/>
              <c:layout>
                <c:manualLayout>
                  <c:x val="2.923976608187117E-3"/>
                  <c:y val="8.8888888888889767E-2"/>
                </c:manualLayout>
              </c:layout>
              <c:showVal val="1"/>
              <c:extLst>
                <c:ext xmlns:c15="http://schemas.microsoft.com/office/drawing/2012/chart" uri="{CE6537A1-D6FC-4f65-9D91-7224C49458BB}"/>
              </c:extLst>
            </c:dLbl>
            <c:dLbl>
              <c:idx val="6"/>
              <c:layout>
                <c:manualLayout>
                  <c:x val="1.0233918128654868E-2"/>
                  <c:y val="2.2222222222222413E-3"/>
                </c:manualLayout>
              </c:layout>
              <c:showVal val="1"/>
              <c:extLst>
                <c:ext xmlns:c15="http://schemas.microsoft.com/office/drawing/2012/chart" uri="{CE6537A1-D6FC-4f65-9D91-7224C49458BB}"/>
              </c:extLst>
            </c:dLbl>
            <c:dLbl>
              <c:idx val="7"/>
              <c:layout>
                <c:manualLayout>
                  <c:x val="1.4619883040935743E-3"/>
                  <c:y val="8.6666666666667752E-2"/>
                </c:manualLayout>
              </c:layout>
              <c:showVal val="1"/>
              <c:extLst>
                <c:ext xmlns:c15="http://schemas.microsoft.com/office/drawing/2012/chart" uri="{CE6537A1-D6FC-4f65-9D91-7224C49458BB}"/>
              </c:extLst>
            </c:dLbl>
            <c:spPr>
              <a:solidFill>
                <a:schemeClr val="accent3">
                  <a:lumMod val="60000"/>
                  <a:lumOff val="40000"/>
                </a:schemeClr>
              </a:solidFill>
              <a:ln>
                <a:solidFill>
                  <a:schemeClr val="tx1"/>
                </a:solidFill>
              </a:ln>
            </c:spPr>
            <c:txPr>
              <a:bodyPr/>
              <a:lstStyle/>
              <a:p>
                <a:pPr>
                  <a:defRPr sz="1100">
                    <a:solidFill>
                      <a:schemeClr val="accent1">
                        <a:lumMod val="50000"/>
                      </a:schemeClr>
                    </a:solidFill>
                  </a:defRPr>
                </a:pPr>
                <a:endParaRPr lang="en-US"/>
              </a:p>
            </c:txPr>
            <c:showVal val="1"/>
            <c:extLst>
              <c:ext xmlns:c15="http://schemas.microsoft.com/office/drawing/2012/chart" uri="{CE6537A1-D6FC-4f65-9D91-7224C49458BB}">
                <c15:showLeaderLines val="0"/>
              </c:ext>
            </c:extLst>
          </c:dLbls>
          <c:cat>
            <c:strRef>
              <c:f>Sheet1!$A$2:$A$15</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Sheet1!$B$2:$B$15</c:f>
              <c:numCache>
                <c:formatCode>General</c:formatCode>
                <c:ptCount val="14"/>
                <c:pt idx="0">
                  <c:v>169946</c:v>
                </c:pt>
                <c:pt idx="1">
                  <c:v>277002</c:v>
                </c:pt>
                <c:pt idx="2">
                  <c:v>351583</c:v>
                </c:pt>
                <c:pt idx="3">
                  <c:v>353896</c:v>
                </c:pt>
                <c:pt idx="4">
                  <c:v>415440</c:v>
                </c:pt>
                <c:pt idx="5">
                  <c:v>455503</c:v>
                </c:pt>
                <c:pt idx="6">
                  <c:v>451031</c:v>
                </c:pt>
                <c:pt idx="7">
                  <c:v>474498</c:v>
                </c:pt>
                <c:pt idx="8">
                  <c:v>537746</c:v>
                </c:pt>
                <c:pt idx="9">
                  <c:v>481252</c:v>
                </c:pt>
                <c:pt idx="10">
                  <c:v>502106</c:v>
                </c:pt>
                <c:pt idx="11">
                  <c:v>555562</c:v>
                </c:pt>
                <c:pt idx="12">
                  <c:v>404056</c:v>
                </c:pt>
                <c:pt idx="13">
                  <c:v>405166</c:v>
                </c:pt>
              </c:numCache>
            </c:numRef>
          </c:val>
        </c:ser>
        <c:ser>
          <c:idx val="1"/>
          <c:order val="1"/>
          <c:tx>
            <c:strRef>
              <c:f>Sheet1!$C$1</c:f>
              <c:strCache>
                <c:ptCount val="1"/>
                <c:pt idx="0">
                  <c:v>Vol. Danation</c:v>
                </c:pt>
              </c:strCache>
            </c:strRef>
          </c:tx>
          <c:dLbls>
            <c:spPr>
              <a:solidFill>
                <a:schemeClr val="accent5">
                  <a:lumMod val="60000"/>
                  <a:lumOff val="40000"/>
                </a:schemeClr>
              </a:solidFill>
              <a:ln>
                <a:solidFill>
                  <a:schemeClr val="tx1"/>
                </a:solidFill>
              </a:ln>
            </c:spPr>
            <c:txPr>
              <a:bodyPr/>
              <a:lstStyle/>
              <a:p>
                <a:pPr>
                  <a:defRPr sz="1000">
                    <a:solidFill>
                      <a:schemeClr val="tx1">
                        <a:lumMod val="95000"/>
                        <a:lumOff val="5000"/>
                      </a:schemeClr>
                    </a:solidFill>
                  </a:defRPr>
                </a:pPr>
                <a:endParaRPr lang="en-US"/>
              </a:p>
            </c:txPr>
            <c:showVal val="1"/>
            <c:extLst>
              <c:ext xmlns:c15="http://schemas.microsoft.com/office/drawing/2012/chart" uri="{CE6537A1-D6FC-4f65-9D91-7224C49458BB}">
                <c15:showLeaderLines val="0"/>
              </c:ext>
            </c:extLst>
          </c:dLbls>
          <c:cat>
            <c:strRef>
              <c:f>Sheet1!$A$2:$A$15</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Sheet1!$C$2:$C$15</c:f>
              <c:numCache>
                <c:formatCode>General</c:formatCode>
                <c:ptCount val="14"/>
                <c:pt idx="0">
                  <c:v>30457</c:v>
                </c:pt>
                <c:pt idx="1">
                  <c:v>152455</c:v>
                </c:pt>
                <c:pt idx="2">
                  <c:v>204990</c:v>
                </c:pt>
                <c:pt idx="3">
                  <c:v>245170</c:v>
                </c:pt>
                <c:pt idx="4">
                  <c:v>273232</c:v>
                </c:pt>
                <c:pt idx="5">
                  <c:v>320311</c:v>
                </c:pt>
                <c:pt idx="6">
                  <c:v>310921</c:v>
                </c:pt>
                <c:pt idx="7">
                  <c:v>324311</c:v>
                </c:pt>
                <c:pt idx="8">
                  <c:v>345008</c:v>
                </c:pt>
                <c:pt idx="9">
                  <c:v>328790</c:v>
                </c:pt>
                <c:pt idx="10">
                  <c:v>336971</c:v>
                </c:pt>
                <c:pt idx="11">
                  <c:v>226538</c:v>
                </c:pt>
                <c:pt idx="12">
                  <c:v>163386</c:v>
                </c:pt>
                <c:pt idx="13">
                  <c:v>179989</c:v>
                </c:pt>
              </c:numCache>
            </c:numRef>
          </c:val>
        </c:ser>
        <c:axId val="184025856"/>
        <c:axId val="184027392"/>
      </c:barChart>
      <c:lineChart>
        <c:grouping val="standard"/>
        <c:ser>
          <c:idx val="2"/>
          <c:order val="2"/>
          <c:tx>
            <c:strRef>
              <c:f>Sheet1!$D$1</c:f>
              <c:strCache>
                <c:ptCount val="1"/>
                <c:pt idx="0">
                  <c:v>Vol. %</c:v>
                </c:pt>
              </c:strCache>
            </c:strRef>
          </c:tx>
          <c:spPr>
            <a:ln>
              <a:solidFill>
                <a:schemeClr val="tx1"/>
              </a:solidFill>
            </a:ln>
          </c:spPr>
          <c:marker>
            <c:spPr>
              <a:solidFill>
                <a:schemeClr val="accent2"/>
              </a:solidFill>
              <a:ln>
                <a:solidFill>
                  <a:schemeClr val="tx1"/>
                </a:solidFill>
              </a:ln>
            </c:spPr>
          </c:marker>
          <c:dLbls>
            <c:dLbl>
              <c:idx val="0"/>
              <c:layout>
                <c:manualLayout>
                  <c:x val="-5.9292259520192089E-3"/>
                  <c:y val="7.9847769028872501E-3"/>
                </c:manualLayout>
              </c:layout>
              <c:showVal val="1"/>
              <c:extLst>
                <c:ext xmlns:c15="http://schemas.microsoft.com/office/drawing/2012/chart" uri="{CE6537A1-D6FC-4f65-9D91-7224C49458BB}"/>
              </c:extLst>
            </c:dLbl>
            <c:dLbl>
              <c:idx val="1"/>
              <c:layout>
                <c:manualLayout>
                  <c:x val="-3.3625730994152045E-2"/>
                  <c:y val="-2.6666666666666682E-2"/>
                </c:manualLayout>
              </c:layout>
              <c:showVal val="1"/>
              <c:extLst>
                <c:ext xmlns:c15="http://schemas.microsoft.com/office/drawing/2012/chart" uri="{CE6537A1-D6FC-4f65-9D91-7224C49458BB}"/>
              </c:extLst>
            </c:dLbl>
            <c:dLbl>
              <c:idx val="2"/>
              <c:layout>
                <c:manualLayout>
                  <c:x val="-3.6549707602339498E-2"/>
                  <c:y val="-4.8888888888888891E-2"/>
                </c:manualLayout>
              </c:layout>
              <c:showVal val="1"/>
              <c:extLst>
                <c:ext xmlns:c15="http://schemas.microsoft.com/office/drawing/2012/chart" uri="{CE6537A1-D6FC-4f65-9D91-7224C49458BB}"/>
              </c:extLst>
            </c:dLbl>
            <c:dLbl>
              <c:idx val="3"/>
              <c:layout>
                <c:manualLayout>
                  <c:x val="-1.7543859649123073E-2"/>
                  <c:y val="-2.8888888888888888E-2"/>
                </c:manualLayout>
              </c:layout>
              <c:showVal val="1"/>
              <c:extLst>
                <c:ext xmlns:c15="http://schemas.microsoft.com/office/drawing/2012/chart" uri="{CE6537A1-D6FC-4f65-9D91-7224C49458BB}"/>
              </c:extLst>
            </c:dLbl>
            <c:dLbl>
              <c:idx val="4"/>
              <c:layout>
                <c:manualLayout>
                  <c:x val="-2.3391812865497092E-2"/>
                  <c:y val="-4.0000000000000112E-2"/>
                </c:manualLayout>
              </c:layout>
              <c:showVal val="1"/>
              <c:extLst>
                <c:ext xmlns:c15="http://schemas.microsoft.com/office/drawing/2012/chart" uri="{CE6537A1-D6FC-4f65-9D91-7224C49458BB}"/>
              </c:extLst>
            </c:dLbl>
            <c:dLbl>
              <c:idx val="5"/>
              <c:layout>
                <c:manualLayout>
                  <c:x val="-2.6315789473684216E-2"/>
                  <c:y val="-4.6666666666666703E-2"/>
                </c:manualLayout>
              </c:layout>
              <c:showVal val="1"/>
              <c:extLst>
                <c:ext xmlns:c15="http://schemas.microsoft.com/office/drawing/2012/chart" uri="{CE6537A1-D6FC-4f65-9D91-7224C49458BB}"/>
              </c:extLst>
            </c:dLbl>
            <c:dLbl>
              <c:idx val="6"/>
              <c:layout>
                <c:manualLayout>
                  <c:x val="-2.0467836257310006E-2"/>
                  <c:y val="-6.000000000000013E-2"/>
                </c:manualLayout>
              </c:layout>
              <c:showVal val="1"/>
              <c:extLst>
                <c:ext xmlns:c15="http://schemas.microsoft.com/office/drawing/2012/chart" uri="{CE6537A1-D6FC-4f65-9D91-7224C49458BB}"/>
              </c:extLst>
            </c:dLbl>
            <c:dLbl>
              <c:idx val="7"/>
              <c:layout>
                <c:manualLayout>
                  <c:x val="-3.0701754385965011E-2"/>
                  <c:y val="-5.3333333333333996E-2"/>
                </c:manualLayout>
              </c:layout>
              <c:showVal val="1"/>
              <c:extLst>
                <c:ext xmlns:c15="http://schemas.microsoft.com/office/drawing/2012/chart" uri="{CE6537A1-D6FC-4f65-9D91-7224C49458BB}"/>
              </c:extLst>
            </c:dLbl>
            <c:dLbl>
              <c:idx val="8"/>
              <c:layout>
                <c:manualLayout>
                  <c:x val="-1.3157894736842141E-2"/>
                  <c:y val="-2.6666666666666682E-2"/>
                </c:manualLayout>
              </c:layout>
              <c:showVal val="1"/>
              <c:extLst>
                <c:ext xmlns:c15="http://schemas.microsoft.com/office/drawing/2012/chart" uri="{CE6537A1-D6FC-4f65-9D91-7224C49458BB}"/>
              </c:extLst>
            </c:dLbl>
            <c:dLbl>
              <c:idx val="9"/>
              <c:layout>
                <c:manualLayout>
                  <c:x val="-2.0467836257310006E-2"/>
                  <c:y val="-3.7777777777778299E-2"/>
                </c:manualLayout>
              </c:layout>
              <c:showVal val="1"/>
              <c:extLst>
                <c:ext xmlns:c15="http://schemas.microsoft.com/office/drawing/2012/chart" uri="{CE6537A1-D6FC-4f65-9D91-7224C49458BB}"/>
              </c:extLst>
            </c:dLbl>
            <c:dLbl>
              <c:idx val="10"/>
              <c:layout>
                <c:manualLayout>
                  <c:x val="-5.8479532163741724E-3"/>
                  <c:y val="3.1111111111111256E-2"/>
                </c:manualLayout>
              </c:layout>
              <c:showVal val="1"/>
              <c:extLst>
                <c:ext xmlns:c15="http://schemas.microsoft.com/office/drawing/2012/chart" uri="{CE6537A1-D6FC-4f65-9D91-7224C49458BB}"/>
              </c:extLst>
            </c:dLbl>
            <c:spPr>
              <a:solidFill>
                <a:schemeClr val="bg2">
                  <a:lumMod val="90000"/>
                </a:schemeClr>
              </a:solidFill>
              <a:ln>
                <a:solidFill>
                  <a:schemeClr val="tx1"/>
                </a:solidFill>
              </a:ln>
            </c:spPr>
            <c:txPr>
              <a:bodyPr/>
              <a:lstStyle/>
              <a:p>
                <a:pPr>
                  <a:defRPr sz="1050">
                    <a:solidFill>
                      <a:srgbClr val="C00000"/>
                    </a:solidFill>
                  </a:defRPr>
                </a:pPr>
                <a:endParaRPr lang="en-US"/>
              </a:p>
            </c:txPr>
            <c:showVal val="1"/>
            <c:extLst>
              <c:ext xmlns:c15="http://schemas.microsoft.com/office/drawing/2012/chart" uri="{CE6537A1-D6FC-4f65-9D91-7224C49458BB}">
                <c15:showLeaderLines val="0"/>
              </c:ext>
            </c:extLst>
          </c:dLbls>
          <c:cat>
            <c:strRef>
              <c:f>Sheet1!$A$2:$A$15</c:f>
              <c:strCache>
                <c:ptCount val="14"/>
                <c:pt idx="0">
                  <c:v>2008-09</c:v>
                </c:pt>
                <c:pt idx="1">
                  <c:v>2009-10</c:v>
                </c:pt>
                <c:pt idx="2">
                  <c:v>2010-11</c:v>
                </c:pt>
                <c:pt idx="3">
                  <c:v>2011-12</c:v>
                </c:pt>
                <c:pt idx="4">
                  <c:v>2012-13</c:v>
                </c:pt>
                <c:pt idx="5">
                  <c:v>2013-14</c:v>
                </c:pt>
                <c:pt idx="6">
                  <c:v>2014-15</c:v>
                </c:pt>
                <c:pt idx="7">
                  <c:v>2015-16</c:v>
                </c:pt>
                <c:pt idx="8">
                  <c:v>2016-17</c:v>
                </c:pt>
                <c:pt idx="9">
                  <c:v>2017-18</c:v>
                </c:pt>
                <c:pt idx="10">
                  <c:v>2018-19</c:v>
                </c:pt>
                <c:pt idx="11">
                  <c:v>2019-20</c:v>
                </c:pt>
                <c:pt idx="12">
                  <c:v>2020-21</c:v>
                </c:pt>
                <c:pt idx="13">
                  <c:v>2021-22</c:v>
                </c:pt>
              </c:strCache>
            </c:strRef>
          </c:cat>
          <c:val>
            <c:numRef>
              <c:f>Sheet1!$D$2:$D$15</c:f>
              <c:numCache>
                <c:formatCode>0</c:formatCode>
                <c:ptCount val="14"/>
                <c:pt idx="0">
                  <c:v>17.921575088557542</c:v>
                </c:pt>
                <c:pt idx="1">
                  <c:v>55.037508754449426</c:v>
                </c:pt>
                <c:pt idx="2">
                  <c:v>58.304866845097671</c:v>
                </c:pt>
                <c:pt idx="3">
                  <c:v>69.277414833736458</c:v>
                </c:pt>
                <c:pt idx="4">
                  <c:v>65.769304833429416</c:v>
                </c:pt>
                <c:pt idx="5">
                  <c:v>70.320283291218828</c:v>
                </c:pt>
                <c:pt idx="6">
                  <c:v>68.935616398872796</c:v>
                </c:pt>
                <c:pt idx="7">
                  <c:v>68.348233290762025</c:v>
                </c:pt>
                <c:pt idx="8">
                  <c:v>64.158171329958549</c:v>
                </c:pt>
                <c:pt idx="9">
                  <c:v>68.319716073907216</c:v>
                </c:pt>
                <c:pt idx="10">
                  <c:v>67.111526251428984</c:v>
                </c:pt>
                <c:pt idx="11">
                  <c:v>40.776366994142862</c:v>
                </c:pt>
                <c:pt idx="12">
                  <c:v>40.436474152097666</c:v>
                </c:pt>
                <c:pt idx="13">
                  <c:v>44.423520236150196</c:v>
                </c:pt>
              </c:numCache>
            </c:numRef>
          </c:val>
        </c:ser>
        <c:marker val="1"/>
        <c:axId val="184051200"/>
        <c:axId val="184049664"/>
      </c:lineChart>
      <c:catAx>
        <c:axId val="184025856"/>
        <c:scaling>
          <c:orientation val="minMax"/>
        </c:scaling>
        <c:axPos val="b"/>
        <c:numFmt formatCode="General" sourceLinked="0"/>
        <c:tickLblPos val="nextTo"/>
        <c:txPr>
          <a:bodyPr/>
          <a:lstStyle/>
          <a:p>
            <a:pPr>
              <a:defRPr sz="1050" b="1"/>
            </a:pPr>
            <a:endParaRPr lang="en-US"/>
          </a:p>
        </c:txPr>
        <c:crossAx val="184027392"/>
        <c:crosses val="autoZero"/>
        <c:auto val="1"/>
        <c:lblAlgn val="ctr"/>
        <c:lblOffset val="100"/>
      </c:catAx>
      <c:valAx>
        <c:axId val="184027392"/>
        <c:scaling>
          <c:orientation val="minMax"/>
        </c:scaling>
        <c:axPos val="l"/>
        <c:majorGridlines/>
        <c:numFmt formatCode="General" sourceLinked="1"/>
        <c:tickLblPos val="nextTo"/>
        <c:txPr>
          <a:bodyPr/>
          <a:lstStyle/>
          <a:p>
            <a:pPr>
              <a:defRPr sz="1200"/>
            </a:pPr>
            <a:endParaRPr lang="en-US"/>
          </a:p>
        </c:txPr>
        <c:crossAx val="184025856"/>
        <c:crosses val="autoZero"/>
        <c:crossBetween val="between"/>
      </c:valAx>
      <c:valAx>
        <c:axId val="184049664"/>
        <c:scaling>
          <c:orientation val="minMax"/>
        </c:scaling>
        <c:axPos val="r"/>
        <c:numFmt formatCode="0" sourceLinked="1"/>
        <c:tickLblPos val="nextTo"/>
        <c:txPr>
          <a:bodyPr/>
          <a:lstStyle/>
          <a:p>
            <a:pPr>
              <a:defRPr sz="1200"/>
            </a:pPr>
            <a:endParaRPr lang="en-US"/>
          </a:p>
        </c:txPr>
        <c:crossAx val="184051200"/>
        <c:crosses val="max"/>
        <c:crossBetween val="between"/>
      </c:valAx>
      <c:catAx>
        <c:axId val="184051200"/>
        <c:scaling>
          <c:orientation val="minMax"/>
        </c:scaling>
        <c:delete val="1"/>
        <c:axPos val="b"/>
        <c:numFmt formatCode="General" sourceLinked="1"/>
        <c:tickLblPos val="nextTo"/>
        <c:crossAx val="184049664"/>
        <c:crosses val="autoZero"/>
        <c:auto val="1"/>
        <c:lblAlgn val="ctr"/>
        <c:lblOffset val="100"/>
      </c:catAx>
      <c:spPr>
        <a:ln>
          <a:noFill/>
        </a:ln>
      </c:spPr>
    </c:plotArea>
    <c:legend>
      <c:legendPos val="r"/>
      <c:layout>
        <c:manualLayout>
          <c:xMode val="edge"/>
          <c:yMode val="edge"/>
          <c:x val="8.7240871206888601E-2"/>
          <c:y val="6.6353980752406339E-2"/>
          <c:w val="0.13657894736842124"/>
          <c:h val="9.38860892388452E-2"/>
        </c:manualLayout>
      </c:layout>
      <c:spPr>
        <a:ln>
          <a:solidFill>
            <a:schemeClr val="accent6">
              <a:lumMod val="50000"/>
            </a:schemeClr>
          </a:solidFill>
        </a:ln>
      </c:spPr>
      <c:txPr>
        <a:bodyPr/>
        <a:lstStyle/>
        <a:p>
          <a:pPr>
            <a:defRPr sz="1000"/>
          </a:pPr>
          <a:endParaRPr lang="en-US"/>
        </a:p>
      </c:txPr>
    </c:legend>
    <c:plotVisOnly val="1"/>
    <c:dispBlanksAs val="gap"/>
  </c:chart>
  <c:spPr>
    <a:ln>
      <a:noFill/>
    </a:ln>
  </c:spPr>
  <c:txPr>
    <a:bodyPr/>
    <a:lstStyle/>
    <a:p>
      <a:pPr>
        <a:defRPr sz="1800"/>
      </a:pPr>
      <a:endParaRPr lang="en-US"/>
    </a:p>
  </c:txPr>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28"/>
  <c:chart>
    <c:title>
      <c:layout>
        <c:manualLayout>
          <c:xMode val="edge"/>
          <c:yMode val="edge"/>
          <c:x val="0.42868297712786024"/>
          <c:y val="0"/>
        </c:manualLayout>
      </c:layout>
    </c:title>
    <c:plotArea>
      <c:layout>
        <c:manualLayout>
          <c:layoutTarget val="inner"/>
          <c:xMode val="edge"/>
          <c:yMode val="edge"/>
          <c:x val="8.1836567304087171E-2"/>
          <c:y val="0.14409690168039369"/>
          <c:w val="0.88201528628365899"/>
          <c:h val="0.7168580489938835"/>
        </c:manualLayout>
      </c:layout>
      <c:lineChart>
        <c:grouping val="stacked"/>
        <c:ser>
          <c:idx val="0"/>
          <c:order val="0"/>
          <c:tx>
            <c:strRef>
              <c:f>Sheet1!$B$1</c:f>
              <c:strCache>
                <c:ptCount val="1"/>
                <c:pt idx="0">
                  <c:v>Component %</c:v>
                </c:pt>
              </c:strCache>
            </c:strRef>
          </c:tx>
          <c:marker>
            <c:spPr>
              <a:solidFill>
                <a:srgbClr val="FFFF00"/>
              </a:solidFill>
            </c:spPr>
          </c:marker>
          <c:dLbls>
            <c:dLbl>
              <c:idx val="0"/>
              <c:layout>
                <c:manualLayout>
                  <c:x val="-5.6936271124004532E-2"/>
                  <c:y val="-5.4788203557889034E-2"/>
                </c:manualLayout>
              </c:layout>
              <c:showVal val="1"/>
            </c:dLbl>
            <c:dLbl>
              <c:idx val="1"/>
              <c:layout>
                <c:manualLayout>
                  <c:x val="-4.9057880922779414E-2"/>
                  <c:y val="-5.7735491396909179E-2"/>
                </c:manualLayout>
              </c:layout>
              <c:showVal val="1"/>
            </c:dLbl>
            <c:dLbl>
              <c:idx val="2"/>
              <c:layout>
                <c:manualLayout>
                  <c:x val="-4.6130952380952259E-2"/>
                  <c:y val="-6.2008779075029413E-2"/>
                </c:manualLayout>
              </c:layout>
              <c:showVal val="1"/>
            </c:dLbl>
            <c:dLbl>
              <c:idx val="3"/>
              <c:layout>
                <c:manualLayout>
                  <c:x val="-2.8404340082489783E-2"/>
                  <c:y val="9.2622861797448122E-2"/>
                </c:manualLayout>
              </c:layout>
              <c:showVal val="1"/>
            </c:dLbl>
            <c:dLbl>
              <c:idx val="4"/>
              <c:layout>
                <c:manualLayout>
                  <c:x val="-3.5737485939257595E-2"/>
                  <c:y val="-9.0664766042175757E-2"/>
                </c:manualLayout>
              </c:layout>
              <c:showVal val="1"/>
            </c:dLbl>
            <c:dLbl>
              <c:idx val="5"/>
              <c:layout>
                <c:manualLayout>
                  <c:x val="-2.9376054555680538E-2"/>
                  <c:y val="9.3255498235134765E-2"/>
                </c:manualLayout>
              </c:layout>
              <c:showVal val="1"/>
            </c:dLbl>
            <c:dLbl>
              <c:idx val="6"/>
              <c:layout>
                <c:manualLayout>
                  <c:x val="-2.8163549868766399E-2"/>
                  <c:y val="-9.3409358312969787E-2"/>
                </c:manualLayout>
              </c:layout>
              <c:showVal val="1"/>
            </c:dLbl>
            <c:dLbl>
              <c:idx val="7"/>
              <c:layout>
                <c:manualLayout>
                  <c:x val="-3.5891216722909777E-2"/>
                  <c:y val="9.3888134672821033E-2"/>
                </c:manualLayout>
              </c:layout>
              <c:showVal val="1"/>
            </c:dLbl>
            <c:dLbl>
              <c:idx val="8"/>
              <c:layout>
                <c:manualLayout>
                  <c:x val="-3.5113774840644922E-2"/>
                  <c:y val="-9.5785591456240507E-2"/>
                </c:manualLayout>
              </c:layout>
              <c:showVal val="1"/>
            </c:dLbl>
            <c:dLbl>
              <c:idx val="9"/>
              <c:layout>
                <c:manualLayout>
                  <c:x val="-2.6785714285714485E-2"/>
                  <c:y val="-8.6206896551724227E-2"/>
                </c:manualLayout>
              </c:layout>
              <c:showVal val="1"/>
            </c:dLbl>
            <c:showVal val="1"/>
          </c:dLbls>
          <c:cat>
            <c:strRef>
              <c:f>Sheet1!$A$2:$A$12</c:f>
              <c:strCache>
                <c:ptCount val="11"/>
                <c:pt idx="0">
                  <c:v>2011-12</c:v>
                </c:pt>
                <c:pt idx="1">
                  <c:v>2012-13</c:v>
                </c:pt>
                <c:pt idx="2">
                  <c:v>2013-14</c:v>
                </c:pt>
                <c:pt idx="3">
                  <c:v>2014-15</c:v>
                </c:pt>
                <c:pt idx="4">
                  <c:v>2015-16</c:v>
                </c:pt>
                <c:pt idx="5">
                  <c:v>2016-17</c:v>
                </c:pt>
                <c:pt idx="6">
                  <c:v>2017-18</c:v>
                </c:pt>
                <c:pt idx="7">
                  <c:v>2018-19</c:v>
                </c:pt>
                <c:pt idx="8">
                  <c:v>2019-20</c:v>
                </c:pt>
                <c:pt idx="9">
                  <c:v>2020-21</c:v>
                </c:pt>
                <c:pt idx="10">
                  <c:v>2021-22</c:v>
                </c:pt>
              </c:strCache>
            </c:strRef>
          </c:cat>
          <c:val>
            <c:numRef>
              <c:f>Sheet1!$B$2:$B$12</c:f>
              <c:numCache>
                <c:formatCode>0%</c:formatCode>
                <c:ptCount val="11"/>
                <c:pt idx="0">
                  <c:v>0.35000000000000031</c:v>
                </c:pt>
                <c:pt idx="1">
                  <c:v>0.45</c:v>
                </c:pt>
                <c:pt idx="2">
                  <c:v>0.61000000000000065</c:v>
                </c:pt>
                <c:pt idx="3">
                  <c:v>0.59</c:v>
                </c:pt>
                <c:pt idx="4">
                  <c:v>0.66000000000000236</c:v>
                </c:pt>
                <c:pt idx="5">
                  <c:v>0.59</c:v>
                </c:pt>
                <c:pt idx="6">
                  <c:v>0.8</c:v>
                </c:pt>
                <c:pt idx="7">
                  <c:v>0.59</c:v>
                </c:pt>
                <c:pt idx="8">
                  <c:v>0.8</c:v>
                </c:pt>
                <c:pt idx="9">
                  <c:v>0.81</c:v>
                </c:pt>
                <c:pt idx="10">
                  <c:v>0.79</c:v>
                </c:pt>
              </c:numCache>
            </c:numRef>
          </c:val>
        </c:ser>
        <c:marker val="1"/>
        <c:axId val="184190080"/>
        <c:axId val="184191616"/>
      </c:lineChart>
      <c:catAx>
        <c:axId val="184190080"/>
        <c:scaling>
          <c:orientation val="minMax"/>
        </c:scaling>
        <c:axPos val="b"/>
        <c:tickLblPos val="nextTo"/>
        <c:txPr>
          <a:bodyPr rot="0" vert="horz"/>
          <a:lstStyle/>
          <a:p>
            <a:pPr>
              <a:defRPr sz="800" b="1"/>
            </a:pPr>
            <a:endParaRPr lang="en-US"/>
          </a:p>
        </c:txPr>
        <c:crossAx val="184191616"/>
        <c:crosses val="autoZero"/>
        <c:auto val="1"/>
        <c:lblAlgn val="ctr"/>
        <c:lblOffset val="100"/>
      </c:catAx>
      <c:valAx>
        <c:axId val="184191616"/>
        <c:scaling>
          <c:orientation val="minMax"/>
        </c:scaling>
        <c:axPos val="l"/>
        <c:majorGridlines/>
        <c:numFmt formatCode="0%" sourceLinked="1"/>
        <c:tickLblPos val="nextTo"/>
        <c:txPr>
          <a:bodyPr/>
          <a:lstStyle/>
          <a:p>
            <a:pPr>
              <a:defRPr b="1"/>
            </a:pPr>
            <a:endParaRPr lang="en-US"/>
          </a:p>
        </c:txPr>
        <c:crossAx val="184190080"/>
        <c:crosses val="autoZero"/>
        <c:crossBetween val="between"/>
      </c:valAx>
    </c:plotArea>
    <c:legend>
      <c:legendPos val="r"/>
      <c:layout>
        <c:manualLayout>
          <c:xMode val="edge"/>
          <c:yMode val="edge"/>
          <c:x val="8.4753086419753126E-2"/>
          <c:y val="3.6457213636081412E-2"/>
          <c:w val="0.19456140350877196"/>
          <c:h val="6.4248140857392833E-2"/>
        </c:manualLayout>
      </c:layout>
      <c:txPr>
        <a:bodyPr/>
        <a:lstStyle/>
        <a:p>
          <a:pPr>
            <a:defRPr sz="800"/>
          </a:pPr>
          <a:endParaRPr lang="en-US"/>
        </a:p>
      </c:txPr>
    </c:legend>
    <c:plotVisOnly val="1"/>
  </c:chart>
  <c:txPr>
    <a:bodyPr/>
    <a:lstStyle/>
    <a:p>
      <a:pPr>
        <a:defRPr sz="1200"/>
      </a:pPr>
      <a:endParaRPr lang="en-US"/>
    </a:p>
  </c:txPr>
  <c:externalData r:id="rId1"/>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Bed occupancy rate</c:v>
                </c:pt>
              </c:strCache>
            </c:strRef>
          </c:tx>
          <c:spPr>
            <a:solidFill>
              <a:schemeClr val="accent6">
                <a:lumMod val="75000"/>
              </a:schemeClr>
            </a:solidFill>
            <a:ln>
              <a:noFill/>
            </a:ln>
            <a:effectLst/>
          </c:spPr>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2013-14</c:v>
                </c:pt>
                <c:pt idx="1">
                  <c:v>2014-15</c:v>
                </c:pt>
                <c:pt idx="2">
                  <c:v>2015-16</c:v>
                </c:pt>
                <c:pt idx="3">
                  <c:v>2016-17</c:v>
                </c:pt>
                <c:pt idx="4">
                  <c:v>2017-18</c:v>
                </c:pt>
                <c:pt idx="5">
                  <c:v>2018-19</c:v>
                </c:pt>
                <c:pt idx="6">
                  <c:v>2019-20</c:v>
                </c:pt>
                <c:pt idx="7">
                  <c:v>2020-21</c:v>
                </c:pt>
                <c:pt idx="8">
                  <c:v>2021-22</c:v>
                </c:pt>
                <c:pt idx="9">
                  <c:v>2022-23 (sep)</c:v>
                </c:pt>
              </c:strCache>
            </c:strRef>
          </c:cat>
          <c:val>
            <c:numRef>
              <c:f>Sheet1!$B$2:$B$11</c:f>
              <c:numCache>
                <c:formatCode>General</c:formatCode>
                <c:ptCount val="10"/>
                <c:pt idx="0">
                  <c:v>59</c:v>
                </c:pt>
                <c:pt idx="1">
                  <c:v>62.4</c:v>
                </c:pt>
                <c:pt idx="2">
                  <c:v>65.3</c:v>
                </c:pt>
                <c:pt idx="3">
                  <c:v>72.900000000000006</c:v>
                </c:pt>
                <c:pt idx="4">
                  <c:v>108.9</c:v>
                </c:pt>
                <c:pt idx="5">
                  <c:v>101</c:v>
                </c:pt>
                <c:pt idx="6">
                  <c:v>121.7</c:v>
                </c:pt>
                <c:pt idx="7">
                  <c:v>94.7</c:v>
                </c:pt>
                <c:pt idx="8">
                  <c:v>100.6</c:v>
                </c:pt>
                <c:pt idx="9">
                  <c:v>130.69999999999999</c:v>
                </c:pt>
              </c:numCache>
            </c:numRef>
          </c:val>
        </c:ser>
        <c:gapWidth val="219"/>
        <c:overlap val="-27"/>
        <c:axId val="192209280"/>
        <c:axId val="192210816"/>
      </c:barChart>
      <c:catAx>
        <c:axId val="19220928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92210816"/>
        <c:crosses val="autoZero"/>
        <c:auto val="1"/>
        <c:lblAlgn val="ctr"/>
        <c:lblOffset val="100"/>
      </c:catAx>
      <c:valAx>
        <c:axId val="192210816"/>
        <c:scaling>
          <c:orientation val="minMax"/>
        </c:scaling>
        <c:delete val="1"/>
        <c:axPos val="l"/>
        <c:numFmt formatCode="General" sourceLinked="1"/>
        <c:majorTickMark val="none"/>
        <c:tickLblPos val="nextTo"/>
        <c:crossAx val="192209280"/>
        <c:crosses val="autoZero"/>
        <c:crossBetween val="between"/>
      </c:valAx>
      <c:spPr>
        <a:noFill/>
        <a:ln>
          <a:noFill/>
        </a:ln>
        <a:effectLst/>
      </c:spPr>
    </c:plotArea>
    <c:plotVisOnly val="1"/>
    <c:dispBlanksAs val="gap"/>
  </c:chart>
  <c:spPr>
    <a:noFill/>
    <a:ln>
      <a:noFill/>
    </a:ln>
    <a:effectLst/>
  </c:spPr>
  <c:txPr>
    <a:bodyPr/>
    <a:lstStyle/>
    <a:p>
      <a:pPr>
        <a:defRPr sz="11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Outborn Admission</c:v>
                </c:pt>
              </c:strCache>
            </c:strRef>
          </c:tx>
          <c:spPr>
            <a:solidFill>
              <a:schemeClr val="accent6">
                <a:lumMod val="7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2013-14</c:v>
                </c:pt>
                <c:pt idx="1">
                  <c:v>2014-15</c:v>
                </c:pt>
                <c:pt idx="2">
                  <c:v>2015-16</c:v>
                </c:pt>
                <c:pt idx="3">
                  <c:v>2016-17</c:v>
                </c:pt>
                <c:pt idx="4">
                  <c:v>2017-18</c:v>
                </c:pt>
                <c:pt idx="5">
                  <c:v>2018-19</c:v>
                </c:pt>
                <c:pt idx="6">
                  <c:v>2019-20</c:v>
                </c:pt>
                <c:pt idx="7">
                  <c:v>2020-21</c:v>
                </c:pt>
                <c:pt idx="8">
                  <c:v>2021-22</c:v>
                </c:pt>
                <c:pt idx="9">
                  <c:v>2022-23 (sep)</c:v>
                </c:pt>
              </c:strCache>
            </c:strRef>
          </c:cat>
          <c:val>
            <c:numRef>
              <c:f>Sheet1!$B$2:$B$11</c:f>
              <c:numCache>
                <c:formatCode>General</c:formatCode>
                <c:ptCount val="10"/>
                <c:pt idx="0">
                  <c:v>19.8</c:v>
                </c:pt>
                <c:pt idx="1">
                  <c:v>32.700000000000003</c:v>
                </c:pt>
                <c:pt idx="2">
                  <c:v>40.200000000000003</c:v>
                </c:pt>
                <c:pt idx="3">
                  <c:v>40.5</c:v>
                </c:pt>
                <c:pt idx="4">
                  <c:v>46.1</c:v>
                </c:pt>
                <c:pt idx="5">
                  <c:v>50.4</c:v>
                </c:pt>
                <c:pt idx="6">
                  <c:v>54.3</c:v>
                </c:pt>
                <c:pt idx="7">
                  <c:v>53.2</c:v>
                </c:pt>
                <c:pt idx="8">
                  <c:v>54.3</c:v>
                </c:pt>
                <c:pt idx="9">
                  <c:v>57.57</c:v>
                </c:pt>
              </c:numCache>
            </c:numRef>
          </c:val>
        </c:ser>
        <c:gapWidth val="219"/>
        <c:overlap val="-27"/>
        <c:axId val="192278912"/>
        <c:axId val="192280448"/>
      </c:barChart>
      <c:catAx>
        <c:axId val="1922789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92280448"/>
        <c:crosses val="autoZero"/>
        <c:auto val="1"/>
        <c:lblAlgn val="ctr"/>
        <c:lblOffset val="100"/>
      </c:catAx>
      <c:valAx>
        <c:axId val="192280448"/>
        <c:scaling>
          <c:orientation val="minMax"/>
        </c:scaling>
        <c:delete val="1"/>
        <c:axPos val="l"/>
        <c:numFmt formatCode="General" sourceLinked="1"/>
        <c:majorTickMark val="none"/>
        <c:tickLblPos val="nextTo"/>
        <c:crossAx val="192278912"/>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8.3259763995731526E-2"/>
          <c:y val="3.9084981164046781E-2"/>
          <c:w val="0.9167401715480159"/>
          <c:h val="0.6225358879202495"/>
        </c:manualLayout>
      </c:layout>
      <c:barChart>
        <c:barDir val="col"/>
        <c:grouping val="clustered"/>
        <c:ser>
          <c:idx val="0"/>
          <c:order val="0"/>
          <c:tx>
            <c:strRef>
              <c:f>Sheet1!$B$1</c:f>
              <c:strCache>
                <c:ptCount val="1"/>
                <c:pt idx="0">
                  <c:v>April-March 2016-17</c:v>
                </c:pt>
              </c:strCache>
            </c:strRef>
          </c:tx>
          <c:spPr>
            <a:solidFill>
              <a:srgbClr val="FF0099"/>
            </a:solidFill>
            <a:ln>
              <a:noFill/>
            </a:ln>
            <a:effectLst/>
          </c:spPr>
          <c:dLbls>
            <c:dLbl>
              <c:idx val="0"/>
              <c:layout>
                <c:manualLayout>
                  <c:x val="-2.0609173263826018E-2"/>
                  <c:y val="1.255073411912129E-2"/>
                </c:manualLayout>
              </c:layout>
              <c:dLblPos val="outEnd"/>
              <c:showVal val="1"/>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Sheet1!$B$2:$B$4</c:f>
              <c:numCache>
                <c:formatCode>0%</c:formatCode>
                <c:ptCount val="3"/>
                <c:pt idx="0">
                  <c:v>0.59</c:v>
                </c:pt>
                <c:pt idx="1">
                  <c:v>0.52</c:v>
                </c:pt>
                <c:pt idx="2">
                  <c:v>0.98</c:v>
                </c:pt>
              </c:numCache>
            </c:numRef>
          </c:val>
          <c:extLst xmlns:c16r2="http://schemas.microsoft.com/office/drawing/2015/06/chart">
            <c:ext xmlns:c16="http://schemas.microsoft.com/office/drawing/2014/chart" uri="{C3380CC4-5D6E-409C-BE32-E72D297353CC}">
              <c16:uniqueId val="{00000000-BB66-419E-B366-4FCD9280F4C3}"/>
            </c:ext>
          </c:extLst>
        </c:ser>
        <c:ser>
          <c:idx val="1"/>
          <c:order val="1"/>
          <c:tx>
            <c:strRef>
              <c:f>Sheet1!$C$1</c:f>
              <c:strCache>
                <c:ptCount val="1"/>
                <c:pt idx="0">
                  <c:v>April-March 2017-18</c:v>
                </c:pt>
              </c:strCache>
            </c:strRef>
          </c:tx>
          <c:spPr>
            <a:solidFill>
              <a:schemeClr val="accent6"/>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Sheet1!$C$2:$C$4</c:f>
              <c:numCache>
                <c:formatCode>0%</c:formatCode>
                <c:ptCount val="3"/>
                <c:pt idx="0">
                  <c:v>0.70000000000000062</c:v>
                </c:pt>
                <c:pt idx="1">
                  <c:v>0.72000000000000064</c:v>
                </c:pt>
                <c:pt idx="2">
                  <c:v>1.04</c:v>
                </c:pt>
              </c:numCache>
            </c:numRef>
          </c:val>
          <c:extLst xmlns:c16r2="http://schemas.microsoft.com/office/drawing/2015/06/chart">
            <c:ext xmlns:c16="http://schemas.microsoft.com/office/drawing/2014/chart" uri="{C3380CC4-5D6E-409C-BE32-E72D297353CC}">
              <c16:uniqueId val="{00000001-BB66-419E-B366-4FCD9280F4C3}"/>
            </c:ext>
          </c:extLst>
        </c:ser>
        <c:ser>
          <c:idx val="2"/>
          <c:order val="2"/>
          <c:tx>
            <c:strRef>
              <c:f>Sheet1!$D$1</c:f>
              <c:strCache>
                <c:ptCount val="1"/>
                <c:pt idx="0">
                  <c:v>April-March 2018-19</c:v>
                </c:pt>
              </c:strCache>
            </c:strRef>
          </c:tx>
          <c:spPr>
            <a:solidFill>
              <a:schemeClr val="accent3"/>
            </a:solidFill>
            <a:ln>
              <a:noFill/>
            </a:ln>
            <a:effectLst/>
          </c:spPr>
          <c:dLbls>
            <c:dLbl>
              <c:idx val="2"/>
              <c:layout>
                <c:manualLayout>
                  <c:x val="2.175391356330826E-3"/>
                  <c:y val="3.2023642021070192E-2"/>
                </c:manualLayout>
              </c:layout>
              <c:dLblPos val="outEnd"/>
              <c:showVal val="1"/>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Sheet1!$D$2:$D$4</c:f>
              <c:numCache>
                <c:formatCode>0%</c:formatCode>
                <c:ptCount val="3"/>
                <c:pt idx="0">
                  <c:v>0.78</c:v>
                </c:pt>
                <c:pt idx="1">
                  <c:v>0.79</c:v>
                </c:pt>
                <c:pt idx="2">
                  <c:v>0.98</c:v>
                </c:pt>
              </c:numCache>
            </c:numRef>
          </c:val>
          <c:extLst xmlns:c16r2="http://schemas.microsoft.com/office/drawing/2015/06/chart">
            <c:ext xmlns:c16="http://schemas.microsoft.com/office/drawing/2014/chart" uri="{C3380CC4-5D6E-409C-BE32-E72D297353CC}">
              <c16:uniqueId val="{00000002-BB66-419E-B366-4FCD9280F4C3}"/>
            </c:ext>
          </c:extLst>
        </c:ser>
        <c:ser>
          <c:idx val="3"/>
          <c:order val="3"/>
          <c:tx>
            <c:strRef>
              <c:f>Sheet1!$E$1</c:f>
              <c:strCache>
                <c:ptCount val="1"/>
                <c:pt idx="0">
                  <c:v>April-March 2019-20</c:v>
                </c:pt>
              </c:strCache>
            </c:strRef>
          </c:tx>
          <c:spPr>
            <a:solidFill>
              <a:schemeClr val="accent2">
                <a:lumMod val="7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Sheet1!$E$2:$E$4</c:f>
              <c:numCache>
                <c:formatCode>0%</c:formatCode>
                <c:ptCount val="3"/>
                <c:pt idx="0">
                  <c:v>0.82000000000000062</c:v>
                </c:pt>
                <c:pt idx="1">
                  <c:v>0.79</c:v>
                </c:pt>
                <c:pt idx="2">
                  <c:v>0.97000000000000064</c:v>
                </c:pt>
              </c:numCache>
            </c:numRef>
          </c:val>
          <c:extLst xmlns:c16r2="http://schemas.microsoft.com/office/drawing/2015/06/chart">
            <c:ext xmlns:c16="http://schemas.microsoft.com/office/drawing/2014/chart" uri="{C3380CC4-5D6E-409C-BE32-E72D297353CC}">
              <c16:uniqueId val="{00000003-BB66-419E-B366-4FCD9280F4C3}"/>
            </c:ext>
          </c:extLst>
        </c:ser>
        <c:ser>
          <c:idx val="4"/>
          <c:order val="4"/>
          <c:tx>
            <c:strRef>
              <c:f>Sheet1!$F$1</c:f>
              <c:strCache>
                <c:ptCount val="1"/>
                <c:pt idx="0">
                  <c:v>April-March 2020-21</c:v>
                </c:pt>
              </c:strCache>
            </c:strRef>
          </c:tx>
          <c:spPr>
            <a:solidFill>
              <a:srgbClr val="0070C0"/>
            </a:solidFill>
            <a:ln>
              <a:noFill/>
            </a:ln>
            <a:effectLst/>
          </c:spPr>
          <c:dLbls>
            <c:dLbl>
              <c:idx val="2"/>
              <c:layout>
                <c:manualLayout>
                  <c:x val="6.5261740689924515E-3"/>
                  <c:y val="2.5618913616856104E-2"/>
                </c:manualLayout>
              </c:layout>
              <c:dLblPos val="outEnd"/>
              <c:showVal val="1"/>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Sheet1!$F$2:$F$4</c:f>
              <c:numCache>
                <c:formatCode>0%</c:formatCode>
                <c:ptCount val="3"/>
                <c:pt idx="0">
                  <c:v>0.71000000000000063</c:v>
                </c:pt>
                <c:pt idx="1">
                  <c:v>0.69000000000000061</c:v>
                </c:pt>
                <c:pt idx="2">
                  <c:v>0.96000000000000063</c:v>
                </c:pt>
              </c:numCache>
            </c:numRef>
          </c:val>
          <c:extLst xmlns:c16r2="http://schemas.microsoft.com/office/drawing/2015/06/chart">
            <c:ext xmlns:c16="http://schemas.microsoft.com/office/drawing/2014/chart" uri="{C3380CC4-5D6E-409C-BE32-E72D297353CC}">
              <c16:uniqueId val="{00000004-BB66-419E-B366-4FCD9280F4C3}"/>
            </c:ext>
          </c:extLst>
        </c:ser>
        <c:ser>
          <c:idx val="5"/>
          <c:order val="5"/>
          <c:tx>
            <c:strRef>
              <c:f>Sheet1!$G$1</c:f>
              <c:strCache>
                <c:ptCount val="1"/>
                <c:pt idx="0">
                  <c:v>April-March 2021-22</c:v>
                </c:pt>
              </c:strCache>
            </c:strRef>
          </c:tx>
          <c:spPr>
            <a:solidFill>
              <a:schemeClr val="accent6">
                <a:lumMod val="75000"/>
              </a:schemeClr>
            </a:solidFill>
            <a:ln>
              <a:noFill/>
            </a:ln>
            <a:effectLst/>
          </c:spPr>
          <c:dLbls>
            <c:dLbl>
              <c:idx val="2"/>
              <c:layout>
                <c:manualLayout>
                  <c:x val="1.0876956781654078E-2"/>
                  <c:y val="2.5618913616856104E-2"/>
                </c:manualLayout>
              </c:layout>
              <c:dLblPos val="outEnd"/>
              <c:showVal val="1"/>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Sheet1!$G$2:$G$4</c:f>
              <c:numCache>
                <c:formatCode>0%</c:formatCode>
                <c:ptCount val="3"/>
                <c:pt idx="0">
                  <c:v>0.84000000000000064</c:v>
                </c:pt>
                <c:pt idx="1">
                  <c:v>0.78</c:v>
                </c:pt>
                <c:pt idx="2">
                  <c:v>0.95000000000000062</c:v>
                </c:pt>
              </c:numCache>
            </c:numRef>
          </c:val>
          <c:extLst xmlns:c16r2="http://schemas.microsoft.com/office/drawing/2015/06/chart">
            <c:ext xmlns:c16="http://schemas.microsoft.com/office/drawing/2014/chart" uri="{C3380CC4-5D6E-409C-BE32-E72D297353CC}">
              <c16:uniqueId val="{00000005-BB66-419E-B366-4FCD9280F4C3}"/>
            </c:ext>
          </c:extLst>
        </c:ser>
        <c:ser>
          <c:idx val="6"/>
          <c:order val="6"/>
          <c:tx>
            <c:strRef>
              <c:f>Sheet1!$H$1</c:f>
              <c:strCache>
                <c:ptCount val="1"/>
                <c:pt idx="0">
                  <c:v>April-Sept 2022</c:v>
                </c:pt>
              </c:strCache>
            </c:strRef>
          </c:tx>
          <c:spPr>
            <a:solidFill>
              <a:srgbClr val="00B0F0"/>
            </a:solidFill>
            <a:ln>
              <a:noFill/>
            </a:ln>
            <a:effectLst/>
          </c:spPr>
          <c:dLbls>
            <c:dLbl>
              <c:idx val="1"/>
              <c:layout>
                <c:manualLayout>
                  <c:x val="8.7015654253232676E-3"/>
                  <c:y val="1.92141852126421E-2"/>
                </c:manualLayout>
              </c:layout>
              <c:dLblPos val="outEnd"/>
              <c:showVal val="1"/>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 ASHA reporting HBNC visits</c:v>
                </c:pt>
                <c:pt idx="1">
                  <c:v>% Newborns covered by ASHA</c:v>
                </c:pt>
                <c:pt idx="2">
                  <c:v>% Voucher paid</c:v>
                </c:pt>
              </c:strCache>
            </c:strRef>
          </c:cat>
          <c:val>
            <c:numRef>
              <c:f>Sheet1!$H$2:$H$4</c:f>
              <c:numCache>
                <c:formatCode>0%</c:formatCode>
                <c:ptCount val="3"/>
                <c:pt idx="0">
                  <c:v>0.85000000000000064</c:v>
                </c:pt>
                <c:pt idx="1">
                  <c:v>0.72000000000000064</c:v>
                </c:pt>
                <c:pt idx="2">
                  <c:v>0.12000000000000002</c:v>
                </c:pt>
              </c:numCache>
            </c:numRef>
          </c:val>
          <c:extLst xmlns:c16r2="http://schemas.microsoft.com/office/drawing/2015/06/chart">
            <c:ext xmlns:c16="http://schemas.microsoft.com/office/drawing/2014/chart" uri="{C3380CC4-5D6E-409C-BE32-E72D297353CC}">
              <c16:uniqueId val="{00000006-BB66-419E-B366-4FCD9280F4C3}"/>
            </c:ext>
          </c:extLst>
        </c:ser>
        <c:dLbls>
          <c:showVal val="1"/>
        </c:dLbls>
        <c:gapWidth val="219"/>
        <c:overlap val="-27"/>
        <c:axId val="194165376"/>
        <c:axId val="193925504"/>
      </c:barChart>
      <c:catAx>
        <c:axId val="194165376"/>
        <c:scaling>
          <c:orientation val="minMax"/>
        </c:scaling>
        <c:axPos val="b"/>
        <c:numFmt formatCode="General" sourceLinked="1"/>
        <c:majorTickMark val="none"/>
        <c:tickLblPos val="nextTo"/>
        <c:spPr>
          <a:noFill/>
          <a:ln w="9525" cap="flat" cmpd="sng" algn="ctr">
            <a:solidFill>
              <a:srgbClr val="00B0F0"/>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93925504"/>
        <c:crosses val="autoZero"/>
        <c:auto val="1"/>
        <c:lblAlgn val="ctr"/>
        <c:lblOffset val="100"/>
      </c:catAx>
      <c:valAx>
        <c:axId val="193925504"/>
        <c:scaling>
          <c:orientation val="minMax"/>
        </c:scaling>
        <c:axPos val="l"/>
        <c:numFmt formatCode="0%" sourceLinked="1"/>
        <c:majorTickMark val="none"/>
        <c:tickLblPos val="nextTo"/>
        <c:spPr>
          <a:noFill/>
          <a:ln>
            <a:solidFill>
              <a:srgbClr val="00B0F0"/>
            </a:solid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94165376"/>
        <c:crosses val="autoZero"/>
        <c:crossBetween val="between"/>
      </c:valAx>
      <c:spPr>
        <a:noFill/>
        <a:ln>
          <a:noFill/>
        </a:ln>
        <a:effectLst/>
      </c:spPr>
    </c:plotArea>
    <c:legend>
      <c:legendPos val="b"/>
      <c:layout>
        <c:manualLayout>
          <c:xMode val="edge"/>
          <c:yMode val="edge"/>
          <c:x val="2.1804954313398638E-2"/>
          <c:y val="0.81059713076130757"/>
          <c:w val="0.96449752399240818"/>
          <c:h val="0.13845302110352192"/>
        </c:manualLayout>
      </c:layout>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987890071224828"/>
          <c:y val="7.9830608024306415E-2"/>
          <c:w val="0.88144421577560628"/>
          <c:h val="0.65235634498482087"/>
        </c:manualLayout>
      </c:layout>
      <c:barChart>
        <c:barDir val="col"/>
        <c:grouping val="clustered"/>
        <c:ser>
          <c:idx val="0"/>
          <c:order val="0"/>
          <c:spPr>
            <a:solidFill>
              <a:srgbClr val="ED7D3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Arial" panose="020B0604020202020204" pitchFamily="34" charset="0"/>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Training!$A$1:$A$4</c:f>
              <c:strCache>
                <c:ptCount val="4"/>
                <c:pt idx="0">
                  <c:v>Round-1</c:v>
                </c:pt>
                <c:pt idx="1">
                  <c:v>Round-2</c:v>
                </c:pt>
                <c:pt idx="2">
                  <c:v>Round-3</c:v>
                </c:pt>
                <c:pt idx="3">
                  <c:v>Round-4</c:v>
                </c:pt>
              </c:strCache>
            </c:strRef>
          </c:cat>
          <c:val>
            <c:numRef>
              <c:f>Training!$B$1:$B$4</c:f>
              <c:numCache>
                <c:formatCode>0%</c:formatCode>
                <c:ptCount val="4"/>
                <c:pt idx="0">
                  <c:v>0.91</c:v>
                </c:pt>
                <c:pt idx="1">
                  <c:v>0.87000000000000199</c:v>
                </c:pt>
                <c:pt idx="2">
                  <c:v>0.83000000000000063</c:v>
                </c:pt>
                <c:pt idx="3">
                  <c:v>0.8</c:v>
                </c:pt>
              </c:numCache>
            </c:numRef>
          </c:val>
          <c:extLst xmlns:c16r2="http://schemas.microsoft.com/office/drawing/2015/06/chart">
            <c:ext xmlns:c16="http://schemas.microsoft.com/office/drawing/2014/chart" uri="{C3380CC4-5D6E-409C-BE32-E72D297353CC}">
              <c16:uniqueId val="{00000000-EC84-443F-BE45-E94703982DB8}"/>
            </c:ext>
          </c:extLst>
        </c:ser>
        <c:gapWidth val="168"/>
        <c:overlap val="-27"/>
        <c:axId val="194281472"/>
        <c:axId val="194283008"/>
      </c:barChart>
      <c:catAx>
        <c:axId val="194281472"/>
        <c:scaling>
          <c:orientation val="minMax"/>
        </c:scaling>
        <c:axPos val="b"/>
        <c:numFmt formatCode="General" sourceLinked="1"/>
        <c:maj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Arial" panose="020B0604020202020204" pitchFamily="34" charset="0"/>
              </a:defRPr>
            </a:pPr>
            <a:endParaRPr lang="en-US"/>
          </a:p>
        </c:txPr>
        <c:crossAx val="194283008"/>
        <c:crosses val="autoZero"/>
        <c:auto val="1"/>
        <c:lblAlgn val="ctr"/>
        <c:lblOffset val="100"/>
      </c:catAx>
      <c:valAx>
        <c:axId val="194283008"/>
        <c:scaling>
          <c:orientation val="minMax"/>
          <c:max val="1"/>
        </c:scaling>
        <c:axPos val="l"/>
        <c:numFmt formatCode="0%" sourceLinked="1"/>
        <c:majorTickMark val="none"/>
        <c:tickLblPos val="nextTo"/>
        <c:spPr>
          <a:noFill/>
          <a:ln>
            <a:solidFill>
              <a:schemeClr val="tx1"/>
            </a:solidFill>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Arial" panose="020B0604020202020204" pitchFamily="34" charset="0"/>
              </a:defRPr>
            </a:pPr>
            <a:endParaRPr lang="en-US"/>
          </a:p>
        </c:txPr>
        <c:crossAx val="194281472"/>
        <c:crosses val="autoZero"/>
        <c:crossBetween val="between"/>
        <c:majorUnit val="0.2"/>
      </c:valAx>
      <c:spPr>
        <a:noFill/>
        <a:ln>
          <a:noFill/>
        </a:ln>
        <a:effectLst/>
      </c:spPr>
    </c:plotArea>
    <c:plotVisOnly val="1"/>
    <c:dispBlanksAs val="gap"/>
  </c:chart>
  <c:spPr>
    <a:noFill/>
    <a:ln>
      <a:noFill/>
    </a:ln>
    <a:effectLst/>
  </c:spPr>
  <c:txPr>
    <a:bodyPr/>
    <a:lstStyle/>
    <a:p>
      <a:pPr>
        <a:defRPr/>
      </a:pPr>
      <a:endParaRPr lang="en-US"/>
    </a:p>
  </c:txPr>
  <c:externalData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0934614295368209"/>
          <c:y val="0.13436210634280521"/>
          <c:w val="0.88711675598584683"/>
          <c:h val="0.52655572673810724"/>
        </c:manualLayout>
      </c:layout>
      <c:barChart>
        <c:barDir val="col"/>
        <c:grouping val="clustered"/>
        <c:ser>
          <c:idx val="0"/>
          <c:order val="0"/>
          <c:spPr>
            <a:solidFill>
              <a:schemeClr val="accent6">
                <a:lumMod val="7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mn-lt"/>
                    <a:ea typeface="+mn-ea"/>
                    <a:cs typeface="Arial" panose="020B0604020202020204" pitchFamily="34" charset="0"/>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Training!$A$1:$A$4</c:f>
              <c:strCache>
                <c:ptCount val="4"/>
                <c:pt idx="0">
                  <c:v>Percent of 
ASHAs selected</c:v>
                </c:pt>
                <c:pt idx="1">
                  <c:v>ASHAs trained in HBNC</c:v>
                </c:pt>
                <c:pt idx="2">
                  <c:v>Urban ASHAs 
making HBNC
visits out of
trained</c:v>
                </c:pt>
                <c:pt idx="3">
                  <c:v>HBNC Kit with trained urban ASHAs</c:v>
                </c:pt>
              </c:strCache>
            </c:strRef>
          </c:cat>
          <c:val>
            <c:numRef>
              <c:f>Training!$B$1:$B$4</c:f>
              <c:numCache>
                <c:formatCode>0%</c:formatCode>
                <c:ptCount val="4"/>
                <c:pt idx="0">
                  <c:v>0.8</c:v>
                </c:pt>
                <c:pt idx="1">
                  <c:v>0.62000000000000199</c:v>
                </c:pt>
                <c:pt idx="2">
                  <c:v>0.8</c:v>
                </c:pt>
                <c:pt idx="3">
                  <c:v>0.97000000000000064</c:v>
                </c:pt>
              </c:numCache>
            </c:numRef>
          </c:val>
          <c:extLst xmlns:c16r2="http://schemas.microsoft.com/office/drawing/2015/06/chart">
            <c:ext xmlns:c16="http://schemas.microsoft.com/office/drawing/2014/chart" uri="{C3380CC4-5D6E-409C-BE32-E72D297353CC}">
              <c16:uniqueId val="{00000000-E080-4AB6-8390-C48EDF992157}"/>
            </c:ext>
          </c:extLst>
        </c:ser>
        <c:gapWidth val="139"/>
        <c:overlap val="-27"/>
        <c:axId val="194908928"/>
        <c:axId val="194910464"/>
      </c:barChart>
      <c:catAx>
        <c:axId val="194908928"/>
        <c:scaling>
          <c:orientation val="minMax"/>
        </c:scaling>
        <c:axPos val="b"/>
        <c:numFmt formatCode="General" sourceLinked="1"/>
        <c:maj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1" i="0" u="none" strike="noStrike" kern="1200" baseline="0">
                <a:solidFill>
                  <a:sysClr val="windowText" lastClr="000000"/>
                </a:solidFill>
                <a:latin typeface="+mn-lt"/>
                <a:ea typeface="+mn-ea"/>
                <a:cs typeface="Arial" panose="020B0604020202020204" pitchFamily="34" charset="0"/>
              </a:defRPr>
            </a:pPr>
            <a:endParaRPr lang="en-US"/>
          </a:p>
        </c:txPr>
        <c:crossAx val="194910464"/>
        <c:crosses val="autoZero"/>
        <c:auto val="1"/>
        <c:lblAlgn val="ctr"/>
        <c:lblOffset val="100"/>
      </c:catAx>
      <c:valAx>
        <c:axId val="194910464"/>
        <c:scaling>
          <c:orientation val="minMax"/>
          <c:max val="1"/>
        </c:scaling>
        <c:axPos val="l"/>
        <c:numFmt formatCode="0%" sourceLinked="1"/>
        <c:maj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Arial" panose="020B0604020202020204" pitchFamily="34" charset="0"/>
              </a:defRPr>
            </a:pPr>
            <a:endParaRPr lang="en-US"/>
          </a:p>
        </c:txPr>
        <c:crossAx val="194908928"/>
        <c:crosses val="autoZero"/>
        <c:crossBetween val="between"/>
        <c:majorUnit val="0.2"/>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9.798691413757421E-2"/>
          <c:y val="8.9240506329113942E-2"/>
          <c:w val="0.90201308586242213"/>
          <c:h val="0.44609849141668106"/>
        </c:manualLayout>
      </c:layout>
      <c:barChart>
        <c:barDir val="col"/>
        <c:grouping val="clustered"/>
        <c:ser>
          <c:idx val="0"/>
          <c:order val="0"/>
          <c:tx>
            <c:strRef>
              <c:f>Sheet1!$B$1</c:f>
              <c:strCache>
                <c:ptCount val="1"/>
                <c:pt idx="0">
                  <c:v>ASHAs</c:v>
                </c:pt>
              </c:strCache>
            </c:strRef>
          </c:tx>
          <c:spPr>
            <a:solidFill>
              <a:schemeClr val="accent6"/>
            </a:solidFill>
            <a:ln>
              <a:noFill/>
            </a:ln>
            <a:effectLst/>
          </c:spPr>
          <c:dLbls>
            <c:spPr>
              <a:noFill/>
              <a:ln>
                <a:noFill/>
              </a:ln>
              <a:effectLst/>
            </c:spPr>
            <c:txPr>
              <a:bodyPr rot="5400000" spcFirstLastPara="1" vertOverflow="ellipsis"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Shrawasti</c:v>
                </c:pt>
                <c:pt idx="1">
                  <c:v>Kaushambhi</c:v>
                </c:pt>
                <c:pt idx="2">
                  <c:v>Balrampur</c:v>
                </c:pt>
                <c:pt idx="3">
                  <c:v>Sonbhadra</c:v>
                </c:pt>
                <c:pt idx="4">
                  <c:v>Bhadohi</c:v>
                </c:pt>
                <c:pt idx="5">
                  <c:v>Sant Kabir Nagar</c:v>
                </c:pt>
                <c:pt idx="6">
                  <c:v>Farukkhabad</c:v>
                </c:pt>
                <c:pt idx="7">
                  <c:v>Kasganj</c:v>
                </c:pt>
                <c:pt idx="8">
                  <c:v>Mirzapur</c:v>
                </c:pt>
                <c:pt idx="9">
                  <c:v>Fatehpur</c:v>
                </c:pt>
                <c:pt idx="10">
                  <c:v>Bahraich</c:v>
                </c:pt>
                <c:pt idx="11">
                  <c:v>Chitrakoot</c:v>
                </c:pt>
                <c:pt idx="12">
                  <c:v>Mahrajganj</c:v>
                </c:pt>
                <c:pt idx="13">
                  <c:v>Kannauj</c:v>
                </c:pt>
              </c:strCache>
            </c:strRef>
          </c:cat>
          <c:val>
            <c:numRef>
              <c:f>Sheet1!$B$2:$B$15</c:f>
              <c:numCache>
                <c:formatCode>0%</c:formatCode>
                <c:ptCount val="14"/>
                <c:pt idx="0">
                  <c:v>1</c:v>
                </c:pt>
                <c:pt idx="1">
                  <c:v>1</c:v>
                </c:pt>
                <c:pt idx="2">
                  <c:v>0.97000000000000064</c:v>
                </c:pt>
                <c:pt idx="3">
                  <c:v>0.97000000000000064</c:v>
                </c:pt>
                <c:pt idx="4">
                  <c:v>0.91808346213292058</c:v>
                </c:pt>
                <c:pt idx="5">
                  <c:v>0.91387900355872265</c:v>
                </c:pt>
                <c:pt idx="6">
                  <c:v>0.45353159851301073</c:v>
                </c:pt>
                <c:pt idx="7">
                  <c:v>0.34833483348334832</c:v>
                </c:pt>
                <c:pt idx="8">
                  <c:v>0.29154375614552575</c:v>
                </c:pt>
                <c:pt idx="9">
                  <c:v>0.21376811594202982</c:v>
                </c:pt>
                <c:pt idx="10">
                  <c:v>0.19933665008291873</c:v>
                </c:pt>
                <c:pt idx="11">
                  <c:v>0.12659846547314579</c:v>
                </c:pt>
                <c:pt idx="12">
                  <c:v>0.11450381679389295</c:v>
                </c:pt>
                <c:pt idx="13">
                  <c:v>8.2824760244115087E-2</c:v>
                </c:pt>
              </c:numCache>
            </c:numRef>
          </c:val>
          <c:extLst xmlns:c16r2="http://schemas.microsoft.com/office/drawing/2015/06/chart">
            <c:ext xmlns:c16="http://schemas.microsoft.com/office/drawing/2014/chart" uri="{C3380CC4-5D6E-409C-BE32-E72D297353CC}">
              <c16:uniqueId val="{00000000-B61E-4AB3-9C75-2A62139BA2D6}"/>
            </c:ext>
          </c:extLst>
        </c:ser>
        <c:ser>
          <c:idx val="1"/>
          <c:order val="1"/>
          <c:tx>
            <c:strRef>
              <c:f>Sheet1!$C$1</c:f>
              <c:strCache>
                <c:ptCount val="1"/>
                <c:pt idx="0">
                  <c:v>FLWs</c:v>
                </c:pt>
              </c:strCache>
            </c:strRef>
          </c:tx>
          <c:spPr>
            <a:solidFill>
              <a:srgbClr val="00B0F0"/>
            </a:solidFill>
            <a:ln>
              <a:noFill/>
            </a:ln>
            <a:effectLst/>
          </c:spPr>
          <c:dLbls>
            <c:spPr>
              <a:noFill/>
              <a:ln>
                <a:noFill/>
              </a:ln>
              <a:effectLst/>
            </c:spPr>
            <c:txPr>
              <a:bodyPr rot="5400000" spcFirstLastPara="1" vertOverflow="ellipsis"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Shrawasti</c:v>
                </c:pt>
                <c:pt idx="1">
                  <c:v>Kaushambhi</c:v>
                </c:pt>
                <c:pt idx="2">
                  <c:v>Balrampur</c:v>
                </c:pt>
                <c:pt idx="3">
                  <c:v>Sonbhadra</c:v>
                </c:pt>
                <c:pt idx="4">
                  <c:v>Bhadohi</c:v>
                </c:pt>
                <c:pt idx="5">
                  <c:v>Sant Kabir Nagar</c:v>
                </c:pt>
                <c:pt idx="6">
                  <c:v>Farukkhabad</c:v>
                </c:pt>
                <c:pt idx="7">
                  <c:v>Kasganj</c:v>
                </c:pt>
                <c:pt idx="8">
                  <c:v>Mirzapur</c:v>
                </c:pt>
                <c:pt idx="9">
                  <c:v>Fatehpur</c:v>
                </c:pt>
                <c:pt idx="10">
                  <c:v>Bahraich</c:v>
                </c:pt>
                <c:pt idx="11">
                  <c:v>Chitrakoot</c:v>
                </c:pt>
                <c:pt idx="12">
                  <c:v>Mahrajganj</c:v>
                </c:pt>
                <c:pt idx="13">
                  <c:v>Kannauj</c:v>
                </c:pt>
              </c:strCache>
            </c:strRef>
          </c:cat>
          <c:val>
            <c:numRef>
              <c:f>Sheet1!$C$2:$C$15</c:f>
              <c:numCache>
                <c:formatCode>0%</c:formatCode>
                <c:ptCount val="14"/>
                <c:pt idx="0">
                  <c:v>0.95668859649122862</c:v>
                </c:pt>
                <c:pt idx="1">
                  <c:v>0.93021201413427568</c:v>
                </c:pt>
                <c:pt idx="2">
                  <c:v>0.77724262492474461</c:v>
                </c:pt>
                <c:pt idx="3">
                  <c:v>0.61902286902286907</c:v>
                </c:pt>
                <c:pt idx="4">
                  <c:v>0.53979057591623036</c:v>
                </c:pt>
                <c:pt idx="5">
                  <c:v>0.37773487773488007</c:v>
                </c:pt>
                <c:pt idx="6">
                  <c:v>0.31792788217369422</c:v>
                </c:pt>
                <c:pt idx="7">
                  <c:v>0.28083554376657827</c:v>
                </c:pt>
                <c:pt idx="8">
                  <c:v>0.25660893345487806</c:v>
                </c:pt>
                <c:pt idx="9">
                  <c:v>0.16312773845635323</c:v>
                </c:pt>
                <c:pt idx="10">
                  <c:v>0.14321329639889277</c:v>
                </c:pt>
                <c:pt idx="11">
                  <c:v>6.5116279069767483E-2</c:v>
                </c:pt>
                <c:pt idx="12">
                  <c:v>4.7371461582900072E-2</c:v>
                </c:pt>
                <c:pt idx="13">
                  <c:v>2.6954177897574286E-3</c:v>
                </c:pt>
              </c:numCache>
            </c:numRef>
          </c:val>
          <c:extLst xmlns:c16r2="http://schemas.microsoft.com/office/drawing/2015/06/chart">
            <c:ext xmlns:c16="http://schemas.microsoft.com/office/drawing/2014/chart" uri="{C3380CC4-5D6E-409C-BE32-E72D297353CC}">
              <c16:uniqueId val="{00000001-B61E-4AB3-9C75-2A62139BA2D6}"/>
            </c:ext>
          </c:extLst>
        </c:ser>
        <c:gapWidth val="100"/>
        <c:overlap val="-8"/>
        <c:axId val="195192320"/>
        <c:axId val="195193856"/>
      </c:barChart>
      <c:catAx>
        <c:axId val="195192320"/>
        <c:scaling>
          <c:orientation val="minMax"/>
        </c:scaling>
        <c:axPos val="b"/>
        <c:numFmt formatCode="General" sourceLinked="1"/>
        <c:majorTickMark val="none"/>
        <c:tickLblPos val="nextTo"/>
        <c:spPr>
          <a:noFill/>
          <a:ln w="9525" cap="flat" cmpd="sng" algn="ctr">
            <a:solidFill>
              <a:srgbClr val="002060"/>
            </a:solidFill>
            <a:round/>
          </a:ln>
          <a:effectLst/>
        </c:spPr>
        <c:txPr>
          <a:bodyPr rot="5400000" spcFirstLastPara="1" vertOverflow="ellipsis" wrap="square" anchor="ctr" anchorCtr="1"/>
          <a:lstStyle/>
          <a:p>
            <a:pPr>
              <a:defRPr sz="1050" b="1" i="0" u="none" strike="noStrike" kern="1200" baseline="0">
                <a:solidFill>
                  <a:schemeClr val="tx1"/>
                </a:solidFill>
                <a:latin typeface="+mn-lt"/>
                <a:ea typeface="+mn-ea"/>
                <a:cs typeface="+mn-cs"/>
              </a:defRPr>
            </a:pPr>
            <a:endParaRPr lang="en-US"/>
          </a:p>
        </c:txPr>
        <c:crossAx val="195193856"/>
        <c:crosses val="autoZero"/>
        <c:auto val="1"/>
        <c:lblAlgn val="ctr"/>
        <c:lblOffset val="100"/>
      </c:catAx>
      <c:valAx>
        <c:axId val="195193856"/>
        <c:scaling>
          <c:orientation val="minMax"/>
          <c:max val="1"/>
          <c:min val="0"/>
        </c:scaling>
        <c:axPos val="l"/>
        <c:numFmt formatCode="0%" sourceLinked="1"/>
        <c:majorTickMark val="none"/>
        <c:tickLblPos val="nextTo"/>
        <c:spPr>
          <a:noFill/>
          <a:ln>
            <a:solidFill>
              <a:srgbClr val="002060"/>
            </a:solid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95192320"/>
        <c:crosses val="autoZero"/>
        <c:crossBetween val="between"/>
        <c:majorUnit val="0.2"/>
      </c:valAx>
      <c:spPr>
        <a:noFill/>
        <a:ln>
          <a:noFill/>
        </a:ln>
        <a:effectLst/>
      </c:spPr>
    </c:plotArea>
    <c:legend>
      <c:legendPos val="b"/>
      <c:layout>
        <c:manualLayout>
          <c:xMode val="edge"/>
          <c:yMode val="edge"/>
          <c:x val="0.44035353672186284"/>
          <c:y val="0.88901093401114117"/>
          <c:w val="0.27410229425918747"/>
          <c:h val="7.3990378586839475E-2"/>
        </c:manualLayout>
      </c:layout>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5732843964258644"/>
          <c:y val="9.6805088539335213E-2"/>
          <c:w val="0.84267156035741464"/>
          <c:h val="0.66363566736515056"/>
        </c:manualLayout>
      </c:layout>
      <c:barChart>
        <c:barDir val="col"/>
        <c:grouping val="clustered"/>
        <c:ser>
          <c:idx val="0"/>
          <c:order val="0"/>
          <c:tx>
            <c:strRef>
              <c:f>Sheet1!$B$1</c:f>
              <c:strCache>
                <c:ptCount val="1"/>
                <c:pt idx="0">
                  <c:v>Column1</c:v>
                </c:pt>
              </c:strCache>
            </c:strRef>
          </c:tx>
          <c:spPr>
            <a:solidFill>
              <a:srgbClr val="00B0F0"/>
            </a:solidFill>
            <a:ln>
              <a:noFill/>
            </a:ln>
            <a:effectLst/>
          </c:spPr>
          <c:dPt>
            <c:idx val="3"/>
            <c:spPr>
              <a:solidFill>
                <a:schemeClr val="accent6"/>
              </a:solidFill>
              <a:ln>
                <a:noFill/>
              </a:ln>
              <a:effectLst/>
            </c:spPr>
            <c:extLst xmlns:c16r2="http://schemas.microsoft.com/office/drawing/2015/06/chart">
              <c:ext xmlns:c16="http://schemas.microsoft.com/office/drawing/2014/chart" uri="{C3380CC4-5D6E-409C-BE32-E72D297353CC}">
                <c16:uniqueId val="{00000001-B816-4290-80EC-D8483D2EBFDC}"/>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Shrawasti</c:v>
                </c:pt>
                <c:pt idx="1">
                  <c:v>Balrampur</c:v>
                </c:pt>
                <c:pt idx="2">
                  <c:v>Sonbhadra</c:v>
                </c:pt>
                <c:pt idx="3">
                  <c:v>3ADs Total</c:v>
                </c:pt>
              </c:strCache>
            </c:strRef>
          </c:cat>
          <c:val>
            <c:numRef>
              <c:f>Sheet1!$B$2:$B$5</c:f>
              <c:numCache>
                <c:formatCode>0%</c:formatCode>
                <c:ptCount val="4"/>
                <c:pt idx="0">
                  <c:v>0.83000000000000063</c:v>
                </c:pt>
                <c:pt idx="1">
                  <c:v>0.79</c:v>
                </c:pt>
                <c:pt idx="2">
                  <c:v>0.71000000000000063</c:v>
                </c:pt>
                <c:pt idx="3">
                  <c:v>0.77000000000000224</c:v>
                </c:pt>
              </c:numCache>
            </c:numRef>
          </c:val>
          <c:extLst xmlns:c16r2="http://schemas.microsoft.com/office/drawing/2015/06/chart">
            <c:ext xmlns:c16="http://schemas.microsoft.com/office/drawing/2014/chart" uri="{C3380CC4-5D6E-409C-BE32-E72D297353CC}">
              <c16:uniqueId val="{00000002-B816-4290-80EC-D8483D2EBFDC}"/>
            </c:ext>
          </c:extLst>
        </c:ser>
        <c:gapWidth val="128"/>
        <c:overlap val="37"/>
        <c:axId val="195363968"/>
        <c:axId val="195365504"/>
      </c:barChart>
      <c:catAx>
        <c:axId val="195363968"/>
        <c:scaling>
          <c:orientation val="minMax"/>
        </c:scaling>
        <c:axPos val="b"/>
        <c:numFmt formatCode="General" sourceLinked="1"/>
        <c:majorTickMark val="none"/>
        <c:tickLblPos val="nextTo"/>
        <c:spPr>
          <a:noFill/>
          <a:ln w="9525" cap="flat" cmpd="sng" algn="ctr">
            <a:solidFill>
              <a:srgbClr val="002060"/>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crossAx val="195365504"/>
        <c:crosses val="autoZero"/>
        <c:auto val="1"/>
        <c:lblAlgn val="ctr"/>
        <c:lblOffset val="100"/>
      </c:catAx>
      <c:valAx>
        <c:axId val="195365504"/>
        <c:scaling>
          <c:orientation val="minMax"/>
          <c:max val="1"/>
          <c:min val="0"/>
        </c:scaling>
        <c:axPos val="l"/>
        <c:numFmt formatCode="0%" sourceLinked="1"/>
        <c:majorTickMark val="none"/>
        <c:tickLblPos val="nextTo"/>
        <c:spPr>
          <a:noFill/>
          <a:ln>
            <a:solidFill>
              <a:srgbClr val="002060"/>
            </a:solidFill>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95363968"/>
        <c:crosses val="autoZero"/>
        <c:crossBetween val="between"/>
        <c:majorUnit val="0.2"/>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FI %</c:v>
                </c:pt>
              </c:strCache>
            </c:strRef>
          </c:tx>
          <c:spPr>
            <a:solidFill>
              <a:schemeClr val="accent6">
                <a:lumMod val="75000"/>
              </a:schemeClr>
            </a:solidFill>
          </c:spPr>
          <c:dLbls>
            <c:spPr>
              <a:noFill/>
              <a:ln>
                <a:noFill/>
              </a:ln>
              <a:effectLst/>
            </c:spPr>
            <c:txPr>
              <a:bodyPr/>
              <a:lstStyle/>
              <a:p>
                <a:pPr>
                  <a:defRPr sz="2000" b="1"/>
                </a:pPr>
                <a:endParaRPr lang="en-US"/>
              </a:p>
            </c:txPr>
            <c:showVal val="1"/>
            <c:extLst>
              <c:ext xmlns:c15="http://schemas.microsoft.com/office/drawing/2012/chart" uri="{CE6537A1-D6FC-4f65-9D91-7224C49458BB}">
                <c15:showLeaderLines val="0"/>
              </c:ext>
            </c:extLst>
          </c:dLbls>
          <c:cat>
            <c:strRef>
              <c:f>Sheet1!$A$2:$A$6</c:f>
              <c:strCache>
                <c:ptCount val="5"/>
                <c:pt idx="0">
                  <c:v>2018-19</c:v>
                </c:pt>
                <c:pt idx="1">
                  <c:v>2019-20</c:v>
                </c:pt>
                <c:pt idx="2">
                  <c:v>2020-21</c:v>
                </c:pt>
                <c:pt idx="3">
                  <c:v>2021-22</c:v>
                </c:pt>
                <c:pt idx="4">
                  <c:v>2022-23
 (Apr-Sep'22)</c:v>
                </c:pt>
              </c:strCache>
            </c:strRef>
          </c:cat>
          <c:val>
            <c:numRef>
              <c:f>Sheet1!$B$2:$B$6</c:f>
              <c:numCache>
                <c:formatCode>General</c:formatCode>
                <c:ptCount val="5"/>
                <c:pt idx="0">
                  <c:v>87</c:v>
                </c:pt>
                <c:pt idx="1">
                  <c:v>94</c:v>
                </c:pt>
                <c:pt idx="2">
                  <c:v>84</c:v>
                </c:pt>
                <c:pt idx="3">
                  <c:v>86</c:v>
                </c:pt>
                <c:pt idx="4">
                  <c:v>93</c:v>
                </c:pt>
              </c:numCache>
            </c:numRef>
          </c:val>
        </c:ser>
        <c:axId val="198886528"/>
        <c:axId val="198888064"/>
      </c:barChart>
      <c:catAx>
        <c:axId val="198886528"/>
        <c:scaling>
          <c:orientation val="minMax"/>
        </c:scaling>
        <c:axPos val="b"/>
        <c:numFmt formatCode="General" sourceLinked="1"/>
        <c:tickLblPos val="nextTo"/>
        <c:txPr>
          <a:bodyPr/>
          <a:lstStyle/>
          <a:p>
            <a:pPr>
              <a:defRPr b="1"/>
            </a:pPr>
            <a:endParaRPr lang="en-US"/>
          </a:p>
        </c:txPr>
        <c:crossAx val="198888064"/>
        <c:crosses val="autoZero"/>
        <c:auto val="1"/>
        <c:lblAlgn val="ctr"/>
        <c:lblOffset val="100"/>
      </c:catAx>
      <c:valAx>
        <c:axId val="198888064"/>
        <c:scaling>
          <c:orientation val="minMax"/>
        </c:scaling>
        <c:delete val="1"/>
        <c:axPos val="l"/>
        <c:numFmt formatCode="General" sourceLinked="1"/>
        <c:tickLblPos val="nextTo"/>
        <c:crossAx val="198886528"/>
        <c:crosses val="autoZero"/>
        <c:crossBetween val="between"/>
      </c:valAx>
    </c:plotArea>
    <c:plotVisOnly val="1"/>
    <c:dispBlanksAs val="gap"/>
  </c:chart>
  <c:spPr>
    <a:ln>
      <a:solidFill>
        <a:schemeClr val="tx1"/>
      </a:solidFill>
    </a:ln>
  </c:spPr>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style val="28"/>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FI</c:v>
                </c:pt>
              </c:strCache>
            </c:strRef>
          </c:tx>
          <c:spPr>
            <a:solidFill>
              <a:srgbClr val="FF9933"/>
            </a:solidFill>
          </c:spPr>
          <c:dPt>
            <c:idx val="0"/>
            <c:spPr>
              <a:solidFill>
                <a:srgbClr val="7030A0"/>
              </a:solidFill>
            </c:spPr>
            <c:extLst xmlns:c16r2="http://schemas.microsoft.com/office/drawing/2015/06/chart">
              <c:ext xmlns:c16="http://schemas.microsoft.com/office/drawing/2014/chart" uri="{C3380CC4-5D6E-409C-BE32-E72D297353CC}">
                <c16:uniqueId val="{00000001-BD05-40A8-8EF5-A540EB6B7C43}"/>
              </c:ext>
            </c:extLst>
          </c:dPt>
          <c:dPt>
            <c:idx val="8"/>
            <c:spPr>
              <a:solidFill>
                <a:srgbClr val="7030A0"/>
              </a:solidFill>
            </c:spPr>
            <c:extLst xmlns:c16r2="http://schemas.microsoft.com/office/drawing/2015/06/chart">
              <c:ext xmlns:c16="http://schemas.microsoft.com/office/drawing/2014/chart" uri="{C3380CC4-5D6E-409C-BE32-E72D297353CC}">
                <c16:uniqueId val="{00000004-BD05-40A8-8EF5-A540EB6B7C43}"/>
              </c:ext>
            </c:extLst>
          </c:dPt>
          <c:dLbls>
            <c:spPr>
              <a:noFill/>
              <a:ln>
                <a:noFill/>
              </a:ln>
              <a:effectLst/>
            </c:spPr>
            <c:txPr>
              <a:bodyPr/>
              <a:lstStyle/>
              <a:p>
                <a:pPr>
                  <a:defRPr lang="en-US" sz="1400"/>
                </a:pPr>
                <a:endParaRPr lang="en-US"/>
              </a:p>
            </c:txPr>
            <c:showVal val="1"/>
            <c:extLst xmlns:c16r2="http://schemas.microsoft.com/office/drawing/2015/06/chart">
              <c:ext xmlns:c15="http://schemas.microsoft.com/office/drawing/2012/chart" uri="{CE6537A1-D6FC-4f65-9D91-7224C49458BB}">
                <c15:layout/>
                <c15:showLeaderLines val="0"/>
              </c:ext>
            </c:extLst>
          </c:dLbls>
          <c:cat>
            <c:strRef>
              <c:f>Sheet1!$A$2:$A$10</c:f>
              <c:strCache>
                <c:ptCount val="9"/>
                <c:pt idx="0">
                  <c:v>NFHS-III
[2005-06]</c:v>
                </c:pt>
                <c:pt idx="1">
                  <c:v>DLHS-III
[2007-08]</c:v>
                </c:pt>
                <c:pt idx="2">
                  <c:v>CES
[2009]</c:v>
                </c:pt>
                <c:pt idx="3">
                  <c:v>AHS
[2010-11]</c:v>
                </c:pt>
                <c:pt idx="4">
                  <c:v>AHS
[2011-12]</c:v>
                </c:pt>
                <c:pt idx="5">
                  <c:v>AHS
[2012-13]</c:v>
                </c:pt>
                <c:pt idx="6">
                  <c:v>RICA
[2015-16]</c:v>
                </c:pt>
                <c:pt idx="7">
                  <c:v>NFHS-IV
[2015-16]</c:v>
                </c:pt>
                <c:pt idx="8">
                  <c:v>NFHS-V
[2020-21]</c:v>
                </c:pt>
              </c:strCache>
            </c:strRef>
          </c:cat>
          <c:val>
            <c:numRef>
              <c:f>Sheet1!$B$2:$B$10</c:f>
              <c:numCache>
                <c:formatCode>0</c:formatCode>
                <c:ptCount val="9"/>
                <c:pt idx="0">
                  <c:v>23</c:v>
                </c:pt>
                <c:pt idx="1">
                  <c:v>30.3</c:v>
                </c:pt>
                <c:pt idx="2">
                  <c:v>40.9</c:v>
                </c:pt>
                <c:pt idx="3">
                  <c:v>45.3</c:v>
                </c:pt>
                <c:pt idx="4">
                  <c:v>48.1</c:v>
                </c:pt>
                <c:pt idx="5">
                  <c:v>52.7</c:v>
                </c:pt>
                <c:pt idx="6">
                  <c:v>61</c:v>
                </c:pt>
                <c:pt idx="7">
                  <c:v>51.1</c:v>
                </c:pt>
                <c:pt idx="8">
                  <c:v>69.599999999999994</c:v>
                </c:pt>
              </c:numCache>
            </c:numRef>
          </c:val>
          <c:extLst xmlns:c16r2="http://schemas.microsoft.com/office/drawing/2015/06/chart">
            <c:ext xmlns:c16="http://schemas.microsoft.com/office/drawing/2014/chart" uri="{C3380CC4-5D6E-409C-BE32-E72D297353CC}">
              <c16:uniqueId val="{00000005-BD05-40A8-8EF5-A540EB6B7C43}"/>
            </c:ext>
          </c:extLst>
        </c:ser>
        <c:axId val="198987136"/>
        <c:axId val="199005312"/>
      </c:barChart>
      <c:catAx>
        <c:axId val="198987136"/>
        <c:scaling>
          <c:orientation val="minMax"/>
        </c:scaling>
        <c:axPos val="b"/>
        <c:numFmt formatCode="General" sourceLinked="0"/>
        <c:tickLblPos val="nextTo"/>
        <c:txPr>
          <a:bodyPr/>
          <a:lstStyle/>
          <a:p>
            <a:pPr>
              <a:defRPr lang="en-US" sz="1200" b="1"/>
            </a:pPr>
            <a:endParaRPr lang="en-US"/>
          </a:p>
        </c:txPr>
        <c:crossAx val="199005312"/>
        <c:crosses val="autoZero"/>
        <c:auto val="1"/>
        <c:lblAlgn val="ctr"/>
        <c:lblOffset val="100"/>
      </c:catAx>
      <c:valAx>
        <c:axId val="199005312"/>
        <c:scaling>
          <c:orientation val="minMax"/>
          <c:max val="80"/>
        </c:scaling>
        <c:axPos val="l"/>
        <c:numFmt formatCode="0" sourceLinked="1"/>
        <c:tickLblPos val="nextTo"/>
        <c:txPr>
          <a:bodyPr/>
          <a:lstStyle/>
          <a:p>
            <a:pPr>
              <a:defRPr lang="en-US" sz="1400"/>
            </a:pPr>
            <a:endParaRPr lang="en-US"/>
          </a:p>
        </c:txPr>
        <c:crossAx val="198987136"/>
        <c:crosses val="autoZero"/>
        <c:crossBetween val="between"/>
      </c:valAx>
    </c:plotArea>
    <c:plotVisOnly val="1"/>
    <c:dispBlanksAs val="gap"/>
  </c:chart>
  <c:spPr>
    <a:ln>
      <a:solidFill>
        <a:sysClr val="windowText" lastClr="000000"/>
      </a:solidFill>
    </a:ln>
  </c:spPr>
  <c:txPr>
    <a:bodyPr/>
    <a:lstStyle/>
    <a:p>
      <a:pPr>
        <a:defRPr sz="1600" b="1"/>
      </a:pPr>
      <a:endParaRPr lang="en-US"/>
    </a:p>
  </c:txPr>
  <c:externalData r:id="rId2"/>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style val="28"/>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050269768683625E-2"/>
          <c:y val="5.7203242267373076E-2"/>
          <c:w val="0.92512130836586604"/>
          <c:h val="0.91653812504205678"/>
        </c:manualLayout>
      </c:layout>
      <c:barChart>
        <c:barDir val="col"/>
        <c:grouping val="clustered"/>
        <c:ser>
          <c:idx val="0"/>
          <c:order val="0"/>
          <c:tx>
            <c:strRef>
              <c:f>Sheet1!$B$1</c:f>
              <c:strCache>
                <c:ptCount val="1"/>
                <c:pt idx="0">
                  <c:v>FI</c:v>
                </c:pt>
              </c:strCache>
            </c:strRef>
          </c:tx>
          <c:spPr>
            <a:solidFill>
              <a:srgbClr val="F79646">
                <a:lumMod val="75000"/>
              </a:srgbClr>
            </a:solidFill>
          </c:spPr>
          <c:dLbls>
            <c:spPr>
              <a:noFill/>
              <a:ln>
                <a:noFill/>
              </a:ln>
              <a:effectLst/>
            </c:spPr>
            <c:txPr>
              <a:bodyPr/>
              <a:lstStyle/>
              <a:p>
                <a:pPr>
                  <a:defRPr lang="en-US" sz="1400"/>
                </a:pPr>
                <a:endParaRPr lang="en-US"/>
              </a:p>
            </c:txPr>
            <c:showVal val="1"/>
            <c:extLst xmlns:c16r2="http://schemas.microsoft.com/office/drawing/2015/06/chart">
              <c:ext xmlns:c15="http://schemas.microsoft.com/office/drawing/2012/chart" uri="{CE6537A1-D6FC-4f65-9D91-7224C49458BB}">
                <c15:layout/>
                <c15:showLeaderLines val="0"/>
              </c:ext>
            </c:extLst>
          </c:dLbls>
          <c:cat>
            <c:strRef>
              <c:f>Sheet1!$A$2:$A$15</c:f>
              <c:strCache>
                <c:ptCount val="11"/>
                <c:pt idx="0">
                  <c:v>2012-13
(n=1,59,750)</c:v>
                </c:pt>
                <c:pt idx="1">
                  <c:v>2013-14
(n=1,10,872)</c:v>
                </c:pt>
                <c:pt idx="2">
                  <c:v>2014-15
(n=2,34,020)</c:v>
                </c:pt>
                <c:pt idx="3">
                  <c:v>2015-16
(n=2,10,346)</c:v>
                </c:pt>
                <c:pt idx="4">
                  <c:v>2016-17
(n=2,72,164)</c:v>
                </c:pt>
                <c:pt idx="5">
                  <c:v>2017-18
(n=2,29,132)</c:v>
                </c:pt>
                <c:pt idx="6">
                  <c:v>2018-19
(n=1,78,142)</c:v>
                </c:pt>
                <c:pt idx="7">
                  <c:v>2019-20
(n=2,72,073)</c:v>
                </c:pt>
                <c:pt idx="8">
                  <c:v>2020-21
(n=4,23,397)</c:v>
                </c:pt>
                <c:pt idx="9">
                  <c:v>2021-22
(n=4,53,514)</c:v>
                </c:pt>
                <c:pt idx="10">
                  <c:v>2022-23*
(n=2,60,988)</c:v>
                </c:pt>
              </c:strCache>
            </c:strRef>
          </c:cat>
          <c:val>
            <c:numRef>
              <c:f>Sheet1!$B$2:$B$15</c:f>
              <c:numCache>
                <c:formatCode>0</c:formatCode>
                <c:ptCount val="11"/>
                <c:pt idx="0">
                  <c:v>62.383823552382538</c:v>
                </c:pt>
                <c:pt idx="1">
                  <c:v>61.4377804577924</c:v>
                </c:pt>
                <c:pt idx="2">
                  <c:v>62.62862808109125</c:v>
                </c:pt>
                <c:pt idx="3">
                  <c:v>69.848725433333655</c:v>
                </c:pt>
                <c:pt idx="4">
                  <c:v>74</c:v>
                </c:pt>
                <c:pt idx="5">
                  <c:v>75.732328963217697</c:v>
                </c:pt>
                <c:pt idx="6">
                  <c:v>81.3334306339883</c:v>
                </c:pt>
                <c:pt idx="7">
                  <c:v>82</c:v>
                </c:pt>
                <c:pt idx="8">
                  <c:v>86.5</c:v>
                </c:pt>
                <c:pt idx="9">
                  <c:v>81</c:v>
                </c:pt>
                <c:pt idx="10">
                  <c:v>82.1</c:v>
                </c:pt>
              </c:numCache>
            </c:numRef>
          </c:val>
          <c:extLst xmlns:c16r2="http://schemas.microsoft.com/office/drawing/2015/06/chart">
            <c:ext xmlns:c16="http://schemas.microsoft.com/office/drawing/2014/chart" uri="{C3380CC4-5D6E-409C-BE32-E72D297353CC}">
              <c16:uniqueId val="{00000000-25D4-4EB4-8CE0-90BC5172C0B4}"/>
            </c:ext>
          </c:extLst>
        </c:ser>
        <c:gapWidth val="99"/>
        <c:axId val="199027712"/>
        <c:axId val="199255936"/>
      </c:barChart>
      <c:catAx>
        <c:axId val="199027712"/>
        <c:scaling>
          <c:orientation val="minMax"/>
        </c:scaling>
        <c:axPos val="b"/>
        <c:numFmt formatCode="General" sourceLinked="0"/>
        <c:tickLblPos val="nextTo"/>
        <c:txPr>
          <a:bodyPr/>
          <a:lstStyle/>
          <a:p>
            <a:pPr>
              <a:defRPr lang="en-US" sz="1100" b="1"/>
            </a:pPr>
            <a:endParaRPr lang="en-US"/>
          </a:p>
        </c:txPr>
        <c:crossAx val="199255936"/>
        <c:crosses val="autoZero"/>
        <c:auto val="1"/>
        <c:lblAlgn val="ctr"/>
        <c:lblOffset val="100"/>
      </c:catAx>
      <c:valAx>
        <c:axId val="199255936"/>
        <c:scaling>
          <c:orientation val="minMax"/>
          <c:max val="88"/>
          <c:min val="-15"/>
        </c:scaling>
        <c:axPos val="l"/>
        <c:numFmt formatCode="0" sourceLinked="1"/>
        <c:tickLblPos val="nextTo"/>
        <c:txPr>
          <a:bodyPr/>
          <a:lstStyle/>
          <a:p>
            <a:pPr>
              <a:defRPr lang="en-US" sz="1400"/>
            </a:pPr>
            <a:endParaRPr lang="en-US"/>
          </a:p>
        </c:txPr>
        <c:crossAx val="199027712"/>
        <c:crosses val="autoZero"/>
        <c:crossBetween val="between"/>
      </c:valAx>
    </c:plotArea>
    <c:plotVisOnly val="1"/>
    <c:dispBlanksAs val="gap"/>
  </c:chart>
  <c:spPr>
    <a:ln>
      <a:solidFill>
        <a:sysClr val="windowText" lastClr="000000"/>
      </a:solidFill>
    </a:ln>
  </c:spPr>
  <c:txPr>
    <a:bodyPr/>
    <a:lstStyle/>
    <a:p>
      <a:pPr>
        <a:defRPr sz="1600" b="1"/>
      </a:pPr>
      <a:endParaRPr lang="en-US"/>
    </a:p>
  </c:txPr>
  <c:externalData r:id="rId2"/>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style val="26"/>
  <c:clrMapOvr bg1="lt1" tx1="dk1" bg2="lt2" tx2="dk2" accent1="accent1" accent2="accent2" accent3="accent3" accent4="accent4" accent5="accent5" accent6="accent6" hlink="hlink" folHlink="folHlink"/>
  <c:chart>
    <c:title>
      <c:tx>
        <c:rich>
          <a:bodyPr/>
          <a:lstStyle/>
          <a:p>
            <a:pPr>
              <a:defRPr lang="en-GB" sz="1600">
                <a:latin typeface="Tw Cen MT" pitchFamily="34" charset="0"/>
              </a:defRPr>
            </a:pPr>
            <a:r>
              <a:rPr lang="en-GB" sz="1600">
                <a:latin typeface="Tw Cen MT" pitchFamily="34" charset="0"/>
              </a:rPr>
              <a:t>Kayakalp award winner : 07 years progress so far…. </a:t>
            </a:r>
          </a:p>
        </c:rich>
      </c:tx>
      <c:layout/>
    </c:title>
    <c:plotArea>
      <c:layout>
        <c:manualLayout>
          <c:layoutTarget val="inner"/>
          <c:xMode val="edge"/>
          <c:yMode val="edge"/>
          <c:x val="6.7321178120617109E-2"/>
          <c:y val="0.42307692307692435"/>
          <c:w val="0.82889200561010024"/>
          <c:h val="0.45192307692307698"/>
        </c:manualLayout>
      </c:layout>
      <c:barChart>
        <c:barDir val="col"/>
        <c:grouping val="clustered"/>
        <c:ser>
          <c:idx val="0"/>
          <c:order val="0"/>
          <c:tx>
            <c:strRef>
              <c:f>'FY Wise '!$B$1</c:f>
              <c:strCache>
                <c:ptCount val="1"/>
                <c:pt idx="0">
                  <c:v>UPHC</c:v>
                </c:pt>
              </c:strCache>
            </c:strRef>
          </c:tx>
          <c:dLbls>
            <c:spPr>
              <a:noFill/>
              <a:ln w="27410">
                <a:noFill/>
              </a:ln>
            </c:spPr>
            <c:txPr>
              <a:bodyPr/>
              <a:lstStyle/>
              <a:p>
                <a:pPr>
                  <a:defRPr lang="en-GB" sz="1100" b="1">
                    <a:latin typeface="Arial Narrow" pitchFamily="34" charset="0"/>
                  </a:defRPr>
                </a:pPr>
                <a:endParaRPr lang="en-US"/>
              </a:p>
            </c:txPr>
            <c:showVal val="1"/>
            <c:extLst xmlns:c16r2="http://schemas.microsoft.com/office/drawing/2015/06/chart">
              <c:ext xmlns:c15="http://schemas.microsoft.com/office/drawing/2012/chart" uri="{CE6537A1-D6FC-4f65-9D91-7224C49458BB}">
                <c15:showLeaderLines val="0"/>
              </c:ext>
            </c:extLst>
          </c:dLbls>
          <c:cat>
            <c:strRef>
              <c:f>'FY Wise '!$A$2:$A$8</c:f>
              <c:strCache>
                <c:ptCount val="7"/>
                <c:pt idx="0">
                  <c:v>2015-16</c:v>
                </c:pt>
                <c:pt idx="1">
                  <c:v>2016-17</c:v>
                </c:pt>
                <c:pt idx="2">
                  <c:v>2017-18</c:v>
                </c:pt>
                <c:pt idx="3">
                  <c:v>2018-19</c:v>
                </c:pt>
                <c:pt idx="4">
                  <c:v>2019-20</c:v>
                </c:pt>
                <c:pt idx="5">
                  <c:v>2020-21</c:v>
                </c:pt>
                <c:pt idx="6">
                  <c:v>2021-22</c:v>
                </c:pt>
              </c:strCache>
            </c:strRef>
          </c:cat>
          <c:val>
            <c:numRef>
              <c:f>'FY Wise '!$B$2:$B$8</c:f>
              <c:numCache>
                <c:formatCode>General</c:formatCode>
                <c:ptCount val="7"/>
                <c:pt idx="3">
                  <c:v>3</c:v>
                </c:pt>
                <c:pt idx="4">
                  <c:v>35</c:v>
                </c:pt>
                <c:pt idx="5">
                  <c:v>74</c:v>
                </c:pt>
                <c:pt idx="6">
                  <c:v>101</c:v>
                </c:pt>
              </c:numCache>
            </c:numRef>
          </c:val>
          <c:extLst xmlns:c16r2="http://schemas.microsoft.com/office/drawing/2015/06/chart">
            <c:ext xmlns:c16="http://schemas.microsoft.com/office/drawing/2014/chart" uri="{C3380CC4-5D6E-409C-BE32-E72D297353CC}">
              <c16:uniqueId val="{00000000-EB0A-4EB3-9ACC-7FB02E4E878C}"/>
            </c:ext>
          </c:extLst>
        </c:ser>
        <c:ser>
          <c:idx val="1"/>
          <c:order val="1"/>
          <c:tx>
            <c:strRef>
              <c:f>'FY Wise '!$C$1</c:f>
              <c:strCache>
                <c:ptCount val="1"/>
                <c:pt idx="0">
                  <c:v>DH</c:v>
                </c:pt>
              </c:strCache>
            </c:strRef>
          </c:tx>
          <c:dLbls>
            <c:spPr>
              <a:noFill/>
              <a:ln w="27410">
                <a:noFill/>
              </a:ln>
            </c:spPr>
            <c:txPr>
              <a:bodyPr/>
              <a:lstStyle/>
              <a:p>
                <a:pPr>
                  <a:defRPr lang="en-GB" sz="1100" b="1">
                    <a:latin typeface="Arial Narrow" pitchFamily="34" charset="0"/>
                  </a:defRPr>
                </a:pPr>
                <a:endParaRPr lang="en-US"/>
              </a:p>
            </c:txPr>
            <c:showVal val="1"/>
            <c:extLst xmlns:c16r2="http://schemas.microsoft.com/office/drawing/2015/06/chart">
              <c:ext xmlns:c15="http://schemas.microsoft.com/office/drawing/2012/chart" uri="{CE6537A1-D6FC-4f65-9D91-7224C49458BB}">
                <c15:showLeaderLines val="0"/>
              </c:ext>
            </c:extLst>
          </c:dLbls>
          <c:cat>
            <c:strRef>
              <c:f>'FY Wise '!$A$2:$A$8</c:f>
              <c:strCache>
                <c:ptCount val="7"/>
                <c:pt idx="0">
                  <c:v>2015-16</c:v>
                </c:pt>
                <c:pt idx="1">
                  <c:v>2016-17</c:v>
                </c:pt>
                <c:pt idx="2">
                  <c:v>2017-18</c:v>
                </c:pt>
                <c:pt idx="3">
                  <c:v>2018-19</c:v>
                </c:pt>
                <c:pt idx="4">
                  <c:v>2019-20</c:v>
                </c:pt>
                <c:pt idx="5">
                  <c:v>2020-21</c:v>
                </c:pt>
                <c:pt idx="6">
                  <c:v>2021-22</c:v>
                </c:pt>
              </c:strCache>
            </c:strRef>
          </c:cat>
          <c:val>
            <c:numRef>
              <c:f>'FY Wise '!$C$2:$C$8</c:f>
              <c:numCache>
                <c:formatCode>General</c:formatCode>
                <c:ptCount val="7"/>
                <c:pt idx="0">
                  <c:v>11</c:v>
                </c:pt>
                <c:pt idx="1">
                  <c:v>13</c:v>
                </c:pt>
                <c:pt idx="2">
                  <c:v>37</c:v>
                </c:pt>
                <c:pt idx="3">
                  <c:v>66</c:v>
                </c:pt>
                <c:pt idx="4">
                  <c:v>77</c:v>
                </c:pt>
                <c:pt idx="5">
                  <c:v>106</c:v>
                </c:pt>
                <c:pt idx="6">
                  <c:v>95</c:v>
                </c:pt>
              </c:numCache>
            </c:numRef>
          </c:val>
          <c:extLst xmlns:c16r2="http://schemas.microsoft.com/office/drawing/2015/06/chart">
            <c:ext xmlns:c16="http://schemas.microsoft.com/office/drawing/2014/chart" uri="{C3380CC4-5D6E-409C-BE32-E72D297353CC}">
              <c16:uniqueId val="{00000001-EB0A-4EB3-9ACC-7FB02E4E878C}"/>
            </c:ext>
          </c:extLst>
        </c:ser>
        <c:ser>
          <c:idx val="2"/>
          <c:order val="2"/>
          <c:tx>
            <c:strRef>
              <c:f>'FY Wise '!$D$1</c:f>
              <c:strCache>
                <c:ptCount val="1"/>
                <c:pt idx="0">
                  <c:v>CHC </c:v>
                </c:pt>
              </c:strCache>
            </c:strRef>
          </c:tx>
          <c:dLbls>
            <c:spPr>
              <a:noFill/>
              <a:ln w="27410">
                <a:noFill/>
              </a:ln>
            </c:spPr>
            <c:txPr>
              <a:bodyPr/>
              <a:lstStyle/>
              <a:p>
                <a:pPr>
                  <a:defRPr lang="en-GB" sz="1100" b="1">
                    <a:latin typeface="Arial Narrow" pitchFamily="34" charset="0"/>
                  </a:defRPr>
                </a:pPr>
                <a:endParaRPr lang="en-US"/>
              </a:p>
            </c:txPr>
            <c:showVal val="1"/>
            <c:extLst xmlns:c16r2="http://schemas.microsoft.com/office/drawing/2015/06/chart">
              <c:ext xmlns:c15="http://schemas.microsoft.com/office/drawing/2012/chart" uri="{CE6537A1-D6FC-4f65-9D91-7224C49458BB}">
                <c15:showLeaderLines val="0"/>
              </c:ext>
            </c:extLst>
          </c:dLbls>
          <c:cat>
            <c:strRef>
              <c:f>'FY Wise '!$A$2:$A$8</c:f>
              <c:strCache>
                <c:ptCount val="7"/>
                <c:pt idx="0">
                  <c:v>2015-16</c:v>
                </c:pt>
                <c:pt idx="1">
                  <c:v>2016-17</c:v>
                </c:pt>
                <c:pt idx="2">
                  <c:v>2017-18</c:v>
                </c:pt>
                <c:pt idx="3">
                  <c:v>2018-19</c:v>
                </c:pt>
                <c:pt idx="4">
                  <c:v>2019-20</c:v>
                </c:pt>
                <c:pt idx="5">
                  <c:v>2020-21</c:v>
                </c:pt>
                <c:pt idx="6">
                  <c:v>2021-22</c:v>
                </c:pt>
              </c:strCache>
            </c:strRef>
          </c:cat>
          <c:val>
            <c:numRef>
              <c:f>'FY Wise '!$D$2:$D$8</c:f>
              <c:numCache>
                <c:formatCode>General</c:formatCode>
                <c:ptCount val="7"/>
                <c:pt idx="1">
                  <c:v>11</c:v>
                </c:pt>
                <c:pt idx="2">
                  <c:v>25</c:v>
                </c:pt>
                <c:pt idx="3">
                  <c:v>46</c:v>
                </c:pt>
                <c:pt idx="4">
                  <c:v>105</c:v>
                </c:pt>
                <c:pt idx="5">
                  <c:v>215</c:v>
                </c:pt>
                <c:pt idx="6">
                  <c:v>265</c:v>
                </c:pt>
              </c:numCache>
            </c:numRef>
          </c:val>
          <c:extLst xmlns:c16r2="http://schemas.microsoft.com/office/drawing/2015/06/chart">
            <c:ext xmlns:c16="http://schemas.microsoft.com/office/drawing/2014/chart" uri="{C3380CC4-5D6E-409C-BE32-E72D297353CC}">
              <c16:uniqueId val="{00000002-EB0A-4EB3-9ACC-7FB02E4E878C}"/>
            </c:ext>
          </c:extLst>
        </c:ser>
        <c:ser>
          <c:idx val="3"/>
          <c:order val="3"/>
          <c:tx>
            <c:strRef>
              <c:f>'FY Wise '!$E$1</c:f>
              <c:strCache>
                <c:ptCount val="1"/>
                <c:pt idx="0">
                  <c:v>PHC </c:v>
                </c:pt>
              </c:strCache>
            </c:strRef>
          </c:tx>
          <c:dLbls>
            <c:spPr>
              <a:noFill/>
              <a:ln w="27410">
                <a:noFill/>
              </a:ln>
            </c:spPr>
            <c:txPr>
              <a:bodyPr/>
              <a:lstStyle/>
              <a:p>
                <a:pPr>
                  <a:defRPr lang="en-GB" sz="1100" b="1">
                    <a:latin typeface="Arial Narrow" pitchFamily="34" charset="0"/>
                  </a:defRPr>
                </a:pPr>
                <a:endParaRPr lang="en-US"/>
              </a:p>
            </c:txPr>
            <c:showVal val="1"/>
            <c:extLst xmlns:c16r2="http://schemas.microsoft.com/office/drawing/2015/06/chart">
              <c:ext xmlns:c15="http://schemas.microsoft.com/office/drawing/2012/chart" uri="{CE6537A1-D6FC-4f65-9D91-7224C49458BB}">
                <c15:showLeaderLines val="0"/>
              </c:ext>
            </c:extLst>
          </c:dLbls>
          <c:cat>
            <c:strRef>
              <c:f>'FY Wise '!$A$2:$A$8</c:f>
              <c:strCache>
                <c:ptCount val="7"/>
                <c:pt idx="0">
                  <c:v>2015-16</c:v>
                </c:pt>
                <c:pt idx="1">
                  <c:v>2016-17</c:v>
                </c:pt>
                <c:pt idx="2">
                  <c:v>2017-18</c:v>
                </c:pt>
                <c:pt idx="3">
                  <c:v>2018-19</c:v>
                </c:pt>
                <c:pt idx="4">
                  <c:v>2019-20</c:v>
                </c:pt>
                <c:pt idx="5">
                  <c:v>2020-21</c:v>
                </c:pt>
                <c:pt idx="6">
                  <c:v>2021-22</c:v>
                </c:pt>
              </c:strCache>
            </c:strRef>
          </c:cat>
          <c:val>
            <c:numRef>
              <c:f>'FY Wise '!$E$2:$E$8</c:f>
              <c:numCache>
                <c:formatCode>General</c:formatCode>
                <c:ptCount val="7"/>
                <c:pt idx="1">
                  <c:v>18</c:v>
                </c:pt>
                <c:pt idx="2">
                  <c:v>54</c:v>
                </c:pt>
                <c:pt idx="3">
                  <c:v>69</c:v>
                </c:pt>
                <c:pt idx="4">
                  <c:v>134</c:v>
                </c:pt>
                <c:pt idx="5">
                  <c:v>295</c:v>
                </c:pt>
                <c:pt idx="6">
                  <c:v>361</c:v>
                </c:pt>
              </c:numCache>
            </c:numRef>
          </c:val>
          <c:extLst xmlns:c16r2="http://schemas.microsoft.com/office/drawing/2015/06/chart">
            <c:ext xmlns:c16="http://schemas.microsoft.com/office/drawing/2014/chart" uri="{C3380CC4-5D6E-409C-BE32-E72D297353CC}">
              <c16:uniqueId val="{00000003-EB0A-4EB3-9ACC-7FB02E4E878C}"/>
            </c:ext>
          </c:extLst>
        </c:ser>
        <c:ser>
          <c:idx val="4"/>
          <c:order val="4"/>
          <c:tx>
            <c:strRef>
              <c:f>'FY Wise '!$F$1</c:f>
              <c:strCache>
                <c:ptCount val="1"/>
                <c:pt idx="0">
                  <c:v>HWC-SC</c:v>
                </c:pt>
              </c:strCache>
            </c:strRef>
          </c:tx>
          <c:dLbls>
            <c:spPr>
              <a:noFill/>
              <a:ln w="27410">
                <a:noFill/>
              </a:ln>
            </c:spPr>
            <c:txPr>
              <a:bodyPr/>
              <a:lstStyle/>
              <a:p>
                <a:pPr>
                  <a:defRPr lang="en-GB" sz="1100" b="1">
                    <a:latin typeface="Arial Narrow" pitchFamily="34" charset="0"/>
                  </a:defRPr>
                </a:pPr>
                <a:endParaRPr lang="en-US"/>
              </a:p>
            </c:txPr>
            <c:showVal val="1"/>
            <c:extLst xmlns:c16r2="http://schemas.microsoft.com/office/drawing/2015/06/chart">
              <c:ext xmlns:c15="http://schemas.microsoft.com/office/drawing/2012/chart" uri="{CE6537A1-D6FC-4f65-9D91-7224C49458BB}">
                <c15:showLeaderLines val="0"/>
              </c:ext>
            </c:extLst>
          </c:dLbls>
          <c:cat>
            <c:strRef>
              <c:f>'FY Wise '!$A$2:$A$8</c:f>
              <c:strCache>
                <c:ptCount val="7"/>
                <c:pt idx="0">
                  <c:v>2015-16</c:v>
                </c:pt>
                <c:pt idx="1">
                  <c:v>2016-17</c:v>
                </c:pt>
                <c:pt idx="2">
                  <c:v>2017-18</c:v>
                </c:pt>
                <c:pt idx="3">
                  <c:v>2018-19</c:v>
                </c:pt>
                <c:pt idx="4">
                  <c:v>2019-20</c:v>
                </c:pt>
                <c:pt idx="5">
                  <c:v>2020-21</c:v>
                </c:pt>
                <c:pt idx="6">
                  <c:v>2021-22</c:v>
                </c:pt>
              </c:strCache>
            </c:strRef>
          </c:cat>
          <c:val>
            <c:numRef>
              <c:f>'FY Wise '!$F$2:$F$8</c:f>
              <c:numCache>
                <c:formatCode>General</c:formatCode>
                <c:ptCount val="7"/>
                <c:pt idx="6">
                  <c:v>253</c:v>
                </c:pt>
              </c:numCache>
            </c:numRef>
          </c:val>
          <c:extLst xmlns:c16r2="http://schemas.microsoft.com/office/drawing/2015/06/chart">
            <c:ext xmlns:c16="http://schemas.microsoft.com/office/drawing/2014/chart" uri="{C3380CC4-5D6E-409C-BE32-E72D297353CC}">
              <c16:uniqueId val="{00000004-EB0A-4EB3-9ACC-7FB02E4E878C}"/>
            </c:ext>
          </c:extLst>
        </c:ser>
        <c:axId val="207970688"/>
        <c:axId val="207972608"/>
      </c:barChart>
      <c:catAx>
        <c:axId val="207970688"/>
        <c:scaling>
          <c:orientation val="minMax"/>
        </c:scaling>
        <c:axPos val="b"/>
        <c:numFmt formatCode="General" sourceLinked="0"/>
        <c:majorTickMark val="none"/>
        <c:tickLblPos val="nextTo"/>
        <c:txPr>
          <a:bodyPr/>
          <a:lstStyle/>
          <a:p>
            <a:pPr>
              <a:defRPr lang="en-GB" sz="1100" b="1">
                <a:latin typeface="Arial Narrow" pitchFamily="34" charset="0"/>
              </a:defRPr>
            </a:pPr>
            <a:endParaRPr lang="en-US"/>
          </a:p>
        </c:txPr>
        <c:crossAx val="207972608"/>
        <c:crosses val="autoZero"/>
        <c:auto val="1"/>
        <c:lblAlgn val="ctr"/>
        <c:lblOffset val="100"/>
      </c:catAx>
      <c:valAx>
        <c:axId val="207972608"/>
        <c:scaling>
          <c:orientation val="minMax"/>
        </c:scaling>
        <c:axPos val="l"/>
        <c:majorGridlines/>
        <c:numFmt formatCode="General" sourceLinked="1"/>
        <c:majorTickMark val="none"/>
        <c:tickLblPos val="nextTo"/>
        <c:txPr>
          <a:bodyPr/>
          <a:lstStyle/>
          <a:p>
            <a:pPr>
              <a:defRPr lang="en-GB" sz="1050"/>
            </a:pPr>
            <a:endParaRPr lang="en-US"/>
          </a:p>
        </c:txPr>
        <c:crossAx val="207970688"/>
        <c:crosses val="autoZero"/>
        <c:crossBetween val="between"/>
      </c:valAx>
    </c:plotArea>
    <c:legend>
      <c:legendPos val="r"/>
      <c:layout>
        <c:manualLayout>
          <c:xMode val="edge"/>
          <c:yMode val="edge"/>
          <c:x val="0.896424255391989"/>
          <c:y val="7.339034010200593E-2"/>
          <c:w val="0.10357574460801142"/>
          <c:h val="0.82922239739612469"/>
        </c:manualLayout>
      </c:layout>
      <c:txPr>
        <a:bodyPr/>
        <a:lstStyle/>
        <a:p>
          <a:pPr>
            <a:defRPr sz="1200"/>
          </a:pPr>
          <a:endParaRPr lang="en-US"/>
        </a:p>
      </c:txPr>
    </c:legend>
    <c:plotVisOnly val="1"/>
    <c:dispBlanksAs val="gap"/>
  </c:chart>
  <c:spPr>
    <a:pattFill prst="pct5">
      <a:fgClr>
        <a:schemeClr val="bg2"/>
      </a:fgClr>
      <a:bgClr>
        <a:schemeClr val="bg1"/>
      </a:bgClr>
    </a:pattFill>
  </c:spPr>
  <c:txPr>
    <a:bodyPr/>
    <a:lstStyle/>
    <a:p>
      <a:pPr>
        <a:defRPr sz="1942"/>
      </a:pPr>
      <a:endParaRPr lang="en-US"/>
    </a:p>
  </c:txPr>
  <c:externalData r:id="rId2"/>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clrMapOvr bg1="lt1" tx1="dk1" bg2="dk2" tx2="lt2" accent1="accent1" accent2="accent2" accent3="accent3" accent4="accent4" accent5="accent5" accent6="accent6" hlink="hlink" folHlink="folHlink"/>
  <c:chart>
    <c:title>
      <c:tx>
        <c:rich>
          <a:bodyPr/>
          <a:lstStyle/>
          <a:p>
            <a:pPr>
              <a:defRPr/>
            </a:pPr>
            <a:r>
              <a:rPr lang="en-US"/>
              <a:t>Average ASHA Payment</a:t>
            </a:r>
          </a:p>
        </c:rich>
      </c:tx>
      <c:layout/>
    </c:title>
    <c:plotArea>
      <c:layout/>
      <c:barChart>
        <c:barDir val="col"/>
        <c:grouping val="clustered"/>
        <c:ser>
          <c:idx val="0"/>
          <c:order val="0"/>
          <c:spPr>
            <a:solidFill>
              <a:schemeClr val="accent2">
                <a:lumMod val="75000"/>
              </a:schemeClr>
            </a:solidFill>
          </c:spPr>
          <c:dLbls>
            <c:dLbl>
              <c:idx val="5"/>
              <c:layout/>
              <c:tx>
                <c:rich>
                  <a:bodyPr/>
                  <a:lstStyle/>
                  <a:p>
                    <a:r>
                      <a:rPr lang="en-US" sz="1000" b="0" i="0" u="none" strike="noStrike" baseline="0" dirty="0" smtClean="0">
                        <a:effectLst/>
                      </a:rPr>
                      <a:t> ₹ </a:t>
                    </a:r>
                    <a:r>
                      <a:rPr lang="en-US" dirty="0" smtClean="0"/>
                      <a:t>6,299</a:t>
                    </a:r>
                    <a:endParaRPr lang="en-US" dirty="0"/>
                  </a:p>
                </c:rich>
              </c:tx>
              <c:showVal val="1"/>
            </c:dLbl>
            <c:showVal val="1"/>
          </c:dLbls>
          <c:cat>
            <c:strRef>
              <c:f>Sheet1!$N$4:$N$9</c:f>
              <c:strCache>
                <c:ptCount val="6"/>
                <c:pt idx="0">
                  <c:v>2016-17</c:v>
                </c:pt>
                <c:pt idx="1">
                  <c:v>2017-18</c:v>
                </c:pt>
                <c:pt idx="2">
                  <c:v>2018-19</c:v>
                </c:pt>
                <c:pt idx="3">
                  <c:v>2019-20</c:v>
                </c:pt>
                <c:pt idx="4">
                  <c:v>2020-21 </c:v>
                </c:pt>
                <c:pt idx="5">
                  <c:v>2021-22</c:v>
                </c:pt>
              </c:strCache>
            </c:strRef>
          </c:cat>
          <c:val>
            <c:numRef>
              <c:f>Sheet1!$O$4:$O$9</c:f>
              <c:numCache>
                <c:formatCode>_ [$₹-4009]\ * #,##0_ ;_ [$₹-4009]\ * \-#,##0_ ;_ [$₹-4009]\ * "-"??_ ;_ @_ </c:formatCode>
                <c:ptCount val="6"/>
                <c:pt idx="0">
                  <c:v>2306</c:v>
                </c:pt>
                <c:pt idx="1">
                  <c:v>2857</c:v>
                </c:pt>
                <c:pt idx="2">
                  <c:v>3416</c:v>
                </c:pt>
                <c:pt idx="3">
                  <c:v>3983</c:v>
                </c:pt>
                <c:pt idx="4">
                  <c:v>4602</c:v>
                </c:pt>
                <c:pt idx="5">
                  <c:v>6299</c:v>
                </c:pt>
              </c:numCache>
            </c:numRef>
          </c:val>
        </c:ser>
        <c:axId val="89168128"/>
        <c:axId val="100990976"/>
      </c:barChart>
      <c:catAx>
        <c:axId val="89168128"/>
        <c:scaling>
          <c:orientation val="minMax"/>
        </c:scaling>
        <c:axPos val="b"/>
        <c:majorTickMark val="none"/>
        <c:tickLblPos val="nextTo"/>
        <c:crossAx val="100990976"/>
        <c:crosses val="autoZero"/>
        <c:auto val="1"/>
        <c:lblAlgn val="ctr"/>
        <c:lblOffset val="100"/>
      </c:catAx>
      <c:valAx>
        <c:axId val="100990976"/>
        <c:scaling>
          <c:orientation val="minMax"/>
        </c:scaling>
        <c:axPos val="l"/>
        <c:majorGridlines/>
        <c:numFmt formatCode="_ [$₹-4009]\ * #,##0_ ;_ [$₹-4009]\ * \-#,##0_ ;_ [$₹-4009]\ * &quot;-&quot;??_ ;_ @_ " sourceLinked="1"/>
        <c:majorTickMark val="none"/>
        <c:tickLblPos val="nextTo"/>
        <c:crossAx val="89168128"/>
        <c:crosses val="autoZero"/>
        <c:crossBetween val="between"/>
      </c:valAx>
    </c:plotArea>
    <c:plotVisOnly val="1"/>
    <c:dispBlanksAs val="gap"/>
  </c:chart>
  <c:externalData r:id="rId2"/>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clrMapOvr bg1="lt1" tx1="dk1" bg2="dk2" tx2="lt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IN" sz="1200" b="0" i="0" baseline="0" dirty="0">
                <a:effectLst/>
              </a:rPr>
              <a:t>Maternal Death</a:t>
            </a:r>
            <a:endParaRPr lang="en-IN" sz="1050" dirty="0">
              <a:effectLst/>
            </a:endParaRPr>
          </a:p>
        </c:rich>
      </c:tx>
      <c:layout/>
      <c:spPr>
        <a:noFill/>
        <a:ln>
          <a:noFill/>
        </a:ln>
        <a:effectLst/>
      </c:spPr>
    </c:title>
    <c:plotArea>
      <c:layout>
        <c:manualLayout>
          <c:layoutTarget val="inner"/>
          <c:xMode val="edge"/>
          <c:yMode val="edge"/>
          <c:x val="9.0329718931271175E-2"/>
          <c:y val="0.19466300745952733"/>
          <c:w val="0.87484178213215935"/>
          <c:h val="0.6700931921141291"/>
        </c:manualLayout>
      </c:layout>
      <c:lineChart>
        <c:grouping val="standard"/>
        <c:ser>
          <c:idx val="0"/>
          <c:order val="0"/>
          <c:tx>
            <c:strRef>
              <c:f>Sheet1!$B$10</c:f>
              <c:strCache>
                <c:ptCount val="1"/>
                <c:pt idx="0">
                  <c:v>HMIS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Sheet1!$C$9:$G$9</c:f>
              <c:strCache>
                <c:ptCount val="5"/>
                <c:pt idx="0">
                  <c:v>Apr-22</c:v>
                </c:pt>
                <c:pt idx="1">
                  <c:v>May-22</c:v>
                </c:pt>
                <c:pt idx="2">
                  <c:v>June-22</c:v>
                </c:pt>
                <c:pt idx="3">
                  <c:v>July-22</c:v>
                </c:pt>
                <c:pt idx="4">
                  <c:v>Aug-22</c:v>
                </c:pt>
              </c:strCache>
            </c:strRef>
          </c:cat>
          <c:val>
            <c:numRef>
              <c:f>Sheet1!$C$10:$G$10</c:f>
              <c:numCache>
                <c:formatCode>General</c:formatCode>
                <c:ptCount val="5"/>
                <c:pt idx="0">
                  <c:v>34</c:v>
                </c:pt>
                <c:pt idx="1">
                  <c:v>90</c:v>
                </c:pt>
                <c:pt idx="2">
                  <c:v>114</c:v>
                </c:pt>
                <c:pt idx="3">
                  <c:v>85</c:v>
                </c:pt>
                <c:pt idx="4">
                  <c:v>89</c:v>
                </c:pt>
              </c:numCache>
            </c:numRef>
          </c:val>
          <c:extLst xmlns:c16r2="http://schemas.microsoft.com/office/drawing/2015/06/chart">
            <c:ext xmlns:c16="http://schemas.microsoft.com/office/drawing/2014/chart" uri="{C3380CC4-5D6E-409C-BE32-E72D297353CC}">
              <c16:uniqueId val="{00000000-3333-4346-BC1E-D85816078613}"/>
            </c:ext>
          </c:extLst>
        </c:ser>
        <c:ser>
          <c:idx val="1"/>
          <c:order val="1"/>
          <c:tx>
            <c:strRef>
              <c:f>Sheet1!$B$11</c:f>
              <c:strCache>
                <c:ptCount val="1"/>
                <c:pt idx="0">
                  <c:v>Sangini app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Sheet1!$C$9:$G$9</c:f>
              <c:strCache>
                <c:ptCount val="5"/>
                <c:pt idx="0">
                  <c:v>Apr-22</c:v>
                </c:pt>
                <c:pt idx="1">
                  <c:v>May-22</c:v>
                </c:pt>
                <c:pt idx="2">
                  <c:v>June-22</c:v>
                </c:pt>
                <c:pt idx="3">
                  <c:v>July-22</c:v>
                </c:pt>
                <c:pt idx="4">
                  <c:v>Aug-22</c:v>
                </c:pt>
              </c:strCache>
            </c:strRef>
          </c:cat>
          <c:val>
            <c:numRef>
              <c:f>Sheet1!$C$11:$G$11</c:f>
              <c:numCache>
                <c:formatCode>General</c:formatCode>
                <c:ptCount val="5"/>
                <c:pt idx="0">
                  <c:v>126</c:v>
                </c:pt>
                <c:pt idx="1">
                  <c:v>161</c:v>
                </c:pt>
                <c:pt idx="2">
                  <c:v>206</c:v>
                </c:pt>
                <c:pt idx="3">
                  <c:v>223</c:v>
                </c:pt>
                <c:pt idx="4">
                  <c:v>350</c:v>
                </c:pt>
              </c:numCache>
            </c:numRef>
          </c:val>
          <c:extLst xmlns:c16r2="http://schemas.microsoft.com/office/drawing/2015/06/chart">
            <c:ext xmlns:c16="http://schemas.microsoft.com/office/drawing/2014/chart" uri="{C3380CC4-5D6E-409C-BE32-E72D297353CC}">
              <c16:uniqueId val="{00000001-3333-4346-BC1E-D85816078613}"/>
            </c:ext>
          </c:extLst>
        </c:ser>
        <c:dLbls>
          <c:showVal val="1"/>
        </c:dLbls>
        <c:marker val="1"/>
        <c:axId val="100969088"/>
        <c:axId val="101421440"/>
      </c:lineChart>
      <c:catAx>
        <c:axId val="10096908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21440"/>
        <c:crosses val="autoZero"/>
        <c:auto val="1"/>
        <c:lblAlgn val="ctr"/>
        <c:lblOffset val="100"/>
      </c:catAx>
      <c:valAx>
        <c:axId val="10142144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0969088"/>
        <c:crosses val="autoZero"/>
        <c:crossBetween val="between"/>
      </c:valAx>
      <c:spPr>
        <a:noFill/>
        <a:ln>
          <a:noFill/>
        </a:ln>
        <a:effectLst/>
      </c:spPr>
    </c:plotArea>
    <c:legend>
      <c:legendPos val="b"/>
      <c:layout>
        <c:manualLayout>
          <c:xMode val="edge"/>
          <c:yMode val="edge"/>
          <c:x val="0.26736744166101772"/>
          <c:y val="0.21418438210403573"/>
          <c:w val="0.42189706281088357"/>
          <c:h val="9.4804076264742701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olidFill>
      <a:round/>
    </a:ln>
    <a:effectLst/>
  </c:spPr>
  <c:txPr>
    <a:bodyPr/>
    <a:lstStyle/>
    <a:p>
      <a:pPr>
        <a:defRPr/>
      </a:pPr>
      <a:endParaRPr lang="en-US"/>
    </a:p>
  </c:txPr>
  <c:externalData r:id="rId2"/>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clrMapOvr bg1="lt1" tx1="dk1" bg2="dk2" tx2="lt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IN" sz="1200" b="0" i="0" baseline="0">
                <a:effectLst/>
              </a:rPr>
              <a:t>Child Deaths</a:t>
            </a:r>
            <a:endParaRPr lang="en-IN" sz="1050" b="0">
              <a:effectLst/>
            </a:endParaRPr>
          </a:p>
        </c:rich>
      </c:tx>
      <c:layout/>
      <c:spPr>
        <a:noFill/>
        <a:ln>
          <a:noFill/>
        </a:ln>
        <a:effectLst/>
      </c:spPr>
    </c:title>
    <c:plotArea>
      <c:layout>
        <c:manualLayout>
          <c:layoutTarget val="inner"/>
          <c:xMode val="edge"/>
          <c:yMode val="edge"/>
          <c:x val="0.10394485455259625"/>
          <c:y val="0.19108458648167359"/>
          <c:w val="0.86150019441797787"/>
          <c:h val="0.69821657859781416"/>
        </c:manualLayout>
      </c:layout>
      <c:lineChart>
        <c:grouping val="standard"/>
        <c:ser>
          <c:idx val="0"/>
          <c:order val="0"/>
          <c:tx>
            <c:strRef>
              <c:f>Sheet1!$B$15</c:f>
              <c:strCache>
                <c:ptCount val="1"/>
                <c:pt idx="0">
                  <c:v>HMIS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Sheet1!$C$14:$G$14</c:f>
              <c:strCache>
                <c:ptCount val="5"/>
                <c:pt idx="0">
                  <c:v>Apr-22</c:v>
                </c:pt>
                <c:pt idx="1">
                  <c:v>May-22</c:v>
                </c:pt>
                <c:pt idx="2">
                  <c:v>June-22</c:v>
                </c:pt>
                <c:pt idx="3">
                  <c:v>July-22</c:v>
                </c:pt>
                <c:pt idx="4">
                  <c:v>Aug-22</c:v>
                </c:pt>
              </c:strCache>
            </c:strRef>
          </c:cat>
          <c:val>
            <c:numRef>
              <c:f>Sheet1!$C$15:$G$15</c:f>
              <c:numCache>
                <c:formatCode>General</c:formatCode>
                <c:ptCount val="5"/>
                <c:pt idx="0">
                  <c:v>563</c:v>
                </c:pt>
                <c:pt idx="1">
                  <c:v>402</c:v>
                </c:pt>
                <c:pt idx="2">
                  <c:v>623</c:v>
                </c:pt>
                <c:pt idx="3">
                  <c:v>551</c:v>
                </c:pt>
                <c:pt idx="4">
                  <c:v>614</c:v>
                </c:pt>
              </c:numCache>
            </c:numRef>
          </c:val>
          <c:extLst xmlns:c16r2="http://schemas.microsoft.com/office/drawing/2015/06/chart">
            <c:ext xmlns:c16="http://schemas.microsoft.com/office/drawing/2014/chart" uri="{C3380CC4-5D6E-409C-BE32-E72D297353CC}">
              <c16:uniqueId val="{00000000-4DB5-408E-9712-8B03B19B3304}"/>
            </c:ext>
          </c:extLst>
        </c:ser>
        <c:ser>
          <c:idx val="1"/>
          <c:order val="1"/>
          <c:tx>
            <c:strRef>
              <c:f>Sheet1!$B$16</c:f>
              <c:strCache>
                <c:ptCount val="1"/>
                <c:pt idx="0">
                  <c:v>Sangini app</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Sheet1!$C$14:$G$14</c:f>
              <c:strCache>
                <c:ptCount val="5"/>
                <c:pt idx="0">
                  <c:v>Apr-22</c:v>
                </c:pt>
                <c:pt idx="1">
                  <c:v>May-22</c:v>
                </c:pt>
                <c:pt idx="2">
                  <c:v>June-22</c:v>
                </c:pt>
                <c:pt idx="3">
                  <c:v>July-22</c:v>
                </c:pt>
                <c:pt idx="4">
                  <c:v>Aug-22</c:v>
                </c:pt>
              </c:strCache>
            </c:strRef>
          </c:cat>
          <c:val>
            <c:numRef>
              <c:f>Sheet1!$C$16:$G$16</c:f>
              <c:numCache>
                <c:formatCode>General</c:formatCode>
                <c:ptCount val="5"/>
                <c:pt idx="0">
                  <c:v>2190</c:v>
                </c:pt>
                <c:pt idx="1">
                  <c:v>2248</c:v>
                </c:pt>
                <c:pt idx="2">
                  <c:v>2699</c:v>
                </c:pt>
                <c:pt idx="3">
                  <c:v>3249</c:v>
                </c:pt>
                <c:pt idx="4">
                  <c:v>3976</c:v>
                </c:pt>
              </c:numCache>
            </c:numRef>
          </c:val>
          <c:extLst xmlns:c16r2="http://schemas.microsoft.com/office/drawing/2015/06/chart">
            <c:ext xmlns:c16="http://schemas.microsoft.com/office/drawing/2014/chart" uri="{C3380CC4-5D6E-409C-BE32-E72D297353CC}">
              <c16:uniqueId val="{00000001-4DB5-408E-9712-8B03B19B3304}"/>
            </c:ext>
          </c:extLst>
        </c:ser>
        <c:dLbls>
          <c:showVal val="1"/>
        </c:dLbls>
        <c:marker val="1"/>
        <c:axId val="101467648"/>
        <c:axId val="101469184"/>
      </c:lineChart>
      <c:catAx>
        <c:axId val="10146764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69184"/>
        <c:crosses val="autoZero"/>
        <c:auto val="1"/>
        <c:lblAlgn val="ctr"/>
        <c:lblOffset val="100"/>
      </c:catAx>
      <c:valAx>
        <c:axId val="10146918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467648"/>
        <c:crosses val="autoZero"/>
        <c:crossBetween val="between"/>
      </c:valAx>
      <c:spPr>
        <a:noFill/>
        <a:ln>
          <a:noFill/>
        </a:ln>
        <a:effectLst/>
      </c:spPr>
    </c:plotArea>
    <c:legend>
      <c:legendPos val="b"/>
      <c:layout>
        <c:manualLayout>
          <c:xMode val="edge"/>
          <c:yMode val="edge"/>
          <c:x val="0.3070190288713911"/>
          <c:y val="0.16261519393409171"/>
          <c:w val="0.40506639398679639"/>
          <c:h val="9.3061326577890777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olidFill>
      <a:round/>
    </a:ln>
    <a:effectLst/>
  </c:spPr>
  <c:txPr>
    <a:bodyPr/>
    <a:lstStyle/>
    <a:p>
      <a:pPr>
        <a:defRPr/>
      </a:pPr>
      <a:endParaRPr lang="en-US"/>
    </a:p>
  </c:txPr>
  <c:externalData r:id="rId2"/>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US"/>
  <c:style val="1"/>
  <c:chart>
    <c:autoTitleDeleted val="1"/>
    <c:plotArea>
      <c:layout>
        <c:manualLayout>
          <c:layoutTarget val="inner"/>
          <c:xMode val="edge"/>
          <c:yMode val="edge"/>
          <c:x val="5.3409247682845405E-2"/>
          <c:y val="1.5445699347144241E-2"/>
          <c:w val="0.94668760027670662"/>
          <c:h val="0.88731304531542976"/>
        </c:manualLayout>
      </c:layout>
      <c:barChart>
        <c:barDir val="col"/>
        <c:grouping val="clustered"/>
        <c:ser>
          <c:idx val="0"/>
          <c:order val="0"/>
          <c:tx>
            <c:strRef>
              <c:f>Sheet1!$B$1</c:f>
              <c:strCache>
                <c:ptCount val="1"/>
                <c:pt idx="0">
                  <c:v>2016</c:v>
                </c:pt>
              </c:strCache>
            </c:strRef>
          </c:tx>
          <c:dPt>
            <c:idx val="0"/>
            <c:spPr>
              <a:solidFill>
                <a:schemeClr val="accent2">
                  <a:lumMod val="60000"/>
                  <a:lumOff val="40000"/>
                </a:schemeClr>
              </a:solidFill>
            </c:spPr>
            <c:extLst xmlns:c16r2="http://schemas.microsoft.com/office/drawing/2015/06/chart">
              <c:ext xmlns:c16="http://schemas.microsoft.com/office/drawing/2014/chart" uri="{C3380CC4-5D6E-409C-BE32-E72D297353CC}">
                <c16:uniqueId val="{00000000-C8D9-4640-8123-1D08300B3BE3}"/>
              </c:ext>
            </c:extLst>
          </c:dPt>
          <c:dPt>
            <c:idx val="1"/>
            <c:spPr>
              <a:solidFill>
                <a:schemeClr val="accent5">
                  <a:lumMod val="75000"/>
                </a:schemeClr>
              </a:solidFill>
            </c:spPr>
            <c:extLst xmlns:c16r2="http://schemas.microsoft.com/office/drawing/2015/06/chart">
              <c:ext xmlns:c16="http://schemas.microsoft.com/office/drawing/2014/chart" uri="{C3380CC4-5D6E-409C-BE32-E72D297353CC}">
                <c16:uniqueId val="{00000001-C8D9-4640-8123-1D08300B3BE3}"/>
              </c:ext>
            </c:extLst>
          </c:dPt>
          <c:dPt>
            <c:idx val="2"/>
            <c:spPr>
              <a:solidFill>
                <a:schemeClr val="accent2">
                  <a:lumMod val="75000"/>
                </a:schemeClr>
              </a:solidFill>
            </c:spPr>
            <c:extLst xmlns:c16r2="http://schemas.microsoft.com/office/drawing/2015/06/chart">
              <c:ext xmlns:c16="http://schemas.microsoft.com/office/drawing/2014/chart" uri="{C3380CC4-5D6E-409C-BE32-E72D297353CC}">
                <c16:uniqueId val="{00000002-C8D9-4640-8123-1D08300B3BE3}"/>
              </c:ext>
            </c:extLst>
          </c:dPt>
          <c:dPt>
            <c:idx val="3"/>
            <c:spPr>
              <a:solidFill>
                <a:srgbClr val="00B050"/>
              </a:solidFill>
            </c:spPr>
          </c:dPt>
          <c:dPt>
            <c:idx val="4"/>
            <c:spPr>
              <a:solidFill>
                <a:srgbClr val="FFC000"/>
              </a:solidFill>
            </c:spPr>
          </c:dPt>
          <c:dPt>
            <c:idx val="5"/>
            <c:spPr>
              <a:solidFill>
                <a:srgbClr val="00B0F0"/>
              </a:solidFill>
            </c:spPr>
          </c:dPt>
          <c:dPt>
            <c:idx val="6"/>
            <c:spPr>
              <a:solidFill>
                <a:srgbClr val="00B050"/>
              </a:solidFill>
            </c:spPr>
          </c:dPt>
          <c:dLbls>
            <c:txPr>
              <a:bodyPr/>
              <a:lstStyle/>
              <a:p>
                <a:pPr>
                  <a:defRPr lang="en-US" sz="1100" b="1"/>
                </a:pPr>
                <a:endParaRPr lang="en-US"/>
              </a:p>
            </c:txPr>
            <c:showVal val="1"/>
          </c:dLbls>
          <c:cat>
            <c:strRef>
              <c:f>Sheet1!$A$2:$A$8</c:f>
              <c:strCache>
                <c:ptCount val="7"/>
                <c:pt idx="0">
                  <c:v>2016</c:v>
                </c:pt>
                <c:pt idx="1">
                  <c:v>2017</c:v>
                </c:pt>
                <c:pt idx="2">
                  <c:v>2018</c:v>
                </c:pt>
                <c:pt idx="3">
                  <c:v>2019</c:v>
                </c:pt>
                <c:pt idx="4">
                  <c:v>2020</c:v>
                </c:pt>
                <c:pt idx="5">
                  <c:v>2021</c:v>
                </c:pt>
                <c:pt idx="6">
                  <c:v>2022</c:v>
                </c:pt>
              </c:strCache>
            </c:strRef>
          </c:cat>
          <c:val>
            <c:numRef>
              <c:f>Sheet1!$B$2:$B$8</c:f>
              <c:numCache>
                <c:formatCode>General</c:formatCode>
                <c:ptCount val="7"/>
                <c:pt idx="0">
                  <c:v>261907</c:v>
                </c:pt>
                <c:pt idx="1">
                  <c:v>296902</c:v>
                </c:pt>
                <c:pt idx="2">
                  <c:v>410965</c:v>
                </c:pt>
                <c:pt idx="3">
                  <c:v>487905</c:v>
                </c:pt>
                <c:pt idx="4">
                  <c:v>368235</c:v>
                </c:pt>
                <c:pt idx="5">
                  <c:v>456136</c:v>
                </c:pt>
                <c:pt idx="6">
                  <c:v>413427</c:v>
                </c:pt>
              </c:numCache>
            </c:numRef>
          </c:val>
          <c:extLst xmlns:c16r2="http://schemas.microsoft.com/office/drawing/2015/06/chart">
            <c:ext xmlns:c16="http://schemas.microsoft.com/office/drawing/2014/chart" uri="{C3380CC4-5D6E-409C-BE32-E72D297353CC}">
              <c16:uniqueId val="{00000003-C8D9-4640-8123-1D08300B3BE3}"/>
            </c:ext>
          </c:extLst>
        </c:ser>
        <c:axId val="241530368"/>
        <c:axId val="241531904"/>
      </c:barChart>
      <c:catAx>
        <c:axId val="241530368"/>
        <c:scaling>
          <c:orientation val="minMax"/>
        </c:scaling>
        <c:axPos val="b"/>
        <c:numFmt formatCode="General" sourceLinked="0"/>
        <c:tickLblPos val="nextTo"/>
        <c:spPr>
          <a:solidFill>
            <a:srgbClr val="FFFF00"/>
          </a:solidFill>
        </c:spPr>
        <c:txPr>
          <a:bodyPr/>
          <a:lstStyle/>
          <a:p>
            <a:pPr>
              <a:defRPr lang="en-US" sz="1200" b="1"/>
            </a:pPr>
            <a:endParaRPr lang="en-US"/>
          </a:p>
        </c:txPr>
        <c:crossAx val="241531904"/>
        <c:crosses val="autoZero"/>
        <c:auto val="1"/>
        <c:lblAlgn val="ctr"/>
        <c:lblOffset val="100"/>
      </c:catAx>
      <c:valAx>
        <c:axId val="241531904"/>
        <c:scaling>
          <c:orientation val="minMax"/>
          <c:max val="600000"/>
        </c:scaling>
        <c:axPos val="l"/>
        <c:numFmt formatCode="General" sourceLinked="1"/>
        <c:tickLblPos val="nextTo"/>
        <c:txPr>
          <a:bodyPr/>
          <a:lstStyle/>
          <a:p>
            <a:pPr>
              <a:defRPr lang="en-US" sz="1100" b="1"/>
            </a:pPr>
            <a:endParaRPr lang="en-US"/>
          </a:p>
        </c:txPr>
        <c:crossAx val="241530368"/>
        <c:crosses val="autoZero"/>
        <c:crossBetween val="between"/>
        <c:majorUnit val="50000"/>
      </c:valAx>
      <c:spPr>
        <a:noFill/>
      </c:spPr>
    </c:plotArea>
    <c:plotVisOnly val="1"/>
    <c:dispBlanksAs val="gap"/>
  </c:chart>
  <c:txPr>
    <a:bodyPr/>
    <a:lstStyle/>
    <a:p>
      <a:pPr>
        <a:defRPr sz="1400"/>
      </a:pPr>
      <a:endParaRPr lang="en-US"/>
    </a:p>
  </c:txPr>
  <c:externalData r:id="rId1"/>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4.5554736672681222E-2"/>
          <c:y val="1.7176059728725986E-2"/>
          <c:w val="0.95444526332731883"/>
          <c:h val="0.89992804861214515"/>
        </c:manualLayout>
      </c:layout>
      <c:lineChart>
        <c:grouping val="standard"/>
        <c:ser>
          <c:idx val="0"/>
          <c:order val="0"/>
          <c:tx>
            <c:strRef>
              <c:f>Sheet1!$B$1</c:f>
              <c:strCache>
                <c:ptCount val="1"/>
                <c:pt idx="0">
                  <c:v>2019</c:v>
                </c:pt>
              </c:strCache>
            </c:strRef>
          </c:tx>
          <c:spPr>
            <a:ln w="38100"/>
          </c:spPr>
          <c:marker>
            <c:spPr>
              <a:ln w="38100"/>
            </c:spPr>
          </c:marker>
          <c:dLbls>
            <c:dLbl>
              <c:idx val="4"/>
              <c:layout>
                <c:manualLayout>
                  <c:x val="-1.0758426728337041E-3"/>
                  <c:y val="-2.6246438084051402E-2"/>
                </c:manualLayout>
              </c:layout>
              <c:showVal val="1"/>
            </c:dLbl>
            <c:dLbl>
              <c:idx val="6"/>
              <c:layout>
                <c:manualLayout>
                  <c:x val="1.183426940117072E-2"/>
                  <c:y val="-2.3860398258228502E-3"/>
                </c:manualLayout>
              </c:layout>
              <c:showVal val="1"/>
            </c:dLbl>
            <c:dLbl>
              <c:idx val="11"/>
              <c:layout>
                <c:manualLayout>
                  <c:x val="0"/>
                  <c:y val="-2.6246438084051402E-2"/>
                </c:manualLayout>
              </c:layout>
              <c:showVal val="1"/>
            </c:dLbl>
            <c:txPr>
              <a:bodyPr/>
              <a:lstStyle/>
              <a:p>
                <a:pPr>
                  <a:defRPr lang="en-US" sz="1200" b="1">
                    <a:solidFill>
                      <a:srgbClr val="0070C0"/>
                    </a:solidFill>
                  </a:defRPr>
                </a:pPr>
                <a:endParaRPr lang="en-US"/>
              </a:p>
            </c:txPr>
            <c:showVal val="1"/>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35515</c:v>
                </c:pt>
                <c:pt idx="1">
                  <c:v>37985</c:v>
                </c:pt>
                <c:pt idx="2">
                  <c:v>40014</c:v>
                </c:pt>
                <c:pt idx="3">
                  <c:v>44077</c:v>
                </c:pt>
                <c:pt idx="4">
                  <c:v>45890</c:v>
                </c:pt>
                <c:pt idx="5">
                  <c:v>47197</c:v>
                </c:pt>
                <c:pt idx="6">
                  <c:v>44171</c:v>
                </c:pt>
                <c:pt idx="7">
                  <c:v>40269</c:v>
                </c:pt>
                <c:pt idx="8">
                  <c:v>40799</c:v>
                </c:pt>
                <c:pt idx="9">
                  <c:v>39786</c:v>
                </c:pt>
                <c:pt idx="10">
                  <c:v>38410</c:v>
                </c:pt>
                <c:pt idx="11">
                  <c:v>34010</c:v>
                </c:pt>
              </c:numCache>
            </c:numRef>
          </c:val>
        </c:ser>
        <c:ser>
          <c:idx val="1"/>
          <c:order val="1"/>
          <c:tx>
            <c:strRef>
              <c:f>Sheet1!$C$1</c:f>
              <c:strCache>
                <c:ptCount val="1"/>
                <c:pt idx="0">
                  <c:v>2020</c:v>
                </c:pt>
              </c:strCache>
            </c:strRef>
          </c:tx>
          <c:spPr>
            <a:ln w="38100"/>
          </c:spPr>
          <c:marker>
            <c:spPr>
              <a:ln w="38100"/>
            </c:spPr>
          </c:marker>
          <c:dLbls>
            <c:dLbl>
              <c:idx val="11"/>
              <c:layout>
                <c:manualLayout>
                  <c:x val="-5.3792133641685546E-3"/>
                  <c:y val="3.3404557561520005E-2"/>
                </c:manualLayout>
              </c:layout>
              <c:showVal val="1"/>
            </c:dLbl>
            <c:txPr>
              <a:bodyPr/>
              <a:lstStyle/>
              <a:p>
                <a:pPr>
                  <a:defRPr lang="en-US" sz="1100" b="1">
                    <a:solidFill>
                      <a:schemeClr val="accent2">
                        <a:lumMod val="75000"/>
                      </a:schemeClr>
                    </a:solidFill>
                  </a:defRPr>
                </a:pPr>
                <a:endParaRPr lang="en-US"/>
              </a:p>
            </c:txPr>
            <c:showVal val="1"/>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40549</c:v>
                </c:pt>
                <c:pt idx="1">
                  <c:v>47035</c:v>
                </c:pt>
                <c:pt idx="2">
                  <c:v>31683</c:v>
                </c:pt>
                <c:pt idx="3">
                  <c:v>11758</c:v>
                </c:pt>
                <c:pt idx="4">
                  <c:v>20364</c:v>
                </c:pt>
                <c:pt idx="5">
                  <c:v>31863</c:v>
                </c:pt>
                <c:pt idx="6">
                  <c:v>29348</c:v>
                </c:pt>
                <c:pt idx="7">
                  <c:v>27439</c:v>
                </c:pt>
                <c:pt idx="8">
                  <c:v>31362</c:v>
                </c:pt>
                <c:pt idx="9">
                  <c:v>32043</c:v>
                </c:pt>
                <c:pt idx="10">
                  <c:v>30554</c:v>
                </c:pt>
                <c:pt idx="11">
                  <c:v>34367</c:v>
                </c:pt>
              </c:numCache>
            </c:numRef>
          </c:val>
        </c:ser>
        <c:ser>
          <c:idx val="2"/>
          <c:order val="2"/>
          <c:tx>
            <c:strRef>
              <c:f>Sheet1!$D$1</c:f>
              <c:strCache>
                <c:ptCount val="1"/>
                <c:pt idx="0">
                  <c:v>2021</c:v>
                </c:pt>
              </c:strCache>
            </c:strRef>
          </c:tx>
          <c:spPr>
            <a:ln w="38100">
              <a:solidFill>
                <a:srgbClr val="00B050"/>
              </a:solidFill>
            </a:ln>
          </c:spPr>
          <c:marker>
            <c:spPr>
              <a:solidFill>
                <a:srgbClr val="00B050"/>
              </a:solidFill>
              <a:ln w="38100">
                <a:solidFill>
                  <a:srgbClr val="00B050"/>
                </a:solidFill>
              </a:ln>
            </c:spPr>
          </c:marker>
          <c:dLbls>
            <c:dLbl>
              <c:idx val="6"/>
              <c:layout>
                <c:manualLayout>
                  <c:x val="-1.5061797419671825E-2"/>
                  <c:y val="-3.1018517735697054E-2"/>
                </c:manualLayout>
              </c:layout>
              <c:showVal val="1"/>
            </c:dLbl>
            <c:dLbl>
              <c:idx val="7"/>
              <c:layout>
                <c:manualLayout>
                  <c:x val="-2.1516853456674092E-3"/>
                  <c:y val="3.1018517735697054E-2"/>
                </c:manualLayout>
              </c:layout>
              <c:showVal val="1"/>
            </c:dLbl>
            <c:dLbl>
              <c:idx val="11"/>
              <c:layout>
                <c:manualLayout>
                  <c:x val="0"/>
                  <c:y val="-3.817663721316561E-2"/>
                </c:manualLayout>
              </c:layout>
              <c:showVal val="1"/>
            </c:dLbl>
            <c:txPr>
              <a:bodyPr/>
              <a:lstStyle/>
              <a:p>
                <a:pPr>
                  <a:defRPr lang="en-US" sz="1200" b="1">
                    <a:solidFill>
                      <a:srgbClr val="00B050"/>
                    </a:solidFill>
                  </a:defRPr>
                </a:pPr>
                <a:endParaRPr lang="en-US"/>
              </a:p>
            </c:txPr>
            <c:showVal val="1"/>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44031</c:v>
                </c:pt>
                <c:pt idx="1">
                  <c:v>41388</c:v>
                </c:pt>
                <c:pt idx="2">
                  <c:v>43479</c:v>
                </c:pt>
                <c:pt idx="3">
                  <c:v>24907</c:v>
                </c:pt>
                <c:pt idx="4">
                  <c:v>15655</c:v>
                </c:pt>
                <c:pt idx="5">
                  <c:v>40073</c:v>
                </c:pt>
                <c:pt idx="6">
                  <c:v>47337</c:v>
                </c:pt>
                <c:pt idx="7">
                  <c:v>42757</c:v>
                </c:pt>
                <c:pt idx="8">
                  <c:v>45632</c:v>
                </c:pt>
                <c:pt idx="9">
                  <c:v>38630</c:v>
                </c:pt>
                <c:pt idx="10">
                  <c:v>34401</c:v>
                </c:pt>
                <c:pt idx="11">
                  <c:v>35947</c:v>
                </c:pt>
              </c:numCache>
            </c:numRef>
          </c:val>
        </c:ser>
        <c:ser>
          <c:idx val="3"/>
          <c:order val="3"/>
          <c:tx>
            <c:strRef>
              <c:f>Sheet1!$E$1</c:f>
              <c:strCache>
                <c:ptCount val="1"/>
                <c:pt idx="0">
                  <c:v>2022</c:v>
                </c:pt>
              </c:strCache>
            </c:strRef>
          </c:tx>
          <c:spPr>
            <a:ln w="57150"/>
          </c:spPr>
          <c:marker>
            <c:spPr>
              <a:solidFill>
                <a:srgbClr val="FFFF00"/>
              </a:solidFill>
              <a:ln w="57150"/>
            </c:spPr>
          </c:marker>
          <c:dLbls>
            <c:dLbl>
              <c:idx val="3"/>
              <c:layout>
                <c:manualLayout>
                  <c:x val="0"/>
                  <c:y val="-3.5790597387342755E-2"/>
                </c:manualLayout>
              </c:layout>
              <c:showVal val="1"/>
            </c:dLbl>
            <c:txPr>
              <a:bodyPr/>
              <a:lstStyle/>
              <a:p>
                <a:pPr>
                  <a:defRPr sz="1100" b="1"/>
                </a:pPr>
                <a:endParaRPr lang="en-US"/>
              </a:p>
            </c:txPr>
            <c:showVal val="1"/>
          </c:dLbls>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32823</c:v>
                </c:pt>
                <c:pt idx="1">
                  <c:v>36827</c:v>
                </c:pt>
                <c:pt idx="2">
                  <c:v>50168</c:v>
                </c:pt>
                <c:pt idx="3">
                  <c:v>47185</c:v>
                </c:pt>
                <c:pt idx="4">
                  <c:v>48416</c:v>
                </c:pt>
                <c:pt idx="5">
                  <c:v>49533</c:v>
                </c:pt>
                <c:pt idx="6">
                  <c:v>45702</c:v>
                </c:pt>
                <c:pt idx="7">
                  <c:v>42108</c:v>
                </c:pt>
                <c:pt idx="8">
                  <c:v>40114</c:v>
                </c:pt>
                <c:pt idx="9">
                  <c:v>20551</c:v>
                </c:pt>
              </c:numCache>
            </c:numRef>
          </c:val>
        </c:ser>
        <c:marker val="1"/>
        <c:axId val="242062080"/>
        <c:axId val="242063616"/>
      </c:lineChart>
      <c:catAx>
        <c:axId val="242062080"/>
        <c:scaling>
          <c:orientation val="minMax"/>
        </c:scaling>
        <c:axPos val="b"/>
        <c:tickLblPos val="nextTo"/>
        <c:txPr>
          <a:bodyPr/>
          <a:lstStyle/>
          <a:p>
            <a:pPr>
              <a:defRPr lang="en-US" sz="1200" b="1"/>
            </a:pPr>
            <a:endParaRPr lang="en-US"/>
          </a:p>
        </c:txPr>
        <c:crossAx val="242063616"/>
        <c:crosses val="autoZero"/>
        <c:auto val="1"/>
        <c:lblAlgn val="ctr"/>
        <c:lblOffset val="100"/>
      </c:catAx>
      <c:valAx>
        <c:axId val="242063616"/>
        <c:scaling>
          <c:orientation val="minMax"/>
          <c:max val="50000"/>
        </c:scaling>
        <c:axPos val="l"/>
        <c:numFmt formatCode="General" sourceLinked="1"/>
        <c:tickLblPos val="nextTo"/>
        <c:txPr>
          <a:bodyPr/>
          <a:lstStyle/>
          <a:p>
            <a:pPr>
              <a:defRPr lang="en-US" sz="900" b="1"/>
            </a:pPr>
            <a:endParaRPr lang="en-US"/>
          </a:p>
        </c:txPr>
        <c:crossAx val="242062080"/>
        <c:crosses val="autoZero"/>
        <c:crossBetween val="between"/>
      </c:valAx>
      <c:spPr>
        <a:noFill/>
      </c:spPr>
    </c:plotArea>
    <c:legend>
      <c:legendPos val="r"/>
      <c:layout>
        <c:manualLayout>
          <c:xMode val="edge"/>
          <c:yMode val="edge"/>
          <c:x val="0.57231899158809663"/>
          <c:y val="0.68635976182437719"/>
          <c:w val="0.39457605868848888"/>
          <c:h val="0.16547768611251548"/>
        </c:manualLayout>
      </c:layout>
      <c:txPr>
        <a:bodyPr/>
        <a:lstStyle/>
        <a:p>
          <a:pPr>
            <a:defRPr lang="en-US" sz="2800"/>
          </a:pPr>
          <a:endParaRPr lang="en-US"/>
        </a:p>
      </c:txPr>
    </c:legend>
    <c:plotVisOnly val="1"/>
    <c:dispBlanksAs val="gap"/>
  </c:chart>
  <c:spPr>
    <a:noFill/>
  </c:spPr>
  <c:txPr>
    <a:bodyPr/>
    <a:lstStyle/>
    <a:p>
      <a:pPr>
        <a:defRPr sz="1800"/>
      </a:pPr>
      <a:endParaRPr lang="en-US"/>
    </a:p>
  </c:txPr>
  <c:externalData r:id="rId2"/>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8488699892814133E-2"/>
          <c:y val="1.7700828823100263E-2"/>
          <c:w val="0.94151130010718642"/>
          <c:h val="0.85658036404627536"/>
        </c:manualLayout>
      </c:layout>
      <c:barChart>
        <c:barDir val="col"/>
        <c:grouping val="clustered"/>
        <c:ser>
          <c:idx val="0"/>
          <c:order val="0"/>
          <c:tx>
            <c:strRef>
              <c:f>Sheet1!$B$1</c:f>
              <c:strCache>
                <c:ptCount val="1"/>
                <c:pt idx="0">
                  <c:v>Column2</c:v>
                </c:pt>
              </c:strCache>
            </c:strRef>
          </c:tx>
          <c:spPr>
            <a:solidFill>
              <a:schemeClr val="bg2">
                <a:lumMod val="50000"/>
              </a:schemeClr>
            </a:solidFill>
            <a:ln w="12700" cap="flat" cmpd="sng" algn="ctr">
              <a:solidFill>
                <a:schemeClr val="accent3">
                  <a:shade val="50000"/>
                </a:schemeClr>
              </a:solidFill>
              <a:prstDash val="solid"/>
              <a:miter lim="800000"/>
            </a:ln>
            <a:effectLst/>
          </c:spPr>
          <c:dPt>
            <c:idx val="0"/>
            <c:spPr>
              <a:solidFill>
                <a:schemeClr val="accent1">
                  <a:lumMod val="75000"/>
                </a:schemeClr>
              </a:solidFill>
              <a:ln w="12700" cap="flat" cmpd="sng" algn="ctr">
                <a:solidFill>
                  <a:schemeClr val="accent3">
                    <a:shade val="50000"/>
                  </a:schemeClr>
                </a:solidFill>
                <a:prstDash val="solid"/>
                <a:miter lim="800000"/>
              </a:ln>
              <a:effectLst/>
            </c:spPr>
          </c:dPt>
          <c:dPt>
            <c:idx val="1"/>
            <c:spPr>
              <a:solidFill>
                <a:schemeClr val="accent2">
                  <a:lumMod val="75000"/>
                </a:schemeClr>
              </a:solidFill>
              <a:ln w="12700" cap="flat" cmpd="sng" algn="ctr">
                <a:solidFill>
                  <a:schemeClr val="accent3">
                    <a:shade val="50000"/>
                  </a:schemeClr>
                </a:solidFill>
                <a:prstDash val="solid"/>
                <a:miter lim="800000"/>
              </a:ln>
              <a:effectLst/>
            </c:spPr>
          </c:dPt>
          <c:dPt>
            <c:idx val="2"/>
            <c:spPr>
              <a:solidFill>
                <a:schemeClr val="tx2">
                  <a:lumMod val="75000"/>
                </a:schemeClr>
              </a:solidFill>
              <a:ln w="12700" cap="flat" cmpd="sng" algn="ctr">
                <a:solidFill>
                  <a:schemeClr val="accent3">
                    <a:shade val="50000"/>
                  </a:schemeClr>
                </a:solidFill>
                <a:prstDash val="solid"/>
                <a:miter lim="800000"/>
              </a:ln>
              <a:effectLst/>
            </c:spPr>
          </c:dPt>
          <c:dPt>
            <c:idx val="3"/>
            <c:spPr>
              <a:solidFill>
                <a:schemeClr val="accent6">
                  <a:lumMod val="50000"/>
                </a:schemeClr>
              </a:solidFill>
              <a:ln w="12700" cap="flat" cmpd="sng" algn="ctr">
                <a:solidFill>
                  <a:schemeClr val="accent3">
                    <a:shade val="50000"/>
                  </a:schemeClr>
                </a:solidFill>
                <a:prstDash val="solid"/>
                <a:miter lim="800000"/>
              </a:ln>
              <a:effectLst/>
            </c:spPr>
          </c:dPt>
          <c:dPt>
            <c:idx val="4"/>
            <c:spPr>
              <a:solidFill>
                <a:schemeClr val="accent4">
                  <a:lumMod val="60000"/>
                  <a:lumOff val="40000"/>
                </a:schemeClr>
              </a:solidFill>
              <a:ln w="12700" cap="flat" cmpd="sng" algn="ctr">
                <a:solidFill>
                  <a:schemeClr val="accent3">
                    <a:shade val="50000"/>
                  </a:schemeClr>
                </a:solidFill>
                <a:prstDash val="solid"/>
                <a:miter lim="800000"/>
              </a:ln>
              <a:effectLst/>
            </c:spPr>
          </c:dPt>
          <c:dPt>
            <c:idx val="5"/>
            <c:spPr>
              <a:solidFill>
                <a:srgbClr val="00B0F0"/>
              </a:solidFill>
              <a:ln w="12700" cap="flat" cmpd="sng" algn="ctr">
                <a:solidFill>
                  <a:schemeClr val="accent3">
                    <a:shade val="50000"/>
                  </a:schemeClr>
                </a:solidFill>
                <a:prstDash val="solid"/>
                <a:miter lim="800000"/>
              </a:ln>
              <a:effectLst/>
            </c:spPr>
          </c:dPt>
          <c:dLbls>
            <c:showVal val="1"/>
          </c:dLbls>
          <c:cat>
            <c:strRef>
              <c:f>Sheet1!$A$2:$A$8</c:f>
              <c:strCache>
                <c:ptCount val="7"/>
                <c:pt idx="0">
                  <c:v>2016</c:v>
                </c:pt>
                <c:pt idx="1">
                  <c:v>2017</c:v>
                </c:pt>
                <c:pt idx="2">
                  <c:v>2018</c:v>
                </c:pt>
                <c:pt idx="3">
                  <c:v>2019</c:v>
                </c:pt>
                <c:pt idx="4">
                  <c:v>2020</c:v>
                </c:pt>
                <c:pt idx="5">
                  <c:v>2021</c:v>
                </c:pt>
                <c:pt idx="6">
                  <c:v>2022</c:v>
                </c:pt>
              </c:strCache>
            </c:strRef>
          </c:cat>
          <c:val>
            <c:numRef>
              <c:f>Sheet1!$B$2:$B$8</c:f>
              <c:numCache>
                <c:formatCode>General</c:formatCode>
                <c:ptCount val="7"/>
                <c:pt idx="0">
                  <c:v>228547</c:v>
                </c:pt>
                <c:pt idx="1">
                  <c:v>240104</c:v>
                </c:pt>
                <c:pt idx="2">
                  <c:v>305562</c:v>
                </c:pt>
                <c:pt idx="3">
                  <c:v>326882</c:v>
                </c:pt>
                <c:pt idx="4">
                  <c:v>242883</c:v>
                </c:pt>
                <c:pt idx="5">
                  <c:v>315416</c:v>
                </c:pt>
                <c:pt idx="6">
                  <c:v>303821</c:v>
                </c:pt>
              </c:numCache>
            </c:numRef>
          </c:val>
        </c:ser>
        <c:axId val="242102656"/>
        <c:axId val="242104192"/>
      </c:barChart>
      <c:catAx>
        <c:axId val="242102656"/>
        <c:scaling>
          <c:orientation val="minMax"/>
        </c:scaling>
        <c:axPos val="b"/>
        <c:numFmt formatCode="General" sourceLinked="1"/>
        <c:tickLblPos val="nextTo"/>
        <c:spPr>
          <a:solidFill>
            <a:srgbClr val="FFFF00"/>
          </a:solidFill>
        </c:spPr>
        <c:crossAx val="242104192"/>
        <c:crosses val="autoZero"/>
        <c:auto val="1"/>
        <c:lblAlgn val="ctr"/>
        <c:lblOffset val="100"/>
      </c:catAx>
      <c:valAx>
        <c:axId val="242104192"/>
        <c:scaling>
          <c:orientation val="minMax"/>
          <c:max val="400000"/>
        </c:scaling>
        <c:axPos val="l"/>
        <c:numFmt formatCode="General" sourceLinked="1"/>
        <c:tickLblPos val="nextTo"/>
        <c:crossAx val="242102656"/>
        <c:crosses val="autoZero"/>
        <c:crossBetween val="between"/>
      </c:valAx>
      <c:spPr>
        <a:noFill/>
        <a:ln w="25400">
          <a:noFill/>
        </a:ln>
      </c:spPr>
    </c:plotArea>
    <c:plotVisOnly val="1"/>
    <c:dispBlanksAs val="gap"/>
  </c:chart>
  <c:txPr>
    <a:bodyPr/>
    <a:lstStyle/>
    <a:p>
      <a:pPr>
        <a:defRPr sz="1100" b="1"/>
      </a:pPr>
      <a:endParaRPr lang="en-US"/>
    </a:p>
  </c:txPr>
  <c:externalData r:id="rId1"/>
  <c:userShapes r:id="rId2"/>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US"/>
  <c:style val="1"/>
  <c:chart>
    <c:autoTitleDeleted val="1"/>
    <c:plotArea>
      <c:layout>
        <c:manualLayout>
          <c:layoutTarget val="inner"/>
          <c:xMode val="edge"/>
          <c:yMode val="edge"/>
          <c:x val="8.2724298584029438E-2"/>
          <c:y val="2.6539877411662617E-2"/>
          <c:w val="0.91727570985445006"/>
          <c:h val="0.86554756742363725"/>
        </c:manualLayout>
      </c:layout>
      <c:barChart>
        <c:barDir val="col"/>
        <c:grouping val="clustered"/>
        <c:ser>
          <c:idx val="0"/>
          <c:order val="0"/>
          <c:tx>
            <c:strRef>
              <c:f>Sheet1!$B$1</c:f>
              <c:strCache>
                <c:ptCount val="1"/>
                <c:pt idx="0">
                  <c:v>2016</c:v>
                </c:pt>
              </c:strCache>
            </c:strRef>
          </c:tx>
          <c:dPt>
            <c:idx val="0"/>
            <c:spPr>
              <a:solidFill>
                <a:schemeClr val="accent2">
                  <a:lumMod val="60000"/>
                  <a:lumOff val="40000"/>
                </a:schemeClr>
              </a:solidFill>
            </c:spPr>
            <c:extLst xmlns:c16r2="http://schemas.microsoft.com/office/drawing/2015/06/chart">
              <c:ext xmlns:c16="http://schemas.microsoft.com/office/drawing/2014/chart" uri="{C3380CC4-5D6E-409C-BE32-E72D297353CC}">
                <c16:uniqueId val="{00000000-C8D9-4640-8123-1D08300B3BE3}"/>
              </c:ext>
            </c:extLst>
          </c:dPt>
          <c:dPt>
            <c:idx val="1"/>
            <c:spPr>
              <a:solidFill>
                <a:schemeClr val="accent5">
                  <a:lumMod val="75000"/>
                </a:schemeClr>
              </a:solidFill>
            </c:spPr>
            <c:extLst xmlns:c16r2="http://schemas.microsoft.com/office/drawing/2015/06/chart">
              <c:ext xmlns:c16="http://schemas.microsoft.com/office/drawing/2014/chart" uri="{C3380CC4-5D6E-409C-BE32-E72D297353CC}">
                <c16:uniqueId val="{00000001-C8D9-4640-8123-1D08300B3BE3}"/>
              </c:ext>
            </c:extLst>
          </c:dPt>
          <c:dPt>
            <c:idx val="2"/>
            <c:spPr>
              <a:solidFill>
                <a:srgbClr val="00B050"/>
              </a:solidFill>
            </c:spPr>
            <c:extLst xmlns:c16r2="http://schemas.microsoft.com/office/drawing/2015/06/chart">
              <c:ext xmlns:c16="http://schemas.microsoft.com/office/drawing/2014/chart" uri="{C3380CC4-5D6E-409C-BE32-E72D297353CC}">
                <c16:uniqueId val="{00000002-C8D9-4640-8123-1D08300B3BE3}"/>
              </c:ext>
            </c:extLst>
          </c:dPt>
          <c:dPt>
            <c:idx val="4"/>
            <c:spPr>
              <a:solidFill>
                <a:schemeClr val="accent4">
                  <a:lumMod val="60000"/>
                  <a:lumOff val="40000"/>
                </a:schemeClr>
              </a:solidFill>
            </c:spPr>
          </c:dPt>
          <c:dPt>
            <c:idx val="5"/>
            <c:spPr>
              <a:solidFill>
                <a:srgbClr val="00B0F0"/>
              </a:solidFill>
            </c:spPr>
          </c:dPt>
          <c:dLbls>
            <c:showVal val="1"/>
          </c:dLbls>
          <c:cat>
            <c:strRef>
              <c:f>Sheet1!$A$2:$A$8</c:f>
              <c:strCache>
                <c:ptCount val="7"/>
                <c:pt idx="0">
                  <c:v>2016</c:v>
                </c:pt>
                <c:pt idx="1">
                  <c:v>2017</c:v>
                </c:pt>
                <c:pt idx="2">
                  <c:v>2018</c:v>
                </c:pt>
                <c:pt idx="3">
                  <c:v>2019</c:v>
                </c:pt>
                <c:pt idx="4">
                  <c:v>2020</c:v>
                </c:pt>
                <c:pt idx="5">
                  <c:v>2021</c:v>
                </c:pt>
                <c:pt idx="6">
                  <c:v>2022</c:v>
                </c:pt>
              </c:strCache>
            </c:strRef>
          </c:cat>
          <c:val>
            <c:numRef>
              <c:f>Sheet1!$B$2:$B$8</c:f>
              <c:numCache>
                <c:formatCode>General</c:formatCode>
                <c:ptCount val="7"/>
                <c:pt idx="0">
                  <c:v>33360</c:v>
                </c:pt>
                <c:pt idx="1">
                  <c:v>56793</c:v>
                </c:pt>
                <c:pt idx="2">
                  <c:v>105362</c:v>
                </c:pt>
                <c:pt idx="3">
                  <c:v>161023</c:v>
                </c:pt>
                <c:pt idx="4">
                  <c:v>125352</c:v>
                </c:pt>
                <c:pt idx="5">
                  <c:v>140551</c:v>
                </c:pt>
                <c:pt idx="6">
                  <c:v>109606</c:v>
                </c:pt>
              </c:numCache>
            </c:numRef>
          </c:val>
          <c:extLst xmlns:c16r2="http://schemas.microsoft.com/office/drawing/2015/06/chart">
            <c:ext xmlns:c16="http://schemas.microsoft.com/office/drawing/2014/chart" uri="{C3380CC4-5D6E-409C-BE32-E72D297353CC}">
              <c16:uniqueId val="{00000003-C8D9-4640-8123-1D08300B3BE3}"/>
            </c:ext>
          </c:extLst>
        </c:ser>
        <c:axId val="241586176"/>
        <c:axId val="241587712"/>
      </c:barChart>
      <c:catAx>
        <c:axId val="241586176"/>
        <c:scaling>
          <c:orientation val="minMax"/>
        </c:scaling>
        <c:axPos val="b"/>
        <c:numFmt formatCode="General" sourceLinked="0"/>
        <c:tickLblPos val="nextTo"/>
        <c:spPr>
          <a:solidFill>
            <a:srgbClr val="FFFF00"/>
          </a:solidFill>
        </c:spPr>
        <c:crossAx val="241587712"/>
        <c:crosses val="autoZero"/>
        <c:auto val="1"/>
        <c:lblAlgn val="ctr"/>
        <c:lblOffset val="100"/>
      </c:catAx>
      <c:valAx>
        <c:axId val="241587712"/>
        <c:scaling>
          <c:orientation val="minMax"/>
          <c:max val="200000"/>
        </c:scaling>
        <c:axPos val="l"/>
        <c:numFmt formatCode="General" sourceLinked="1"/>
        <c:tickLblPos val="nextTo"/>
        <c:crossAx val="241586176"/>
        <c:crosses val="autoZero"/>
        <c:crossBetween val="between"/>
      </c:valAx>
      <c:spPr>
        <a:noFill/>
      </c:spPr>
    </c:plotArea>
    <c:plotVisOnly val="1"/>
    <c:dispBlanksAs val="gap"/>
  </c:chart>
  <c:txPr>
    <a:bodyPr/>
    <a:lstStyle/>
    <a:p>
      <a:pPr>
        <a:defRPr sz="1200"/>
      </a:pPr>
      <a:endParaRPr lang="en-US"/>
    </a:p>
  </c:txPr>
  <c:externalData r:id="rId1"/>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Series 1</c:v>
                </c:pt>
              </c:strCache>
            </c:strRef>
          </c:tx>
          <c:spPr>
            <a:solidFill>
              <a:schemeClr val="accent6">
                <a:lumMod val="75000"/>
              </a:schemeClr>
            </a:solidFill>
          </c:spPr>
          <c:dPt>
            <c:idx val="1"/>
            <c:spPr>
              <a:solidFill>
                <a:schemeClr val="accent5">
                  <a:lumMod val="75000"/>
                </a:schemeClr>
              </a:solidFill>
            </c:spPr>
          </c:dPt>
          <c:dPt>
            <c:idx val="3"/>
            <c:spPr>
              <a:solidFill>
                <a:schemeClr val="accent2">
                  <a:lumMod val="50000"/>
                </a:schemeClr>
              </a:solidFill>
            </c:spPr>
          </c:dPt>
          <c:dLbls>
            <c:txPr>
              <a:bodyPr/>
              <a:lstStyle/>
              <a:p>
                <a:pPr>
                  <a:defRPr lang="en-US"/>
                </a:pPr>
                <a:endParaRPr lang="en-US"/>
              </a:p>
            </c:txPr>
            <c:showVal val="1"/>
          </c:dLbls>
          <c:cat>
            <c:numRef>
              <c:f>Sheet1!$A$2:$A$6</c:f>
              <c:numCache>
                <c:formatCode>General</c:formatCode>
                <c:ptCount val="5"/>
                <c:pt idx="0">
                  <c:v>2018</c:v>
                </c:pt>
                <c:pt idx="1">
                  <c:v>2019</c:v>
                </c:pt>
                <c:pt idx="2">
                  <c:v>2020</c:v>
                </c:pt>
                <c:pt idx="3">
                  <c:v>2021</c:v>
                </c:pt>
                <c:pt idx="4">
                  <c:v>2022</c:v>
                </c:pt>
              </c:numCache>
            </c:numRef>
          </c:cat>
          <c:val>
            <c:numRef>
              <c:f>Sheet1!$B$2:$B$6</c:f>
              <c:numCache>
                <c:formatCode>0%</c:formatCode>
                <c:ptCount val="5"/>
                <c:pt idx="0">
                  <c:v>0.31000000000000127</c:v>
                </c:pt>
                <c:pt idx="1">
                  <c:v>0.6400000000000029</c:v>
                </c:pt>
                <c:pt idx="2">
                  <c:v>0.7700000000000029</c:v>
                </c:pt>
                <c:pt idx="3">
                  <c:v>0.62000000000000255</c:v>
                </c:pt>
                <c:pt idx="4">
                  <c:v>0.61000000000000065</c:v>
                </c:pt>
              </c:numCache>
            </c:numRef>
          </c:val>
        </c:ser>
        <c:axId val="242670592"/>
        <c:axId val="242672384"/>
      </c:barChart>
      <c:catAx>
        <c:axId val="242670592"/>
        <c:scaling>
          <c:orientation val="minMax"/>
        </c:scaling>
        <c:axPos val="b"/>
        <c:numFmt formatCode="General" sourceLinked="1"/>
        <c:tickLblPos val="nextTo"/>
        <c:txPr>
          <a:bodyPr rot="-5400000" vert="horz"/>
          <a:lstStyle/>
          <a:p>
            <a:pPr>
              <a:defRPr lang="en-US" sz="2000" b="1"/>
            </a:pPr>
            <a:endParaRPr lang="en-US"/>
          </a:p>
        </c:txPr>
        <c:crossAx val="242672384"/>
        <c:crosses val="autoZero"/>
        <c:auto val="1"/>
        <c:lblAlgn val="ctr"/>
        <c:lblOffset val="100"/>
      </c:catAx>
      <c:valAx>
        <c:axId val="242672384"/>
        <c:scaling>
          <c:orientation val="minMax"/>
          <c:max val="1"/>
        </c:scaling>
        <c:axPos val="l"/>
        <c:numFmt formatCode="0%" sourceLinked="1"/>
        <c:tickLblPos val="nextTo"/>
        <c:txPr>
          <a:bodyPr/>
          <a:lstStyle/>
          <a:p>
            <a:pPr>
              <a:defRPr lang="en-US"/>
            </a:pPr>
            <a:endParaRPr lang="en-US"/>
          </a:p>
        </c:txPr>
        <c:crossAx val="242670592"/>
        <c:crosses val="autoZero"/>
        <c:crossBetween val="between"/>
      </c:valAx>
    </c:plotArea>
    <c:plotVisOnly val="1"/>
    <c:dispBlanksAs val="gap"/>
  </c:chart>
  <c:spPr>
    <a:blipFill>
      <a:blip xmlns:r="http://schemas.openxmlformats.org/officeDocument/2006/relationships" r:embed="rId1"/>
      <a:tile tx="0" ty="0" sx="100000" sy="100000" flip="none" algn="tl"/>
    </a:blipFill>
    <a:ln w="3175">
      <a:prstDash val="solid"/>
    </a:ln>
  </c:spPr>
  <c:txPr>
    <a:bodyPr/>
    <a:lstStyle/>
    <a:p>
      <a:pPr>
        <a:defRPr sz="1800"/>
      </a:pPr>
      <a:endParaRPr lang="en-US"/>
    </a:p>
  </c:txPr>
  <c:externalData r:id="rId2"/>
  <c:userShapes r:id="rId3"/>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6.8700014949949803E-2"/>
          <c:y val="9.5530373823895745E-2"/>
          <c:w val="0.9312999850500614"/>
          <c:h val="0.79956379903042041"/>
        </c:manualLayout>
      </c:layout>
      <c:barChart>
        <c:barDir val="col"/>
        <c:grouping val="clustered"/>
        <c:ser>
          <c:idx val="0"/>
          <c:order val="0"/>
          <c:tx>
            <c:strRef>
              <c:f>Sheet1!$B$1</c:f>
              <c:strCache>
                <c:ptCount val="1"/>
                <c:pt idx="0">
                  <c:v>Jan-19</c:v>
                </c:pt>
              </c:strCache>
            </c:strRef>
          </c:tx>
          <c:spPr>
            <a:solidFill>
              <a:schemeClr val="accent5">
                <a:lumMod val="75000"/>
              </a:schemeClr>
            </a:solidFill>
          </c:spPr>
          <c:dPt>
            <c:idx val="0"/>
            <c:spPr>
              <a:solidFill>
                <a:schemeClr val="tx2">
                  <a:lumMod val="50000"/>
                </a:schemeClr>
              </a:solidFill>
            </c:spPr>
          </c:dPt>
          <c:dPt>
            <c:idx val="1"/>
            <c:spPr>
              <a:solidFill>
                <a:srgbClr val="7030A0"/>
              </a:solidFill>
            </c:spPr>
          </c:dPt>
          <c:dPt>
            <c:idx val="2"/>
            <c:spPr>
              <a:solidFill>
                <a:srgbClr val="00B050"/>
              </a:solidFill>
            </c:spPr>
          </c:dPt>
          <c:dPt>
            <c:idx val="3"/>
            <c:spPr>
              <a:solidFill>
                <a:schemeClr val="accent2"/>
              </a:solidFill>
            </c:spPr>
          </c:dPt>
          <c:dLbls>
            <c:txPr>
              <a:bodyPr/>
              <a:lstStyle/>
              <a:p>
                <a:pPr>
                  <a:defRPr lang="en-US"/>
                </a:pPr>
                <a:endParaRPr lang="en-US"/>
              </a:p>
            </c:txPr>
            <c:showVal val="1"/>
          </c:dLbls>
          <c:cat>
            <c:numRef>
              <c:f>Sheet1!$A$2:$A$6</c:f>
              <c:numCache>
                <c:formatCode>General</c:formatCode>
                <c:ptCount val="5"/>
                <c:pt idx="0">
                  <c:v>2018</c:v>
                </c:pt>
                <c:pt idx="1">
                  <c:v>2019</c:v>
                </c:pt>
                <c:pt idx="2">
                  <c:v>2020</c:v>
                </c:pt>
                <c:pt idx="3">
                  <c:v>2021</c:v>
                </c:pt>
                <c:pt idx="4">
                  <c:v>2022</c:v>
                </c:pt>
              </c:numCache>
            </c:numRef>
          </c:cat>
          <c:val>
            <c:numRef>
              <c:f>Sheet1!$B$2:$B$6</c:f>
              <c:numCache>
                <c:formatCode>0%</c:formatCode>
                <c:ptCount val="5"/>
                <c:pt idx="0">
                  <c:v>0.61000000000000065</c:v>
                </c:pt>
                <c:pt idx="1">
                  <c:v>0.77000000000000235</c:v>
                </c:pt>
                <c:pt idx="2">
                  <c:v>0.91</c:v>
                </c:pt>
                <c:pt idx="3">
                  <c:v>0.95000000000000062</c:v>
                </c:pt>
                <c:pt idx="4">
                  <c:v>0.95000000000000062</c:v>
                </c:pt>
              </c:numCache>
            </c:numRef>
          </c:val>
        </c:ser>
        <c:axId val="242722304"/>
        <c:axId val="242723840"/>
      </c:barChart>
      <c:catAx>
        <c:axId val="242722304"/>
        <c:scaling>
          <c:orientation val="minMax"/>
        </c:scaling>
        <c:axPos val="b"/>
        <c:numFmt formatCode="General" sourceLinked="1"/>
        <c:tickLblPos val="nextTo"/>
        <c:txPr>
          <a:bodyPr rot="-5400000" vert="horz"/>
          <a:lstStyle/>
          <a:p>
            <a:pPr>
              <a:defRPr lang="en-US" sz="2000" b="1"/>
            </a:pPr>
            <a:endParaRPr lang="en-US"/>
          </a:p>
        </c:txPr>
        <c:crossAx val="242723840"/>
        <c:crosses val="autoZero"/>
        <c:auto val="1"/>
        <c:lblAlgn val="ctr"/>
        <c:lblOffset val="100"/>
      </c:catAx>
      <c:valAx>
        <c:axId val="242723840"/>
        <c:scaling>
          <c:orientation val="minMax"/>
          <c:max val="1"/>
          <c:min val="0.1"/>
        </c:scaling>
        <c:axPos val="l"/>
        <c:numFmt formatCode="0%" sourceLinked="1"/>
        <c:tickLblPos val="nextTo"/>
        <c:txPr>
          <a:bodyPr/>
          <a:lstStyle/>
          <a:p>
            <a:pPr>
              <a:defRPr lang="en-US" sz="2000"/>
            </a:pPr>
            <a:endParaRPr lang="en-US"/>
          </a:p>
        </c:txPr>
        <c:crossAx val="242722304"/>
        <c:crosses val="autoZero"/>
        <c:crossBetween val="between"/>
      </c:valAx>
    </c:plotArea>
    <c:plotVisOnly val="1"/>
    <c:dispBlanksAs val="gap"/>
  </c:chart>
  <c:spPr>
    <a:blipFill>
      <a:blip xmlns:r="http://schemas.openxmlformats.org/officeDocument/2006/relationships" r:embed="rId1"/>
      <a:tile tx="0" ty="0" sx="100000" sy="100000" flip="none" algn="tl"/>
    </a:blipFill>
  </c:spPr>
  <c:txPr>
    <a:bodyPr/>
    <a:lstStyle/>
    <a:p>
      <a:pPr>
        <a:defRPr sz="1600"/>
      </a:pPr>
      <a:endParaRPr lang="en-US"/>
    </a:p>
  </c:txPr>
  <c:externalData r:id="rId2"/>
  <c:userShapes r:id="rId3"/>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4423716960400044"/>
          <c:y val="8.2222158645432947E-2"/>
          <c:w val="0.72033573726153965"/>
          <c:h val="0.77163179562231365"/>
        </c:manualLayout>
      </c:layout>
      <c:barChart>
        <c:barDir val="col"/>
        <c:grouping val="clustered"/>
        <c:ser>
          <c:idx val="0"/>
          <c:order val="0"/>
          <c:tx>
            <c:strRef>
              <c:f>Sheet1!$B$1</c:f>
              <c:strCache>
                <c:ptCount val="1"/>
                <c:pt idx="0">
                  <c:v>Series 1</c:v>
                </c:pt>
              </c:strCache>
            </c:strRef>
          </c:tx>
          <c:spPr>
            <a:solidFill>
              <a:schemeClr val="accent6">
                <a:lumMod val="75000"/>
              </a:schemeClr>
            </a:solidFill>
          </c:spPr>
          <c:dPt>
            <c:idx val="0"/>
            <c:spPr>
              <a:solidFill>
                <a:schemeClr val="bg2">
                  <a:lumMod val="50000"/>
                </a:schemeClr>
              </a:solidFill>
            </c:spPr>
          </c:dPt>
          <c:dPt>
            <c:idx val="1"/>
            <c:spPr>
              <a:solidFill>
                <a:schemeClr val="accent5">
                  <a:lumMod val="75000"/>
                </a:schemeClr>
              </a:solidFill>
            </c:spPr>
          </c:dPt>
          <c:dPt>
            <c:idx val="3"/>
            <c:spPr>
              <a:solidFill>
                <a:schemeClr val="accent2">
                  <a:lumMod val="75000"/>
                </a:schemeClr>
              </a:solidFill>
            </c:spPr>
          </c:dPt>
          <c:dLbls>
            <c:txPr>
              <a:bodyPr/>
              <a:lstStyle/>
              <a:p>
                <a:pPr>
                  <a:defRPr lang="en-US"/>
                </a:pPr>
                <a:endParaRPr lang="en-US"/>
              </a:p>
            </c:txPr>
            <c:showVal val="1"/>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0.79</c:v>
                </c:pt>
                <c:pt idx="1">
                  <c:v>0.78</c:v>
                </c:pt>
                <c:pt idx="2">
                  <c:v>0.83000000000000063</c:v>
                </c:pt>
                <c:pt idx="3">
                  <c:v>0.84000000000000064</c:v>
                </c:pt>
                <c:pt idx="4">
                  <c:v>0.85000000000000064</c:v>
                </c:pt>
              </c:numCache>
            </c:numRef>
          </c:val>
        </c:ser>
        <c:axId val="242855296"/>
        <c:axId val="242869376"/>
      </c:barChart>
      <c:catAx>
        <c:axId val="242855296"/>
        <c:scaling>
          <c:orientation val="minMax"/>
        </c:scaling>
        <c:axPos val="b"/>
        <c:numFmt formatCode="General" sourceLinked="1"/>
        <c:tickLblPos val="nextTo"/>
        <c:txPr>
          <a:bodyPr rot="-5400000" vert="horz" anchor="t"/>
          <a:lstStyle/>
          <a:p>
            <a:pPr>
              <a:defRPr lang="en-US" sz="1800" b="1"/>
            </a:pPr>
            <a:endParaRPr lang="en-US"/>
          </a:p>
        </c:txPr>
        <c:crossAx val="242869376"/>
        <c:crosses val="autoZero"/>
        <c:auto val="1"/>
        <c:lblAlgn val="ctr"/>
        <c:lblOffset val="100"/>
      </c:catAx>
      <c:valAx>
        <c:axId val="242869376"/>
        <c:scaling>
          <c:orientation val="minMax"/>
          <c:max val="1"/>
        </c:scaling>
        <c:axPos val="l"/>
        <c:numFmt formatCode="0%" sourceLinked="1"/>
        <c:tickLblPos val="nextTo"/>
        <c:txPr>
          <a:bodyPr/>
          <a:lstStyle/>
          <a:p>
            <a:pPr>
              <a:defRPr lang="en-US"/>
            </a:pPr>
            <a:endParaRPr lang="en-US"/>
          </a:p>
        </c:txPr>
        <c:crossAx val="242855296"/>
        <c:crosses val="autoZero"/>
        <c:crossBetween val="between"/>
      </c:valAx>
    </c:plotArea>
    <c:plotVisOnly val="1"/>
    <c:dispBlanksAs val="gap"/>
  </c:chart>
  <c:spPr>
    <a:blipFill>
      <a:blip xmlns:r="http://schemas.openxmlformats.org/officeDocument/2006/relationships" r:embed="rId1"/>
      <a:tile tx="0" ty="0" sx="100000" sy="100000" flip="none" algn="tl"/>
    </a:blipFill>
    <a:ln w="3175">
      <a:prstDash val="solid"/>
    </a:ln>
  </c:spPr>
  <c:txPr>
    <a:bodyPr/>
    <a:lstStyle/>
    <a:p>
      <a:pPr>
        <a:defRPr sz="1800"/>
      </a:pPr>
      <a:endParaRPr lang="en-US"/>
    </a:p>
  </c:txPr>
  <c:externalData r:id="rId2"/>
  <c:userShapes r:id="rId3"/>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N" sz="1800" b="1" i="0" kern="1200" spc="0" baseline="0">
                <a:solidFill>
                  <a:srgbClr val="595959"/>
                </a:solidFill>
                <a:effectLst/>
                <a:latin typeface="Kruti Dev 010" pitchFamily="2" charset="0"/>
              </a:rPr>
              <a:t>izns'k esa</a:t>
            </a:r>
            <a:r>
              <a:rPr lang="hi-IN" sz="1800" b="1" i="0" kern="1200" spc="0" baseline="0">
                <a:solidFill>
                  <a:srgbClr val="595959"/>
                </a:solidFill>
                <a:effectLst/>
                <a:latin typeface="Kruti Dev 010" pitchFamily="2" charset="0"/>
                <a:cs typeface="Kruti Dev 010" pitchFamily="2" charset="0"/>
              </a:rPr>
              <a:t> </a:t>
            </a:r>
            <a:r>
              <a:rPr lang="en-IN" sz="1800" b="1" i="0" kern="1200" spc="0" baseline="0">
                <a:solidFill>
                  <a:srgbClr val="595959"/>
                </a:solidFill>
                <a:effectLst/>
                <a:latin typeface="Kruti Dev 010" pitchFamily="2" charset="0"/>
              </a:rPr>
              <a:t>Msaxw #X.krk dh çoÆr vkSj ekeyk ?kkrd nj </a:t>
            </a:r>
            <a:r>
              <a:rPr lang="en-IN" sz="1800" b="1" i="0" kern="1200" spc="0" baseline="0">
                <a:solidFill>
                  <a:srgbClr val="595959"/>
                </a:solidFill>
                <a:effectLst/>
                <a:latin typeface="+mn-lt"/>
              </a:rPr>
              <a:t>(CFR)</a:t>
            </a:r>
            <a:endParaRPr lang="en-IN" sz="1800">
              <a:effectLst/>
              <a:latin typeface="+mn-lt"/>
            </a:endParaRPr>
          </a:p>
        </c:rich>
      </c:tx>
      <c:layout/>
      <c:spPr>
        <a:noFill/>
        <a:ln>
          <a:noFill/>
        </a:ln>
        <a:effectLst/>
      </c:spPr>
    </c:title>
    <c:plotArea>
      <c:layout/>
      <c:barChart>
        <c:barDir val="col"/>
        <c:grouping val="clustered"/>
        <c:ser>
          <c:idx val="0"/>
          <c:order val="0"/>
          <c:tx>
            <c:strRef>
              <c:f>'Year-wise comprative'!$C$2</c:f>
              <c:strCache>
                <c:ptCount val="1"/>
                <c:pt idx="0">
                  <c:v>Cases</c:v>
                </c:pt>
              </c:strCache>
            </c:strRef>
          </c:tx>
          <c:spPr>
            <a:solidFill>
              <a:schemeClr val="accent1"/>
            </a:solidFill>
            <a:ln w="12700">
              <a:solidFill>
                <a:srgbClr val="002060"/>
              </a:solidFill>
            </a:ln>
            <a:effectLst/>
          </c:spPr>
          <c:dLbls>
            <c:dLbl>
              <c:idx val="7"/>
              <c:layout>
                <c:manualLayout>
                  <c:x val="-1.9233487470468401E-2"/>
                  <c:y val="-4.319745849283577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DCCB-4738-8601-9D7B8EFA5FD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'Year-wise comprative'!$B$12:$B$18</c:f>
              <c:numCache>
                <c:formatCode>General</c:formatCode>
                <c:ptCount val="7"/>
                <c:pt idx="0">
                  <c:v>2016</c:v>
                </c:pt>
                <c:pt idx="1">
                  <c:v>2017</c:v>
                </c:pt>
                <c:pt idx="2">
                  <c:v>2018</c:v>
                </c:pt>
                <c:pt idx="3">
                  <c:v>2019</c:v>
                </c:pt>
                <c:pt idx="4">
                  <c:v>2020</c:v>
                </c:pt>
                <c:pt idx="5">
                  <c:v>2021</c:v>
                </c:pt>
                <c:pt idx="6" formatCode="m/d/yyyy">
                  <c:v>44862</c:v>
                </c:pt>
              </c:numCache>
            </c:numRef>
          </c:cat>
          <c:val>
            <c:numRef>
              <c:f>'Year-wise comprative'!$C$12:$C$18</c:f>
              <c:numCache>
                <c:formatCode>General</c:formatCode>
                <c:ptCount val="7"/>
                <c:pt idx="0">
                  <c:v>15033</c:v>
                </c:pt>
                <c:pt idx="1">
                  <c:v>3066</c:v>
                </c:pt>
                <c:pt idx="2">
                  <c:v>3829</c:v>
                </c:pt>
                <c:pt idx="3">
                  <c:v>10640</c:v>
                </c:pt>
                <c:pt idx="4">
                  <c:v>3715</c:v>
                </c:pt>
                <c:pt idx="5">
                  <c:v>29750</c:v>
                </c:pt>
                <c:pt idx="6">
                  <c:v>5943</c:v>
                </c:pt>
              </c:numCache>
            </c:numRef>
          </c:val>
          <c:extLst xmlns:c16r2="http://schemas.microsoft.com/office/drawing/2015/06/chart">
            <c:ext xmlns:c16="http://schemas.microsoft.com/office/drawing/2014/chart" uri="{C3380CC4-5D6E-409C-BE32-E72D297353CC}">
              <c16:uniqueId val="{00000001-DCCB-4738-8601-9D7B8EFA5FD9}"/>
            </c:ext>
          </c:extLst>
        </c:ser>
        <c:ser>
          <c:idx val="1"/>
          <c:order val="1"/>
          <c:tx>
            <c:strRef>
              <c:f>'Year-wise comprative'!$D$2</c:f>
              <c:strCache>
                <c:ptCount val="1"/>
                <c:pt idx="0">
                  <c:v>Death</c:v>
                </c:pt>
              </c:strCache>
            </c:strRef>
          </c:tx>
          <c:cat>
            <c:numRef>
              <c:f>'Year-wise comprative'!$B$12:$B$18</c:f>
              <c:numCache>
                <c:formatCode>General</c:formatCode>
                <c:ptCount val="7"/>
                <c:pt idx="0">
                  <c:v>2016</c:v>
                </c:pt>
                <c:pt idx="1">
                  <c:v>2017</c:v>
                </c:pt>
                <c:pt idx="2">
                  <c:v>2018</c:v>
                </c:pt>
                <c:pt idx="3">
                  <c:v>2019</c:v>
                </c:pt>
                <c:pt idx="4">
                  <c:v>2020</c:v>
                </c:pt>
                <c:pt idx="5">
                  <c:v>2021</c:v>
                </c:pt>
                <c:pt idx="6" formatCode="m/d/yyyy">
                  <c:v>44862</c:v>
                </c:pt>
              </c:numCache>
            </c:numRef>
          </c:cat>
          <c:val>
            <c:numRef>
              <c:f>'Year-wise comprative'!$D$12:$D$18</c:f>
            </c:numRef>
          </c:val>
          <c:extLst xmlns:c16r2="http://schemas.microsoft.com/office/drawing/2015/06/chart">
            <c:ext xmlns:c16="http://schemas.microsoft.com/office/drawing/2014/chart" uri="{C3380CC4-5D6E-409C-BE32-E72D297353CC}">
              <c16:uniqueId val="{00000002-DCCB-4738-8601-9D7B8EFA5FD9}"/>
            </c:ext>
          </c:extLst>
        </c:ser>
        <c:gapWidth val="219"/>
        <c:overlap val="-27"/>
        <c:axId val="101230464"/>
        <c:axId val="101232000"/>
      </c:barChart>
      <c:lineChart>
        <c:grouping val="standard"/>
        <c:ser>
          <c:idx val="2"/>
          <c:order val="2"/>
          <c:tx>
            <c:strRef>
              <c:f>'Year-wise comprative'!$E$2</c:f>
              <c:strCache>
                <c:ptCount val="1"/>
                <c:pt idx="0">
                  <c:v>CFR</c:v>
                </c:pt>
              </c:strCache>
            </c:strRef>
          </c:tx>
          <c:spPr>
            <a:ln w="28575" cap="rnd">
              <a:solidFill>
                <a:schemeClr val="accent2"/>
              </a:solidFill>
              <a:round/>
            </a:ln>
            <a:effectLst/>
          </c:spPr>
          <c:marker>
            <c:symbol val="none"/>
          </c:marker>
          <c:dLbls>
            <c:dLbl>
              <c:idx val="3"/>
              <c:layout>
                <c:manualLayout>
                  <c:x val="2.8284097035911542E-2"/>
                  <c:y val="-8.1522656403474072E-2"/>
                </c:manualLayout>
              </c:layout>
              <c:dLblPos val="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DCCB-4738-8601-9D7B8EFA5FD9}"/>
                </c:ext>
              </c:extLst>
            </c:dLbl>
            <c:dLbl>
              <c:idx val="7"/>
              <c:layout>
                <c:manualLayout>
                  <c:x val="-2.5460965823921412E-2"/>
                  <c:y val="-0.11218495881534249"/>
                </c:manualLayout>
              </c:layout>
              <c:dLblPos val="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DCCB-4738-8601-9D7B8EFA5FD9}"/>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dLblPos val="t"/>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'Year-wise comprative'!$B$12:$B$18</c:f>
              <c:numCache>
                <c:formatCode>General</c:formatCode>
                <c:ptCount val="7"/>
                <c:pt idx="0">
                  <c:v>2016</c:v>
                </c:pt>
                <c:pt idx="1">
                  <c:v>2017</c:v>
                </c:pt>
                <c:pt idx="2">
                  <c:v>2018</c:v>
                </c:pt>
                <c:pt idx="3">
                  <c:v>2019</c:v>
                </c:pt>
                <c:pt idx="4">
                  <c:v>2020</c:v>
                </c:pt>
                <c:pt idx="5">
                  <c:v>2021</c:v>
                </c:pt>
                <c:pt idx="6" formatCode="m/d/yyyy">
                  <c:v>44862</c:v>
                </c:pt>
              </c:numCache>
            </c:numRef>
          </c:cat>
          <c:val>
            <c:numRef>
              <c:f>'Year-wise comprative'!$E$12:$E$18</c:f>
              <c:numCache>
                <c:formatCode>0.00%</c:formatCode>
                <c:ptCount val="7"/>
                <c:pt idx="0">
                  <c:v>2.7938535222510612E-3</c:v>
                </c:pt>
                <c:pt idx="1">
                  <c:v>9.1324200913242594E-3</c:v>
                </c:pt>
                <c:pt idx="2">
                  <c:v>1.0446591799425518E-3</c:v>
                </c:pt>
                <c:pt idx="3">
                  <c:v>2.5375939849624223E-3</c:v>
                </c:pt>
                <c:pt idx="4">
                  <c:v>1.6150740242261191E-3</c:v>
                </c:pt>
                <c:pt idx="5">
                  <c:v>9.7478991596638704E-4</c:v>
                </c:pt>
                <c:pt idx="6">
                  <c:v>3.365303718660632E-4</c:v>
                </c:pt>
              </c:numCache>
            </c:numRef>
          </c:val>
          <c:extLst xmlns:c16r2="http://schemas.microsoft.com/office/drawing/2015/06/chart">
            <c:ext xmlns:c16="http://schemas.microsoft.com/office/drawing/2014/chart" uri="{C3380CC4-5D6E-409C-BE32-E72D297353CC}">
              <c16:uniqueId val="{00000005-DCCB-4738-8601-9D7B8EFA5FD9}"/>
            </c:ext>
          </c:extLst>
        </c:ser>
        <c:marker val="1"/>
        <c:axId val="101243520"/>
        <c:axId val="101241984"/>
      </c:lineChart>
      <c:catAx>
        <c:axId val="10123046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232000"/>
        <c:crosses val="autoZero"/>
        <c:auto val="1"/>
        <c:lblAlgn val="ctr"/>
        <c:lblOffset val="100"/>
      </c:catAx>
      <c:valAx>
        <c:axId val="101232000"/>
        <c:scaling>
          <c:orientation val="minMax"/>
        </c:scaling>
        <c:axPos val="l"/>
        <c:majorGridlines>
          <c:spPr>
            <a:ln w="9525" cap="flat" cmpd="sng" algn="ctr">
              <a:no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230464"/>
        <c:crosses val="autoZero"/>
        <c:crossBetween val="between"/>
      </c:valAx>
      <c:valAx>
        <c:axId val="101241984"/>
        <c:scaling>
          <c:orientation val="minMax"/>
          <c:max val="2.0000000000000011E-2"/>
        </c:scaling>
        <c:axPos val="r"/>
        <c:numFmt formatCode="0.00%"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1243520"/>
        <c:crosses val="max"/>
        <c:crossBetween val="between"/>
        <c:majorUnit val="2.0000000000000011E-2"/>
        <c:minorUnit val="4.0000000000000114E-3"/>
      </c:valAx>
      <c:catAx>
        <c:axId val="101243520"/>
        <c:scaling>
          <c:orientation val="minMax"/>
        </c:scaling>
        <c:delete val="1"/>
        <c:axPos val="b"/>
        <c:numFmt formatCode="General" sourceLinked="1"/>
        <c:majorTickMark val="none"/>
        <c:tickLblPos val="none"/>
        <c:crossAx val="101241984"/>
        <c:crosses val="autoZero"/>
        <c:auto val="1"/>
        <c:lblAlgn val="ctr"/>
        <c:lblOffset val="100"/>
      </c:catAx>
      <c:spPr>
        <a:noFill/>
        <a:ln>
          <a:noFill/>
        </a:ln>
        <a:effectLst/>
      </c:spPr>
    </c:plotArea>
    <c:legend>
      <c:legendPos val="b"/>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EAB7C-158D-4222-8F7C-289BE4BEB917}" type="doc">
      <dgm:prSet loTypeId="urn:microsoft.com/office/officeart/2005/8/layout/arrow2" loCatId="process" qsTypeId="urn:microsoft.com/office/officeart/2005/8/quickstyle/simple1" qsCatId="simple" csTypeId="urn:microsoft.com/office/officeart/2005/8/colors/accent2_2" csCatId="accent2" phldr="1"/>
      <dgm:spPr/>
    </dgm:pt>
    <dgm:pt modelId="{FFD72702-F0C9-44D3-9A70-B0AD640A5B6E}">
      <dgm:prSet phldrT="[Text]" custT="1"/>
      <dgm:spPr/>
      <dgm:t>
        <a:bodyPr/>
        <a:lstStyle/>
        <a:p>
          <a:r>
            <a:rPr lang="en-US" sz="1600" b="1" dirty="0"/>
            <a:t>2007-08 </a:t>
          </a:r>
          <a:br>
            <a:rPr lang="en-US" sz="1600" b="1" dirty="0"/>
          </a:br>
          <a:r>
            <a:rPr lang="en-US" sz="1600" b="1" dirty="0"/>
            <a:t>First SNCU at Lalitpur  </a:t>
          </a:r>
        </a:p>
      </dgm:t>
    </dgm:pt>
    <dgm:pt modelId="{9DC5C76E-0A54-4A39-803D-9AF922A15946}" type="parTrans" cxnId="{2F96D0E9-8D59-4387-B473-AD707F51651B}">
      <dgm:prSet/>
      <dgm:spPr/>
      <dgm:t>
        <a:bodyPr/>
        <a:lstStyle/>
        <a:p>
          <a:endParaRPr lang="en-US"/>
        </a:p>
      </dgm:t>
    </dgm:pt>
    <dgm:pt modelId="{26E421FB-F2DF-48C4-99FE-29BBDD12B22D}" type="sibTrans" cxnId="{2F96D0E9-8D59-4387-B473-AD707F51651B}">
      <dgm:prSet/>
      <dgm:spPr/>
      <dgm:t>
        <a:bodyPr/>
        <a:lstStyle/>
        <a:p>
          <a:endParaRPr lang="en-US"/>
        </a:p>
      </dgm:t>
    </dgm:pt>
    <dgm:pt modelId="{79CCF11D-EC67-46D2-8B6A-A9911A43D097}">
      <dgm:prSet phldrT="[Text]" custT="1"/>
      <dgm:spPr/>
      <dgm:t>
        <a:bodyPr/>
        <a:lstStyle/>
        <a:p>
          <a:r>
            <a:rPr lang="en-US" sz="1600" b="1" dirty="0"/>
            <a:t>2014-15 </a:t>
          </a:r>
          <a:br>
            <a:rPr lang="en-US" sz="1600" b="1" dirty="0"/>
          </a:br>
          <a:r>
            <a:rPr lang="en-US" sz="1600" b="1" dirty="0"/>
            <a:t>27 SNCUs</a:t>
          </a:r>
        </a:p>
      </dgm:t>
    </dgm:pt>
    <dgm:pt modelId="{9435076F-5AC0-4FE2-992B-8A9BAD2DE455}" type="parTrans" cxnId="{D3C5345A-1FC1-47B0-A76D-AB7E8820DD29}">
      <dgm:prSet/>
      <dgm:spPr/>
      <dgm:t>
        <a:bodyPr/>
        <a:lstStyle/>
        <a:p>
          <a:endParaRPr lang="en-US"/>
        </a:p>
      </dgm:t>
    </dgm:pt>
    <dgm:pt modelId="{9A228AFD-57AA-46A1-BFA8-BE2C93479E76}" type="sibTrans" cxnId="{D3C5345A-1FC1-47B0-A76D-AB7E8820DD29}">
      <dgm:prSet/>
      <dgm:spPr/>
      <dgm:t>
        <a:bodyPr/>
        <a:lstStyle/>
        <a:p>
          <a:endParaRPr lang="en-US"/>
        </a:p>
      </dgm:t>
    </dgm:pt>
    <dgm:pt modelId="{201B987F-53E9-4A91-BE29-9A0BB281ED60}">
      <dgm:prSet phldrT="[Text]" custT="1"/>
      <dgm:spPr/>
      <dgm:t>
        <a:bodyPr/>
        <a:lstStyle/>
        <a:p>
          <a:r>
            <a:rPr lang="en-US" sz="1600" b="1" dirty="0"/>
            <a:t>2016-17</a:t>
          </a:r>
          <a:br>
            <a:rPr lang="en-US" sz="1600" b="1" dirty="0"/>
          </a:br>
          <a:r>
            <a:rPr lang="en-US" sz="1600" b="1" dirty="0"/>
            <a:t>49 SNCUs</a:t>
          </a:r>
        </a:p>
      </dgm:t>
    </dgm:pt>
    <dgm:pt modelId="{4C09738A-B429-407B-8BAB-821083E5D0DD}" type="parTrans" cxnId="{B361672D-4A3B-4EB2-811F-43A454097C08}">
      <dgm:prSet/>
      <dgm:spPr/>
      <dgm:t>
        <a:bodyPr/>
        <a:lstStyle/>
        <a:p>
          <a:endParaRPr lang="en-US"/>
        </a:p>
      </dgm:t>
    </dgm:pt>
    <dgm:pt modelId="{2814623E-8B98-479C-A4DB-331E58221EC5}" type="sibTrans" cxnId="{B361672D-4A3B-4EB2-811F-43A454097C08}">
      <dgm:prSet/>
      <dgm:spPr/>
      <dgm:t>
        <a:bodyPr/>
        <a:lstStyle/>
        <a:p>
          <a:endParaRPr lang="en-US"/>
        </a:p>
      </dgm:t>
    </dgm:pt>
    <dgm:pt modelId="{0AC06952-98D9-4A86-9BC0-DF45BFEF0CC3}">
      <dgm:prSet phldrT="[Text]" custT="1"/>
      <dgm:spPr/>
      <dgm:t>
        <a:bodyPr/>
        <a:lstStyle/>
        <a:p>
          <a:pPr>
            <a:spcAft>
              <a:spcPts val="0"/>
            </a:spcAft>
          </a:pPr>
          <a:r>
            <a:rPr lang="en-US" sz="1600" b="1" dirty="0"/>
            <a:t>2019-20 </a:t>
          </a:r>
        </a:p>
        <a:p>
          <a:pPr>
            <a:spcAft>
              <a:spcPts val="0"/>
            </a:spcAft>
          </a:pPr>
          <a:r>
            <a:rPr lang="en-US" sz="1600" b="1" dirty="0"/>
            <a:t>80 SNCUs</a:t>
          </a:r>
        </a:p>
      </dgm:t>
    </dgm:pt>
    <dgm:pt modelId="{CB3644A2-5915-41D9-AE2A-993A924216FA}" type="parTrans" cxnId="{955A2A7B-0D55-45E6-9C47-DCC50E3A9E5E}">
      <dgm:prSet/>
      <dgm:spPr/>
      <dgm:t>
        <a:bodyPr/>
        <a:lstStyle/>
        <a:p>
          <a:endParaRPr lang="en-US"/>
        </a:p>
      </dgm:t>
    </dgm:pt>
    <dgm:pt modelId="{3B3853F5-68EB-4AB2-832C-19149FA25F6B}" type="sibTrans" cxnId="{955A2A7B-0D55-45E6-9C47-DCC50E3A9E5E}">
      <dgm:prSet/>
      <dgm:spPr/>
      <dgm:t>
        <a:bodyPr/>
        <a:lstStyle/>
        <a:p>
          <a:endParaRPr lang="en-US"/>
        </a:p>
      </dgm:t>
    </dgm:pt>
    <dgm:pt modelId="{6E655CBD-A651-4A00-93E4-3197B94DB728}">
      <dgm:prSet phldrT="[Text]" custT="1"/>
      <dgm:spPr/>
      <dgm:t>
        <a:bodyPr/>
        <a:lstStyle/>
        <a:p>
          <a:r>
            <a:rPr lang="en-US" sz="1600" b="1" dirty="0"/>
            <a:t>2021-22</a:t>
          </a:r>
          <a:br>
            <a:rPr lang="en-US" sz="1600" b="1" dirty="0"/>
          </a:br>
          <a:r>
            <a:rPr lang="en-US" sz="1600" b="1" dirty="0"/>
            <a:t>89 SNCUs</a:t>
          </a:r>
        </a:p>
      </dgm:t>
    </dgm:pt>
    <dgm:pt modelId="{C8C2B898-416E-4448-A5EB-6F8D5678F93B}" type="parTrans" cxnId="{E5D9F5EC-D108-4B59-945F-19C4030E4734}">
      <dgm:prSet/>
      <dgm:spPr/>
      <dgm:t>
        <a:bodyPr/>
        <a:lstStyle/>
        <a:p>
          <a:endParaRPr lang="en-US"/>
        </a:p>
      </dgm:t>
    </dgm:pt>
    <dgm:pt modelId="{681AD75A-B341-4306-ABCD-7609859167E8}" type="sibTrans" cxnId="{E5D9F5EC-D108-4B59-945F-19C4030E4734}">
      <dgm:prSet/>
      <dgm:spPr/>
      <dgm:t>
        <a:bodyPr/>
        <a:lstStyle/>
        <a:p>
          <a:endParaRPr lang="en-US"/>
        </a:p>
      </dgm:t>
    </dgm:pt>
    <dgm:pt modelId="{6749BFAB-2C5B-4DB6-A5F5-65B878F3A35F}" type="pres">
      <dgm:prSet presAssocID="{4EAEAB7C-158D-4222-8F7C-289BE4BEB917}" presName="arrowDiagram" presStyleCnt="0">
        <dgm:presLayoutVars>
          <dgm:chMax val="5"/>
          <dgm:dir/>
          <dgm:resizeHandles val="exact"/>
        </dgm:presLayoutVars>
      </dgm:prSet>
      <dgm:spPr/>
    </dgm:pt>
    <dgm:pt modelId="{1C164143-5DF0-46E4-9BD0-E6AB9C04A308}" type="pres">
      <dgm:prSet presAssocID="{4EAEAB7C-158D-4222-8F7C-289BE4BEB917}" presName="arrow" presStyleLbl="bgShp" presStyleIdx="0" presStyleCnt="1" custLinFactNeighborX="-374" custLinFactNeighborY="-898"/>
      <dgm:spPr/>
    </dgm:pt>
    <dgm:pt modelId="{FD4CFA7F-93C9-4A0C-8606-70E0E5EA1295}" type="pres">
      <dgm:prSet presAssocID="{4EAEAB7C-158D-4222-8F7C-289BE4BEB917}" presName="arrowDiagram5" presStyleCnt="0"/>
      <dgm:spPr/>
    </dgm:pt>
    <dgm:pt modelId="{AFAFF36A-A948-4A86-A1FD-4F135C127D6D}" type="pres">
      <dgm:prSet presAssocID="{FFD72702-F0C9-44D3-9A70-B0AD640A5B6E}" presName="bullet5a" presStyleLbl="node1" presStyleIdx="0" presStyleCnt="5"/>
      <dgm:spPr/>
    </dgm:pt>
    <dgm:pt modelId="{EFA09EE3-6464-43BA-A3BA-18B9088434C3}" type="pres">
      <dgm:prSet presAssocID="{FFD72702-F0C9-44D3-9A70-B0AD640A5B6E}" presName="textBox5a" presStyleLbl="revTx" presStyleIdx="0" presStyleCnt="5" custScaleX="134082" custScaleY="83487">
        <dgm:presLayoutVars>
          <dgm:bulletEnabled val="1"/>
        </dgm:presLayoutVars>
      </dgm:prSet>
      <dgm:spPr/>
      <dgm:t>
        <a:bodyPr/>
        <a:lstStyle/>
        <a:p>
          <a:endParaRPr lang="en-US"/>
        </a:p>
      </dgm:t>
    </dgm:pt>
    <dgm:pt modelId="{39B05B75-C76F-4FDD-8C52-B6F82B166E77}" type="pres">
      <dgm:prSet presAssocID="{79CCF11D-EC67-46D2-8B6A-A9911A43D097}" presName="bullet5b" presStyleLbl="node1" presStyleIdx="1" presStyleCnt="5"/>
      <dgm:spPr/>
    </dgm:pt>
    <dgm:pt modelId="{50B1AF40-1B42-47FE-BEB1-104C89286555}" type="pres">
      <dgm:prSet presAssocID="{79CCF11D-EC67-46D2-8B6A-A9911A43D097}" presName="textBox5b" presStyleLbl="revTx" presStyleIdx="1" presStyleCnt="5" custScaleX="87353" custScaleY="70178" custLinFactNeighborY="-527">
        <dgm:presLayoutVars>
          <dgm:bulletEnabled val="1"/>
        </dgm:presLayoutVars>
      </dgm:prSet>
      <dgm:spPr/>
      <dgm:t>
        <a:bodyPr/>
        <a:lstStyle/>
        <a:p>
          <a:endParaRPr lang="en-US"/>
        </a:p>
      </dgm:t>
    </dgm:pt>
    <dgm:pt modelId="{281A217B-8D3D-456B-B19F-21DA97C26017}" type="pres">
      <dgm:prSet presAssocID="{201B987F-53E9-4A91-BE29-9A0BB281ED60}" presName="bullet5c" presStyleLbl="node1" presStyleIdx="2" presStyleCnt="5"/>
      <dgm:spPr/>
    </dgm:pt>
    <dgm:pt modelId="{E2AEF890-0198-4B4E-9CC8-4AED377921A5}" type="pres">
      <dgm:prSet presAssocID="{201B987F-53E9-4A91-BE29-9A0BB281ED60}" presName="textBox5c" presStyleLbl="revTx" presStyleIdx="2" presStyleCnt="5" custScaleX="86478" custScaleY="77870">
        <dgm:presLayoutVars>
          <dgm:bulletEnabled val="1"/>
        </dgm:presLayoutVars>
      </dgm:prSet>
      <dgm:spPr/>
      <dgm:t>
        <a:bodyPr/>
        <a:lstStyle/>
        <a:p>
          <a:endParaRPr lang="en-US"/>
        </a:p>
      </dgm:t>
    </dgm:pt>
    <dgm:pt modelId="{3E02AF94-2F82-47D8-A8B7-8B2E0A9D8963}" type="pres">
      <dgm:prSet presAssocID="{0AC06952-98D9-4A86-9BC0-DF45BFEF0CC3}" presName="bullet5d" presStyleLbl="node1" presStyleIdx="3" presStyleCnt="5"/>
      <dgm:spPr/>
    </dgm:pt>
    <dgm:pt modelId="{8D063025-DCD1-4413-ADBC-24AB04A38B39}" type="pres">
      <dgm:prSet presAssocID="{0AC06952-98D9-4A86-9BC0-DF45BFEF0CC3}" presName="textBox5d" presStyleLbl="revTx" presStyleIdx="3" presStyleCnt="5" custScaleX="85742" custScaleY="19093" custLinFactNeighborX="-17058" custLinFactNeighborY="-26405">
        <dgm:presLayoutVars>
          <dgm:bulletEnabled val="1"/>
        </dgm:presLayoutVars>
      </dgm:prSet>
      <dgm:spPr/>
      <dgm:t>
        <a:bodyPr/>
        <a:lstStyle/>
        <a:p>
          <a:endParaRPr lang="en-US"/>
        </a:p>
      </dgm:t>
    </dgm:pt>
    <dgm:pt modelId="{5EAD5301-E02C-4590-B946-BE40517CF59C}" type="pres">
      <dgm:prSet presAssocID="{6E655CBD-A651-4A00-93E4-3197B94DB728}" presName="bullet5e" presStyleLbl="node1" presStyleIdx="4" presStyleCnt="5"/>
      <dgm:spPr/>
    </dgm:pt>
    <dgm:pt modelId="{E9F7DD31-D521-45BC-A394-F1BAB1814781}" type="pres">
      <dgm:prSet presAssocID="{6E655CBD-A651-4A00-93E4-3197B94DB728}" presName="textBox5e" presStyleLbl="revTx" presStyleIdx="4" presStyleCnt="5" custScaleX="89378" custScaleY="28614" custLinFactNeighborX="-47444" custLinFactNeighborY="-19553">
        <dgm:presLayoutVars>
          <dgm:bulletEnabled val="1"/>
        </dgm:presLayoutVars>
      </dgm:prSet>
      <dgm:spPr/>
      <dgm:t>
        <a:bodyPr/>
        <a:lstStyle/>
        <a:p>
          <a:endParaRPr lang="en-US"/>
        </a:p>
      </dgm:t>
    </dgm:pt>
  </dgm:ptLst>
  <dgm:cxnLst>
    <dgm:cxn modelId="{E5D9F5EC-D108-4B59-945F-19C4030E4734}" srcId="{4EAEAB7C-158D-4222-8F7C-289BE4BEB917}" destId="{6E655CBD-A651-4A00-93E4-3197B94DB728}" srcOrd="4" destOrd="0" parTransId="{C8C2B898-416E-4448-A5EB-6F8D5678F93B}" sibTransId="{681AD75A-B341-4306-ABCD-7609859167E8}"/>
    <dgm:cxn modelId="{D77BD41C-4EEF-4A5D-9058-1BB22390BFE4}" type="presOf" srcId="{201B987F-53E9-4A91-BE29-9A0BB281ED60}" destId="{E2AEF890-0198-4B4E-9CC8-4AED377921A5}" srcOrd="0" destOrd="0" presId="urn:microsoft.com/office/officeart/2005/8/layout/arrow2"/>
    <dgm:cxn modelId="{6F10161B-B04D-4B41-BE01-51BBE5424980}" type="presOf" srcId="{4EAEAB7C-158D-4222-8F7C-289BE4BEB917}" destId="{6749BFAB-2C5B-4DB6-A5F5-65B878F3A35F}" srcOrd="0" destOrd="0" presId="urn:microsoft.com/office/officeart/2005/8/layout/arrow2"/>
    <dgm:cxn modelId="{1392D80B-2549-4072-ABD0-FD61E340C5DF}" type="presOf" srcId="{6E655CBD-A651-4A00-93E4-3197B94DB728}" destId="{E9F7DD31-D521-45BC-A394-F1BAB1814781}" srcOrd="0" destOrd="0" presId="urn:microsoft.com/office/officeart/2005/8/layout/arrow2"/>
    <dgm:cxn modelId="{8A4CFB2A-C564-4B9D-A487-F2BED4BC0035}" type="presOf" srcId="{FFD72702-F0C9-44D3-9A70-B0AD640A5B6E}" destId="{EFA09EE3-6464-43BA-A3BA-18B9088434C3}" srcOrd="0" destOrd="0" presId="urn:microsoft.com/office/officeart/2005/8/layout/arrow2"/>
    <dgm:cxn modelId="{69A967B0-0BFC-4313-A8FB-0E1EB70B0432}" type="presOf" srcId="{0AC06952-98D9-4A86-9BC0-DF45BFEF0CC3}" destId="{8D063025-DCD1-4413-ADBC-24AB04A38B39}" srcOrd="0" destOrd="0" presId="urn:microsoft.com/office/officeart/2005/8/layout/arrow2"/>
    <dgm:cxn modelId="{2F96D0E9-8D59-4387-B473-AD707F51651B}" srcId="{4EAEAB7C-158D-4222-8F7C-289BE4BEB917}" destId="{FFD72702-F0C9-44D3-9A70-B0AD640A5B6E}" srcOrd="0" destOrd="0" parTransId="{9DC5C76E-0A54-4A39-803D-9AF922A15946}" sibTransId="{26E421FB-F2DF-48C4-99FE-29BBDD12B22D}"/>
    <dgm:cxn modelId="{3416573B-C722-460A-AA59-9FDD1D1A9180}" type="presOf" srcId="{79CCF11D-EC67-46D2-8B6A-A9911A43D097}" destId="{50B1AF40-1B42-47FE-BEB1-104C89286555}" srcOrd="0" destOrd="0" presId="urn:microsoft.com/office/officeart/2005/8/layout/arrow2"/>
    <dgm:cxn modelId="{B361672D-4A3B-4EB2-811F-43A454097C08}" srcId="{4EAEAB7C-158D-4222-8F7C-289BE4BEB917}" destId="{201B987F-53E9-4A91-BE29-9A0BB281ED60}" srcOrd="2" destOrd="0" parTransId="{4C09738A-B429-407B-8BAB-821083E5D0DD}" sibTransId="{2814623E-8B98-479C-A4DB-331E58221EC5}"/>
    <dgm:cxn modelId="{D3C5345A-1FC1-47B0-A76D-AB7E8820DD29}" srcId="{4EAEAB7C-158D-4222-8F7C-289BE4BEB917}" destId="{79CCF11D-EC67-46D2-8B6A-A9911A43D097}" srcOrd="1" destOrd="0" parTransId="{9435076F-5AC0-4FE2-992B-8A9BAD2DE455}" sibTransId="{9A228AFD-57AA-46A1-BFA8-BE2C93479E76}"/>
    <dgm:cxn modelId="{955A2A7B-0D55-45E6-9C47-DCC50E3A9E5E}" srcId="{4EAEAB7C-158D-4222-8F7C-289BE4BEB917}" destId="{0AC06952-98D9-4A86-9BC0-DF45BFEF0CC3}" srcOrd="3" destOrd="0" parTransId="{CB3644A2-5915-41D9-AE2A-993A924216FA}" sibTransId="{3B3853F5-68EB-4AB2-832C-19149FA25F6B}"/>
    <dgm:cxn modelId="{CF1F85A4-7A89-4B17-9910-C3253D7DDAA3}" type="presParOf" srcId="{6749BFAB-2C5B-4DB6-A5F5-65B878F3A35F}" destId="{1C164143-5DF0-46E4-9BD0-E6AB9C04A308}" srcOrd="0" destOrd="0" presId="urn:microsoft.com/office/officeart/2005/8/layout/arrow2"/>
    <dgm:cxn modelId="{EDE94E1A-895C-4134-94C6-8DA7804E6669}" type="presParOf" srcId="{6749BFAB-2C5B-4DB6-A5F5-65B878F3A35F}" destId="{FD4CFA7F-93C9-4A0C-8606-70E0E5EA1295}" srcOrd="1" destOrd="0" presId="urn:microsoft.com/office/officeart/2005/8/layout/arrow2"/>
    <dgm:cxn modelId="{AE590CD3-A2B7-497C-8959-39835629EF88}" type="presParOf" srcId="{FD4CFA7F-93C9-4A0C-8606-70E0E5EA1295}" destId="{AFAFF36A-A948-4A86-A1FD-4F135C127D6D}" srcOrd="0" destOrd="0" presId="urn:microsoft.com/office/officeart/2005/8/layout/arrow2"/>
    <dgm:cxn modelId="{00B5A0BB-5FE2-472D-B475-D2D5BA64F686}" type="presParOf" srcId="{FD4CFA7F-93C9-4A0C-8606-70E0E5EA1295}" destId="{EFA09EE3-6464-43BA-A3BA-18B9088434C3}" srcOrd="1" destOrd="0" presId="urn:microsoft.com/office/officeart/2005/8/layout/arrow2"/>
    <dgm:cxn modelId="{341284B1-D05B-4F71-A0AC-3287E8F95C40}" type="presParOf" srcId="{FD4CFA7F-93C9-4A0C-8606-70E0E5EA1295}" destId="{39B05B75-C76F-4FDD-8C52-B6F82B166E77}" srcOrd="2" destOrd="0" presId="urn:microsoft.com/office/officeart/2005/8/layout/arrow2"/>
    <dgm:cxn modelId="{4D81DAF6-3A73-4B5F-AF63-F60A9161ABB0}" type="presParOf" srcId="{FD4CFA7F-93C9-4A0C-8606-70E0E5EA1295}" destId="{50B1AF40-1B42-47FE-BEB1-104C89286555}" srcOrd="3" destOrd="0" presId="urn:microsoft.com/office/officeart/2005/8/layout/arrow2"/>
    <dgm:cxn modelId="{D9389774-AFEA-4446-B818-39728A5EB31E}" type="presParOf" srcId="{FD4CFA7F-93C9-4A0C-8606-70E0E5EA1295}" destId="{281A217B-8D3D-456B-B19F-21DA97C26017}" srcOrd="4" destOrd="0" presId="urn:microsoft.com/office/officeart/2005/8/layout/arrow2"/>
    <dgm:cxn modelId="{B715436F-6A9D-4BD6-9AF1-41126205E104}" type="presParOf" srcId="{FD4CFA7F-93C9-4A0C-8606-70E0E5EA1295}" destId="{E2AEF890-0198-4B4E-9CC8-4AED377921A5}" srcOrd="5" destOrd="0" presId="urn:microsoft.com/office/officeart/2005/8/layout/arrow2"/>
    <dgm:cxn modelId="{A67FD882-3F0A-4FE4-924B-7ABD60B5854B}" type="presParOf" srcId="{FD4CFA7F-93C9-4A0C-8606-70E0E5EA1295}" destId="{3E02AF94-2F82-47D8-A8B7-8B2E0A9D8963}" srcOrd="6" destOrd="0" presId="urn:microsoft.com/office/officeart/2005/8/layout/arrow2"/>
    <dgm:cxn modelId="{6E24F46E-3A12-4FB9-95F5-5F5F3D4CD103}" type="presParOf" srcId="{FD4CFA7F-93C9-4A0C-8606-70E0E5EA1295}" destId="{8D063025-DCD1-4413-ADBC-24AB04A38B39}" srcOrd="7" destOrd="0" presId="urn:microsoft.com/office/officeart/2005/8/layout/arrow2"/>
    <dgm:cxn modelId="{4903FAB7-12CB-4A42-9589-816F99F9310F}" type="presParOf" srcId="{FD4CFA7F-93C9-4A0C-8606-70E0E5EA1295}" destId="{5EAD5301-E02C-4590-B946-BE40517CF59C}" srcOrd="8" destOrd="0" presId="urn:microsoft.com/office/officeart/2005/8/layout/arrow2"/>
    <dgm:cxn modelId="{AF66A4A3-E292-41D6-A21C-EBA3DBFFBD44}" type="presParOf" srcId="{FD4CFA7F-93C9-4A0C-8606-70E0E5EA1295}" destId="{E9F7DD31-D521-45BC-A394-F1BAB1814781}" srcOrd="9" destOrd="0" presId="urn:microsoft.com/office/officeart/2005/8/layout/arrow2"/>
  </dgm:cxnLst>
  <dgm:bg/>
  <dgm:whole>
    <a:ln>
      <a:solidFill>
        <a:schemeClr val="tx1"/>
      </a:solidFill>
    </a:ln>
  </dgm:whole>
</dgm:dataModel>
</file>

<file path=ppt/diagrams/data2.xml><?xml version="1.0" encoding="utf-8"?>
<dgm:dataModel xmlns:dgm="http://schemas.openxmlformats.org/drawingml/2006/diagram" xmlns:a="http://schemas.openxmlformats.org/drawingml/2006/main">
  <dgm:ptLst>
    <dgm:pt modelId="{72659002-50DA-4081-8623-11EAB0C8368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0410528-F5E0-4736-BC66-49DFFD68F8FC}">
      <dgm:prSet phldrT="[Text]" custT="1"/>
      <dgm:spPr>
        <a:solidFill>
          <a:schemeClr val="accent3">
            <a:lumMod val="60000"/>
            <a:lumOff val="40000"/>
          </a:schemeClr>
        </a:solidFill>
      </dgm:spPr>
      <dgm:t>
        <a:bodyPr/>
        <a:lstStyle/>
        <a:p>
          <a:pPr algn="l"/>
          <a:r>
            <a:rPr lang="en-US" sz="1400" b="0" dirty="0" smtClean="0">
              <a:solidFill>
                <a:schemeClr val="tx1"/>
              </a:solidFill>
            </a:rPr>
            <a:t>Capacity Building of NBSU Staff </a:t>
          </a:r>
          <a:endParaRPr lang="en-US" sz="1400" b="0" dirty="0">
            <a:solidFill>
              <a:schemeClr val="tx1"/>
            </a:solidFill>
          </a:endParaRPr>
        </a:p>
      </dgm:t>
    </dgm:pt>
    <dgm:pt modelId="{5A6EA39A-53CD-4014-80BE-59CBEC4DB12A}" type="parTrans" cxnId="{5E1F1BB8-1D1A-4B84-8CB4-EC372E946EFD}">
      <dgm:prSet/>
      <dgm:spPr/>
      <dgm:t>
        <a:bodyPr/>
        <a:lstStyle/>
        <a:p>
          <a:endParaRPr lang="en-US" sz="1400" b="0"/>
        </a:p>
      </dgm:t>
    </dgm:pt>
    <dgm:pt modelId="{6A09DFE5-67CA-4B34-90A8-F87CFF4F0948}" type="sibTrans" cxnId="{5E1F1BB8-1D1A-4B84-8CB4-EC372E946EFD}">
      <dgm:prSet/>
      <dgm:spPr/>
      <dgm:t>
        <a:bodyPr/>
        <a:lstStyle/>
        <a:p>
          <a:endParaRPr lang="en-US" sz="1400" b="0"/>
        </a:p>
      </dgm:t>
    </dgm:pt>
    <dgm:pt modelId="{AA11455D-5D27-427D-9DAF-310CE87604C6}">
      <dgm:prSet phldrT="[Text]" custT="1"/>
      <dgm:spPr>
        <a:solidFill>
          <a:schemeClr val="tx2">
            <a:lumMod val="60000"/>
            <a:lumOff val="40000"/>
            <a:alpha val="90000"/>
          </a:schemeClr>
        </a:solidFill>
      </dgm:spPr>
      <dgm:t>
        <a:bodyPr/>
        <a:lstStyle/>
        <a:p>
          <a:pPr algn="l"/>
          <a:r>
            <a:rPr lang="en-US" sz="1400" b="0" i="0" dirty="0" smtClean="0"/>
            <a:t>33 batches of 3 days NBSU training for staff nurses, MO/</a:t>
          </a:r>
          <a:r>
            <a:rPr lang="en-US" sz="1400" b="0" i="0" dirty="0" err="1" smtClean="0"/>
            <a:t>pediatrition</a:t>
          </a:r>
          <a:r>
            <a:rPr lang="en-US" sz="1400" b="0" i="0" dirty="0" smtClean="0"/>
            <a:t> were planned , out of which 14 batches have</a:t>
          </a:r>
          <a:r>
            <a:rPr lang="en-US" sz="1400" b="0" i="0" baseline="0" dirty="0" smtClean="0"/>
            <a:t> been completed</a:t>
          </a:r>
          <a:r>
            <a:rPr lang="en-US" sz="1400" b="0" i="0" dirty="0" smtClean="0"/>
            <a:t>.</a:t>
          </a:r>
          <a:endParaRPr lang="en-US" sz="1400" b="0" i="0" dirty="0"/>
        </a:p>
      </dgm:t>
    </dgm:pt>
    <dgm:pt modelId="{605CF278-BA5C-4A0D-98BA-FC4C6EE736DF}" type="parTrans" cxnId="{AA37D878-21D6-4159-86A1-FCEB80985734}">
      <dgm:prSet/>
      <dgm:spPr/>
      <dgm:t>
        <a:bodyPr/>
        <a:lstStyle/>
        <a:p>
          <a:endParaRPr lang="en-US" sz="1400" b="0"/>
        </a:p>
      </dgm:t>
    </dgm:pt>
    <dgm:pt modelId="{0BB95C24-AF17-467C-896A-0354EA8615A4}" type="sibTrans" cxnId="{AA37D878-21D6-4159-86A1-FCEB80985734}">
      <dgm:prSet/>
      <dgm:spPr/>
      <dgm:t>
        <a:bodyPr/>
        <a:lstStyle/>
        <a:p>
          <a:endParaRPr lang="en-US" sz="1400" b="0"/>
        </a:p>
      </dgm:t>
    </dgm:pt>
    <dgm:pt modelId="{0AAC6535-F0B2-44D1-A02F-D74C317AD20D}">
      <dgm:prSet phldrT="[Text]" custT="1"/>
      <dgm:spPr>
        <a:solidFill>
          <a:schemeClr val="accent3">
            <a:lumMod val="60000"/>
            <a:lumOff val="40000"/>
          </a:schemeClr>
        </a:solidFill>
      </dgm:spPr>
      <dgm:t>
        <a:bodyPr/>
        <a:lstStyle/>
        <a:p>
          <a:pPr algn="l"/>
          <a:r>
            <a:rPr lang="en-US" sz="1400" b="0" dirty="0" smtClean="0">
              <a:solidFill>
                <a:schemeClr val="tx1"/>
              </a:solidFill>
            </a:rPr>
            <a:t>Capacity building of </a:t>
          </a:r>
          <a:r>
            <a:rPr lang="en-US" sz="1400" b="0" dirty="0" err="1" smtClean="0">
              <a:solidFill>
                <a:schemeClr val="tx1"/>
              </a:solidFill>
            </a:rPr>
            <a:t>Labour</a:t>
          </a:r>
          <a:r>
            <a:rPr lang="en-US" sz="1400" b="0" dirty="0" smtClean="0">
              <a:solidFill>
                <a:schemeClr val="tx1"/>
              </a:solidFill>
            </a:rPr>
            <a:t> Room Staff through NSSK Training </a:t>
          </a:r>
          <a:endParaRPr lang="en-US" sz="1400" b="0" dirty="0">
            <a:solidFill>
              <a:schemeClr val="tx1"/>
            </a:solidFill>
          </a:endParaRPr>
        </a:p>
      </dgm:t>
    </dgm:pt>
    <dgm:pt modelId="{912AE530-F289-448A-B1A3-ACE6DD682BF3}" type="parTrans" cxnId="{E2C1B7D7-A3F9-4626-BF38-9FC8E20DC631}">
      <dgm:prSet/>
      <dgm:spPr/>
      <dgm:t>
        <a:bodyPr/>
        <a:lstStyle/>
        <a:p>
          <a:endParaRPr lang="en-US" sz="1400" b="0"/>
        </a:p>
      </dgm:t>
    </dgm:pt>
    <dgm:pt modelId="{A9D6337D-BE02-48B6-8124-BCD2CACF41B1}" type="sibTrans" cxnId="{E2C1B7D7-A3F9-4626-BF38-9FC8E20DC631}">
      <dgm:prSet/>
      <dgm:spPr/>
      <dgm:t>
        <a:bodyPr/>
        <a:lstStyle/>
        <a:p>
          <a:endParaRPr lang="en-US" sz="1400" b="0"/>
        </a:p>
      </dgm:t>
    </dgm:pt>
    <dgm:pt modelId="{EA892593-34BE-422B-9FFD-CEB22B31A864}">
      <dgm:prSet phldrT="[Text]" custT="1"/>
      <dgm:spPr>
        <a:solidFill>
          <a:schemeClr val="tx2">
            <a:lumMod val="60000"/>
            <a:lumOff val="40000"/>
            <a:alpha val="90000"/>
          </a:schemeClr>
        </a:solidFill>
      </dgm:spPr>
      <dgm:t>
        <a:bodyPr/>
        <a:lstStyle/>
        <a:p>
          <a:r>
            <a:rPr lang="en-US" sz="1400" b="0" dirty="0" smtClean="0"/>
            <a:t>10 batches of TOT followed by 495 District level trainings is planned.</a:t>
          </a:r>
          <a:endParaRPr lang="en-US" sz="1400" b="0" dirty="0"/>
        </a:p>
      </dgm:t>
    </dgm:pt>
    <dgm:pt modelId="{C192FB1C-3A82-42A7-A5FD-7233995B3482}" type="parTrans" cxnId="{A7FA6FBE-3B08-4CCA-8468-5B445A183770}">
      <dgm:prSet/>
      <dgm:spPr/>
      <dgm:t>
        <a:bodyPr/>
        <a:lstStyle/>
        <a:p>
          <a:endParaRPr lang="en-US" sz="1400" b="0"/>
        </a:p>
      </dgm:t>
    </dgm:pt>
    <dgm:pt modelId="{8EC56F7F-1C93-4BFD-8F49-9BEE6D6E18E4}" type="sibTrans" cxnId="{A7FA6FBE-3B08-4CCA-8468-5B445A183770}">
      <dgm:prSet/>
      <dgm:spPr/>
      <dgm:t>
        <a:bodyPr/>
        <a:lstStyle/>
        <a:p>
          <a:endParaRPr lang="en-US" sz="1400" b="0"/>
        </a:p>
      </dgm:t>
    </dgm:pt>
    <dgm:pt modelId="{3D69FCCA-72CF-4425-A395-88FE335972EA}">
      <dgm:prSet phldrT="[Text]" custT="1"/>
      <dgm:spPr>
        <a:solidFill>
          <a:schemeClr val="accent3">
            <a:lumMod val="60000"/>
            <a:lumOff val="40000"/>
          </a:schemeClr>
        </a:solidFill>
      </dgm:spPr>
      <dgm:t>
        <a:bodyPr/>
        <a:lstStyle/>
        <a:p>
          <a:pPr algn="l"/>
          <a:r>
            <a:rPr lang="en-US" sz="1400" b="0" dirty="0" smtClean="0">
              <a:solidFill>
                <a:schemeClr val="tx1"/>
              </a:solidFill>
            </a:rPr>
            <a:t>FBNC Observership Training </a:t>
          </a:r>
        </a:p>
        <a:p>
          <a:pPr algn="l"/>
          <a:r>
            <a:rPr lang="en-US" sz="1400" b="0" dirty="0" smtClean="0">
              <a:solidFill>
                <a:schemeClr val="tx1"/>
              </a:solidFill>
            </a:rPr>
            <a:t>SRC KGMU, Lucknow &amp; IMS BHU, Varanasi </a:t>
          </a:r>
          <a:endParaRPr lang="en-US" sz="1400" b="0" dirty="0">
            <a:solidFill>
              <a:schemeClr val="tx1"/>
            </a:solidFill>
          </a:endParaRPr>
        </a:p>
      </dgm:t>
    </dgm:pt>
    <dgm:pt modelId="{CEAA08D6-4D80-4D7E-A323-113DB0BBB156}" type="parTrans" cxnId="{1ABBF92B-E48F-4466-902D-55817F5E9EB8}">
      <dgm:prSet/>
      <dgm:spPr/>
      <dgm:t>
        <a:bodyPr/>
        <a:lstStyle/>
        <a:p>
          <a:endParaRPr lang="en-US" sz="1400" b="0"/>
        </a:p>
      </dgm:t>
    </dgm:pt>
    <dgm:pt modelId="{B6C61505-3078-4B4C-9402-28A0FD15D61A}" type="sibTrans" cxnId="{1ABBF92B-E48F-4466-902D-55817F5E9EB8}">
      <dgm:prSet/>
      <dgm:spPr/>
      <dgm:t>
        <a:bodyPr/>
        <a:lstStyle/>
        <a:p>
          <a:endParaRPr lang="en-US" sz="1400" b="0"/>
        </a:p>
      </dgm:t>
    </dgm:pt>
    <dgm:pt modelId="{5535E2F2-C6CD-478E-A5AC-090F1C4FEA8B}">
      <dgm:prSet phldrT="[Text]" custT="1"/>
      <dgm:spPr>
        <a:solidFill>
          <a:schemeClr val="tx2">
            <a:lumMod val="60000"/>
            <a:lumOff val="40000"/>
            <a:alpha val="90000"/>
          </a:schemeClr>
        </a:solidFill>
      </dgm:spPr>
      <dgm:t>
        <a:bodyPr/>
        <a:lstStyle/>
        <a:p>
          <a:r>
            <a:rPr lang="en-US" sz="1400" b="0" dirty="0" smtClean="0"/>
            <a:t>State has established 02 State Resource </a:t>
          </a:r>
          <a:r>
            <a:rPr lang="en-US" sz="1400" b="0" dirty="0" err="1" smtClean="0"/>
            <a:t>Centres</a:t>
          </a:r>
          <a:r>
            <a:rPr lang="en-US" sz="1400" b="0" dirty="0" smtClean="0"/>
            <a:t> at Dept of Neonatology &amp; Paediatrics at BHU Varanasi &amp; KGMU, Lucknow.</a:t>
          </a:r>
          <a:endParaRPr lang="en-US" sz="1400" b="0" dirty="0"/>
        </a:p>
      </dgm:t>
    </dgm:pt>
    <dgm:pt modelId="{868432DA-4E59-4379-85EF-ED6903841524}" type="parTrans" cxnId="{66539B2F-4176-43AB-B5FD-F70BAF41CA55}">
      <dgm:prSet/>
      <dgm:spPr/>
      <dgm:t>
        <a:bodyPr/>
        <a:lstStyle/>
        <a:p>
          <a:endParaRPr lang="en-US" sz="1400" b="0"/>
        </a:p>
      </dgm:t>
    </dgm:pt>
    <dgm:pt modelId="{CC274518-68F9-4C3D-9B94-3CBFC847D2C3}" type="sibTrans" cxnId="{66539B2F-4176-43AB-B5FD-F70BAF41CA55}">
      <dgm:prSet/>
      <dgm:spPr/>
      <dgm:t>
        <a:bodyPr/>
        <a:lstStyle/>
        <a:p>
          <a:endParaRPr lang="en-US" sz="1400" b="0"/>
        </a:p>
      </dgm:t>
    </dgm:pt>
    <dgm:pt modelId="{6D184E8E-B573-4155-9AF0-F38A7E5E750E}">
      <dgm:prSet phldrT="[Text]" custT="1"/>
      <dgm:spPr>
        <a:solidFill>
          <a:schemeClr val="tx2">
            <a:lumMod val="60000"/>
            <a:lumOff val="40000"/>
            <a:alpha val="90000"/>
          </a:schemeClr>
        </a:solidFill>
      </dgm:spPr>
      <dgm:t>
        <a:bodyPr/>
        <a:lstStyle/>
        <a:p>
          <a:r>
            <a:rPr lang="en-US" sz="1400" b="0" dirty="0" smtClean="0"/>
            <a:t>First batch of Observership Training conducted in KGMU, </a:t>
          </a:r>
          <a:r>
            <a:rPr lang="en-US" sz="1400" b="0" dirty="0" err="1" smtClean="0"/>
            <a:t>Lucknow</a:t>
          </a:r>
          <a:endParaRPr lang="en-US" sz="1400" b="0" dirty="0"/>
        </a:p>
      </dgm:t>
    </dgm:pt>
    <dgm:pt modelId="{74B6D3EC-BEEC-4698-85E9-D923D6044FA9}" type="parTrans" cxnId="{A54B5813-779B-4B34-BA23-A3F3F17C709D}">
      <dgm:prSet/>
      <dgm:spPr/>
      <dgm:t>
        <a:bodyPr/>
        <a:lstStyle/>
        <a:p>
          <a:endParaRPr lang="en-US" sz="1400" b="0"/>
        </a:p>
      </dgm:t>
    </dgm:pt>
    <dgm:pt modelId="{AD0E23BF-5E44-49EF-AFF1-2521C50818A4}" type="sibTrans" cxnId="{A54B5813-779B-4B34-BA23-A3F3F17C709D}">
      <dgm:prSet/>
      <dgm:spPr/>
      <dgm:t>
        <a:bodyPr/>
        <a:lstStyle/>
        <a:p>
          <a:endParaRPr lang="en-US" sz="1400" b="0"/>
        </a:p>
      </dgm:t>
    </dgm:pt>
    <dgm:pt modelId="{0C479A56-92A4-4926-8FD8-77CC0EC4276F}">
      <dgm:prSet phldrT="[Text]" custT="1"/>
      <dgm:spPr>
        <a:solidFill>
          <a:schemeClr val="accent3">
            <a:lumMod val="60000"/>
            <a:lumOff val="40000"/>
          </a:schemeClr>
        </a:solidFill>
      </dgm:spPr>
      <dgm:t>
        <a:bodyPr/>
        <a:lstStyle/>
        <a:p>
          <a:r>
            <a:rPr lang="en-US" sz="1400" b="0" dirty="0" smtClean="0">
              <a:solidFill>
                <a:schemeClr val="tx1"/>
              </a:solidFill>
            </a:rPr>
            <a:t>SNCU Mentoring Program</a:t>
          </a:r>
          <a:endParaRPr lang="en-US" sz="1400" b="0" dirty="0">
            <a:solidFill>
              <a:schemeClr val="tx1"/>
            </a:solidFill>
          </a:endParaRPr>
        </a:p>
      </dgm:t>
    </dgm:pt>
    <dgm:pt modelId="{43B0B6CC-86EC-4D44-97F1-6151727E15E9}" type="parTrans" cxnId="{88262857-A229-42AF-B058-727D2CCDCCCD}">
      <dgm:prSet/>
      <dgm:spPr/>
      <dgm:t>
        <a:bodyPr/>
        <a:lstStyle/>
        <a:p>
          <a:endParaRPr lang="en-US" sz="1400" b="0"/>
        </a:p>
      </dgm:t>
    </dgm:pt>
    <dgm:pt modelId="{64FBA142-B0DF-414C-8673-814210323214}" type="sibTrans" cxnId="{88262857-A229-42AF-B058-727D2CCDCCCD}">
      <dgm:prSet/>
      <dgm:spPr/>
      <dgm:t>
        <a:bodyPr/>
        <a:lstStyle/>
        <a:p>
          <a:endParaRPr lang="en-US" sz="1400" b="0"/>
        </a:p>
      </dgm:t>
    </dgm:pt>
    <dgm:pt modelId="{E011747F-53AF-44FF-93A3-4E11F8EFE5A7}">
      <dgm:prSet phldrT="[Text]" custT="1"/>
      <dgm:spPr>
        <a:solidFill>
          <a:schemeClr val="tx2">
            <a:lumMod val="60000"/>
            <a:lumOff val="40000"/>
            <a:alpha val="90000"/>
          </a:schemeClr>
        </a:solidFill>
      </dgm:spPr>
      <dgm:t>
        <a:bodyPr/>
        <a:lstStyle/>
        <a:p>
          <a:r>
            <a:rPr lang="en-US" sz="1400" b="0" dirty="0" smtClean="0"/>
            <a:t>State has issued guidelines for SNCU Mentoring Visits through 02 State resource </a:t>
          </a:r>
          <a:r>
            <a:rPr lang="en-US" sz="1400" b="0" dirty="0" err="1" smtClean="0"/>
            <a:t>centres</a:t>
          </a:r>
          <a:r>
            <a:rPr lang="en-US" sz="1400" b="0" dirty="0" smtClean="0"/>
            <a:t>. SNCU Mentoring Visits is going on in districts.</a:t>
          </a:r>
          <a:endParaRPr lang="en-US" sz="1400" b="0" dirty="0"/>
        </a:p>
      </dgm:t>
    </dgm:pt>
    <dgm:pt modelId="{DD4AD851-5940-4B4E-AC74-842CE0A071CF}" type="parTrans" cxnId="{A59F8C95-3DA0-441D-8039-BF81FF025599}">
      <dgm:prSet/>
      <dgm:spPr/>
      <dgm:t>
        <a:bodyPr/>
        <a:lstStyle/>
        <a:p>
          <a:endParaRPr lang="en-US" sz="1400" b="0"/>
        </a:p>
      </dgm:t>
    </dgm:pt>
    <dgm:pt modelId="{F0C219C2-F78A-413F-93CA-5253240DD041}" type="sibTrans" cxnId="{A59F8C95-3DA0-441D-8039-BF81FF025599}">
      <dgm:prSet/>
      <dgm:spPr/>
      <dgm:t>
        <a:bodyPr/>
        <a:lstStyle/>
        <a:p>
          <a:endParaRPr lang="en-US" sz="1400" b="0"/>
        </a:p>
      </dgm:t>
    </dgm:pt>
    <dgm:pt modelId="{9E8E977F-6200-4A5D-ACAA-AE643BBF871F}">
      <dgm:prSet phldrT="[Text]" custT="1"/>
      <dgm:spPr>
        <a:solidFill>
          <a:schemeClr val="tx2">
            <a:lumMod val="60000"/>
            <a:lumOff val="40000"/>
            <a:alpha val="90000"/>
          </a:schemeClr>
        </a:solidFill>
      </dgm:spPr>
      <dgm:t>
        <a:bodyPr/>
        <a:lstStyle/>
        <a:p>
          <a:r>
            <a:rPr lang="en-US" sz="1400" b="0" dirty="0" smtClean="0"/>
            <a:t>Training continued in </a:t>
          </a:r>
          <a:r>
            <a:rPr lang="en-US" sz="1400" b="0" dirty="0" err="1" smtClean="0"/>
            <a:t>Kalawati</a:t>
          </a:r>
          <a:r>
            <a:rPr lang="en-US" sz="1400" b="0" dirty="0" smtClean="0"/>
            <a:t> Saran Hospital -07 batches of conducted in 22-23</a:t>
          </a:r>
          <a:endParaRPr lang="en-US" sz="1400" b="0" dirty="0"/>
        </a:p>
      </dgm:t>
    </dgm:pt>
    <dgm:pt modelId="{C8D0288E-BD05-426D-B699-D36513EFC93C}" type="parTrans" cxnId="{263C8479-369F-4328-A81C-D7BAD0987285}">
      <dgm:prSet/>
      <dgm:spPr/>
      <dgm:t>
        <a:bodyPr/>
        <a:lstStyle/>
        <a:p>
          <a:endParaRPr lang="en-US" sz="1400" b="0"/>
        </a:p>
      </dgm:t>
    </dgm:pt>
    <dgm:pt modelId="{508CDB46-C38D-4AE9-B31C-63F797850765}" type="sibTrans" cxnId="{263C8479-369F-4328-A81C-D7BAD0987285}">
      <dgm:prSet/>
      <dgm:spPr/>
      <dgm:t>
        <a:bodyPr/>
        <a:lstStyle/>
        <a:p>
          <a:endParaRPr lang="en-US" sz="1400" b="0"/>
        </a:p>
      </dgm:t>
    </dgm:pt>
    <dgm:pt modelId="{AE7DA32F-DE7F-457D-960E-0CB70A52559F}" type="pres">
      <dgm:prSet presAssocID="{72659002-50DA-4081-8623-11EAB0C83685}" presName="Name0" presStyleCnt="0">
        <dgm:presLayoutVars>
          <dgm:dir/>
          <dgm:animLvl val="lvl"/>
          <dgm:resizeHandles val="exact"/>
        </dgm:presLayoutVars>
      </dgm:prSet>
      <dgm:spPr/>
      <dgm:t>
        <a:bodyPr/>
        <a:lstStyle/>
        <a:p>
          <a:endParaRPr lang="en-US"/>
        </a:p>
      </dgm:t>
    </dgm:pt>
    <dgm:pt modelId="{8B4B8D96-1C14-4B9C-8083-2BA5B517A022}" type="pres">
      <dgm:prSet presAssocID="{40410528-F5E0-4736-BC66-49DFFD68F8FC}" presName="linNode" presStyleCnt="0"/>
      <dgm:spPr/>
    </dgm:pt>
    <dgm:pt modelId="{5EA5FF9F-5DFD-498D-924A-0454F4C4CAC1}" type="pres">
      <dgm:prSet presAssocID="{40410528-F5E0-4736-BC66-49DFFD68F8FC}" presName="parentText" presStyleLbl="node1" presStyleIdx="0" presStyleCnt="4" custScaleX="95426" custScaleY="77027">
        <dgm:presLayoutVars>
          <dgm:chMax val="1"/>
          <dgm:bulletEnabled val="1"/>
        </dgm:presLayoutVars>
      </dgm:prSet>
      <dgm:spPr/>
      <dgm:t>
        <a:bodyPr/>
        <a:lstStyle/>
        <a:p>
          <a:endParaRPr lang="en-US"/>
        </a:p>
      </dgm:t>
    </dgm:pt>
    <dgm:pt modelId="{27AE79F4-D155-4675-803E-4B9C38621904}" type="pres">
      <dgm:prSet presAssocID="{40410528-F5E0-4736-BC66-49DFFD68F8FC}" presName="descendantText" presStyleLbl="alignAccFollowNode1" presStyleIdx="0" presStyleCnt="4" custScaleX="114370" custScaleY="84007">
        <dgm:presLayoutVars>
          <dgm:bulletEnabled val="1"/>
        </dgm:presLayoutVars>
      </dgm:prSet>
      <dgm:spPr/>
      <dgm:t>
        <a:bodyPr/>
        <a:lstStyle/>
        <a:p>
          <a:endParaRPr lang="en-US"/>
        </a:p>
      </dgm:t>
    </dgm:pt>
    <dgm:pt modelId="{8EFBE2F8-EC45-4486-99C4-BAC2E9B032AD}" type="pres">
      <dgm:prSet presAssocID="{6A09DFE5-67CA-4B34-90A8-F87CFF4F0948}" presName="sp" presStyleCnt="0"/>
      <dgm:spPr/>
    </dgm:pt>
    <dgm:pt modelId="{182AE638-6BD3-4BE9-AE4C-5E7924F26DDD}" type="pres">
      <dgm:prSet presAssocID="{0AAC6535-F0B2-44D1-A02F-D74C317AD20D}" presName="linNode" presStyleCnt="0"/>
      <dgm:spPr/>
    </dgm:pt>
    <dgm:pt modelId="{77AE85C0-D38A-4FA4-942E-BB0313E22CBC}" type="pres">
      <dgm:prSet presAssocID="{0AAC6535-F0B2-44D1-A02F-D74C317AD20D}" presName="parentText" presStyleLbl="node1" presStyleIdx="1" presStyleCnt="4" custScaleX="103482" custScaleY="87148" custLinFactNeighborX="-5920" custLinFactNeighborY="-3649">
        <dgm:presLayoutVars>
          <dgm:chMax val="1"/>
          <dgm:bulletEnabled val="1"/>
        </dgm:presLayoutVars>
      </dgm:prSet>
      <dgm:spPr/>
      <dgm:t>
        <a:bodyPr/>
        <a:lstStyle/>
        <a:p>
          <a:endParaRPr lang="en-US"/>
        </a:p>
      </dgm:t>
    </dgm:pt>
    <dgm:pt modelId="{5990CA6F-01C5-4DD7-B171-AC7457E51FB4}" type="pres">
      <dgm:prSet presAssocID="{0AAC6535-F0B2-44D1-A02F-D74C317AD20D}" presName="descendantText" presStyleLbl="alignAccFollowNode1" presStyleIdx="1" presStyleCnt="4" custScaleX="124225" custScaleY="94907">
        <dgm:presLayoutVars>
          <dgm:bulletEnabled val="1"/>
        </dgm:presLayoutVars>
      </dgm:prSet>
      <dgm:spPr/>
      <dgm:t>
        <a:bodyPr/>
        <a:lstStyle/>
        <a:p>
          <a:endParaRPr lang="en-US"/>
        </a:p>
      </dgm:t>
    </dgm:pt>
    <dgm:pt modelId="{62CC12DD-7408-4745-A35A-A48CCBBB9873}" type="pres">
      <dgm:prSet presAssocID="{A9D6337D-BE02-48B6-8124-BCD2CACF41B1}" presName="sp" presStyleCnt="0"/>
      <dgm:spPr/>
    </dgm:pt>
    <dgm:pt modelId="{DAD267BD-6BAC-4446-AC37-4F069120873A}" type="pres">
      <dgm:prSet presAssocID="{3D69FCCA-72CF-4425-A395-88FE335972EA}" presName="linNode" presStyleCnt="0"/>
      <dgm:spPr/>
    </dgm:pt>
    <dgm:pt modelId="{CC8D6B1D-DB59-47A9-80CD-AD229B6572D8}" type="pres">
      <dgm:prSet presAssocID="{3D69FCCA-72CF-4425-A395-88FE335972EA}" presName="parentText" presStyleLbl="node1" presStyleIdx="2" presStyleCnt="4" custScaleX="104931" custScaleY="104455" custLinFactNeighborX="-15139" custLinFactNeighborY="321">
        <dgm:presLayoutVars>
          <dgm:chMax val="1"/>
          <dgm:bulletEnabled val="1"/>
        </dgm:presLayoutVars>
      </dgm:prSet>
      <dgm:spPr/>
      <dgm:t>
        <a:bodyPr/>
        <a:lstStyle/>
        <a:p>
          <a:endParaRPr lang="en-US"/>
        </a:p>
      </dgm:t>
    </dgm:pt>
    <dgm:pt modelId="{ADA8511D-DED9-44AB-B969-F704C7839AE6}" type="pres">
      <dgm:prSet presAssocID="{3D69FCCA-72CF-4425-A395-88FE335972EA}" presName="descendantText" presStyleLbl="alignAccFollowNode1" presStyleIdx="2" presStyleCnt="4" custScaleX="131385" custScaleY="130682" custLinFactNeighborY="1466">
        <dgm:presLayoutVars>
          <dgm:bulletEnabled val="1"/>
        </dgm:presLayoutVars>
      </dgm:prSet>
      <dgm:spPr/>
      <dgm:t>
        <a:bodyPr/>
        <a:lstStyle/>
        <a:p>
          <a:endParaRPr lang="en-US"/>
        </a:p>
      </dgm:t>
    </dgm:pt>
    <dgm:pt modelId="{4F0F59E7-E6B8-4D3F-BFCC-8DE279E1F27D}" type="pres">
      <dgm:prSet presAssocID="{B6C61505-3078-4B4C-9402-28A0FD15D61A}" presName="sp" presStyleCnt="0"/>
      <dgm:spPr/>
    </dgm:pt>
    <dgm:pt modelId="{B89AA743-4939-4FF1-8D1D-7E936E0CB455}" type="pres">
      <dgm:prSet presAssocID="{0C479A56-92A4-4926-8FD8-77CC0EC4276F}" presName="linNode" presStyleCnt="0"/>
      <dgm:spPr/>
    </dgm:pt>
    <dgm:pt modelId="{03A42F9F-5F04-45CC-906F-56F4B7B3CD65}" type="pres">
      <dgm:prSet presAssocID="{0C479A56-92A4-4926-8FD8-77CC0EC4276F}" presName="parentText" presStyleLbl="node1" presStyleIdx="3" presStyleCnt="4" custScaleX="94265">
        <dgm:presLayoutVars>
          <dgm:chMax val="1"/>
          <dgm:bulletEnabled val="1"/>
        </dgm:presLayoutVars>
      </dgm:prSet>
      <dgm:spPr/>
      <dgm:t>
        <a:bodyPr/>
        <a:lstStyle/>
        <a:p>
          <a:endParaRPr lang="en-US"/>
        </a:p>
      </dgm:t>
    </dgm:pt>
    <dgm:pt modelId="{6C10AE6A-58AE-4C92-BEDA-BDEBC8E6E0A2}" type="pres">
      <dgm:prSet presAssocID="{0C479A56-92A4-4926-8FD8-77CC0EC4276F}" presName="descendantText" presStyleLbl="alignAccFollowNode1" presStyleIdx="3" presStyleCnt="4" custScaleX="115871" custScaleY="124534">
        <dgm:presLayoutVars>
          <dgm:bulletEnabled val="1"/>
        </dgm:presLayoutVars>
      </dgm:prSet>
      <dgm:spPr/>
      <dgm:t>
        <a:bodyPr/>
        <a:lstStyle/>
        <a:p>
          <a:endParaRPr lang="en-US"/>
        </a:p>
      </dgm:t>
    </dgm:pt>
  </dgm:ptLst>
  <dgm:cxnLst>
    <dgm:cxn modelId="{1ABBF92B-E48F-4466-902D-55817F5E9EB8}" srcId="{72659002-50DA-4081-8623-11EAB0C83685}" destId="{3D69FCCA-72CF-4425-A395-88FE335972EA}" srcOrd="2" destOrd="0" parTransId="{CEAA08D6-4D80-4D7E-A323-113DB0BBB156}" sibTransId="{B6C61505-3078-4B4C-9402-28A0FD15D61A}"/>
    <dgm:cxn modelId="{95200356-67DD-4A83-BB42-478D3CF16ACC}" type="presOf" srcId="{9E8E977F-6200-4A5D-ACAA-AE643BBF871F}" destId="{ADA8511D-DED9-44AB-B969-F704C7839AE6}" srcOrd="0" destOrd="2" presId="urn:microsoft.com/office/officeart/2005/8/layout/vList5"/>
    <dgm:cxn modelId="{AA37D878-21D6-4159-86A1-FCEB80985734}" srcId="{40410528-F5E0-4736-BC66-49DFFD68F8FC}" destId="{AA11455D-5D27-427D-9DAF-310CE87604C6}" srcOrd="0" destOrd="0" parTransId="{605CF278-BA5C-4A0D-98BA-FC4C6EE736DF}" sibTransId="{0BB95C24-AF17-467C-896A-0354EA8615A4}"/>
    <dgm:cxn modelId="{66539B2F-4176-43AB-B5FD-F70BAF41CA55}" srcId="{3D69FCCA-72CF-4425-A395-88FE335972EA}" destId="{5535E2F2-C6CD-478E-A5AC-090F1C4FEA8B}" srcOrd="0" destOrd="0" parTransId="{868432DA-4E59-4379-85EF-ED6903841524}" sibTransId="{CC274518-68F9-4C3D-9B94-3CBFC847D2C3}"/>
    <dgm:cxn modelId="{8DDF42AB-B609-4EAD-9330-9846305E05F8}" type="presOf" srcId="{0AAC6535-F0B2-44D1-A02F-D74C317AD20D}" destId="{77AE85C0-D38A-4FA4-942E-BB0313E22CBC}" srcOrd="0" destOrd="0" presId="urn:microsoft.com/office/officeart/2005/8/layout/vList5"/>
    <dgm:cxn modelId="{0DEA1416-5BCA-43B9-A411-6A320297F54C}" type="presOf" srcId="{5535E2F2-C6CD-478E-A5AC-090F1C4FEA8B}" destId="{ADA8511D-DED9-44AB-B969-F704C7839AE6}" srcOrd="0" destOrd="0" presId="urn:microsoft.com/office/officeart/2005/8/layout/vList5"/>
    <dgm:cxn modelId="{A54B5813-779B-4B34-BA23-A3F3F17C709D}" srcId="{3D69FCCA-72CF-4425-A395-88FE335972EA}" destId="{6D184E8E-B573-4155-9AF0-F38A7E5E750E}" srcOrd="1" destOrd="0" parTransId="{74B6D3EC-BEEC-4698-85E9-D923D6044FA9}" sibTransId="{AD0E23BF-5E44-49EF-AFF1-2521C50818A4}"/>
    <dgm:cxn modelId="{263C8479-369F-4328-A81C-D7BAD0987285}" srcId="{3D69FCCA-72CF-4425-A395-88FE335972EA}" destId="{9E8E977F-6200-4A5D-ACAA-AE643BBF871F}" srcOrd="2" destOrd="0" parTransId="{C8D0288E-BD05-426D-B699-D36513EFC93C}" sibTransId="{508CDB46-C38D-4AE9-B31C-63F797850765}"/>
    <dgm:cxn modelId="{C9E7C58D-6BBA-4E93-A9F4-1CA691F784E2}" type="presOf" srcId="{EA892593-34BE-422B-9FFD-CEB22B31A864}" destId="{5990CA6F-01C5-4DD7-B171-AC7457E51FB4}" srcOrd="0" destOrd="0" presId="urn:microsoft.com/office/officeart/2005/8/layout/vList5"/>
    <dgm:cxn modelId="{5E1F1BB8-1D1A-4B84-8CB4-EC372E946EFD}" srcId="{72659002-50DA-4081-8623-11EAB0C83685}" destId="{40410528-F5E0-4736-BC66-49DFFD68F8FC}" srcOrd="0" destOrd="0" parTransId="{5A6EA39A-53CD-4014-80BE-59CBEC4DB12A}" sibTransId="{6A09DFE5-67CA-4B34-90A8-F87CFF4F0948}"/>
    <dgm:cxn modelId="{387F6469-6827-4838-84EA-09308F09510F}" type="presOf" srcId="{AA11455D-5D27-427D-9DAF-310CE87604C6}" destId="{27AE79F4-D155-4675-803E-4B9C38621904}" srcOrd="0" destOrd="0" presId="urn:microsoft.com/office/officeart/2005/8/layout/vList5"/>
    <dgm:cxn modelId="{797B4286-1C6A-41C9-9E38-951232AC83E1}" type="presOf" srcId="{6D184E8E-B573-4155-9AF0-F38A7E5E750E}" destId="{ADA8511D-DED9-44AB-B969-F704C7839AE6}" srcOrd="0" destOrd="1" presId="urn:microsoft.com/office/officeart/2005/8/layout/vList5"/>
    <dgm:cxn modelId="{88262857-A229-42AF-B058-727D2CCDCCCD}" srcId="{72659002-50DA-4081-8623-11EAB0C83685}" destId="{0C479A56-92A4-4926-8FD8-77CC0EC4276F}" srcOrd="3" destOrd="0" parTransId="{43B0B6CC-86EC-4D44-97F1-6151727E15E9}" sibTransId="{64FBA142-B0DF-414C-8673-814210323214}"/>
    <dgm:cxn modelId="{A7FA6FBE-3B08-4CCA-8468-5B445A183770}" srcId="{0AAC6535-F0B2-44D1-A02F-D74C317AD20D}" destId="{EA892593-34BE-422B-9FFD-CEB22B31A864}" srcOrd="0" destOrd="0" parTransId="{C192FB1C-3A82-42A7-A5FD-7233995B3482}" sibTransId="{8EC56F7F-1C93-4BFD-8F49-9BEE6D6E18E4}"/>
    <dgm:cxn modelId="{AAD31EB4-72A7-422C-ABA7-486B2ACC7EEF}" type="presOf" srcId="{E011747F-53AF-44FF-93A3-4E11F8EFE5A7}" destId="{6C10AE6A-58AE-4C92-BEDA-BDEBC8E6E0A2}" srcOrd="0" destOrd="0" presId="urn:microsoft.com/office/officeart/2005/8/layout/vList5"/>
    <dgm:cxn modelId="{50C354DE-20B1-4FC0-BAD1-1700802CB131}" type="presOf" srcId="{0C479A56-92A4-4926-8FD8-77CC0EC4276F}" destId="{03A42F9F-5F04-45CC-906F-56F4B7B3CD65}" srcOrd="0" destOrd="0" presId="urn:microsoft.com/office/officeart/2005/8/layout/vList5"/>
    <dgm:cxn modelId="{B3518A97-9A63-4459-94A9-BFBB8C6EC4EB}" type="presOf" srcId="{40410528-F5E0-4736-BC66-49DFFD68F8FC}" destId="{5EA5FF9F-5DFD-498D-924A-0454F4C4CAC1}" srcOrd="0" destOrd="0" presId="urn:microsoft.com/office/officeart/2005/8/layout/vList5"/>
    <dgm:cxn modelId="{769C41B3-F7CA-4195-AF35-3C425EFF7AE8}" type="presOf" srcId="{3D69FCCA-72CF-4425-A395-88FE335972EA}" destId="{CC8D6B1D-DB59-47A9-80CD-AD229B6572D8}" srcOrd="0" destOrd="0" presId="urn:microsoft.com/office/officeart/2005/8/layout/vList5"/>
    <dgm:cxn modelId="{E2C1B7D7-A3F9-4626-BF38-9FC8E20DC631}" srcId="{72659002-50DA-4081-8623-11EAB0C83685}" destId="{0AAC6535-F0B2-44D1-A02F-D74C317AD20D}" srcOrd="1" destOrd="0" parTransId="{912AE530-F289-448A-B1A3-ACE6DD682BF3}" sibTransId="{A9D6337D-BE02-48B6-8124-BCD2CACF41B1}"/>
    <dgm:cxn modelId="{E4DCE6AA-69C3-43B5-99A3-0598E1749C50}" type="presOf" srcId="{72659002-50DA-4081-8623-11EAB0C83685}" destId="{AE7DA32F-DE7F-457D-960E-0CB70A52559F}" srcOrd="0" destOrd="0" presId="urn:microsoft.com/office/officeart/2005/8/layout/vList5"/>
    <dgm:cxn modelId="{A59F8C95-3DA0-441D-8039-BF81FF025599}" srcId="{0C479A56-92A4-4926-8FD8-77CC0EC4276F}" destId="{E011747F-53AF-44FF-93A3-4E11F8EFE5A7}" srcOrd="0" destOrd="0" parTransId="{DD4AD851-5940-4B4E-AC74-842CE0A071CF}" sibTransId="{F0C219C2-F78A-413F-93CA-5253240DD041}"/>
    <dgm:cxn modelId="{4116F6AF-9344-4829-B846-E4CA01315285}" type="presParOf" srcId="{AE7DA32F-DE7F-457D-960E-0CB70A52559F}" destId="{8B4B8D96-1C14-4B9C-8083-2BA5B517A022}" srcOrd="0" destOrd="0" presId="urn:microsoft.com/office/officeart/2005/8/layout/vList5"/>
    <dgm:cxn modelId="{3095E5CB-3896-44E2-8113-68A15E79F15B}" type="presParOf" srcId="{8B4B8D96-1C14-4B9C-8083-2BA5B517A022}" destId="{5EA5FF9F-5DFD-498D-924A-0454F4C4CAC1}" srcOrd="0" destOrd="0" presId="urn:microsoft.com/office/officeart/2005/8/layout/vList5"/>
    <dgm:cxn modelId="{A459204F-853E-4386-96D3-6447B4F66946}" type="presParOf" srcId="{8B4B8D96-1C14-4B9C-8083-2BA5B517A022}" destId="{27AE79F4-D155-4675-803E-4B9C38621904}" srcOrd="1" destOrd="0" presId="urn:microsoft.com/office/officeart/2005/8/layout/vList5"/>
    <dgm:cxn modelId="{4DAB7CFB-0116-4650-95CA-92A604BC44F3}" type="presParOf" srcId="{AE7DA32F-DE7F-457D-960E-0CB70A52559F}" destId="{8EFBE2F8-EC45-4486-99C4-BAC2E9B032AD}" srcOrd="1" destOrd="0" presId="urn:microsoft.com/office/officeart/2005/8/layout/vList5"/>
    <dgm:cxn modelId="{6910260C-FB6B-46BE-BB05-E1A3C6FA39FF}" type="presParOf" srcId="{AE7DA32F-DE7F-457D-960E-0CB70A52559F}" destId="{182AE638-6BD3-4BE9-AE4C-5E7924F26DDD}" srcOrd="2" destOrd="0" presId="urn:microsoft.com/office/officeart/2005/8/layout/vList5"/>
    <dgm:cxn modelId="{0FF356E4-C515-4193-B122-4173E937280E}" type="presParOf" srcId="{182AE638-6BD3-4BE9-AE4C-5E7924F26DDD}" destId="{77AE85C0-D38A-4FA4-942E-BB0313E22CBC}" srcOrd="0" destOrd="0" presId="urn:microsoft.com/office/officeart/2005/8/layout/vList5"/>
    <dgm:cxn modelId="{1FD2F969-EEDC-4203-AEA1-7CF2DA0B7B6C}" type="presParOf" srcId="{182AE638-6BD3-4BE9-AE4C-5E7924F26DDD}" destId="{5990CA6F-01C5-4DD7-B171-AC7457E51FB4}" srcOrd="1" destOrd="0" presId="urn:microsoft.com/office/officeart/2005/8/layout/vList5"/>
    <dgm:cxn modelId="{AA4D4F80-D9DE-4BA2-B515-0E64EBE2229D}" type="presParOf" srcId="{AE7DA32F-DE7F-457D-960E-0CB70A52559F}" destId="{62CC12DD-7408-4745-A35A-A48CCBBB9873}" srcOrd="3" destOrd="0" presId="urn:microsoft.com/office/officeart/2005/8/layout/vList5"/>
    <dgm:cxn modelId="{63F108BF-38DC-4BAD-AA42-885B40B38392}" type="presParOf" srcId="{AE7DA32F-DE7F-457D-960E-0CB70A52559F}" destId="{DAD267BD-6BAC-4446-AC37-4F069120873A}" srcOrd="4" destOrd="0" presId="urn:microsoft.com/office/officeart/2005/8/layout/vList5"/>
    <dgm:cxn modelId="{0989CDC8-C48C-40F1-8506-8DB543927CFB}" type="presParOf" srcId="{DAD267BD-6BAC-4446-AC37-4F069120873A}" destId="{CC8D6B1D-DB59-47A9-80CD-AD229B6572D8}" srcOrd="0" destOrd="0" presId="urn:microsoft.com/office/officeart/2005/8/layout/vList5"/>
    <dgm:cxn modelId="{D6473D27-9C3B-4E2D-BAA8-93A5131CACB6}" type="presParOf" srcId="{DAD267BD-6BAC-4446-AC37-4F069120873A}" destId="{ADA8511D-DED9-44AB-B969-F704C7839AE6}" srcOrd="1" destOrd="0" presId="urn:microsoft.com/office/officeart/2005/8/layout/vList5"/>
    <dgm:cxn modelId="{D745822F-91F6-4E3F-A2E3-7C3B7D475686}" type="presParOf" srcId="{AE7DA32F-DE7F-457D-960E-0CB70A52559F}" destId="{4F0F59E7-E6B8-4D3F-BFCC-8DE279E1F27D}" srcOrd="5" destOrd="0" presId="urn:microsoft.com/office/officeart/2005/8/layout/vList5"/>
    <dgm:cxn modelId="{637E97DD-B135-40EA-83C4-54B8A9F231F5}" type="presParOf" srcId="{AE7DA32F-DE7F-457D-960E-0CB70A52559F}" destId="{B89AA743-4939-4FF1-8D1D-7E936E0CB455}" srcOrd="6" destOrd="0" presId="urn:microsoft.com/office/officeart/2005/8/layout/vList5"/>
    <dgm:cxn modelId="{C4585EF2-BA37-4607-92BD-383C00EB25B8}" type="presParOf" srcId="{B89AA743-4939-4FF1-8D1D-7E936E0CB455}" destId="{03A42F9F-5F04-45CC-906F-56F4B7B3CD65}" srcOrd="0" destOrd="0" presId="urn:microsoft.com/office/officeart/2005/8/layout/vList5"/>
    <dgm:cxn modelId="{A28CDC42-5A39-4869-BA1A-154B9D204823}" type="presParOf" srcId="{B89AA743-4939-4FF1-8D1D-7E936E0CB455}" destId="{6C10AE6A-58AE-4C92-BEDA-BDEBC8E6E0A2}" srcOrd="1" destOrd="0" presId="urn:microsoft.com/office/officeart/2005/8/layout/vList5"/>
  </dgm:cxnLst>
  <dgm:bg/>
  <dgm:whole/>
</dgm:dataModel>
</file>

<file path=ppt/diagrams/data3.xml><?xml version="1.0" encoding="utf-8"?>
<dgm:dataModel xmlns:dgm="http://schemas.openxmlformats.org/drawingml/2006/diagram" xmlns:a="http://schemas.openxmlformats.org/drawingml/2006/main">
  <dgm:ptLst>
    <dgm:pt modelId="{47470B45-9DDB-42DA-8D7B-FDAE4F832D2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4DBCD45-0E9B-4196-BDEE-553AE2BCEE23}">
      <dgm:prSet phldrT="[Text]" custT="1"/>
      <dgm:spPr>
        <a:solidFill>
          <a:schemeClr val="accent2">
            <a:lumMod val="40000"/>
            <a:lumOff val="60000"/>
          </a:schemeClr>
        </a:solidFill>
      </dgm:spPr>
      <dgm:t>
        <a:bodyPr/>
        <a:lstStyle/>
        <a:p>
          <a:r>
            <a:rPr lang="en-US" sz="1600" b="1" dirty="0">
              <a:solidFill>
                <a:schemeClr val="tx1"/>
              </a:solidFill>
            </a:rPr>
            <a:t>Data Handlers Training</a:t>
          </a:r>
        </a:p>
      </dgm:t>
    </dgm:pt>
    <dgm:pt modelId="{4CFE44DE-A42C-4F08-9EF3-94094B05A513}" type="parTrans" cxnId="{A0B4E8CC-2889-403A-902A-AD73666C9DD3}">
      <dgm:prSet/>
      <dgm:spPr/>
      <dgm:t>
        <a:bodyPr/>
        <a:lstStyle/>
        <a:p>
          <a:endParaRPr lang="en-US" sz="1600">
            <a:solidFill>
              <a:schemeClr val="tx1"/>
            </a:solidFill>
          </a:endParaRPr>
        </a:p>
      </dgm:t>
    </dgm:pt>
    <dgm:pt modelId="{B8E8C5CA-A37D-4FE3-95BC-1E7D0060F0D5}" type="sibTrans" cxnId="{A0B4E8CC-2889-403A-902A-AD73666C9DD3}">
      <dgm:prSet/>
      <dgm:spPr/>
      <dgm:t>
        <a:bodyPr/>
        <a:lstStyle/>
        <a:p>
          <a:endParaRPr lang="en-US" sz="1600">
            <a:solidFill>
              <a:schemeClr val="tx1"/>
            </a:solidFill>
          </a:endParaRPr>
        </a:p>
      </dgm:t>
    </dgm:pt>
    <dgm:pt modelId="{D8696CB4-EE31-4621-8CC5-1685444127D9}">
      <dgm:prSet phldrT="[Text]" custT="1"/>
      <dgm:spPr>
        <a:solidFill>
          <a:schemeClr val="tx2">
            <a:lumMod val="40000"/>
            <a:lumOff val="60000"/>
            <a:alpha val="90000"/>
          </a:schemeClr>
        </a:solidFill>
      </dgm:spPr>
      <dgm:t>
        <a:bodyPr/>
        <a:lstStyle/>
        <a:p>
          <a:r>
            <a:rPr lang="en-US" sz="1600" dirty="0">
              <a:solidFill>
                <a:schemeClr val="tx1"/>
              </a:solidFill>
            </a:rPr>
            <a:t>One Day training to be organized at District Level</a:t>
          </a:r>
        </a:p>
      </dgm:t>
    </dgm:pt>
    <dgm:pt modelId="{AF47A12F-096F-4A7D-8B8E-2F7D0D675C01}" type="parTrans" cxnId="{746A8235-9980-41D0-B855-61AF899DAB10}">
      <dgm:prSet/>
      <dgm:spPr/>
      <dgm:t>
        <a:bodyPr/>
        <a:lstStyle/>
        <a:p>
          <a:endParaRPr lang="en-US" sz="1600">
            <a:solidFill>
              <a:schemeClr val="tx1"/>
            </a:solidFill>
          </a:endParaRPr>
        </a:p>
      </dgm:t>
    </dgm:pt>
    <dgm:pt modelId="{47068210-7485-4E9D-B1A7-D78986217E5B}" type="sibTrans" cxnId="{746A8235-9980-41D0-B855-61AF899DAB10}">
      <dgm:prSet/>
      <dgm:spPr/>
      <dgm:t>
        <a:bodyPr/>
        <a:lstStyle/>
        <a:p>
          <a:endParaRPr lang="en-US" sz="1600">
            <a:solidFill>
              <a:schemeClr val="tx1"/>
            </a:solidFill>
          </a:endParaRPr>
        </a:p>
      </dgm:t>
    </dgm:pt>
    <dgm:pt modelId="{3F7784CB-5168-41D1-96D1-D480A6FC4392}">
      <dgm:prSet phldrT="[Text]" custT="1"/>
      <dgm:spPr>
        <a:solidFill>
          <a:schemeClr val="tx2">
            <a:lumMod val="40000"/>
            <a:lumOff val="60000"/>
            <a:alpha val="90000"/>
          </a:schemeClr>
        </a:solidFill>
      </dgm:spPr>
      <dgm:t>
        <a:bodyPr/>
        <a:lstStyle/>
        <a:p>
          <a:r>
            <a:rPr lang="en-US" sz="1600" dirty="0">
              <a:solidFill>
                <a:schemeClr val="tx1"/>
              </a:solidFill>
            </a:rPr>
            <a:t>Training Will be Facilitated by DIO/DPM/Partners/ M&amp;E</a:t>
          </a:r>
        </a:p>
      </dgm:t>
    </dgm:pt>
    <dgm:pt modelId="{360FEBE2-A7F5-4C2C-9634-0BAC5DEB22F4}" type="parTrans" cxnId="{CD6670D7-28EA-4ECF-A51C-F3181D6C2953}">
      <dgm:prSet/>
      <dgm:spPr/>
      <dgm:t>
        <a:bodyPr/>
        <a:lstStyle/>
        <a:p>
          <a:endParaRPr lang="en-US" sz="1600">
            <a:solidFill>
              <a:schemeClr val="tx1"/>
            </a:solidFill>
          </a:endParaRPr>
        </a:p>
      </dgm:t>
    </dgm:pt>
    <dgm:pt modelId="{09AF9DBE-FEC7-4F2E-B730-790C489F9A98}" type="sibTrans" cxnId="{CD6670D7-28EA-4ECF-A51C-F3181D6C2953}">
      <dgm:prSet/>
      <dgm:spPr/>
      <dgm:t>
        <a:bodyPr/>
        <a:lstStyle/>
        <a:p>
          <a:endParaRPr lang="en-US" sz="1600">
            <a:solidFill>
              <a:schemeClr val="tx1"/>
            </a:solidFill>
          </a:endParaRPr>
        </a:p>
      </dgm:t>
    </dgm:pt>
    <dgm:pt modelId="{B2559611-DE45-4E43-854D-7F998ABD6DDC}">
      <dgm:prSet phldrT="[Text]" custT="1"/>
      <dgm:spPr>
        <a:solidFill>
          <a:schemeClr val="accent4">
            <a:lumMod val="60000"/>
            <a:lumOff val="40000"/>
          </a:schemeClr>
        </a:solidFill>
      </dgm:spPr>
      <dgm:t>
        <a:bodyPr/>
        <a:lstStyle/>
        <a:p>
          <a:r>
            <a:rPr lang="en-US" sz="1600" b="1" dirty="0">
              <a:solidFill>
                <a:schemeClr val="tx1"/>
              </a:solidFill>
            </a:rPr>
            <a:t>Cold Chain Handlers Training</a:t>
          </a:r>
        </a:p>
      </dgm:t>
    </dgm:pt>
    <dgm:pt modelId="{AF66EA13-CA43-481C-B373-3DA0C7B5FF6E}" type="parTrans" cxnId="{351698B3-B887-4986-9A33-E2BADCB85E11}">
      <dgm:prSet/>
      <dgm:spPr/>
      <dgm:t>
        <a:bodyPr/>
        <a:lstStyle/>
        <a:p>
          <a:endParaRPr lang="en-US" sz="1600">
            <a:solidFill>
              <a:schemeClr val="tx1"/>
            </a:solidFill>
          </a:endParaRPr>
        </a:p>
      </dgm:t>
    </dgm:pt>
    <dgm:pt modelId="{F11B4EA3-A41E-4F2D-8FC3-CE56D54F0D21}" type="sibTrans" cxnId="{351698B3-B887-4986-9A33-E2BADCB85E11}">
      <dgm:prSet/>
      <dgm:spPr/>
      <dgm:t>
        <a:bodyPr/>
        <a:lstStyle/>
        <a:p>
          <a:endParaRPr lang="en-US" sz="1600">
            <a:solidFill>
              <a:schemeClr val="tx1"/>
            </a:solidFill>
          </a:endParaRPr>
        </a:p>
      </dgm:t>
    </dgm:pt>
    <dgm:pt modelId="{C4B038AF-2D2F-44D3-8EE2-A99207E19446}">
      <dgm:prSet phldrT="[Text]" custT="1"/>
      <dgm:spPr>
        <a:solidFill>
          <a:schemeClr val="tx2">
            <a:lumMod val="40000"/>
            <a:lumOff val="60000"/>
            <a:alpha val="90000"/>
          </a:schemeClr>
        </a:solidFill>
      </dgm:spPr>
      <dgm:t>
        <a:bodyPr/>
        <a:lstStyle/>
        <a:p>
          <a:r>
            <a:rPr lang="en-US" sz="1600" dirty="0">
              <a:solidFill>
                <a:schemeClr val="tx1"/>
              </a:solidFill>
            </a:rPr>
            <a:t>Two days Training to be organized at District Level</a:t>
          </a:r>
        </a:p>
      </dgm:t>
    </dgm:pt>
    <dgm:pt modelId="{1DCDD8CE-7C6A-4926-82A5-CB35DA842CC4}" type="parTrans" cxnId="{455218BD-A1C0-43C3-BD6F-DB023A0736AC}">
      <dgm:prSet/>
      <dgm:spPr/>
      <dgm:t>
        <a:bodyPr/>
        <a:lstStyle/>
        <a:p>
          <a:endParaRPr lang="en-US" sz="1600">
            <a:solidFill>
              <a:schemeClr val="tx1"/>
            </a:solidFill>
          </a:endParaRPr>
        </a:p>
      </dgm:t>
    </dgm:pt>
    <dgm:pt modelId="{B7AB6C65-57AB-4ACE-BF05-A1261352CD4C}" type="sibTrans" cxnId="{455218BD-A1C0-43C3-BD6F-DB023A0736AC}">
      <dgm:prSet/>
      <dgm:spPr/>
      <dgm:t>
        <a:bodyPr/>
        <a:lstStyle/>
        <a:p>
          <a:endParaRPr lang="en-US" sz="1600">
            <a:solidFill>
              <a:schemeClr val="tx1"/>
            </a:solidFill>
          </a:endParaRPr>
        </a:p>
      </dgm:t>
    </dgm:pt>
    <dgm:pt modelId="{51E74E4A-4B77-4BED-B542-2E59CA6DB795}">
      <dgm:prSet phldrT="[Text]" custT="1"/>
      <dgm:spPr>
        <a:solidFill>
          <a:schemeClr val="tx2">
            <a:lumMod val="40000"/>
            <a:lumOff val="60000"/>
            <a:alpha val="90000"/>
          </a:schemeClr>
        </a:solidFill>
      </dgm:spPr>
      <dgm:t>
        <a:bodyPr/>
        <a:lstStyle/>
        <a:p>
          <a:r>
            <a:rPr lang="en-US" sz="1600" dirty="0">
              <a:solidFill>
                <a:schemeClr val="tx1"/>
              </a:solidFill>
            </a:rPr>
            <a:t>Training Will be Facilitated by DIO/Partners</a:t>
          </a:r>
        </a:p>
      </dgm:t>
    </dgm:pt>
    <dgm:pt modelId="{29C652D4-3616-42C5-8238-5F4A55D8E034}" type="parTrans" cxnId="{EE320CC3-D432-4804-95BB-0E1DE4EC480F}">
      <dgm:prSet/>
      <dgm:spPr/>
      <dgm:t>
        <a:bodyPr/>
        <a:lstStyle/>
        <a:p>
          <a:endParaRPr lang="en-US" sz="1600">
            <a:solidFill>
              <a:schemeClr val="tx1"/>
            </a:solidFill>
          </a:endParaRPr>
        </a:p>
      </dgm:t>
    </dgm:pt>
    <dgm:pt modelId="{AE18BCBE-FBF0-45B3-BE79-44ABA1E739CA}" type="sibTrans" cxnId="{EE320CC3-D432-4804-95BB-0E1DE4EC480F}">
      <dgm:prSet/>
      <dgm:spPr/>
      <dgm:t>
        <a:bodyPr/>
        <a:lstStyle/>
        <a:p>
          <a:endParaRPr lang="en-US" sz="1600">
            <a:solidFill>
              <a:schemeClr val="tx1"/>
            </a:solidFill>
          </a:endParaRPr>
        </a:p>
      </dgm:t>
    </dgm:pt>
    <dgm:pt modelId="{F4683249-8EA9-4857-86C6-1124BBC6DAC4}">
      <dgm:prSet phldrT="[Text]" custT="1"/>
      <dgm:spPr>
        <a:solidFill>
          <a:schemeClr val="accent6">
            <a:lumMod val="60000"/>
            <a:lumOff val="40000"/>
          </a:schemeClr>
        </a:solidFill>
      </dgm:spPr>
      <dgm:t>
        <a:bodyPr/>
        <a:lstStyle/>
        <a:p>
          <a:r>
            <a:rPr lang="en-US" sz="1600" b="1" dirty="0">
              <a:solidFill>
                <a:schemeClr val="tx1"/>
              </a:solidFill>
            </a:rPr>
            <a:t>Health Worker Training</a:t>
          </a:r>
        </a:p>
      </dgm:t>
    </dgm:pt>
    <dgm:pt modelId="{564FA3C7-07C4-4B5B-8040-E58B2DCB780F}" type="parTrans" cxnId="{3432ED20-5CC4-46F7-A33A-7338672F926A}">
      <dgm:prSet/>
      <dgm:spPr/>
      <dgm:t>
        <a:bodyPr/>
        <a:lstStyle/>
        <a:p>
          <a:endParaRPr lang="en-US" sz="1600">
            <a:solidFill>
              <a:schemeClr val="tx1"/>
            </a:solidFill>
          </a:endParaRPr>
        </a:p>
      </dgm:t>
    </dgm:pt>
    <dgm:pt modelId="{B790B1AC-E165-466C-9E14-E451844A5FA3}" type="sibTrans" cxnId="{3432ED20-5CC4-46F7-A33A-7338672F926A}">
      <dgm:prSet/>
      <dgm:spPr/>
      <dgm:t>
        <a:bodyPr/>
        <a:lstStyle/>
        <a:p>
          <a:endParaRPr lang="en-US" sz="1600">
            <a:solidFill>
              <a:schemeClr val="tx1"/>
            </a:solidFill>
          </a:endParaRPr>
        </a:p>
      </dgm:t>
    </dgm:pt>
    <dgm:pt modelId="{A24DE7FE-C89E-42F3-8363-8FBA373A0D0D}">
      <dgm:prSet phldrT="[Text]" custT="1"/>
      <dgm:spPr>
        <a:solidFill>
          <a:schemeClr val="tx2">
            <a:lumMod val="40000"/>
            <a:lumOff val="60000"/>
            <a:alpha val="90000"/>
          </a:schemeClr>
        </a:solidFill>
      </dgm:spPr>
      <dgm:t>
        <a:bodyPr/>
        <a:lstStyle/>
        <a:p>
          <a:r>
            <a:rPr lang="en-US" sz="1600" dirty="0">
              <a:solidFill>
                <a:schemeClr val="tx1"/>
              </a:solidFill>
            </a:rPr>
            <a:t>Two days Training to be organized at District Level</a:t>
          </a:r>
        </a:p>
      </dgm:t>
    </dgm:pt>
    <dgm:pt modelId="{DF6B4852-3102-48AD-9A38-439D14CBF82C}" type="parTrans" cxnId="{5D91F09E-4795-44C1-9AEF-C64930B39711}">
      <dgm:prSet/>
      <dgm:spPr/>
      <dgm:t>
        <a:bodyPr/>
        <a:lstStyle/>
        <a:p>
          <a:endParaRPr lang="en-US" sz="1600">
            <a:solidFill>
              <a:schemeClr val="tx1"/>
            </a:solidFill>
          </a:endParaRPr>
        </a:p>
      </dgm:t>
    </dgm:pt>
    <dgm:pt modelId="{19B7A8F3-FA5F-405C-9C34-4E4C39945941}" type="sibTrans" cxnId="{5D91F09E-4795-44C1-9AEF-C64930B39711}">
      <dgm:prSet/>
      <dgm:spPr/>
      <dgm:t>
        <a:bodyPr/>
        <a:lstStyle/>
        <a:p>
          <a:endParaRPr lang="en-US" sz="1600">
            <a:solidFill>
              <a:schemeClr val="tx1"/>
            </a:solidFill>
          </a:endParaRPr>
        </a:p>
      </dgm:t>
    </dgm:pt>
    <dgm:pt modelId="{B163B3CB-AA89-443C-BE72-852A302C345B}">
      <dgm:prSet phldrT="[Text]" custT="1"/>
      <dgm:spPr>
        <a:solidFill>
          <a:schemeClr val="tx2">
            <a:lumMod val="40000"/>
            <a:lumOff val="60000"/>
            <a:alpha val="90000"/>
          </a:schemeClr>
        </a:solidFill>
      </dgm:spPr>
      <dgm:t>
        <a:bodyPr/>
        <a:lstStyle/>
        <a:p>
          <a:r>
            <a:rPr lang="en-US" sz="1600" dirty="0">
              <a:solidFill>
                <a:schemeClr val="tx1"/>
              </a:solidFill>
            </a:rPr>
            <a:t>Training Will be Facilitated by DIO/Trainers trained in  State Level TOT/Partners</a:t>
          </a:r>
        </a:p>
      </dgm:t>
    </dgm:pt>
    <dgm:pt modelId="{2502D7F5-6EB2-40EE-AEF6-7FB84778C0AE}" type="parTrans" cxnId="{3F4BF127-C59A-4F14-9B12-5389ACE7E194}">
      <dgm:prSet/>
      <dgm:spPr/>
      <dgm:t>
        <a:bodyPr/>
        <a:lstStyle/>
        <a:p>
          <a:endParaRPr lang="en-US" sz="1600">
            <a:solidFill>
              <a:schemeClr val="tx1"/>
            </a:solidFill>
          </a:endParaRPr>
        </a:p>
      </dgm:t>
    </dgm:pt>
    <dgm:pt modelId="{ECB245FF-9AD7-4266-B504-4C91ACC00D3B}" type="sibTrans" cxnId="{3F4BF127-C59A-4F14-9B12-5389ACE7E194}">
      <dgm:prSet/>
      <dgm:spPr/>
      <dgm:t>
        <a:bodyPr/>
        <a:lstStyle/>
        <a:p>
          <a:endParaRPr lang="en-US" sz="1600">
            <a:solidFill>
              <a:schemeClr val="tx1"/>
            </a:solidFill>
          </a:endParaRPr>
        </a:p>
      </dgm:t>
    </dgm:pt>
    <dgm:pt modelId="{67D45410-8460-4ECF-A6A2-A80B402A3D2E}">
      <dgm:prSet phldrT="[Text]" custT="1"/>
      <dgm:spPr>
        <a:solidFill>
          <a:srgbClr val="FFC000"/>
        </a:solidFill>
      </dgm:spPr>
      <dgm:t>
        <a:bodyPr/>
        <a:lstStyle/>
        <a:p>
          <a:r>
            <a:rPr lang="en-US" sz="1600" b="1" dirty="0">
              <a:solidFill>
                <a:schemeClr val="tx1"/>
              </a:solidFill>
            </a:rPr>
            <a:t>Medical Officer Training </a:t>
          </a:r>
        </a:p>
      </dgm:t>
    </dgm:pt>
    <dgm:pt modelId="{43039598-CB5A-4D22-887A-D405D005D228}" type="parTrans" cxnId="{D5244BA0-DAB5-49ED-A9FF-5A864B2A4FC5}">
      <dgm:prSet/>
      <dgm:spPr/>
      <dgm:t>
        <a:bodyPr/>
        <a:lstStyle/>
        <a:p>
          <a:endParaRPr lang="en-US" sz="1600">
            <a:solidFill>
              <a:schemeClr val="tx1"/>
            </a:solidFill>
          </a:endParaRPr>
        </a:p>
      </dgm:t>
    </dgm:pt>
    <dgm:pt modelId="{8499B367-4A81-4D3A-96DF-289E5B1C9099}" type="sibTrans" cxnId="{D5244BA0-DAB5-49ED-A9FF-5A864B2A4FC5}">
      <dgm:prSet/>
      <dgm:spPr/>
      <dgm:t>
        <a:bodyPr/>
        <a:lstStyle/>
        <a:p>
          <a:endParaRPr lang="en-US" sz="1600">
            <a:solidFill>
              <a:schemeClr val="tx1"/>
            </a:solidFill>
          </a:endParaRPr>
        </a:p>
      </dgm:t>
    </dgm:pt>
    <dgm:pt modelId="{F884613D-DCD4-499C-974A-F14FF45F2D8F}">
      <dgm:prSet phldrT="[Text]" custT="1"/>
      <dgm:spPr>
        <a:solidFill>
          <a:schemeClr val="tx2">
            <a:lumMod val="40000"/>
            <a:lumOff val="60000"/>
            <a:alpha val="90000"/>
          </a:schemeClr>
        </a:solidFill>
      </dgm:spPr>
      <dgm:t>
        <a:bodyPr/>
        <a:lstStyle/>
        <a:p>
          <a:pPr algn="l"/>
          <a:r>
            <a:rPr lang="en-US" sz="1600" dirty="0">
              <a:solidFill>
                <a:schemeClr val="tx1"/>
              </a:solidFill>
            </a:rPr>
            <a:t>Three  days Training to be organized at RFPTC.</a:t>
          </a:r>
        </a:p>
        <a:p>
          <a:pPr algn="l"/>
          <a:r>
            <a:rPr lang="en-US" sz="1600" dirty="0">
              <a:solidFill>
                <a:schemeClr val="tx1"/>
              </a:solidFill>
            </a:rPr>
            <a:t>Training will be facilitated by Master Trainers trained at State </a:t>
          </a:r>
        </a:p>
      </dgm:t>
    </dgm:pt>
    <dgm:pt modelId="{E180133C-8B4E-4BC5-B2F5-B05B33AC4A32}" type="parTrans" cxnId="{1E5C17FB-40D5-4057-A0B4-7919FD78D7F7}">
      <dgm:prSet/>
      <dgm:spPr/>
      <dgm:t>
        <a:bodyPr/>
        <a:lstStyle/>
        <a:p>
          <a:endParaRPr lang="en-US" sz="1600">
            <a:solidFill>
              <a:schemeClr val="tx1"/>
            </a:solidFill>
          </a:endParaRPr>
        </a:p>
      </dgm:t>
    </dgm:pt>
    <dgm:pt modelId="{5A00F109-C8C9-4A85-BBBD-2C6E0531921A}" type="sibTrans" cxnId="{1E5C17FB-40D5-4057-A0B4-7919FD78D7F7}">
      <dgm:prSet/>
      <dgm:spPr/>
      <dgm:t>
        <a:bodyPr/>
        <a:lstStyle/>
        <a:p>
          <a:endParaRPr lang="en-US" sz="1600">
            <a:solidFill>
              <a:schemeClr val="tx1"/>
            </a:solidFill>
          </a:endParaRPr>
        </a:p>
      </dgm:t>
    </dgm:pt>
    <dgm:pt modelId="{32E230D9-F9B9-484A-8C4A-973CBF359D58}">
      <dgm:prSet phldrT="[Text]" custT="1"/>
      <dgm:spPr>
        <a:solidFill>
          <a:schemeClr val="tx2">
            <a:lumMod val="40000"/>
            <a:lumOff val="60000"/>
            <a:alpha val="90000"/>
          </a:schemeClr>
        </a:solidFill>
      </dgm:spPr>
      <dgm:t>
        <a:bodyPr/>
        <a:lstStyle/>
        <a:p>
          <a:r>
            <a:rPr lang="en-US" sz="1600" dirty="0">
              <a:solidFill>
                <a:schemeClr val="tx1"/>
              </a:solidFill>
            </a:rPr>
            <a:t>All data handlers of District and Block level to be trained </a:t>
          </a:r>
        </a:p>
      </dgm:t>
    </dgm:pt>
    <dgm:pt modelId="{4D9C71B6-4425-49FA-A24E-24A4661FF829}" type="parTrans" cxnId="{71AF1E97-7DFD-4950-898E-9D24D57E02A9}">
      <dgm:prSet/>
      <dgm:spPr/>
      <dgm:t>
        <a:bodyPr/>
        <a:lstStyle/>
        <a:p>
          <a:endParaRPr lang="en-US"/>
        </a:p>
      </dgm:t>
    </dgm:pt>
    <dgm:pt modelId="{84E1AC80-DF88-4E0C-8578-E6DF242EE8C7}" type="sibTrans" cxnId="{71AF1E97-7DFD-4950-898E-9D24D57E02A9}">
      <dgm:prSet/>
      <dgm:spPr/>
      <dgm:t>
        <a:bodyPr/>
        <a:lstStyle/>
        <a:p>
          <a:endParaRPr lang="en-US"/>
        </a:p>
      </dgm:t>
    </dgm:pt>
    <dgm:pt modelId="{A4DC3E99-8844-495D-9456-483E5103F94D}">
      <dgm:prSet phldrT="[Text]" custT="1"/>
      <dgm:spPr>
        <a:solidFill>
          <a:schemeClr val="tx2">
            <a:lumMod val="40000"/>
            <a:lumOff val="60000"/>
            <a:alpha val="90000"/>
          </a:schemeClr>
        </a:solidFill>
      </dgm:spPr>
      <dgm:t>
        <a:bodyPr/>
        <a:lstStyle/>
        <a:p>
          <a:r>
            <a:rPr lang="en-US" sz="1600" dirty="0">
              <a:solidFill>
                <a:schemeClr val="tx1"/>
              </a:solidFill>
            </a:rPr>
            <a:t>All CCH at SVS/</a:t>
          </a:r>
          <a:r>
            <a:rPr lang="en-US" sz="1600" dirty="0" err="1">
              <a:solidFill>
                <a:schemeClr val="tx1"/>
              </a:solidFill>
            </a:rPr>
            <a:t>DiVS</a:t>
          </a:r>
          <a:r>
            <a:rPr lang="en-US" sz="1600" dirty="0">
              <a:solidFill>
                <a:schemeClr val="tx1"/>
              </a:solidFill>
            </a:rPr>
            <a:t>/District/Block level to be trained at respected district .</a:t>
          </a:r>
        </a:p>
      </dgm:t>
    </dgm:pt>
    <dgm:pt modelId="{A459CDFE-5101-4D32-8D6C-24978CA81F7A}" type="parTrans" cxnId="{DA62EAF8-FDEE-4161-874D-6FB2FD5E61EC}">
      <dgm:prSet/>
      <dgm:spPr/>
      <dgm:t>
        <a:bodyPr/>
        <a:lstStyle/>
        <a:p>
          <a:endParaRPr lang="en-US"/>
        </a:p>
      </dgm:t>
    </dgm:pt>
    <dgm:pt modelId="{3243414D-E090-49C0-9B38-094228D8FC71}" type="sibTrans" cxnId="{DA62EAF8-FDEE-4161-874D-6FB2FD5E61EC}">
      <dgm:prSet/>
      <dgm:spPr/>
      <dgm:t>
        <a:bodyPr/>
        <a:lstStyle/>
        <a:p>
          <a:endParaRPr lang="en-US"/>
        </a:p>
      </dgm:t>
    </dgm:pt>
    <dgm:pt modelId="{5DC6503C-D642-4DDC-A306-D8E506A21F10}" type="pres">
      <dgm:prSet presAssocID="{47470B45-9DDB-42DA-8D7B-FDAE4F832D2B}" presName="Name0" presStyleCnt="0">
        <dgm:presLayoutVars>
          <dgm:dir/>
          <dgm:animLvl val="lvl"/>
          <dgm:resizeHandles val="exact"/>
        </dgm:presLayoutVars>
      </dgm:prSet>
      <dgm:spPr/>
      <dgm:t>
        <a:bodyPr/>
        <a:lstStyle/>
        <a:p>
          <a:endParaRPr lang="en-US"/>
        </a:p>
      </dgm:t>
    </dgm:pt>
    <dgm:pt modelId="{FF3A15D9-E2C4-47FA-92C2-B0A070CDCD67}" type="pres">
      <dgm:prSet presAssocID="{C4DBCD45-0E9B-4196-BDEE-553AE2BCEE23}" presName="linNode" presStyleCnt="0"/>
      <dgm:spPr/>
    </dgm:pt>
    <dgm:pt modelId="{C3D7542E-910F-4AAE-8B07-24C122C30273}" type="pres">
      <dgm:prSet presAssocID="{C4DBCD45-0E9B-4196-BDEE-553AE2BCEE23}" presName="parentText" presStyleLbl="node1" presStyleIdx="0" presStyleCnt="5" custScaleY="142767" custLinFactNeighborY="14322">
        <dgm:presLayoutVars>
          <dgm:chMax val="1"/>
          <dgm:bulletEnabled val="1"/>
        </dgm:presLayoutVars>
      </dgm:prSet>
      <dgm:spPr/>
      <dgm:t>
        <a:bodyPr/>
        <a:lstStyle/>
        <a:p>
          <a:endParaRPr lang="en-US"/>
        </a:p>
      </dgm:t>
    </dgm:pt>
    <dgm:pt modelId="{8A29A100-AE64-4F49-AE29-84BB8E4CBB84}" type="pres">
      <dgm:prSet presAssocID="{C4DBCD45-0E9B-4196-BDEE-553AE2BCEE23}" presName="descendantText" presStyleLbl="alignAccFollowNode1" presStyleIdx="0" presStyleCnt="3" custScaleY="193206" custLinFactNeighborX="3535" custLinFactNeighborY="17470">
        <dgm:presLayoutVars>
          <dgm:bulletEnabled val="1"/>
        </dgm:presLayoutVars>
      </dgm:prSet>
      <dgm:spPr/>
      <dgm:t>
        <a:bodyPr/>
        <a:lstStyle/>
        <a:p>
          <a:endParaRPr lang="en-US"/>
        </a:p>
      </dgm:t>
    </dgm:pt>
    <dgm:pt modelId="{09E72BF0-9FD8-4B0A-90A8-1D525DA2BB16}" type="pres">
      <dgm:prSet presAssocID="{B8E8C5CA-A37D-4FE3-95BC-1E7D0060F0D5}" presName="sp" presStyleCnt="0"/>
      <dgm:spPr/>
    </dgm:pt>
    <dgm:pt modelId="{7CC6964E-9BD5-44A8-A763-1BD267A18E92}" type="pres">
      <dgm:prSet presAssocID="{B2559611-DE45-4E43-854D-7F998ABD6DDC}" presName="linNode" presStyleCnt="0"/>
      <dgm:spPr/>
    </dgm:pt>
    <dgm:pt modelId="{025FE9A2-5FEA-4EFD-947A-77DACAF64738}" type="pres">
      <dgm:prSet presAssocID="{B2559611-DE45-4E43-854D-7F998ABD6DDC}" presName="parentText" presStyleLbl="node1" presStyleIdx="1" presStyleCnt="5" custScaleY="135469" custLinFactNeighborX="-250" custLinFactNeighborY="45030">
        <dgm:presLayoutVars>
          <dgm:chMax val="1"/>
          <dgm:bulletEnabled val="1"/>
        </dgm:presLayoutVars>
      </dgm:prSet>
      <dgm:spPr/>
      <dgm:t>
        <a:bodyPr/>
        <a:lstStyle/>
        <a:p>
          <a:endParaRPr lang="en-US"/>
        </a:p>
      </dgm:t>
    </dgm:pt>
    <dgm:pt modelId="{829EF676-360B-4EED-AD03-68673A0B2F04}" type="pres">
      <dgm:prSet presAssocID="{B2559611-DE45-4E43-854D-7F998ABD6DDC}" presName="descendantText" presStyleLbl="alignAccFollowNode1" presStyleIdx="1" presStyleCnt="3" custScaleY="194125" custLinFactNeighborX="-1515" custLinFactNeighborY="58697">
        <dgm:presLayoutVars>
          <dgm:bulletEnabled val="1"/>
        </dgm:presLayoutVars>
      </dgm:prSet>
      <dgm:spPr/>
      <dgm:t>
        <a:bodyPr/>
        <a:lstStyle/>
        <a:p>
          <a:endParaRPr lang="en-US"/>
        </a:p>
      </dgm:t>
    </dgm:pt>
    <dgm:pt modelId="{64B1C26C-0F2C-4401-8BC4-E3F30FEE2588}" type="pres">
      <dgm:prSet presAssocID="{F11B4EA3-A41E-4F2D-8FC3-CE56D54F0D21}" presName="sp" presStyleCnt="0"/>
      <dgm:spPr/>
    </dgm:pt>
    <dgm:pt modelId="{5F168FF7-B771-4FD1-A363-9584AA4CB81A}" type="pres">
      <dgm:prSet presAssocID="{F4683249-8EA9-4857-86C6-1124BBC6DAC4}" presName="linNode" presStyleCnt="0"/>
      <dgm:spPr/>
    </dgm:pt>
    <dgm:pt modelId="{7F7AAF9D-7900-4AAC-BA69-99222F4A3A7E}" type="pres">
      <dgm:prSet presAssocID="{F4683249-8EA9-4857-86C6-1124BBC6DAC4}" presName="parentText" presStyleLbl="node1" presStyleIdx="2" presStyleCnt="5" custScaleY="98917" custLinFactNeighborX="-76" custLinFactNeighborY="67333">
        <dgm:presLayoutVars>
          <dgm:chMax val="1"/>
          <dgm:bulletEnabled val="1"/>
        </dgm:presLayoutVars>
      </dgm:prSet>
      <dgm:spPr/>
      <dgm:t>
        <a:bodyPr/>
        <a:lstStyle/>
        <a:p>
          <a:endParaRPr lang="en-US"/>
        </a:p>
      </dgm:t>
    </dgm:pt>
    <dgm:pt modelId="{D52AF60A-3401-4D74-83D2-DCB21BB63275}" type="pres">
      <dgm:prSet presAssocID="{F4683249-8EA9-4857-86C6-1124BBC6DAC4}" presName="descendantText" presStyleLbl="alignAccFollowNode1" presStyleIdx="2" presStyleCnt="3" custScaleY="138296" custLinFactNeighborX="136" custLinFactNeighborY="87313">
        <dgm:presLayoutVars>
          <dgm:bulletEnabled val="1"/>
        </dgm:presLayoutVars>
      </dgm:prSet>
      <dgm:spPr/>
      <dgm:t>
        <a:bodyPr/>
        <a:lstStyle/>
        <a:p>
          <a:endParaRPr lang="en-US"/>
        </a:p>
      </dgm:t>
    </dgm:pt>
    <dgm:pt modelId="{E60DF39C-FA8E-41FF-A11C-9918A8888EBC}" type="pres">
      <dgm:prSet presAssocID="{B790B1AC-E165-466C-9E14-E451844A5FA3}" presName="sp" presStyleCnt="0"/>
      <dgm:spPr/>
    </dgm:pt>
    <dgm:pt modelId="{A258F300-CACB-4695-9E90-460253FE49A6}" type="pres">
      <dgm:prSet presAssocID="{67D45410-8460-4ECF-A6A2-A80B402A3D2E}" presName="linNode" presStyleCnt="0"/>
      <dgm:spPr/>
    </dgm:pt>
    <dgm:pt modelId="{10ED6665-E48E-4807-9046-8F07F9EB7CB6}" type="pres">
      <dgm:prSet presAssocID="{67D45410-8460-4ECF-A6A2-A80B402A3D2E}" presName="parentText" presStyleLbl="node1" presStyleIdx="3" presStyleCnt="5" custScaleX="100768" custScaleY="96566" custLinFactY="37674" custLinFactNeighborY="100000">
        <dgm:presLayoutVars>
          <dgm:chMax val="1"/>
          <dgm:bulletEnabled val="1"/>
        </dgm:presLayoutVars>
      </dgm:prSet>
      <dgm:spPr/>
      <dgm:t>
        <a:bodyPr/>
        <a:lstStyle/>
        <a:p>
          <a:endParaRPr lang="en-US"/>
        </a:p>
      </dgm:t>
    </dgm:pt>
    <dgm:pt modelId="{78FBD64C-7DC3-4F92-80A9-6B9A94D7702B}" type="pres">
      <dgm:prSet presAssocID="{8499B367-4A81-4D3A-96DF-289E5B1C9099}" presName="sp" presStyleCnt="0"/>
      <dgm:spPr/>
    </dgm:pt>
    <dgm:pt modelId="{C90FAC1D-3ABF-45D4-B4D0-AA28E2667A9D}" type="pres">
      <dgm:prSet presAssocID="{F884613D-DCD4-499C-974A-F14FF45F2D8F}" presName="linNode" presStyleCnt="0"/>
      <dgm:spPr/>
    </dgm:pt>
    <dgm:pt modelId="{F3AC05F2-AF04-4E5F-822B-B190439FE366}" type="pres">
      <dgm:prSet presAssocID="{F884613D-DCD4-499C-974A-F14FF45F2D8F}" presName="parentText" presStyleLbl="node1" presStyleIdx="4" presStyleCnt="5" custScaleX="177779" custScaleY="106628" custLinFactX="2240" custLinFactNeighborX="100000" custLinFactNeighborY="7332">
        <dgm:presLayoutVars>
          <dgm:chMax val="1"/>
          <dgm:bulletEnabled val="1"/>
        </dgm:presLayoutVars>
      </dgm:prSet>
      <dgm:spPr/>
      <dgm:t>
        <a:bodyPr/>
        <a:lstStyle/>
        <a:p>
          <a:endParaRPr lang="en-US"/>
        </a:p>
      </dgm:t>
    </dgm:pt>
  </dgm:ptLst>
  <dgm:cxnLst>
    <dgm:cxn modelId="{5C3532C1-3981-4CE6-90D2-09953C7046D5}" type="presOf" srcId="{3F7784CB-5168-41D1-96D1-D480A6FC4392}" destId="{8A29A100-AE64-4F49-AE29-84BB8E4CBB84}" srcOrd="0" destOrd="2" presId="urn:microsoft.com/office/officeart/2005/8/layout/vList5"/>
    <dgm:cxn modelId="{351698B3-B887-4986-9A33-E2BADCB85E11}" srcId="{47470B45-9DDB-42DA-8D7B-FDAE4F832D2B}" destId="{B2559611-DE45-4E43-854D-7F998ABD6DDC}" srcOrd="1" destOrd="0" parTransId="{AF66EA13-CA43-481C-B373-3DA0C7B5FF6E}" sibTransId="{F11B4EA3-A41E-4F2D-8FC3-CE56D54F0D21}"/>
    <dgm:cxn modelId="{532E3456-1595-4B7E-BFF7-903405DC7F1D}" type="presOf" srcId="{C4DBCD45-0E9B-4196-BDEE-553AE2BCEE23}" destId="{C3D7542E-910F-4AAE-8B07-24C122C30273}" srcOrd="0" destOrd="0" presId="urn:microsoft.com/office/officeart/2005/8/layout/vList5"/>
    <dgm:cxn modelId="{3F4BF127-C59A-4F14-9B12-5389ACE7E194}" srcId="{F4683249-8EA9-4857-86C6-1124BBC6DAC4}" destId="{B163B3CB-AA89-443C-BE72-852A302C345B}" srcOrd="1" destOrd="0" parTransId="{2502D7F5-6EB2-40EE-AEF6-7FB84778C0AE}" sibTransId="{ECB245FF-9AD7-4266-B504-4C91ACC00D3B}"/>
    <dgm:cxn modelId="{71AF1E97-7DFD-4950-898E-9D24D57E02A9}" srcId="{C4DBCD45-0E9B-4196-BDEE-553AE2BCEE23}" destId="{32E230D9-F9B9-484A-8C4A-973CBF359D58}" srcOrd="1" destOrd="0" parTransId="{4D9C71B6-4425-49FA-A24E-24A4661FF829}" sibTransId="{84E1AC80-DF88-4E0C-8578-E6DF242EE8C7}"/>
    <dgm:cxn modelId="{455218BD-A1C0-43C3-BD6F-DB023A0736AC}" srcId="{B2559611-DE45-4E43-854D-7F998ABD6DDC}" destId="{C4B038AF-2D2F-44D3-8EE2-A99207E19446}" srcOrd="0" destOrd="0" parTransId="{1DCDD8CE-7C6A-4926-82A5-CB35DA842CC4}" sibTransId="{B7AB6C65-57AB-4ACE-BF05-A1261352CD4C}"/>
    <dgm:cxn modelId="{DA62EAF8-FDEE-4161-874D-6FB2FD5E61EC}" srcId="{B2559611-DE45-4E43-854D-7F998ABD6DDC}" destId="{A4DC3E99-8844-495D-9456-483E5103F94D}" srcOrd="1" destOrd="0" parTransId="{A459CDFE-5101-4D32-8D6C-24978CA81F7A}" sibTransId="{3243414D-E090-49C0-9B38-094228D8FC71}"/>
    <dgm:cxn modelId="{5D91F09E-4795-44C1-9AEF-C64930B39711}" srcId="{F4683249-8EA9-4857-86C6-1124BBC6DAC4}" destId="{A24DE7FE-C89E-42F3-8363-8FBA373A0D0D}" srcOrd="0" destOrd="0" parTransId="{DF6B4852-3102-48AD-9A38-439D14CBF82C}" sibTransId="{19B7A8F3-FA5F-405C-9C34-4E4C39945941}"/>
    <dgm:cxn modelId="{6DF62300-0B81-4067-A9E6-568A79907588}" type="presOf" srcId="{51E74E4A-4B77-4BED-B542-2E59CA6DB795}" destId="{829EF676-360B-4EED-AD03-68673A0B2F04}" srcOrd="0" destOrd="2" presId="urn:microsoft.com/office/officeart/2005/8/layout/vList5"/>
    <dgm:cxn modelId="{A0B4E8CC-2889-403A-902A-AD73666C9DD3}" srcId="{47470B45-9DDB-42DA-8D7B-FDAE4F832D2B}" destId="{C4DBCD45-0E9B-4196-BDEE-553AE2BCEE23}" srcOrd="0" destOrd="0" parTransId="{4CFE44DE-A42C-4F08-9EF3-94094B05A513}" sibTransId="{B8E8C5CA-A37D-4FE3-95BC-1E7D0060F0D5}"/>
    <dgm:cxn modelId="{BE0B02C8-411B-47A6-809D-2224614A4D3E}" type="presOf" srcId="{D8696CB4-EE31-4621-8CC5-1685444127D9}" destId="{8A29A100-AE64-4F49-AE29-84BB8E4CBB84}" srcOrd="0" destOrd="0" presId="urn:microsoft.com/office/officeart/2005/8/layout/vList5"/>
    <dgm:cxn modelId="{E630C17D-5168-47C2-BFC2-F2CEBA2139F3}" type="presOf" srcId="{A24DE7FE-C89E-42F3-8363-8FBA373A0D0D}" destId="{D52AF60A-3401-4D74-83D2-DCB21BB63275}" srcOrd="0" destOrd="0" presId="urn:microsoft.com/office/officeart/2005/8/layout/vList5"/>
    <dgm:cxn modelId="{746A8235-9980-41D0-B855-61AF899DAB10}" srcId="{C4DBCD45-0E9B-4196-BDEE-553AE2BCEE23}" destId="{D8696CB4-EE31-4621-8CC5-1685444127D9}" srcOrd="0" destOrd="0" parTransId="{AF47A12F-096F-4A7D-8B8E-2F7D0D675C01}" sibTransId="{47068210-7485-4E9D-B1A7-D78986217E5B}"/>
    <dgm:cxn modelId="{EDEF4248-D226-4023-A4AA-63D903E75BEC}" type="presOf" srcId="{A4DC3E99-8844-495D-9456-483E5103F94D}" destId="{829EF676-360B-4EED-AD03-68673A0B2F04}" srcOrd="0" destOrd="1" presId="urn:microsoft.com/office/officeart/2005/8/layout/vList5"/>
    <dgm:cxn modelId="{EE320CC3-D432-4804-95BB-0E1DE4EC480F}" srcId="{B2559611-DE45-4E43-854D-7F998ABD6DDC}" destId="{51E74E4A-4B77-4BED-B542-2E59CA6DB795}" srcOrd="2" destOrd="0" parTransId="{29C652D4-3616-42C5-8238-5F4A55D8E034}" sibTransId="{AE18BCBE-FBF0-45B3-BE79-44ABA1E739CA}"/>
    <dgm:cxn modelId="{D5244BA0-DAB5-49ED-A9FF-5A864B2A4FC5}" srcId="{47470B45-9DDB-42DA-8D7B-FDAE4F832D2B}" destId="{67D45410-8460-4ECF-A6A2-A80B402A3D2E}" srcOrd="3" destOrd="0" parTransId="{43039598-CB5A-4D22-887A-D405D005D228}" sibTransId="{8499B367-4A81-4D3A-96DF-289E5B1C9099}"/>
    <dgm:cxn modelId="{C35F7580-60AD-4BCA-A62A-F185632D20C7}" type="presOf" srcId="{67D45410-8460-4ECF-A6A2-A80B402A3D2E}" destId="{10ED6665-E48E-4807-9046-8F07F9EB7CB6}" srcOrd="0" destOrd="0" presId="urn:microsoft.com/office/officeart/2005/8/layout/vList5"/>
    <dgm:cxn modelId="{1E5C17FB-40D5-4057-A0B4-7919FD78D7F7}" srcId="{47470B45-9DDB-42DA-8D7B-FDAE4F832D2B}" destId="{F884613D-DCD4-499C-974A-F14FF45F2D8F}" srcOrd="4" destOrd="0" parTransId="{E180133C-8B4E-4BC5-B2F5-B05B33AC4A32}" sibTransId="{5A00F109-C8C9-4A85-BBBD-2C6E0531921A}"/>
    <dgm:cxn modelId="{EE0CB4F2-1104-401A-9D22-07BEECDE0207}" type="presOf" srcId="{B163B3CB-AA89-443C-BE72-852A302C345B}" destId="{D52AF60A-3401-4D74-83D2-DCB21BB63275}" srcOrd="0" destOrd="1" presId="urn:microsoft.com/office/officeart/2005/8/layout/vList5"/>
    <dgm:cxn modelId="{E1E58F0B-D16C-467F-870E-1846A09F1B9D}" type="presOf" srcId="{32E230D9-F9B9-484A-8C4A-973CBF359D58}" destId="{8A29A100-AE64-4F49-AE29-84BB8E4CBB84}" srcOrd="0" destOrd="1" presId="urn:microsoft.com/office/officeart/2005/8/layout/vList5"/>
    <dgm:cxn modelId="{69A5382E-AD05-4761-97FD-9A2373966579}" type="presOf" srcId="{C4B038AF-2D2F-44D3-8EE2-A99207E19446}" destId="{829EF676-360B-4EED-AD03-68673A0B2F04}" srcOrd="0" destOrd="0" presId="urn:microsoft.com/office/officeart/2005/8/layout/vList5"/>
    <dgm:cxn modelId="{3432ED20-5CC4-46F7-A33A-7338672F926A}" srcId="{47470B45-9DDB-42DA-8D7B-FDAE4F832D2B}" destId="{F4683249-8EA9-4857-86C6-1124BBC6DAC4}" srcOrd="2" destOrd="0" parTransId="{564FA3C7-07C4-4B5B-8040-E58B2DCB780F}" sibTransId="{B790B1AC-E165-466C-9E14-E451844A5FA3}"/>
    <dgm:cxn modelId="{CD6670D7-28EA-4ECF-A51C-F3181D6C2953}" srcId="{C4DBCD45-0E9B-4196-BDEE-553AE2BCEE23}" destId="{3F7784CB-5168-41D1-96D1-D480A6FC4392}" srcOrd="2" destOrd="0" parTransId="{360FEBE2-A7F5-4C2C-9634-0BAC5DEB22F4}" sibTransId="{09AF9DBE-FEC7-4F2E-B730-790C489F9A98}"/>
    <dgm:cxn modelId="{E3A56073-1220-4F7D-9A0F-F7D39D2BD729}" type="presOf" srcId="{F4683249-8EA9-4857-86C6-1124BBC6DAC4}" destId="{7F7AAF9D-7900-4AAC-BA69-99222F4A3A7E}" srcOrd="0" destOrd="0" presId="urn:microsoft.com/office/officeart/2005/8/layout/vList5"/>
    <dgm:cxn modelId="{C1633A1B-6BF0-4EA4-B014-15287CD82752}" type="presOf" srcId="{F884613D-DCD4-499C-974A-F14FF45F2D8F}" destId="{F3AC05F2-AF04-4E5F-822B-B190439FE366}" srcOrd="0" destOrd="0" presId="urn:microsoft.com/office/officeart/2005/8/layout/vList5"/>
    <dgm:cxn modelId="{0B86EE0D-BD71-48CD-9795-201C65A39026}" type="presOf" srcId="{47470B45-9DDB-42DA-8D7B-FDAE4F832D2B}" destId="{5DC6503C-D642-4DDC-A306-D8E506A21F10}" srcOrd="0" destOrd="0" presId="urn:microsoft.com/office/officeart/2005/8/layout/vList5"/>
    <dgm:cxn modelId="{EDEDD5C8-4AB9-476A-8580-DF725BCE3EA7}" type="presOf" srcId="{B2559611-DE45-4E43-854D-7F998ABD6DDC}" destId="{025FE9A2-5FEA-4EFD-947A-77DACAF64738}" srcOrd="0" destOrd="0" presId="urn:microsoft.com/office/officeart/2005/8/layout/vList5"/>
    <dgm:cxn modelId="{4B2E4F71-8171-40A4-B0E5-594585E4C056}" type="presParOf" srcId="{5DC6503C-D642-4DDC-A306-D8E506A21F10}" destId="{FF3A15D9-E2C4-47FA-92C2-B0A070CDCD67}" srcOrd="0" destOrd="0" presId="urn:microsoft.com/office/officeart/2005/8/layout/vList5"/>
    <dgm:cxn modelId="{0AFDDB8F-1A51-49A5-9A99-0D4A992E466E}" type="presParOf" srcId="{FF3A15D9-E2C4-47FA-92C2-B0A070CDCD67}" destId="{C3D7542E-910F-4AAE-8B07-24C122C30273}" srcOrd="0" destOrd="0" presId="urn:microsoft.com/office/officeart/2005/8/layout/vList5"/>
    <dgm:cxn modelId="{7427FD4F-6138-4595-A7E2-404A774F0B89}" type="presParOf" srcId="{FF3A15D9-E2C4-47FA-92C2-B0A070CDCD67}" destId="{8A29A100-AE64-4F49-AE29-84BB8E4CBB84}" srcOrd="1" destOrd="0" presId="urn:microsoft.com/office/officeart/2005/8/layout/vList5"/>
    <dgm:cxn modelId="{D827E73F-609A-4FF9-A603-8A365A3DD5EA}" type="presParOf" srcId="{5DC6503C-D642-4DDC-A306-D8E506A21F10}" destId="{09E72BF0-9FD8-4B0A-90A8-1D525DA2BB16}" srcOrd="1" destOrd="0" presId="urn:microsoft.com/office/officeart/2005/8/layout/vList5"/>
    <dgm:cxn modelId="{8AF731E8-7883-4863-A6CF-A7887CDF5BE3}" type="presParOf" srcId="{5DC6503C-D642-4DDC-A306-D8E506A21F10}" destId="{7CC6964E-9BD5-44A8-A763-1BD267A18E92}" srcOrd="2" destOrd="0" presId="urn:microsoft.com/office/officeart/2005/8/layout/vList5"/>
    <dgm:cxn modelId="{1193AF5A-8933-4BE1-B262-D679E2A982C6}" type="presParOf" srcId="{7CC6964E-9BD5-44A8-A763-1BD267A18E92}" destId="{025FE9A2-5FEA-4EFD-947A-77DACAF64738}" srcOrd="0" destOrd="0" presId="urn:microsoft.com/office/officeart/2005/8/layout/vList5"/>
    <dgm:cxn modelId="{2253545D-C921-41DF-AC4A-7B2A5CFA3BCD}" type="presParOf" srcId="{7CC6964E-9BD5-44A8-A763-1BD267A18E92}" destId="{829EF676-360B-4EED-AD03-68673A0B2F04}" srcOrd="1" destOrd="0" presId="urn:microsoft.com/office/officeart/2005/8/layout/vList5"/>
    <dgm:cxn modelId="{5218FBD6-8DA9-49F1-BFED-5A3D99759FF1}" type="presParOf" srcId="{5DC6503C-D642-4DDC-A306-D8E506A21F10}" destId="{64B1C26C-0F2C-4401-8BC4-E3F30FEE2588}" srcOrd="3" destOrd="0" presId="urn:microsoft.com/office/officeart/2005/8/layout/vList5"/>
    <dgm:cxn modelId="{02FC21DC-1385-4923-91A8-D0FB9FCEF885}" type="presParOf" srcId="{5DC6503C-D642-4DDC-A306-D8E506A21F10}" destId="{5F168FF7-B771-4FD1-A363-9584AA4CB81A}" srcOrd="4" destOrd="0" presId="urn:microsoft.com/office/officeart/2005/8/layout/vList5"/>
    <dgm:cxn modelId="{D09572C8-E090-49A3-B857-7AD1A481A7B1}" type="presParOf" srcId="{5F168FF7-B771-4FD1-A363-9584AA4CB81A}" destId="{7F7AAF9D-7900-4AAC-BA69-99222F4A3A7E}" srcOrd="0" destOrd="0" presId="urn:microsoft.com/office/officeart/2005/8/layout/vList5"/>
    <dgm:cxn modelId="{DC126695-9A56-4CD8-9835-21C9101511A0}" type="presParOf" srcId="{5F168FF7-B771-4FD1-A363-9584AA4CB81A}" destId="{D52AF60A-3401-4D74-83D2-DCB21BB63275}" srcOrd="1" destOrd="0" presId="urn:microsoft.com/office/officeart/2005/8/layout/vList5"/>
    <dgm:cxn modelId="{CD900E4F-06FD-4CE6-B6FF-881FD8A130AD}" type="presParOf" srcId="{5DC6503C-D642-4DDC-A306-D8E506A21F10}" destId="{E60DF39C-FA8E-41FF-A11C-9918A8888EBC}" srcOrd="5" destOrd="0" presId="urn:microsoft.com/office/officeart/2005/8/layout/vList5"/>
    <dgm:cxn modelId="{8FA9E23B-CE63-4346-BDDD-1A6E76F07D23}" type="presParOf" srcId="{5DC6503C-D642-4DDC-A306-D8E506A21F10}" destId="{A258F300-CACB-4695-9E90-460253FE49A6}" srcOrd="6" destOrd="0" presId="urn:microsoft.com/office/officeart/2005/8/layout/vList5"/>
    <dgm:cxn modelId="{991F4927-5303-40D9-A11A-A14DA569BCCE}" type="presParOf" srcId="{A258F300-CACB-4695-9E90-460253FE49A6}" destId="{10ED6665-E48E-4807-9046-8F07F9EB7CB6}" srcOrd="0" destOrd="0" presId="urn:microsoft.com/office/officeart/2005/8/layout/vList5"/>
    <dgm:cxn modelId="{69A9BDAC-1753-4F8A-BB05-B983E7C5C47A}" type="presParOf" srcId="{5DC6503C-D642-4DDC-A306-D8E506A21F10}" destId="{78FBD64C-7DC3-4F92-80A9-6B9A94D7702B}" srcOrd="7" destOrd="0" presId="urn:microsoft.com/office/officeart/2005/8/layout/vList5"/>
    <dgm:cxn modelId="{D4092136-AFE4-4ECA-8EA3-6EC808C465F1}" type="presParOf" srcId="{5DC6503C-D642-4DDC-A306-D8E506A21F10}" destId="{C90FAC1D-3ABF-45D4-B4D0-AA28E2667A9D}" srcOrd="8" destOrd="0" presId="urn:microsoft.com/office/officeart/2005/8/layout/vList5"/>
    <dgm:cxn modelId="{CA833A7A-59F2-4889-BA84-9698B7BD589B}" type="presParOf" srcId="{C90FAC1D-3ABF-45D4-B4D0-AA28E2667A9D}" destId="{F3AC05F2-AF04-4E5F-822B-B190439FE366}" srcOrd="0" destOrd="0" presId="urn:microsoft.com/office/officeart/2005/8/layout/vList5"/>
  </dgm:cxnLst>
  <dgm:bg/>
  <dgm:whole/>
</dgm:dataModel>
</file>

<file path=ppt/diagrams/data4.xml><?xml version="1.0" encoding="utf-8"?>
<dgm:dataModel xmlns:dgm="http://schemas.openxmlformats.org/drawingml/2006/diagram" xmlns:a="http://schemas.openxmlformats.org/drawingml/2006/main">
  <dgm:ptLst>
    <dgm:pt modelId="{59DD4566-1237-413C-96D3-401F9C1C9E71}" type="doc">
      <dgm:prSet loTypeId="urn:microsoft.com/office/officeart/2005/8/layout/matrix3" loCatId="matrix" qsTypeId="urn:microsoft.com/office/officeart/2005/8/quickstyle/3d1" qsCatId="3D" csTypeId="urn:microsoft.com/office/officeart/2005/8/colors/accent0_3" csCatId="mainScheme" phldr="1"/>
      <dgm:spPr/>
      <dgm:t>
        <a:bodyPr/>
        <a:lstStyle/>
        <a:p>
          <a:endParaRPr lang="en-US"/>
        </a:p>
      </dgm:t>
    </dgm:pt>
    <dgm:pt modelId="{04B87864-0CCF-4E01-A0FF-DCEE85DDDC91}">
      <dgm:prSet custT="1"/>
      <dgm:spPr/>
      <dgm:t>
        <a:bodyPr/>
        <a:lstStyle/>
        <a:p>
          <a:r>
            <a:rPr lang="en-US" sz="1400" dirty="0"/>
            <a:t>MR </a:t>
          </a:r>
          <a:r>
            <a:rPr lang="en-US" sz="1400" dirty="0" smtClean="0"/>
            <a:t> surveillance  transitioned to fever and rash  surveillance in 2021-22.</a:t>
          </a:r>
          <a:endParaRPr lang="en-US" sz="1400" dirty="0"/>
        </a:p>
      </dgm:t>
    </dgm:pt>
    <dgm:pt modelId="{A3EF16F0-CB44-410B-BFCF-CFBB0395D096}" type="parTrans" cxnId="{514A8071-376F-4CE4-9683-DB0977E271AC}">
      <dgm:prSet/>
      <dgm:spPr/>
      <dgm:t>
        <a:bodyPr/>
        <a:lstStyle/>
        <a:p>
          <a:endParaRPr lang="en-US">
            <a:solidFill>
              <a:schemeClr val="tx1"/>
            </a:solidFill>
          </a:endParaRPr>
        </a:p>
      </dgm:t>
    </dgm:pt>
    <dgm:pt modelId="{06296F90-6C21-4CE7-8553-D4BE3032D2B2}" type="sibTrans" cxnId="{514A8071-376F-4CE4-9683-DB0977E271AC}">
      <dgm:prSet/>
      <dgm:spPr/>
      <dgm:t>
        <a:bodyPr/>
        <a:lstStyle/>
        <a:p>
          <a:endParaRPr lang="en-US">
            <a:solidFill>
              <a:schemeClr val="tx1"/>
            </a:solidFill>
          </a:endParaRPr>
        </a:p>
      </dgm:t>
    </dgm:pt>
    <dgm:pt modelId="{A8D21D99-C0AA-479C-92AF-D65B791724C4}">
      <dgm:prSet custT="1"/>
      <dgm:spPr/>
      <dgm:t>
        <a:bodyPr/>
        <a:lstStyle/>
        <a:p>
          <a:r>
            <a:rPr lang="en-US" sz="1400" dirty="0" smtClean="0"/>
            <a:t>Td vaccine rolled out in all 75 Districts</a:t>
          </a:r>
          <a:endParaRPr lang="en-US" sz="1400" dirty="0"/>
        </a:p>
      </dgm:t>
    </dgm:pt>
    <dgm:pt modelId="{1E821063-D1A9-4599-A35A-A6556D959A45}" type="parTrans" cxnId="{CB05110E-B22A-43D4-A5B6-55707F79A2C3}">
      <dgm:prSet/>
      <dgm:spPr/>
      <dgm:t>
        <a:bodyPr/>
        <a:lstStyle/>
        <a:p>
          <a:endParaRPr lang="en-US">
            <a:solidFill>
              <a:schemeClr val="tx1"/>
            </a:solidFill>
          </a:endParaRPr>
        </a:p>
      </dgm:t>
    </dgm:pt>
    <dgm:pt modelId="{7A0E90EA-C973-40A6-B0B2-7B4ECD9C4440}" type="sibTrans" cxnId="{CB05110E-B22A-43D4-A5B6-55707F79A2C3}">
      <dgm:prSet/>
      <dgm:spPr/>
      <dgm:t>
        <a:bodyPr/>
        <a:lstStyle/>
        <a:p>
          <a:endParaRPr lang="en-US">
            <a:solidFill>
              <a:schemeClr val="tx1"/>
            </a:solidFill>
          </a:endParaRPr>
        </a:p>
      </dgm:t>
    </dgm:pt>
    <dgm:pt modelId="{4B59726C-E430-4ED8-A28F-C54267012B08}">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400" dirty="0" smtClean="0"/>
            <a:t>PCV  vaccine rolled out in all 75 Districts</a:t>
          </a:r>
        </a:p>
        <a:p>
          <a:pPr defTabSz="666750">
            <a:lnSpc>
              <a:spcPct val="90000"/>
            </a:lnSpc>
            <a:spcBef>
              <a:spcPct val="0"/>
            </a:spcBef>
            <a:spcAft>
              <a:spcPct val="35000"/>
            </a:spcAft>
          </a:pPr>
          <a:endParaRPr lang="en-US" sz="1000" dirty="0"/>
        </a:p>
      </dgm:t>
    </dgm:pt>
    <dgm:pt modelId="{FB545CB6-F3FF-40B7-8AAF-5035244372B6}" type="parTrans" cxnId="{15494CF5-A211-4B5E-8584-8762BBACE80F}">
      <dgm:prSet/>
      <dgm:spPr/>
      <dgm:t>
        <a:bodyPr/>
        <a:lstStyle/>
        <a:p>
          <a:endParaRPr lang="en-US">
            <a:solidFill>
              <a:schemeClr val="tx1"/>
            </a:solidFill>
          </a:endParaRPr>
        </a:p>
      </dgm:t>
    </dgm:pt>
    <dgm:pt modelId="{7BF35572-FA81-47A1-B6C8-888D2CBA4699}" type="sibTrans" cxnId="{15494CF5-A211-4B5E-8584-8762BBACE80F}">
      <dgm:prSet/>
      <dgm:spPr/>
      <dgm:t>
        <a:bodyPr/>
        <a:lstStyle/>
        <a:p>
          <a:endParaRPr lang="en-US">
            <a:solidFill>
              <a:schemeClr val="tx1"/>
            </a:solidFill>
          </a:endParaRPr>
        </a:p>
      </dgm:t>
    </dgm:pt>
    <dgm:pt modelId="{B3BEBE62-8265-4739-82C6-55CA45B52885}">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100" dirty="0" smtClean="0"/>
            <a:t>Social and Behavior Change Communication Strategy For Improving Routine Immunization in Uttar Pradesh and Communication planning for Routine Immunization</a:t>
          </a:r>
        </a:p>
      </dgm:t>
    </dgm:pt>
    <dgm:pt modelId="{2E86ACA4-AD46-4BB9-B7B6-61E9B9464772}" type="parTrans" cxnId="{C5391818-2D02-48F8-A5FE-9B01640FCE8E}">
      <dgm:prSet/>
      <dgm:spPr/>
      <dgm:t>
        <a:bodyPr/>
        <a:lstStyle/>
        <a:p>
          <a:endParaRPr lang="en-US">
            <a:solidFill>
              <a:schemeClr val="tx1"/>
            </a:solidFill>
          </a:endParaRPr>
        </a:p>
      </dgm:t>
    </dgm:pt>
    <dgm:pt modelId="{D83D8E46-8F7C-4A7E-A117-D7F633AD6B3A}" type="sibTrans" cxnId="{C5391818-2D02-48F8-A5FE-9B01640FCE8E}">
      <dgm:prSet/>
      <dgm:spPr/>
      <dgm:t>
        <a:bodyPr/>
        <a:lstStyle/>
        <a:p>
          <a:endParaRPr lang="en-US">
            <a:solidFill>
              <a:schemeClr val="tx1"/>
            </a:solidFill>
          </a:endParaRPr>
        </a:p>
      </dgm:t>
    </dgm:pt>
    <dgm:pt modelId="{CD51282B-B802-46DC-B2D2-992E438D0672}" type="pres">
      <dgm:prSet presAssocID="{59DD4566-1237-413C-96D3-401F9C1C9E71}" presName="matrix" presStyleCnt="0">
        <dgm:presLayoutVars>
          <dgm:chMax val="1"/>
          <dgm:dir/>
          <dgm:resizeHandles val="exact"/>
        </dgm:presLayoutVars>
      </dgm:prSet>
      <dgm:spPr/>
      <dgm:t>
        <a:bodyPr/>
        <a:lstStyle/>
        <a:p>
          <a:endParaRPr lang="en-US"/>
        </a:p>
      </dgm:t>
    </dgm:pt>
    <dgm:pt modelId="{89A7C9B2-ABF8-41E1-9B4E-24B00CCBD567}" type="pres">
      <dgm:prSet presAssocID="{59DD4566-1237-413C-96D3-401F9C1C9E71}" presName="diamond" presStyleLbl="bgShp" presStyleIdx="0" presStyleCnt="1"/>
      <dgm:spPr>
        <a:solidFill>
          <a:schemeClr val="accent5">
            <a:lumMod val="60000"/>
            <a:lumOff val="40000"/>
          </a:schemeClr>
        </a:solidFill>
      </dgm:spPr>
      <dgm:t>
        <a:bodyPr/>
        <a:lstStyle/>
        <a:p>
          <a:endParaRPr lang="en-US"/>
        </a:p>
      </dgm:t>
    </dgm:pt>
    <dgm:pt modelId="{8389619E-C0C5-449A-A842-94FB8416EF10}" type="pres">
      <dgm:prSet presAssocID="{59DD4566-1237-413C-96D3-401F9C1C9E71}" presName="quad1" presStyleLbl="node1" presStyleIdx="0" presStyleCnt="4">
        <dgm:presLayoutVars>
          <dgm:chMax val="0"/>
          <dgm:chPref val="0"/>
          <dgm:bulletEnabled val="1"/>
        </dgm:presLayoutVars>
      </dgm:prSet>
      <dgm:spPr/>
      <dgm:t>
        <a:bodyPr/>
        <a:lstStyle/>
        <a:p>
          <a:endParaRPr lang="en-US"/>
        </a:p>
      </dgm:t>
    </dgm:pt>
    <dgm:pt modelId="{75A8924D-E437-42FA-92A1-7E5CB85F5F91}" type="pres">
      <dgm:prSet presAssocID="{59DD4566-1237-413C-96D3-401F9C1C9E71}" presName="quad2" presStyleLbl="node1" presStyleIdx="1" presStyleCnt="4">
        <dgm:presLayoutVars>
          <dgm:chMax val="0"/>
          <dgm:chPref val="0"/>
          <dgm:bulletEnabled val="1"/>
        </dgm:presLayoutVars>
      </dgm:prSet>
      <dgm:spPr/>
      <dgm:t>
        <a:bodyPr/>
        <a:lstStyle/>
        <a:p>
          <a:endParaRPr lang="en-US"/>
        </a:p>
      </dgm:t>
    </dgm:pt>
    <dgm:pt modelId="{9FC1E8F0-B6FC-4256-80D1-F3128B511390}" type="pres">
      <dgm:prSet presAssocID="{59DD4566-1237-413C-96D3-401F9C1C9E71}" presName="quad3" presStyleLbl="node1" presStyleIdx="2" presStyleCnt="4">
        <dgm:presLayoutVars>
          <dgm:chMax val="0"/>
          <dgm:chPref val="0"/>
          <dgm:bulletEnabled val="1"/>
        </dgm:presLayoutVars>
      </dgm:prSet>
      <dgm:spPr/>
      <dgm:t>
        <a:bodyPr/>
        <a:lstStyle/>
        <a:p>
          <a:endParaRPr lang="en-US"/>
        </a:p>
      </dgm:t>
    </dgm:pt>
    <dgm:pt modelId="{7372EFA6-798D-4839-A05D-53CD672D7C6A}" type="pres">
      <dgm:prSet presAssocID="{59DD4566-1237-413C-96D3-401F9C1C9E71}" presName="quad4" presStyleLbl="node1" presStyleIdx="3" presStyleCnt="4">
        <dgm:presLayoutVars>
          <dgm:chMax val="0"/>
          <dgm:chPref val="0"/>
          <dgm:bulletEnabled val="1"/>
        </dgm:presLayoutVars>
      </dgm:prSet>
      <dgm:spPr/>
      <dgm:t>
        <a:bodyPr/>
        <a:lstStyle/>
        <a:p>
          <a:endParaRPr lang="en-US"/>
        </a:p>
      </dgm:t>
    </dgm:pt>
  </dgm:ptLst>
  <dgm:cxnLst>
    <dgm:cxn modelId="{CB05110E-B22A-43D4-A5B6-55707F79A2C3}" srcId="{59DD4566-1237-413C-96D3-401F9C1C9E71}" destId="{A8D21D99-C0AA-479C-92AF-D65B791724C4}" srcOrd="1" destOrd="0" parTransId="{1E821063-D1A9-4599-A35A-A6556D959A45}" sibTransId="{7A0E90EA-C973-40A6-B0B2-7B4ECD9C4440}"/>
    <dgm:cxn modelId="{AC63146F-727F-497E-B91E-A5D5BDD4FE8D}" type="presOf" srcId="{4B59726C-E430-4ED8-A28F-C54267012B08}" destId="{9FC1E8F0-B6FC-4256-80D1-F3128B511390}" srcOrd="0" destOrd="0" presId="urn:microsoft.com/office/officeart/2005/8/layout/matrix3"/>
    <dgm:cxn modelId="{27FDA6B5-F357-4AC1-BC77-CDA3044A0BBC}" type="presOf" srcId="{59DD4566-1237-413C-96D3-401F9C1C9E71}" destId="{CD51282B-B802-46DC-B2D2-992E438D0672}" srcOrd="0" destOrd="0" presId="urn:microsoft.com/office/officeart/2005/8/layout/matrix3"/>
    <dgm:cxn modelId="{514A8071-376F-4CE4-9683-DB0977E271AC}" srcId="{59DD4566-1237-413C-96D3-401F9C1C9E71}" destId="{04B87864-0CCF-4E01-A0FF-DCEE85DDDC91}" srcOrd="0" destOrd="0" parTransId="{A3EF16F0-CB44-410B-BFCF-CFBB0395D096}" sibTransId="{06296F90-6C21-4CE7-8553-D4BE3032D2B2}"/>
    <dgm:cxn modelId="{DB136099-564E-4DCF-BF50-C002AECB219A}" type="presOf" srcId="{B3BEBE62-8265-4739-82C6-55CA45B52885}" destId="{7372EFA6-798D-4839-A05D-53CD672D7C6A}" srcOrd="0" destOrd="0" presId="urn:microsoft.com/office/officeart/2005/8/layout/matrix3"/>
    <dgm:cxn modelId="{C5391818-2D02-48F8-A5FE-9B01640FCE8E}" srcId="{59DD4566-1237-413C-96D3-401F9C1C9E71}" destId="{B3BEBE62-8265-4739-82C6-55CA45B52885}" srcOrd="3" destOrd="0" parTransId="{2E86ACA4-AD46-4BB9-B7B6-61E9B9464772}" sibTransId="{D83D8E46-8F7C-4A7E-A117-D7F633AD6B3A}"/>
    <dgm:cxn modelId="{15494CF5-A211-4B5E-8584-8762BBACE80F}" srcId="{59DD4566-1237-413C-96D3-401F9C1C9E71}" destId="{4B59726C-E430-4ED8-A28F-C54267012B08}" srcOrd="2" destOrd="0" parTransId="{FB545CB6-F3FF-40B7-8AAF-5035244372B6}" sibTransId="{7BF35572-FA81-47A1-B6C8-888D2CBA4699}"/>
    <dgm:cxn modelId="{3C3DB0DB-0C83-44E6-94FB-466C59607EC7}" type="presOf" srcId="{A8D21D99-C0AA-479C-92AF-D65B791724C4}" destId="{75A8924D-E437-42FA-92A1-7E5CB85F5F91}" srcOrd="0" destOrd="0" presId="urn:microsoft.com/office/officeart/2005/8/layout/matrix3"/>
    <dgm:cxn modelId="{696D4CB9-3FCA-4219-8233-1CBED28429D6}" type="presOf" srcId="{04B87864-0CCF-4E01-A0FF-DCEE85DDDC91}" destId="{8389619E-C0C5-449A-A842-94FB8416EF10}" srcOrd="0" destOrd="0" presId="urn:microsoft.com/office/officeart/2005/8/layout/matrix3"/>
    <dgm:cxn modelId="{5D075BF6-27DA-4F96-BD4D-776EAF360D6D}" type="presParOf" srcId="{CD51282B-B802-46DC-B2D2-992E438D0672}" destId="{89A7C9B2-ABF8-41E1-9B4E-24B00CCBD567}" srcOrd="0" destOrd="0" presId="urn:microsoft.com/office/officeart/2005/8/layout/matrix3"/>
    <dgm:cxn modelId="{6EA440EB-C242-462D-B5A3-3D4F3056CF21}" type="presParOf" srcId="{CD51282B-B802-46DC-B2D2-992E438D0672}" destId="{8389619E-C0C5-449A-A842-94FB8416EF10}" srcOrd="1" destOrd="0" presId="urn:microsoft.com/office/officeart/2005/8/layout/matrix3"/>
    <dgm:cxn modelId="{17DA36A9-EE6C-4B3D-A140-7C3622B57276}" type="presParOf" srcId="{CD51282B-B802-46DC-B2D2-992E438D0672}" destId="{75A8924D-E437-42FA-92A1-7E5CB85F5F91}" srcOrd="2" destOrd="0" presId="urn:microsoft.com/office/officeart/2005/8/layout/matrix3"/>
    <dgm:cxn modelId="{1AA00351-6ABD-467F-B86A-6FE8BEE949D9}" type="presParOf" srcId="{CD51282B-B802-46DC-B2D2-992E438D0672}" destId="{9FC1E8F0-B6FC-4256-80D1-F3128B511390}" srcOrd="3" destOrd="0" presId="urn:microsoft.com/office/officeart/2005/8/layout/matrix3"/>
    <dgm:cxn modelId="{1CE8D8A6-D113-462D-977D-B09CF7EB9E95}" type="presParOf" srcId="{CD51282B-B802-46DC-B2D2-992E438D0672}" destId="{7372EFA6-798D-4839-A05D-53CD672D7C6A}" srcOrd="4" destOrd="0" presId="urn:microsoft.com/office/officeart/2005/8/layout/matrix3"/>
  </dgm:cxnLst>
  <dgm:bg/>
  <dgm:whole/>
</dgm:dataModel>
</file>

<file path=ppt/diagrams/data5.xml><?xml version="1.0" encoding="utf-8"?>
<dgm:dataModel xmlns:dgm="http://schemas.openxmlformats.org/drawingml/2006/diagram" xmlns:a="http://schemas.openxmlformats.org/drawingml/2006/main">
  <dgm:ptLst>
    <dgm:pt modelId="{A9BC3AC8-9C65-4BB5-9EFA-DFA8D1EDF164}" type="doc">
      <dgm:prSet loTypeId="urn:microsoft.com/office/officeart/2005/8/layout/hProcess9" loCatId="process" qsTypeId="urn:microsoft.com/office/officeart/2005/8/quickstyle/simple1" qsCatId="simple" csTypeId="urn:microsoft.com/office/officeart/2005/8/colors/accent1_2" csCatId="accent1" phldr="1"/>
      <dgm:spPr/>
    </dgm:pt>
    <dgm:pt modelId="{983A68EE-4D55-4C85-B138-05274CA57BE3}">
      <dgm:prSet phldrT="[Text]" custT="1"/>
      <dgm:spPr>
        <a:solidFill>
          <a:schemeClr val="accent4">
            <a:lumMod val="40000"/>
            <a:lumOff val="60000"/>
          </a:schemeClr>
        </a:solidFill>
        <a:ln>
          <a:solidFill>
            <a:schemeClr val="accent3">
              <a:lumMod val="75000"/>
            </a:schemeClr>
          </a:solidFill>
        </a:ln>
      </dgm:spPr>
      <dgm:t>
        <a:bodyPr/>
        <a:lstStyle/>
        <a:p>
          <a:r>
            <a:rPr lang="en-US" sz="1100" b="1" dirty="0" smtClean="0">
              <a:solidFill>
                <a:schemeClr val="tx1">
                  <a:lumMod val="75000"/>
                </a:schemeClr>
              </a:solidFill>
              <a:latin typeface="Calibri" pitchFamily="34" charset="0"/>
              <a:cs typeface="Calibri" pitchFamily="34" charset="0"/>
            </a:rPr>
            <a:t>Orientation of CHO and ANM</a:t>
          </a:r>
          <a:r>
            <a:rPr lang="en-US" sz="1100" b="0" dirty="0" smtClean="0">
              <a:solidFill>
                <a:schemeClr val="tx1">
                  <a:lumMod val="75000"/>
                </a:schemeClr>
              </a:solidFill>
              <a:latin typeface="Calibri" pitchFamily="34" charset="0"/>
              <a:cs typeface="Calibri" pitchFamily="34" charset="0"/>
            </a:rPr>
            <a:t> on ASHA </a:t>
          </a:r>
          <a:r>
            <a:rPr lang="en-US" sz="1100" b="0" dirty="0" err="1" smtClean="0">
              <a:solidFill>
                <a:schemeClr val="tx1">
                  <a:lumMod val="75000"/>
                </a:schemeClr>
              </a:solidFill>
              <a:latin typeface="Calibri" pitchFamily="34" charset="0"/>
              <a:cs typeface="Calibri" pitchFamily="34" charset="0"/>
            </a:rPr>
            <a:t>Yojna</a:t>
          </a:r>
          <a:r>
            <a:rPr lang="en-US" sz="1100" b="0" dirty="0" smtClean="0">
              <a:solidFill>
                <a:schemeClr val="tx1">
                  <a:lumMod val="75000"/>
                </a:schemeClr>
              </a:solidFill>
              <a:latin typeface="Calibri" pitchFamily="34" charset="0"/>
              <a:cs typeface="Calibri" pitchFamily="34" charset="0"/>
            </a:rPr>
            <a:t>, SC Level meeting’s guideline &amp; tracking tool </a:t>
          </a:r>
          <a:endParaRPr lang="en-US" sz="1100" b="0" dirty="0">
            <a:solidFill>
              <a:schemeClr val="tx1">
                <a:lumMod val="75000"/>
              </a:schemeClr>
            </a:solidFill>
            <a:latin typeface="Calibri" pitchFamily="34" charset="0"/>
            <a:cs typeface="Calibri" pitchFamily="34" charset="0"/>
          </a:endParaRPr>
        </a:p>
      </dgm:t>
    </dgm:pt>
    <dgm:pt modelId="{0916C135-F632-41A1-A988-B0BF8AEB31AD}" type="parTrans" cxnId="{7F00A89F-44CF-49D3-8F32-F8EBC4944C6A}">
      <dgm:prSet/>
      <dgm:spPr/>
      <dgm:t>
        <a:bodyPr/>
        <a:lstStyle/>
        <a:p>
          <a:endParaRPr lang="en-US"/>
        </a:p>
      </dgm:t>
    </dgm:pt>
    <dgm:pt modelId="{44A1422E-9612-48FA-923D-1D07BA9BC7DC}" type="sibTrans" cxnId="{7F00A89F-44CF-49D3-8F32-F8EBC4944C6A}">
      <dgm:prSet/>
      <dgm:spPr/>
      <dgm:t>
        <a:bodyPr/>
        <a:lstStyle/>
        <a:p>
          <a:endParaRPr lang="en-US"/>
        </a:p>
      </dgm:t>
    </dgm:pt>
    <dgm:pt modelId="{3CAB0AAE-287B-418D-9A14-557A6A7DEBA7}">
      <dgm:prSet phldrT="[Text]" custT="1"/>
      <dgm:spPr>
        <a:solidFill>
          <a:schemeClr val="accent4">
            <a:lumMod val="40000"/>
            <a:lumOff val="60000"/>
          </a:schemeClr>
        </a:solidFill>
        <a:ln>
          <a:solidFill>
            <a:schemeClr val="accent3">
              <a:lumMod val="75000"/>
            </a:schemeClr>
          </a:solidFill>
        </a:ln>
      </dgm:spPr>
      <dgm:t>
        <a:bodyPr/>
        <a:lstStyle/>
        <a:p>
          <a:r>
            <a:rPr lang="en-US" sz="1200" b="1" dirty="0" smtClean="0">
              <a:solidFill>
                <a:schemeClr val="tx1">
                  <a:lumMod val="75000"/>
                </a:schemeClr>
              </a:solidFill>
              <a:latin typeface="Calibri" pitchFamily="34" charset="0"/>
              <a:cs typeface="Calibri" pitchFamily="34" charset="0"/>
            </a:rPr>
            <a:t>Define role and responsibility of CHO &amp; ANM </a:t>
          </a:r>
          <a:r>
            <a:rPr lang="en-US" sz="1200" b="0" dirty="0" smtClean="0">
              <a:solidFill>
                <a:schemeClr val="tx1">
                  <a:lumMod val="75000"/>
                </a:schemeClr>
              </a:solidFill>
              <a:latin typeface="Calibri" pitchFamily="34" charset="0"/>
              <a:cs typeface="Calibri" pitchFamily="34" charset="0"/>
            </a:rPr>
            <a:t>based on 15 indicator</a:t>
          </a:r>
          <a:endParaRPr lang="en-US" sz="1200" b="0" dirty="0">
            <a:solidFill>
              <a:schemeClr val="tx1">
                <a:lumMod val="75000"/>
              </a:schemeClr>
            </a:solidFill>
            <a:latin typeface="Calibri" pitchFamily="34" charset="0"/>
            <a:cs typeface="Calibri" pitchFamily="34" charset="0"/>
          </a:endParaRPr>
        </a:p>
      </dgm:t>
    </dgm:pt>
    <dgm:pt modelId="{3D07D70F-50D9-429C-95FE-E85FD3E7CBFA}" type="parTrans" cxnId="{8B544E2C-041F-4DAB-918F-FD4D0FB07D2A}">
      <dgm:prSet/>
      <dgm:spPr/>
      <dgm:t>
        <a:bodyPr/>
        <a:lstStyle/>
        <a:p>
          <a:endParaRPr lang="en-US"/>
        </a:p>
      </dgm:t>
    </dgm:pt>
    <dgm:pt modelId="{0BC6B3B3-EBBA-45C0-B55D-B0748B728AC6}" type="sibTrans" cxnId="{8B544E2C-041F-4DAB-918F-FD4D0FB07D2A}">
      <dgm:prSet/>
      <dgm:spPr/>
      <dgm:t>
        <a:bodyPr/>
        <a:lstStyle/>
        <a:p>
          <a:endParaRPr lang="en-US"/>
        </a:p>
      </dgm:t>
    </dgm:pt>
    <dgm:pt modelId="{776D8B1B-B94D-44BC-BC38-9378A2FC6000}">
      <dgm:prSet custT="1"/>
      <dgm:spPr>
        <a:solidFill>
          <a:schemeClr val="accent4">
            <a:lumMod val="40000"/>
            <a:lumOff val="60000"/>
          </a:schemeClr>
        </a:solidFill>
        <a:ln>
          <a:solidFill>
            <a:schemeClr val="accent3">
              <a:lumMod val="75000"/>
            </a:schemeClr>
          </a:solidFill>
        </a:ln>
      </dgm:spPr>
      <dgm:t>
        <a:bodyPr/>
        <a:lstStyle/>
        <a:p>
          <a:r>
            <a:rPr lang="en-US" sz="1200" b="1" dirty="0" smtClean="0">
              <a:solidFill>
                <a:schemeClr val="tx1">
                  <a:lumMod val="75000"/>
                </a:schemeClr>
              </a:solidFill>
              <a:latin typeface="Calibri" pitchFamily="34" charset="0"/>
              <a:cs typeface="Calibri" pitchFamily="34" charset="0"/>
            </a:rPr>
            <a:t>ASHA wise report compilation &amp; review  </a:t>
          </a:r>
          <a:r>
            <a:rPr lang="en-US" sz="1200" b="0" dirty="0" smtClean="0">
              <a:solidFill>
                <a:schemeClr val="tx1">
                  <a:lumMod val="75000"/>
                </a:schemeClr>
              </a:solidFill>
              <a:latin typeface="Calibri" pitchFamily="34" charset="0"/>
              <a:cs typeface="Calibri" pitchFamily="34" charset="0"/>
            </a:rPr>
            <a:t>by ANM  and CHO through tracking tool</a:t>
          </a:r>
          <a:endParaRPr lang="en-US" sz="1200" b="0" dirty="0">
            <a:solidFill>
              <a:schemeClr val="tx1">
                <a:lumMod val="75000"/>
              </a:schemeClr>
            </a:solidFill>
            <a:latin typeface="Calibri" pitchFamily="34" charset="0"/>
            <a:cs typeface="Calibri" pitchFamily="34" charset="0"/>
          </a:endParaRPr>
        </a:p>
      </dgm:t>
    </dgm:pt>
    <dgm:pt modelId="{AA5AD342-6B4D-4FFB-BD86-73BE7932D555}" type="parTrans" cxnId="{12C4DE04-52BF-4120-812E-471B1308E87E}">
      <dgm:prSet/>
      <dgm:spPr/>
      <dgm:t>
        <a:bodyPr/>
        <a:lstStyle/>
        <a:p>
          <a:endParaRPr lang="en-US"/>
        </a:p>
      </dgm:t>
    </dgm:pt>
    <dgm:pt modelId="{DB382FFF-670C-4796-A801-86417463B48C}" type="sibTrans" cxnId="{12C4DE04-52BF-4120-812E-471B1308E87E}">
      <dgm:prSet/>
      <dgm:spPr/>
      <dgm:t>
        <a:bodyPr/>
        <a:lstStyle/>
        <a:p>
          <a:endParaRPr lang="en-US"/>
        </a:p>
      </dgm:t>
    </dgm:pt>
    <dgm:pt modelId="{BEC80520-ECBA-4D90-BDDE-67BDF75C1E4A}" type="pres">
      <dgm:prSet presAssocID="{A9BC3AC8-9C65-4BB5-9EFA-DFA8D1EDF164}" presName="CompostProcess" presStyleCnt="0">
        <dgm:presLayoutVars>
          <dgm:dir/>
          <dgm:resizeHandles val="exact"/>
        </dgm:presLayoutVars>
      </dgm:prSet>
      <dgm:spPr/>
    </dgm:pt>
    <dgm:pt modelId="{D263D23D-A929-40CA-B895-BEC8BB2ACBF3}" type="pres">
      <dgm:prSet presAssocID="{A9BC3AC8-9C65-4BB5-9EFA-DFA8D1EDF164}" presName="arrow" presStyleLbl="bgShp" presStyleIdx="0" presStyleCnt="1" custScaleX="87753" custScaleY="75753" custLinFactNeighborX="10850" custLinFactNeighborY="3670"/>
      <dgm:spPr>
        <a:solidFill>
          <a:schemeClr val="accent2">
            <a:lumMod val="75000"/>
          </a:schemeClr>
        </a:solidFill>
      </dgm:spPr>
    </dgm:pt>
    <dgm:pt modelId="{3CCC4C48-B6E1-4D7B-A918-5BFA6813258A}" type="pres">
      <dgm:prSet presAssocID="{A9BC3AC8-9C65-4BB5-9EFA-DFA8D1EDF164}" presName="linearProcess" presStyleCnt="0"/>
      <dgm:spPr/>
    </dgm:pt>
    <dgm:pt modelId="{B457577D-6D5D-4F8A-84D4-DCB4542C6F35}" type="pres">
      <dgm:prSet presAssocID="{983A68EE-4D55-4C85-B138-05274CA57BE3}" presName="textNode" presStyleLbl="node1" presStyleIdx="0" presStyleCnt="3" custScaleX="63630" custScaleY="121401" custLinFactX="-1063" custLinFactNeighborX="-100000" custLinFactNeighborY="-16494">
        <dgm:presLayoutVars>
          <dgm:bulletEnabled val="1"/>
        </dgm:presLayoutVars>
      </dgm:prSet>
      <dgm:spPr/>
      <dgm:t>
        <a:bodyPr/>
        <a:lstStyle/>
        <a:p>
          <a:endParaRPr lang="en-US"/>
        </a:p>
      </dgm:t>
    </dgm:pt>
    <dgm:pt modelId="{FE2CD8EC-1439-452C-A486-E38249CDD3F9}" type="pres">
      <dgm:prSet presAssocID="{44A1422E-9612-48FA-923D-1D07BA9BC7DC}" presName="sibTrans" presStyleCnt="0"/>
      <dgm:spPr/>
    </dgm:pt>
    <dgm:pt modelId="{7555D4E2-D170-4025-9E6C-1A2732A81442}" type="pres">
      <dgm:prSet presAssocID="{3CAB0AAE-287B-418D-9A14-557A6A7DEBA7}" presName="textNode" presStyleLbl="node1" presStyleIdx="1" presStyleCnt="3" custScaleX="58470" custScaleY="132961" custLinFactX="-14416" custLinFactNeighborX="-100000" custLinFactNeighborY="-17987">
        <dgm:presLayoutVars>
          <dgm:bulletEnabled val="1"/>
        </dgm:presLayoutVars>
      </dgm:prSet>
      <dgm:spPr/>
      <dgm:t>
        <a:bodyPr/>
        <a:lstStyle/>
        <a:p>
          <a:endParaRPr lang="en-US"/>
        </a:p>
      </dgm:t>
    </dgm:pt>
    <dgm:pt modelId="{126925DD-C3F7-4972-BC9A-0E73F3EEDA1F}" type="pres">
      <dgm:prSet presAssocID="{0BC6B3B3-EBBA-45C0-B55D-B0748B728AC6}" presName="sibTrans" presStyleCnt="0"/>
      <dgm:spPr/>
    </dgm:pt>
    <dgm:pt modelId="{1C87C79F-A923-47E0-8E19-197910B25FD0}" type="pres">
      <dgm:prSet presAssocID="{776D8B1B-B94D-44BC-BC38-9378A2FC6000}" presName="textNode" presStyleLbl="node1" presStyleIdx="2" presStyleCnt="3" custScaleX="78780" custScaleY="138666" custLinFactX="-27856" custLinFactNeighborX="-100000" custLinFactNeighborY="-24625">
        <dgm:presLayoutVars>
          <dgm:bulletEnabled val="1"/>
        </dgm:presLayoutVars>
      </dgm:prSet>
      <dgm:spPr/>
      <dgm:t>
        <a:bodyPr/>
        <a:lstStyle/>
        <a:p>
          <a:endParaRPr lang="en-US"/>
        </a:p>
      </dgm:t>
    </dgm:pt>
  </dgm:ptLst>
  <dgm:cxnLst>
    <dgm:cxn modelId="{44585903-8ED0-43C8-B867-427FA746314F}" type="presOf" srcId="{983A68EE-4D55-4C85-B138-05274CA57BE3}" destId="{B457577D-6D5D-4F8A-84D4-DCB4542C6F35}" srcOrd="0" destOrd="0" presId="urn:microsoft.com/office/officeart/2005/8/layout/hProcess9"/>
    <dgm:cxn modelId="{4F6C8BE6-73F6-4AFE-B9C7-DE488856A423}" type="presOf" srcId="{A9BC3AC8-9C65-4BB5-9EFA-DFA8D1EDF164}" destId="{BEC80520-ECBA-4D90-BDDE-67BDF75C1E4A}" srcOrd="0" destOrd="0" presId="urn:microsoft.com/office/officeart/2005/8/layout/hProcess9"/>
    <dgm:cxn modelId="{8B544E2C-041F-4DAB-918F-FD4D0FB07D2A}" srcId="{A9BC3AC8-9C65-4BB5-9EFA-DFA8D1EDF164}" destId="{3CAB0AAE-287B-418D-9A14-557A6A7DEBA7}" srcOrd="1" destOrd="0" parTransId="{3D07D70F-50D9-429C-95FE-E85FD3E7CBFA}" sibTransId="{0BC6B3B3-EBBA-45C0-B55D-B0748B728AC6}"/>
    <dgm:cxn modelId="{F875D2A1-F94A-4520-A107-C6F64CFF786E}" type="presOf" srcId="{776D8B1B-B94D-44BC-BC38-9378A2FC6000}" destId="{1C87C79F-A923-47E0-8E19-197910B25FD0}" srcOrd="0" destOrd="0" presId="urn:microsoft.com/office/officeart/2005/8/layout/hProcess9"/>
    <dgm:cxn modelId="{3F7DADFE-05F4-47E8-AEE0-729E47031E7A}" type="presOf" srcId="{3CAB0AAE-287B-418D-9A14-557A6A7DEBA7}" destId="{7555D4E2-D170-4025-9E6C-1A2732A81442}" srcOrd="0" destOrd="0" presId="urn:microsoft.com/office/officeart/2005/8/layout/hProcess9"/>
    <dgm:cxn modelId="{7F00A89F-44CF-49D3-8F32-F8EBC4944C6A}" srcId="{A9BC3AC8-9C65-4BB5-9EFA-DFA8D1EDF164}" destId="{983A68EE-4D55-4C85-B138-05274CA57BE3}" srcOrd="0" destOrd="0" parTransId="{0916C135-F632-41A1-A988-B0BF8AEB31AD}" sibTransId="{44A1422E-9612-48FA-923D-1D07BA9BC7DC}"/>
    <dgm:cxn modelId="{12C4DE04-52BF-4120-812E-471B1308E87E}" srcId="{A9BC3AC8-9C65-4BB5-9EFA-DFA8D1EDF164}" destId="{776D8B1B-B94D-44BC-BC38-9378A2FC6000}" srcOrd="2" destOrd="0" parTransId="{AA5AD342-6B4D-4FFB-BD86-73BE7932D555}" sibTransId="{DB382FFF-670C-4796-A801-86417463B48C}"/>
    <dgm:cxn modelId="{DEF360A3-61D4-4EB7-82A4-3C067FE3366C}" type="presParOf" srcId="{BEC80520-ECBA-4D90-BDDE-67BDF75C1E4A}" destId="{D263D23D-A929-40CA-B895-BEC8BB2ACBF3}" srcOrd="0" destOrd="0" presId="urn:microsoft.com/office/officeart/2005/8/layout/hProcess9"/>
    <dgm:cxn modelId="{C9820153-1BCC-44A0-BE18-A142CD08DFDD}" type="presParOf" srcId="{BEC80520-ECBA-4D90-BDDE-67BDF75C1E4A}" destId="{3CCC4C48-B6E1-4D7B-A918-5BFA6813258A}" srcOrd="1" destOrd="0" presId="urn:microsoft.com/office/officeart/2005/8/layout/hProcess9"/>
    <dgm:cxn modelId="{8AE3E5DF-836D-4CE7-AB84-079135580487}" type="presParOf" srcId="{3CCC4C48-B6E1-4D7B-A918-5BFA6813258A}" destId="{B457577D-6D5D-4F8A-84D4-DCB4542C6F35}" srcOrd="0" destOrd="0" presId="urn:microsoft.com/office/officeart/2005/8/layout/hProcess9"/>
    <dgm:cxn modelId="{B7F62935-92E4-446F-93EC-D8DB179629B8}" type="presParOf" srcId="{3CCC4C48-B6E1-4D7B-A918-5BFA6813258A}" destId="{FE2CD8EC-1439-452C-A486-E38249CDD3F9}" srcOrd="1" destOrd="0" presId="urn:microsoft.com/office/officeart/2005/8/layout/hProcess9"/>
    <dgm:cxn modelId="{0B9A6BF1-AB10-4ED6-B2AA-B4CF0773D3EC}" type="presParOf" srcId="{3CCC4C48-B6E1-4D7B-A918-5BFA6813258A}" destId="{7555D4E2-D170-4025-9E6C-1A2732A81442}" srcOrd="2" destOrd="0" presId="urn:microsoft.com/office/officeart/2005/8/layout/hProcess9"/>
    <dgm:cxn modelId="{C6752744-4E9B-4027-9ECE-6C127879F70F}" type="presParOf" srcId="{3CCC4C48-B6E1-4D7B-A918-5BFA6813258A}" destId="{126925DD-C3F7-4972-BC9A-0E73F3EEDA1F}" srcOrd="3" destOrd="0" presId="urn:microsoft.com/office/officeart/2005/8/layout/hProcess9"/>
    <dgm:cxn modelId="{DB3AD7C8-F7A1-4093-9F53-67404AE0FDBC}" type="presParOf" srcId="{3CCC4C48-B6E1-4D7B-A918-5BFA6813258A}" destId="{1C87C79F-A923-47E0-8E19-197910B25FD0}" srcOrd="4" destOrd="0" presId="urn:microsoft.com/office/officeart/2005/8/layout/hProcess9"/>
  </dgm:cxnLst>
  <dgm:bg>
    <a:noFill/>
  </dgm:bg>
  <dgm:whole/>
</dgm:dataModel>
</file>

<file path=ppt/diagrams/data6.xml><?xml version="1.0" encoding="utf-8"?>
<dgm:dataModel xmlns:dgm="http://schemas.openxmlformats.org/drawingml/2006/diagram" xmlns:a="http://schemas.openxmlformats.org/drawingml/2006/main">
  <dgm:ptLst>
    <dgm:pt modelId="{4FF20FFE-6847-4954-AB30-6B61922A9C8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878AB7A-693F-422C-A828-EBF4EB1B1ADC}">
      <dgm:prSet phldrT="[Text]" custT="1"/>
      <dgm:spPr/>
      <dgm:t>
        <a:bodyPr/>
        <a:lstStyle/>
        <a:p>
          <a:r>
            <a:rPr lang="en-US" sz="1600" b="1" dirty="0" err="1"/>
            <a:t>Rogi</a:t>
          </a:r>
          <a:r>
            <a:rPr lang="en-US" sz="1600" b="1" dirty="0"/>
            <a:t> </a:t>
          </a:r>
          <a:r>
            <a:rPr lang="en-US" sz="1600" b="1" dirty="0" err="1"/>
            <a:t>Kalyan</a:t>
          </a:r>
          <a:r>
            <a:rPr lang="en-US" sz="1600" b="1" dirty="0"/>
            <a:t> </a:t>
          </a:r>
          <a:r>
            <a:rPr lang="en-US" sz="1600" b="1" dirty="0" err="1"/>
            <a:t>Samiti</a:t>
          </a:r>
          <a:endParaRPr lang="en-US" sz="1600" b="1" dirty="0"/>
        </a:p>
      </dgm:t>
    </dgm:pt>
    <dgm:pt modelId="{ABFE0483-6FF4-4389-ADCA-BA1FD970B743}" type="parTrans" cxnId="{F9B80538-2AAF-4BA4-91BF-7D9788A66ED7}">
      <dgm:prSet/>
      <dgm:spPr/>
      <dgm:t>
        <a:bodyPr/>
        <a:lstStyle/>
        <a:p>
          <a:endParaRPr lang="en-US"/>
        </a:p>
      </dgm:t>
    </dgm:pt>
    <dgm:pt modelId="{2F3A51C8-3BE9-4BF9-B768-C7B877E731C8}" type="sibTrans" cxnId="{F9B80538-2AAF-4BA4-91BF-7D9788A66ED7}">
      <dgm:prSet/>
      <dgm:spPr/>
      <dgm:t>
        <a:bodyPr/>
        <a:lstStyle/>
        <a:p>
          <a:endParaRPr lang="en-US"/>
        </a:p>
      </dgm:t>
    </dgm:pt>
    <dgm:pt modelId="{383CAEA8-1F4F-4AD9-A339-9AAB07C857D7}">
      <dgm:prSet phldrT="[Text]" custT="1"/>
      <dgm:spPr/>
      <dgm:t>
        <a:bodyPr/>
        <a:lstStyle/>
        <a:p>
          <a:r>
            <a:rPr lang="en-US" sz="1400" b="1" dirty="0"/>
            <a:t>DH Level RKS</a:t>
          </a:r>
        </a:p>
        <a:p>
          <a:r>
            <a:rPr lang="en-US" sz="1400" b="1" dirty="0"/>
            <a:t>150</a:t>
          </a:r>
        </a:p>
      </dgm:t>
    </dgm:pt>
    <dgm:pt modelId="{1FF84812-D593-4C48-9405-561580BF89DD}" type="parTrans" cxnId="{C0887969-5F47-43E1-B38B-FE10BB512287}">
      <dgm:prSet/>
      <dgm:spPr/>
      <dgm:t>
        <a:bodyPr/>
        <a:lstStyle/>
        <a:p>
          <a:endParaRPr lang="en-US"/>
        </a:p>
      </dgm:t>
    </dgm:pt>
    <dgm:pt modelId="{BA420C74-379F-4F54-B23F-8237B3B005CA}" type="sibTrans" cxnId="{C0887969-5F47-43E1-B38B-FE10BB512287}">
      <dgm:prSet/>
      <dgm:spPr/>
      <dgm:t>
        <a:bodyPr/>
        <a:lstStyle/>
        <a:p>
          <a:endParaRPr lang="en-US"/>
        </a:p>
      </dgm:t>
    </dgm:pt>
    <dgm:pt modelId="{EEC8F7C0-3C49-4608-B14C-27B8EE597B84}">
      <dgm:prSet phldrT="[Text]" custT="1"/>
      <dgm:spPr/>
      <dgm:t>
        <a:bodyPr/>
        <a:lstStyle/>
        <a:p>
          <a:r>
            <a:rPr lang="en-US" sz="1100" dirty="0"/>
            <a:t>GB Meeting</a:t>
          </a:r>
        </a:p>
        <a:p>
          <a:r>
            <a:rPr lang="en-US" sz="800" dirty="0"/>
            <a:t>163</a:t>
          </a:r>
        </a:p>
      </dgm:t>
    </dgm:pt>
    <dgm:pt modelId="{DB12A1CB-4E91-4D56-A30A-17F60FC657B4}" type="parTrans" cxnId="{4D5959C5-9923-4D26-ADC0-5582DA9C2DB7}">
      <dgm:prSet/>
      <dgm:spPr/>
      <dgm:t>
        <a:bodyPr/>
        <a:lstStyle/>
        <a:p>
          <a:endParaRPr lang="en-US"/>
        </a:p>
      </dgm:t>
    </dgm:pt>
    <dgm:pt modelId="{F84E0D9C-BBCA-4972-8B45-FC76BB3333BF}" type="sibTrans" cxnId="{4D5959C5-9923-4D26-ADC0-5582DA9C2DB7}">
      <dgm:prSet/>
      <dgm:spPr/>
      <dgm:t>
        <a:bodyPr/>
        <a:lstStyle/>
        <a:p>
          <a:endParaRPr lang="en-US"/>
        </a:p>
      </dgm:t>
    </dgm:pt>
    <dgm:pt modelId="{59652E28-C8D9-4554-8808-2BBDF0DE0D9D}">
      <dgm:prSet phldrT="[Text]" custT="1"/>
      <dgm:spPr/>
      <dgm:t>
        <a:bodyPr/>
        <a:lstStyle/>
        <a:p>
          <a:r>
            <a:rPr lang="en-US" sz="1100" dirty="0"/>
            <a:t>EC Meeting</a:t>
          </a:r>
        </a:p>
        <a:p>
          <a:r>
            <a:rPr lang="en-US" sz="900" dirty="0"/>
            <a:t>357</a:t>
          </a:r>
        </a:p>
      </dgm:t>
    </dgm:pt>
    <dgm:pt modelId="{AF5AFADD-0500-4A06-8974-4DA5C057277F}" type="parTrans" cxnId="{A9A869E5-8D69-4EBA-A9F2-D58B291BC04C}">
      <dgm:prSet/>
      <dgm:spPr/>
      <dgm:t>
        <a:bodyPr/>
        <a:lstStyle/>
        <a:p>
          <a:endParaRPr lang="en-US"/>
        </a:p>
      </dgm:t>
    </dgm:pt>
    <dgm:pt modelId="{3AE81266-B318-4526-AFDF-35C203D7893B}" type="sibTrans" cxnId="{A9A869E5-8D69-4EBA-A9F2-D58B291BC04C}">
      <dgm:prSet/>
      <dgm:spPr/>
      <dgm:t>
        <a:bodyPr/>
        <a:lstStyle/>
        <a:p>
          <a:endParaRPr lang="en-US"/>
        </a:p>
      </dgm:t>
    </dgm:pt>
    <dgm:pt modelId="{C7E2C963-9425-4E6C-826D-CE0F470634DD}">
      <dgm:prSet phldrT="[Text]" custT="1"/>
      <dgm:spPr/>
      <dgm:t>
        <a:bodyPr/>
        <a:lstStyle/>
        <a:p>
          <a:r>
            <a:rPr lang="en-US" sz="1400" b="1" dirty="0"/>
            <a:t>CHC/BPHC Level RKS</a:t>
          </a:r>
        </a:p>
        <a:p>
          <a:r>
            <a:rPr lang="en-US" sz="1400" b="1" dirty="0"/>
            <a:t>1027</a:t>
          </a:r>
        </a:p>
      </dgm:t>
    </dgm:pt>
    <dgm:pt modelId="{2B27E506-0D09-45D6-8FDC-176F4E3FFC8B}" type="parTrans" cxnId="{1318D10A-1265-41CE-9410-EAAEC8D2A2E7}">
      <dgm:prSet/>
      <dgm:spPr/>
      <dgm:t>
        <a:bodyPr/>
        <a:lstStyle/>
        <a:p>
          <a:endParaRPr lang="en-US"/>
        </a:p>
      </dgm:t>
    </dgm:pt>
    <dgm:pt modelId="{F4773FC0-722D-46CF-83FD-6A1D90C973F2}" type="sibTrans" cxnId="{1318D10A-1265-41CE-9410-EAAEC8D2A2E7}">
      <dgm:prSet/>
      <dgm:spPr/>
      <dgm:t>
        <a:bodyPr/>
        <a:lstStyle/>
        <a:p>
          <a:endParaRPr lang="en-US"/>
        </a:p>
      </dgm:t>
    </dgm:pt>
    <dgm:pt modelId="{5BE6DAA7-951A-41C0-9DAE-5AFEB820D1D1}">
      <dgm:prSet phldrT="[Text]" custT="1"/>
      <dgm:spPr/>
      <dgm:t>
        <a:bodyPr/>
        <a:lstStyle/>
        <a:p>
          <a:r>
            <a:rPr lang="en-US" sz="1100" dirty="0"/>
            <a:t>GB Meeting</a:t>
          </a:r>
        </a:p>
        <a:p>
          <a:r>
            <a:rPr lang="en-US" sz="900" dirty="0"/>
            <a:t>1532</a:t>
          </a:r>
        </a:p>
      </dgm:t>
    </dgm:pt>
    <dgm:pt modelId="{76263701-DFD5-4C59-80A7-46C3D10F62DD}" type="parTrans" cxnId="{7C46BE84-B9DF-43A8-8D4A-50DFD066BB96}">
      <dgm:prSet/>
      <dgm:spPr/>
      <dgm:t>
        <a:bodyPr/>
        <a:lstStyle/>
        <a:p>
          <a:endParaRPr lang="en-US"/>
        </a:p>
      </dgm:t>
    </dgm:pt>
    <dgm:pt modelId="{05AAAB13-2949-49E7-ACC6-CC8CED110551}" type="sibTrans" cxnId="{7C46BE84-B9DF-43A8-8D4A-50DFD066BB96}">
      <dgm:prSet/>
      <dgm:spPr/>
      <dgm:t>
        <a:bodyPr/>
        <a:lstStyle/>
        <a:p>
          <a:endParaRPr lang="en-US"/>
        </a:p>
      </dgm:t>
    </dgm:pt>
    <dgm:pt modelId="{E5EC1846-D8BA-405E-9281-5CE80E2F8C57}">
      <dgm:prSet phldrT="[Text]" custT="1"/>
      <dgm:spPr/>
      <dgm:t>
        <a:bodyPr/>
        <a:lstStyle/>
        <a:p>
          <a:r>
            <a:rPr lang="en-US" sz="1100" dirty="0"/>
            <a:t>Monitoring</a:t>
          </a:r>
        </a:p>
        <a:p>
          <a:r>
            <a:rPr lang="en-US" sz="900" dirty="0"/>
            <a:t>72</a:t>
          </a:r>
        </a:p>
      </dgm:t>
    </dgm:pt>
    <dgm:pt modelId="{9B17D15F-282D-4D7C-8945-E1EF01CB377F}" type="parTrans" cxnId="{C0E803E5-AD10-4C59-98B7-5AAB1C1D9475}">
      <dgm:prSet/>
      <dgm:spPr/>
      <dgm:t>
        <a:bodyPr/>
        <a:lstStyle/>
        <a:p>
          <a:endParaRPr lang="en-US"/>
        </a:p>
      </dgm:t>
    </dgm:pt>
    <dgm:pt modelId="{29F92AE0-61BE-47B4-9E3D-7F6E3ACD97DF}" type="sibTrans" cxnId="{C0E803E5-AD10-4C59-98B7-5AAB1C1D9475}">
      <dgm:prSet/>
      <dgm:spPr/>
      <dgm:t>
        <a:bodyPr/>
        <a:lstStyle/>
        <a:p>
          <a:endParaRPr lang="en-US"/>
        </a:p>
      </dgm:t>
    </dgm:pt>
    <dgm:pt modelId="{4B07A3BC-36EC-443C-ACD0-A1398A8407DF}">
      <dgm:prSet custT="1"/>
      <dgm:spPr/>
      <dgm:t>
        <a:bodyPr/>
        <a:lstStyle/>
        <a:p>
          <a:r>
            <a:rPr lang="en-US" sz="1100" dirty="0"/>
            <a:t>EC Meeting</a:t>
          </a:r>
        </a:p>
        <a:p>
          <a:r>
            <a:rPr lang="en-US" sz="1100" dirty="0"/>
            <a:t>3047</a:t>
          </a:r>
        </a:p>
      </dgm:t>
    </dgm:pt>
    <dgm:pt modelId="{F163BCED-AA22-487D-9DDB-20C2096702BD}" type="parTrans" cxnId="{8B757EFD-C876-4ED7-908A-081D84B87D23}">
      <dgm:prSet/>
      <dgm:spPr/>
      <dgm:t>
        <a:bodyPr/>
        <a:lstStyle/>
        <a:p>
          <a:endParaRPr lang="en-US"/>
        </a:p>
      </dgm:t>
    </dgm:pt>
    <dgm:pt modelId="{E0D777FF-29F3-4AE0-85E7-1375F2E940FC}" type="sibTrans" cxnId="{8B757EFD-C876-4ED7-908A-081D84B87D23}">
      <dgm:prSet/>
      <dgm:spPr/>
      <dgm:t>
        <a:bodyPr/>
        <a:lstStyle/>
        <a:p>
          <a:endParaRPr lang="en-US"/>
        </a:p>
      </dgm:t>
    </dgm:pt>
    <dgm:pt modelId="{A6AC3BBC-46AC-4436-A2AB-6EBDEF6F1A20}">
      <dgm:prSet custT="1"/>
      <dgm:spPr/>
      <dgm:t>
        <a:bodyPr/>
        <a:lstStyle/>
        <a:p>
          <a:r>
            <a:rPr lang="en-US" sz="1100" dirty="0"/>
            <a:t>Monitoring</a:t>
          </a:r>
        </a:p>
        <a:p>
          <a:r>
            <a:rPr lang="en-US" sz="1100" dirty="0"/>
            <a:t>448</a:t>
          </a:r>
        </a:p>
      </dgm:t>
    </dgm:pt>
    <dgm:pt modelId="{7511E887-676A-4CA5-B3BE-69D5B3FFE9B5}" type="parTrans" cxnId="{E855F805-39E1-4292-B917-3567C4C395AD}">
      <dgm:prSet/>
      <dgm:spPr/>
      <dgm:t>
        <a:bodyPr/>
        <a:lstStyle/>
        <a:p>
          <a:endParaRPr lang="en-US"/>
        </a:p>
      </dgm:t>
    </dgm:pt>
    <dgm:pt modelId="{B6BE16FB-D2D5-4D70-AD87-CE18DA2A2FCD}" type="sibTrans" cxnId="{E855F805-39E1-4292-B917-3567C4C395AD}">
      <dgm:prSet/>
      <dgm:spPr/>
      <dgm:t>
        <a:bodyPr/>
        <a:lstStyle/>
        <a:p>
          <a:endParaRPr lang="en-US"/>
        </a:p>
      </dgm:t>
    </dgm:pt>
    <dgm:pt modelId="{A5E8A043-9DA7-4002-B1BB-1B4F3D15675C}" type="pres">
      <dgm:prSet presAssocID="{4FF20FFE-6847-4954-AB30-6B61922A9C88}" presName="hierChild1" presStyleCnt="0">
        <dgm:presLayoutVars>
          <dgm:chPref val="1"/>
          <dgm:dir/>
          <dgm:animOne val="branch"/>
          <dgm:animLvl val="lvl"/>
          <dgm:resizeHandles/>
        </dgm:presLayoutVars>
      </dgm:prSet>
      <dgm:spPr/>
      <dgm:t>
        <a:bodyPr/>
        <a:lstStyle/>
        <a:p>
          <a:endParaRPr lang="en-US"/>
        </a:p>
      </dgm:t>
    </dgm:pt>
    <dgm:pt modelId="{EE524D94-DD55-46F8-9F3B-C731A4215E1A}" type="pres">
      <dgm:prSet presAssocID="{B878AB7A-693F-422C-A828-EBF4EB1B1ADC}" presName="hierRoot1" presStyleCnt="0"/>
      <dgm:spPr/>
    </dgm:pt>
    <dgm:pt modelId="{83D916BF-0A41-4D9A-BB25-6CCDFC502F32}" type="pres">
      <dgm:prSet presAssocID="{B878AB7A-693F-422C-A828-EBF4EB1B1ADC}" presName="composite" presStyleCnt="0"/>
      <dgm:spPr/>
    </dgm:pt>
    <dgm:pt modelId="{1C75ACC1-BE34-487E-8C53-CC146E5FDAE3}" type="pres">
      <dgm:prSet presAssocID="{B878AB7A-693F-422C-A828-EBF4EB1B1ADC}" presName="background" presStyleLbl="node0" presStyleIdx="0" presStyleCnt="3"/>
      <dgm:spPr/>
    </dgm:pt>
    <dgm:pt modelId="{CE8BFF12-CBD6-4D8D-B75E-BB7E241C77F2}" type="pres">
      <dgm:prSet presAssocID="{B878AB7A-693F-422C-A828-EBF4EB1B1ADC}" presName="text" presStyleLbl="fgAcc0" presStyleIdx="0" presStyleCnt="3" custScaleX="385758" custScaleY="93475">
        <dgm:presLayoutVars>
          <dgm:chPref val="3"/>
        </dgm:presLayoutVars>
      </dgm:prSet>
      <dgm:spPr/>
      <dgm:t>
        <a:bodyPr/>
        <a:lstStyle/>
        <a:p>
          <a:endParaRPr lang="en-US"/>
        </a:p>
      </dgm:t>
    </dgm:pt>
    <dgm:pt modelId="{D5145470-B9E4-46CB-A5C3-77878C7CF0AF}" type="pres">
      <dgm:prSet presAssocID="{B878AB7A-693F-422C-A828-EBF4EB1B1ADC}" presName="hierChild2" presStyleCnt="0"/>
      <dgm:spPr/>
    </dgm:pt>
    <dgm:pt modelId="{721FAE71-2753-4E6C-9DA1-B6F9A6FE3AA9}" type="pres">
      <dgm:prSet presAssocID="{1FF84812-D593-4C48-9405-561580BF89DD}" presName="Name10" presStyleLbl="parChTrans1D2" presStyleIdx="0" presStyleCnt="2"/>
      <dgm:spPr/>
      <dgm:t>
        <a:bodyPr/>
        <a:lstStyle/>
        <a:p>
          <a:endParaRPr lang="en-US"/>
        </a:p>
      </dgm:t>
    </dgm:pt>
    <dgm:pt modelId="{F121FE8B-B1AB-48F4-B4AA-B461128A9482}" type="pres">
      <dgm:prSet presAssocID="{383CAEA8-1F4F-4AD9-A339-9AAB07C857D7}" presName="hierRoot2" presStyleCnt="0"/>
      <dgm:spPr/>
    </dgm:pt>
    <dgm:pt modelId="{75FBE508-EE5B-4EF4-B01A-5E9A243868A7}" type="pres">
      <dgm:prSet presAssocID="{383CAEA8-1F4F-4AD9-A339-9AAB07C857D7}" presName="composite2" presStyleCnt="0"/>
      <dgm:spPr/>
    </dgm:pt>
    <dgm:pt modelId="{678CE04E-ADD6-43AD-9B74-F8DB999D2AFF}" type="pres">
      <dgm:prSet presAssocID="{383CAEA8-1F4F-4AD9-A339-9AAB07C857D7}" presName="background2" presStyleLbl="node2" presStyleIdx="0" presStyleCnt="2"/>
      <dgm:spPr/>
    </dgm:pt>
    <dgm:pt modelId="{F4F6FACA-F592-4ED0-ABF1-8E9926EB4191}" type="pres">
      <dgm:prSet presAssocID="{383CAEA8-1F4F-4AD9-A339-9AAB07C857D7}" presName="text2" presStyleLbl="fgAcc2" presStyleIdx="0" presStyleCnt="2" custScaleX="261664" custScaleY="109010">
        <dgm:presLayoutVars>
          <dgm:chPref val="3"/>
        </dgm:presLayoutVars>
      </dgm:prSet>
      <dgm:spPr/>
      <dgm:t>
        <a:bodyPr/>
        <a:lstStyle/>
        <a:p>
          <a:endParaRPr lang="en-US"/>
        </a:p>
      </dgm:t>
    </dgm:pt>
    <dgm:pt modelId="{EFB70A31-E70D-4F73-8D7E-F81BDC146658}" type="pres">
      <dgm:prSet presAssocID="{383CAEA8-1F4F-4AD9-A339-9AAB07C857D7}" presName="hierChild3" presStyleCnt="0"/>
      <dgm:spPr/>
    </dgm:pt>
    <dgm:pt modelId="{6E09DD5E-606B-4224-A0C9-75C91BF09548}" type="pres">
      <dgm:prSet presAssocID="{DB12A1CB-4E91-4D56-A30A-17F60FC657B4}" presName="Name17" presStyleLbl="parChTrans1D3" presStyleIdx="0" presStyleCnt="4"/>
      <dgm:spPr/>
      <dgm:t>
        <a:bodyPr/>
        <a:lstStyle/>
        <a:p>
          <a:endParaRPr lang="en-US"/>
        </a:p>
      </dgm:t>
    </dgm:pt>
    <dgm:pt modelId="{4A8945F1-5805-40F5-AC63-01B9DBF550FA}" type="pres">
      <dgm:prSet presAssocID="{EEC8F7C0-3C49-4608-B14C-27B8EE597B84}" presName="hierRoot3" presStyleCnt="0"/>
      <dgm:spPr/>
    </dgm:pt>
    <dgm:pt modelId="{1F6AD847-EEBA-46B0-A417-99E1273EB0AD}" type="pres">
      <dgm:prSet presAssocID="{EEC8F7C0-3C49-4608-B14C-27B8EE597B84}" presName="composite3" presStyleCnt="0"/>
      <dgm:spPr/>
    </dgm:pt>
    <dgm:pt modelId="{FF3C1264-0DAA-4B92-93C5-497072C0B7E4}" type="pres">
      <dgm:prSet presAssocID="{EEC8F7C0-3C49-4608-B14C-27B8EE597B84}" presName="background3" presStyleLbl="node3" presStyleIdx="0" presStyleCnt="4"/>
      <dgm:spPr/>
    </dgm:pt>
    <dgm:pt modelId="{37D5E236-FB10-4E16-8186-DF24C71EE7FF}" type="pres">
      <dgm:prSet presAssocID="{EEC8F7C0-3C49-4608-B14C-27B8EE597B84}" presName="text3" presStyleLbl="fgAcc3" presStyleIdx="0" presStyleCnt="4" custScaleX="130120">
        <dgm:presLayoutVars>
          <dgm:chPref val="3"/>
        </dgm:presLayoutVars>
      </dgm:prSet>
      <dgm:spPr/>
      <dgm:t>
        <a:bodyPr/>
        <a:lstStyle/>
        <a:p>
          <a:endParaRPr lang="en-US"/>
        </a:p>
      </dgm:t>
    </dgm:pt>
    <dgm:pt modelId="{F5E3B149-1846-4A62-BB3B-E0A1A64F1287}" type="pres">
      <dgm:prSet presAssocID="{EEC8F7C0-3C49-4608-B14C-27B8EE597B84}" presName="hierChild4" presStyleCnt="0"/>
      <dgm:spPr/>
    </dgm:pt>
    <dgm:pt modelId="{39CF2CDB-D01C-48EE-AC89-CEF5A9D96061}" type="pres">
      <dgm:prSet presAssocID="{AF5AFADD-0500-4A06-8974-4DA5C057277F}" presName="Name17" presStyleLbl="parChTrans1D3" presStyleIdx="1" presStyleCnt="4"/>
      <dgm:spPr/>
      <dgm:t>
        <a:bodyPr/>
        <a:lstStyle/>
        <a:p>
          <a:endParaRPr lang="en-US"/>
        </a:p>
      </dgm:t>
    </dgm:pt>
    <dgm:pt modelId="{7DB3EC11-0CE6-45E6-81F2-34F560BC7ECD}" type="pres">
      <dgm:prSet presAssocID="{59652E28-C8D9-4554-8808-2BBDF0DE0D9D}" presName="hierRoot3" presStyleCnt="0"/>
      <dgm:spPr/>
    </dgm:pt>
    <dgm:pt modelId="{E1651D85-DCFB-4747-B286-D08CBE4247A7}" type="pres">
      <dgm:prSet presAssocID="{59652E28-C8D9-4554-8808-2BBDF0DE0D9D}" presName="composite3" presStyleCnt="0"/>
      <dgm:spPr/>
    </dgm:pt>
    <dgm:pt modelId="{56F1188A-AAEF-4A7D-B6A0-B05AD87A5BB9}" type="pres">
      <dgm:prSet presAssocID="{59652E28-C8D9-4554-8808-2BBDF0DE0D9D}" presName="background3" presStyleLbl="node3" presStyleIdx="1" presStyleCnt="4"/>
      <dgm:spPr/>
    </dgm:pt>
    <dgm:pt modelId="{181BBA0A-FE6E-4541-A0F4-27D19C0C058A}" type="pres">
      <dgm:prSet presAssocID="{59652E28-C8D9-4554-8808-2BBDF0DE0D9D}" presName="text3" presStyleLbl="fgAcc3" presStyleIdx="1" presStyleCnt="4" custScaleX="126159" custLinFactNeighborX="-774" custLinFactNeighborY="-2100">
        <dgm:presLayoutVars>
          <dgm:chPref val="3"/>
        </dgm:presLayoutVars>
      </dgm:prSet>
      <dgm:spPr/>
      <dgm:t>
        <a:bodyPr/>
        <a:lstStyle/>
        <a:p>
          <a:endParaRPr lang="en-US"/>
        </a:p>
      </dgm:t>
    </dgm:pt>
    <dgm:pt modelId="{DAC3A45D-C6E8-42C3-92AB-B4A86DEC365D}" type="pres">
      <dgm:prSet presAssocID="{59652E28-C8D9-4554-8808-2BBDF0DE0D9D}" presName="hierChild4" presStyleCnt="0"/>
      <dgm:spPr/>
    </dgm:pt>
    <dgm:pt modelId="{C8A0FAB2-B904-4301-90FD-C64E239B2E8D}" type="pres">
      <dgm:prSet presAssocID="{9B17D15F-282D-4D7C-8945-E1EF01CB377F}" presName="Name17" presStyleLbl="parChTrans1D3" presStyleIdx="2" presStyleCnt="4"/>
      <dgm:spPr/>
      <dgm:t>
        <a:bodyPr/>
        <a:lstStyle/>
        <a:p>
          <a:endParaRPr lang="en-US"/>
        </a:p>
      </dgm:t>
    </dgm:pt>
    <dgm:pt modelId="{79DB665C-3014-444A-B901-6989508A269B}" type="pres">
      <dgm:prSet presAssocID="{E5EC1846-D8BA-405E-9281-5CE80E2F8C57}" presName="hierRoot3" presStyleCnt="0"/>
      <dgm:spPr/>
    </dgm:pt>
    <dgm:pt modelId="{7ADEA1C8-F3B6-4DF4-B731-A7685D3F29EB}" type="pres">
      <dgm:prSet presAssocID="{E5EC1846-D8BA-405E-9281-5CE80E2F8C57}" presName="composite3" presStyleCnt="0"/>
      <dgm:spPr/>
    </dgm:pt>
    <dgm:pt modelId="{1A22A19D-5A9F-4AD6-87C7-FBA2F3519727}" type="pres">
      <dgm:prSet presAssocID="{E5EC1846-D8BA-405E-9281-5CE80E2F8C57}" presName="background3" presStyleLbl="node3" presStyleIdx="2" presStyleCnt="4"/>
      <dgm:spPr/>
    </dgm:pt>
    <dgm:pt modelId="{AC3D2F72-5F05-4869-B5D7-802298610867}" type="pres">
      <dgm:prSet presAssocID="{E5EC1846-D8BA-405E-9281-5CE80E2F8C57}" presName="text3" presStyleLbl="fgAcc3" presStyleIdx="2" presStyleCnt="4" custScaleX="115562">
        <dgm:presLayoutVars>
          <dgm:chPref val="3"/>
        </dgm:presLayoutVars>
      </dgm:prSet>
      <dgm:spPr/>
      <dgm:t>
        <a:bodyPr/>
        <a:lstStyle/>
        <a:p>
          <a:endParaRPr lang="en-US"/>
        </a:p>
      </dgm:t>
    </dgm:pt>
    <dgm:pt modelId="{C74E842D-B2CF-4E91-9A60-15B02C1A846A}" type="pres">
      <dgm:prSet presAssocID="{E5EC1846-D8BA-405E-9281-5CE80E2F8C57}" presName="hierChild4" presStyleCnt="0"/>
      <dgm:spPr/>
    </dgm:pt>
    <dgm:pt modelId="{A92E059A-49DC-4799-A411-B446073256D4}" type="pres">
      <dgm:prSet presAssocID="{2B27E506-0D09-45D6-8FDC-176F4E3FFC8B}" presName="Name10" presStyleLbl="parChTrans1D2" presStyleIdx="1" presStyleCnt="2"/>
      <dgm:spPr/>
      <dgm:t>
        <a:bodyPr/>
        <a:lstStyle/>
        <a:p>
          <a:endParaRPr lang="en-US"/>
        </a:p>
      </dgm:t>
    </dgm:pt>
    <dgm:pt modelId="{0C43D985-CE07-4BD5-9027-A763D695150A}" type="pres">
      <dgm:prSet presAssocID="{C7E2C963-9425-4E6C-826D-CE0F470634DD}" presName="hierRoot2" presStyleCnt="0"/>
      <dgm:spPr/>
    </dgm:pt>
    <dgm:pt modelId="{9E1F1B39-4150-4D54-A922-28082A4DFEE3}" type="pres">
      <dgm:prSet presAssocID="{C7E2C963-9425-4E6C-826D-CE0F470634DD}" presName="composite2" presStyleCnt="0"/>
      <dgm:spPr/>
    </dgm:pt>
    <dgm:pt modelId="{0B93502B-7F6D-43BB-B282-43AC27CB49D4}" type="pres">
      <dgm:prSet presAssocID="{C7E2C963-9425-4E6C-826D-CE0F470634DD}" presName="background2" presStyleLbl="node2" presStyleIdx="1" presStyleCnt="2"/>
      <dgm:spPr/>
    </dgm:pt>
    <dgm:pt modelId="{E92DB260-9498-40BD-8589-59B42FC8A3C0}" type="pres">
      <dgm:prSet presAssocID="{C7E2C963-9425-4E6C-826D-CE0F470634DD}" presName="text2" presStyleLbl="fgAcc2" presStyleIdx="1" presStyleCnt="2" custScaleX="327237" custScaleY="109010">
        <dgm:presLayoutVars>
          <dgm:chPref val="3"/>
        </dgm:presLayoutVars>
      </dgm:prSet>
      <dgm:spPr/>
      <dgm:t>
        <a:bodyPr/>
        <a:lstStyle/>
        <a:p>
          <a:endParaRPr lang="en-US"/>
        </a:p>
      </dgm:t>
    </dgm:pt>
    <dgm:pt modelId="{37EB732F-C214-4903-9ED3-22298879F844}" type="pres">
      <dgm:prSet presAssocID="{C7E2C963-9425-4E6C-826D-CE0F470634DD}" presName="hierChild3" presStyleCnt="0"/>
      <dgm:spPr/>
    </dgm:pt>
    <dgm:pt modelId="{FD492A78-B405-4CD3-93DB-7529DC8FAFF6}" type="pres">
      <dgm:prSet presAssocID="{76263701-DFD5-4C59-80A7-46C3D10F62DD}" presName="Name17" presStyleLbl="parChTrans1D3" presStyleIdx="3" presStyleCnt="4"/>
      <dgm:spPr/>
      <dgm:t>
        <a:bodyPr/>
        <a:lstStyle/>
        <a:p>
          <a:endParaRPr lang="en-US"/>
        </a:p>
      </dgm:t>
    </dgm:pt>
    <dgm:pt modelId="{DC7D3A4D-95FE-4F23-9116-DA64F1E66F9E}" type="pres">
      <dgm:prSet presAssocID="{5BE6DAA7-951A-41C0-9DAE-5AFEB820D1D1}" presName="hierRoot3" presStyleCnt="0"/>
      <dgm:spPr/>
    </dgm:pt>
    <dgm:pt modelId="{BE629A14-F7EB-4818-9483-BA91B464499D}" type="pres">
      <dgm:prSet presAssocID="{5BE6DAA7-951A-41C0-9DAE-5AFEB820D1D1}" presName="composite3" presStyleCnt="0"/>
      <dgm:spPr/>
    </dgm:pt>
    <dgm:pt modelId="{3E04194A-92E8-41E7-AF80-DB5D3FF952E1}" type="pres">
      <dgm:prSet presAssocID="{5BE6DAA7-951A-41C0-9DAE-5AFEB820D1D1}" presName="background3" presStyleLbl="node3" presStyleIdx="3" presStyleCnt="4"/>
      <dgm:spPr/>
    </dgm:pt>
    <dgm:pt modelId="{1B3867EA-7C6F-444C-A92E-06FB528E50AD}" type="pres">
      <dgm:prSet presAssocID="{5BE6DAA7-951A-41C0-9DAE-5AFEB820D1D1}" presName="text3" presStyleLbl="fgAcc3" presStyleIdx="3" presStyleCnt="4" custScaleX="137466" custLinFactNeighborX="-13710">
        <dgm:presLayoutVars>
          <dgm:chPref val="3"/>
        </dgm:presLayoutVars>
      </dgm:prSet>
      <dgm:spPr/>
      <dgm:t>
        <a:bodyPr/>
        <a:lstStyle/>
        <a:p>
          <a:endParaRPr lang="en-US"/>
        </a:p>
      </dgm:t>
    </dgm:pt>
    <dgm:pt modelId="{55BBB17D-BEF4-45A8-955D-029A8CBFC37B}" type="pres">
      <dgm:prSet presAssocID="{5BE6DAA7-951A-41C0-9DAE-5AFEB820D1D1}" presName="hierChild4" presStyleCnt="0"/>
      <dgm:spPr/>
    </dgm:pt>
    <dgm:pt modelId="{FF5E8EE0-7EE0-4EA5-8946-2AB60A407F5F}" type="pres">
      <dgm:prSet presAssocID="{4B07A3BC-36EC-443C-ACD0-A1398A8407DF}" presName="hierRoot1" presStyleCnt="0"/>
      <dgm:spPr/>
    </dgm:pt>
    <dgm:pt modelId="{CD8D2F04-BD81-4086-95C5-A48526E52F29}" type="pres">
      <dgm:prSet presAssocID="{4B07A3BC-36EC-443C-ACD0-A1398A8407DF}" presName="composite" presStyleCnt="0"/>
      <dgm:spPr/>
    </dgm:pt>
    <dgm:pt modelId="{A3FFCE5F-F0B7-4ADD-9458-276D09EC9E65}" type="pres">
      <dgm:prSet presAssocID="{4B07A3BC-36EC-443C-ACD0-A1398A8407DF}" presName="background" presStyleLbl="node0" presStyleIdx="1" presStyleCnt="3"/>
      <dgm:spPr/>
    </dgm:pt>
    <dgm:pt modelId="{8D900CDA-8FED-4DC3-947E-81E9DA585CEA}" type="pres">
      <dgm:prSet presAssocID="{4B07A3BC-36EC-443C-ACD0-A1398A8407DF}" presName="text" presStyleLbl="fgAcc0" presStyleIdx="1" presStyleCnt="3" custScaleX="129912" custScaleY="106249" custLinFactY="131382" custLinFactNeighborX="12128" custLinFactNeighborY="200000">
        <dgm:presLayoutVars>
          <dgm:chPref val="3"/>
        </dgm:presLayoutVars>
      </dgm:prSet>
      <dgm:spPr/>
      <dgm:t>
        <a:bodyPr/>
        <a:lstStyle/>
        <a:p>
          <a:endParaRPr lang="en-US"/>
        </a:p>
      </dgm:t>
    </dgm:pt>
    <dgm:pt modelId="{CD7C715B-146D-416D-9019-94272A8088FA}" type="pres">
      <dgm:prSet presAssocID="{4B07A3BC-36EC-443C-ACD0-A1398A8407DF}" presName="hierChild2" presStyleCnt="0"/>
      <dgm:spPr/>
    </dgm:pt>
    <dgm:pt modelId="{D0ADFA7D-B708-428C-9145-4445A56C704B}" type="pres">
      <dgm:prSet presAssocID="{A6AC3BBC-46AC-4436-A2AB-6EBDEF6F1A20}" presName="hierRoot1" presStyleCnt="0"/>
      <dgm:spPr/>
    </dgm:pt>
    <dgm:pt modelId="{5D7E78D0-B381-4FE8-89AF-237FBAC198E3}" type="pres">
      <dgm:prSet presAssocID="{A6AC3BBC-46AC-4436-A2AB-6EBDEF6F1A20}" presName="composite" presStyleCnt="0"/>
      <dgm:spPr/>
    </dgm:pt>
    <dgm:pt modelId="{7613DFE0-8792-4F68-98A5-C94A10CFC3BC}" type="pres">
      <dgm:prSet presAssocID="{A6AC3BBC-46AC-4436-A2AB-6EBDEF6F1A20}" presName="background" presStyleLbl="node0" presStyleIdx="2" presStyleCnt="3"/>
      <dgm:spPr/>
    </dgm:pt>
    <dgm:pt modelId="{92DE15DE-89B0-452A-A3D8-0C1C8891E940}" type="pres">
      <dgm:prSet presAssocID="{A6AC3BBC-46AC-4436-A2AB-6EBDEF6F1A20}" presName="text" presStyleLbl="fgAcc0" presStyleIdx="2" presStyleCnt="3" custScaleX="135737" custLinFactY="137727" custLinFactNeighborX="15662" custLinFactNeighborY="200000">
        <dgm:presLayoutVars>
          <dgm:chPref val="3"/>
        </dgm:presLayoutVars>
      </dgm:prSet>
      <dgm:spPr/>
      <dgm:t>
        <a:bodyPr/>
        <a:lstStyle/>
        <a:p>
          <a:endParaRPr lang="en-US"/>
        </a:p>
      </dgm:t>
    </dgm:pt>
    <dgm:pt modelId="{4281E5D5-78C8-40C4-AFC5-E0CC102FB6DF}" type="pres">
      <dgm:prSet presAssocID="{A6AC3BBC-46AC-4436-A2AB-6EBDEF6F1A20}" presName="hierChild2" presStyleCnt="0"/>
      <dgm:spPr/>
    </dgm:pt>
  </dgm:ptLst>
  <dgm:cxnLst>
    <dgm:cxn modelId="{E855F805-39E1-4292-B917-3567C4C395AD}" srcId="{4FF20FFE-6847-4954-AB30-6B61922A9C88}" destId="{A6AC3BBC-46AC-4436-A2AB-6EBDEF6F1A20}" srcOrd="2" destOrd="0" parTransId="{7511E887-676A-4CA5-B3BE-69D5B3FFE9B5}" sibTransId="{B6BE16FB-D2D5-4D70-AD87-CE18DA2A2FCD}"/>
    <dgm:cxn modelId="{DEBBF062-F2F1-47F2-AACA-B54468B5BFC9}" type="presOf" srcId="{C7E2C963-9425-4E6C-826D-CE0F470634DD}" destId="{E92DB260-9498-40BD-8589-59B42FC8A3C0}" srcOrd="0" destOrd="0" presId="urn:microsoft.com/office/officeart/2005/8/layout/hierarchy1"/>
    <dgm:cxn modelId="{E9A0BECF-AE39-471B-AEC3-BCAC7B3CB12B}" type="presOf" srcId="{EEC8F7C0-3C49-4608-B14C-27B8EE597B84}" destId="{37D5E236-FB10-4E16-8186-DF24C71EE7FF}" srcOrd="0" destOrd="0" presId="urn:microsoft.com/office/officeart/2005/8/layout/hierarchy1"/>
    <dgm:cxn modelId="{612A349B-866F-4923-8317-84E79524A66B}" type="presOf" srcId="{DB12A1CB-4E91-4D56-A30A-17F60FC657B4}" destId="{6E09DD5E-606B-4224-A0C9-75C91BF09548}" srcOrd="0" destOrd="0" presId="urn:microsoft.com/office/officeart/2005/8/layout/hierarchy1"/>
    <dgm:cxn modelId="{61F235DD-F572-4E2C-A4E3-1301E2A7B9C0}" type="presOf" srcId="{E5EC1846-D8BA-405E-9281-5CE80E2F8C57}" destId="{AC3D2F72-5F05-4869-B5D7-802298610867}" srcOrd="0" destOrd="0" presId="urn:microsoft.com/office/officeart/2005/8/layout/hierarchy1"/>
    <dgm:cxn modelId="{6C813E9F-6363-48CD-8C38-1F29937CAD52}" type="presOf" srcId="{A6AC3BBC-46AC-4436-A2AB-6EBDEF6F1A20}" destId="{92DE15DE-89B0-452A-A3D8-0C1C8891E940}" srcOrd="0" destOrd="0" presId="urn:microsoft.com/office/officeart/2005/8/layout/hierarchy1"/>
    <dgm:cxn modelId="{7C46BE84-B9DF-43A8-8D4A-50DFD066BB96}" srcId="{C7E2C963-9425-4E6C-826D-CE0F470634DD}" destId="{5BE6DAA7-951A-41C0-9DAE-5AFEB820D1D1}" srcOrd="0" destOrd="0" parTransId="{76263701-DFD5-4C59-80A7-46C3D10F62DD}" sibTransId="{05AAAB13-2949-49E7-ACC6-CC8CED110551}"/>
    <dgm:cxn modelId="{031CF7C4-22E4-44C2-BF1F-F0EBD8374AC3}" type="presOf" srcId="{76263701-DFD5-4C59-80A7-46C3D10F62DD}" destId="{FD492A78-B405-4CD3-93DB-7529DC8FAFF6}" srcOrd="0" destOrd="0" presId="urn:microsoft.com/office/officeart/2005/8/layout/hierarchy1"/>
    <dgm:cxn modelId="{ECF4D375-181A-40EC-8703-49BACA4835E9}" type="presOf" srcId="{4B07A3BC-36EC-443C-ACD0-A1398A8407DF}" destId="{8D900CDA-8FED-4DC3-947E-81E9DA585CEA}" srcOrd="0" destOrd="0" presId="urn:microsoft.com/office/officeart/2005/8/layout/hierarchy1"/>
    <dgm:cxn modelId="{B2A15DE2-E05F-45B4-9968-89655646D83D}" type="presOf" srcId="{4FF20FFE-6847-4954-AB30-6B61922A9C88}" destId="{A5E8A043-9DA7-4002-B1BB-1B4F3D15675C}" srcOrd="0" destOrd="0" presId="urn:microsoft.com/office/officeart/2005/8/layout/hierarchy1"/>
    <dgm:cxn modelId="{8B757EFD-C876-4ED7-908A-081D84B87D23}" srcId="{4FF20FFE-6847-4954-AB30-6B61922A9C88}" destId="{4B07A3BC-36EC-443C-ACD0-A1398A8407DF}" srcOrd="1" destOrd="0" parTransId="{F163BCED-AA22-487D-9DDB-20C2096702BD}" sibTransId="{E0D777FF-29F3-4AE0-85E7-1375F2E940FC}"/>
    <dgm:cxn modelId="{2DC07E42-424D-43C3-AB9C-6E3E0227E206}" type="presOf" srcId="{2B27E506-0D09-45D6-8FDC-176F4E3FFC8B}" destId="{A92E059A-49DC-4799-A411-B446073256D4}" srcOrd="0" destOrd="0" presId="urn:microsoft.com/office/officeart/2005/8/layout/hierarchy1"/>
    <dgm:cxn modelId="{59E9821B-91B4-4610-A1B2-3AFA8BFEDE1A}" type="presOf" srcId="{B878AB7A-693F-422C-A828-EBF4EB1B1ADC}" destId="{CE8BFF12-CBD6-4D8D-B75E-BB7E241C77F2}" srcOrd="0" destOrd="0" presId="urn:microsoft.com/office/officeart/2005/8/layout/hierarchy1"/>
    <dgm:cxn modelId="{F9B80538-2AAF-4BA4-91BF-7D9788A66ED7}" srcId="{4FF20FFE-6847-4954-AB30-6B61922A9C88}" destId="{B878AB7A-693F-422C-A828-EBF4EB1B1ADC}" srcOrd="0" destOrd="0" parTransId="{ABFE0483-6FF4-4389-ADCA-BA1FD970B743}" sibTransId="{2F3A51C8-3BE9-4BF9-B768-C7B877E731C8}"/>
    <dgm:cxn modelId="{EE7F8123-10C7-49DD-A571-D399505F8CB7}" type="presOf" srcId="{9B17D15F-282D-4D7C-8945-E1EF01CB377F}" destId="{C8A0FAB2-B904-4301-90FD-C64E239B2E8D}" srcOrd="0" destOrd="0" presId="urn:microsoft.com/office/officeart/2005/8/layout/hierarchy1"/>
    <dgm:cxn modelId="{1318D10A-1265-41CE-9410-EAAEC8D2A2E7}" srcId="{B878AB7A-693F-422C-A828-EBF4EB1B1ADC}" destId="{C7E2C963-9425-4E6C-826D-CE0F470634DD}" srcOrd="1" destOrd="0" parTransId="{2B27E506-0D09-45D6-8FDC-176F4E3FFC8B}" sibTransId="{F4773FC0-722D-46CF-83FD-6A1D90C973F2}"/>
    <dgm:cxn modelId="{25958884-C811-42A7-90F0-C67550F4D53C}" type="presOf" srcId="{AF5AFADD-0500-4A06-8974-4DA5C057277F}" destId="{39CF2CDB-D01C-48EE-AC89-CEF5A9D96061}" srcOrd="0" destOrd="0" presId="urn:microsoft.com/office/officeart/2005/8/layout/hierarchy1"/>
    <dgm:cxn modelId="{C0E803E5-AD10-4C59-98B7-5AAB1C1D9475}" srcId="{383CAEA8-1F4F-4AD9-A339-9AAB07C857D7}" destId="{E5EC1846-D8BA-405E-9281-5CE80E2F8C57}" srcOrd="2" destOrd="0" parTransId="{9B17D15F-282D-4D7C-8945-E1EF01CB377F}" sibTransId="{29F92AE0-61BE-47B4-9E3D-7F6E3ACD97DF}"/>
    <dgm:cxn modelId="{B1105671-4497-4BE0-8B41-3B5EB74C49C8}" type="presOf" srcId="{5BE6DAA7-951A-41C0-9DAE-5AFEB820D1D1}" destId="{1B3867EA-7C6F-444C-A92E-06FB528E50AD}" srcOrd="0" destOrd="0" presId="urn:microsoft.com/office/officeart/2005/8/layout/hierarchy1"/>
    <dgm:cxn modelId="{4E294E2D-021D-4D2E-88E8-899CD36E8677}" type="presOf" srcId="{383CAEA8-1F4F-4AD9-A339-9AAB07C857D7}" destId="{F4F6FACA-F592-4ED0-ABF1-8E9926EB4191}" srcOrd="0" destOrd="0" presId="urn:microsoft.com/office/officeart/2005/8/layout/hierarchy1"/>
    <dgm:cxn modelId="{C0887969-5F47-43E1-B38B-FE10BB512287}" srcId="{B878AB7A-693F-422C-A828-EBF4EB1B1ADC}" destId="{383CAEA8-1F4F-4AD9-A339-9AAB07C857D7}" srcOrd="0" destOrd="0" parTransId="{1FF84812-D593-4C48-9405-561580BF89DD}" sibTransId="{BA420C74-379F-4F54-B23F-8237B3B005CA}"/>
    <dgm:cxn modelId="{B1123AA2-07FA-48D3-B8CB-9214E1B05337}" type="presOf" srcId="{1FF84812-D593-4C48-9405-561580BF89DD}" destId="{721FAE71-2753-4E6C-9DA1-B6F9A6FE3AA9}" srcOrd="0" destOrd="0" presId="urn:microsoft.com/office/officeart/2005/8/layout/hierarchy1"/>
    <dgm:cxn modelId="{A9A869E5-8D69-4EBA-A9F2-D58B291BC04C}" srcId="{383CAEA8-1F4F-4AD9-A339-9AAB07C857D7}" destId="{59652E28-C8D9-4554-8808-2BBDF0DE0D9D}" srcOrd="1" destOrd="0" parTransId="{AF5AFADD-0500-4A06-8974-4DA5C057277F}" sibTransId="{3AE81266-B318-4526-AFDF-35C203D7893B}"/>
    <dgm:cxn modelId="{CB659529-6C3F-4752-A411-AA7319A2B6CC}" type="presOf" srcId="{59652E28-C8D9-4554-8808-2BBDF0DE0D9D}" destId="{181BBA0A-FE6E-4541-A0F4-27D19C0C058A}" srcOrd="0" destOrd="0" presId="urn:microsoft.com/office/officeart/2005/8/layout/hierarchy1"/>
    <dgm:cxn modelId="{4D5959C5-9923-4D26-ADC0-5582DA9C2DB7}" srcId="{383CAEA8-1F4F-4AD9-A339-9AAB07C857D7}" destId="{EEC8F7C0-3C49-4608-B14C-27B8EE597B84}" srcOrd="0" destOrd="0" parTransId="{DB12A1CB-4E91-4D56-A30A-17F60FC657B4}" sibTransId="{F84E0D9C-BBCA-4972-8B45-FC76BB3333BF}"/>
    <dgm:cxn modelId="{C391D56E-370B-4582-BE45-DADED983C611}" type="presParOf" srcId="{A5E8A043-9DA7-4002-B1BB-1B4F3D15675C}" destId="{EE524D94-DD55-46F8-9F3B-C731A4215E1A}" srcOrd="0" destOrd="0" presId="urn:microsoft.com/office/officeart/2005/8/layout/hierarchy1"/>
    <dgm:cxn modelId="{6A609422-5392-4630-8E93-7635EA8918AE}" type="presParOf" srcId="{EE524D94-DD55-46F8-9F3B-C731A4215E1A}" destId="{83D916BF-0A41-4D9A-BB25-6CCDFC502F32}" srcOrd="0" destOrd="0" presId="urn:microsoft.com/office/officeart/2005/8/layout/hierarchy1"/>
    <dgm:cxn modelId="{29C0192E-D956-4B72-AAF3-82D27538DDA4}" type="presParOf" srcId="{83D916BF-0A41-4D9A-BB25-6CCDFC502F32}" destId="{1C75ACC1-BE34-487E-8C53-CC146E5FDAE3}" srcOrd="0" destOrd="0" presId="urn:microsoft.com/office/officeart/2005/8/layout/hierarchy1"/>
    <dgm:cxn modelId="{CBDAE2B5-EFEA-4CED-82D7-DF7D23E12893}" type="presParOf" srcId="{83D916BF-0A41-4D9A-BB25-6CCDFC502F32}" destId="{CE8BFF12-CBD6-4D8D-B75E-BB7E241C77F2}" srcOrd="1" destOrd="0" presId="urn:microsoft.com/office/officeart/2005/8/layout/hierarchy1"/>
    <dgm:cxn modelId="{401233AF-BB72-43E2-AF21-948B030D3C56}" type="presParOf" srcId="{EE524D94-DD55-46F8-9F3B-C731A4215E1A}" destId="{D5145470-B9E4-46CB-A5C3-77878C7CF0AF}" srcOrd="1" destOrd="0" presId="urn:microsoft.com/office/officeart/2005/8/layout/hierarchy1"/>
    <dgm:cxn modelId="{8A79160B-6C66-4D37-B8E5-86F261796DAB}" type="presParOf" srcId="{D5145470-B9E4-46CB-A5C3-77878C7CF0AF}" destId="{721FAE71-2753-4E6C-9DA1-B6F9A6FE3AA9}" srcOrd="0" destOrd="0" presId="urn:microsoft.com/office/officeart/2005/8/layout/hierarchy1"/>
    <dgm:cxn modelId="{47658A69-8C92-4C71-AFD8-C20B41E2B130}" type="presParOf" srcId="{D5145470-B9E4-46CB-A5C3-77878C7CF0AF}" destId="{F121FE8B-B1AB-48F4-B4AA-B461128A9482}" srcOrd="1" destOrd="0" presId="urn:microsoft.com/office/officeart/2005/8/layout/hierarchy1"/>
    <dgm:cxn modelId="{DAC8A467-8B05-4589-A1F9-0B65191CB54F}" type="presParOf" srcId="{F121FE8B-B1AB-48F4-B4AA-B461128A9482}" destId="{75FBE508-EE5B-4EF4-B01A-5E9A243868A7}" srcOrd="0" destOrd="0" presId="urn:microsoft.com/office/officeart/2005/8/layout/hierarchy1"/>
    <dgm:cxn modelId="{CB8C7549-0DE5-4CB7-95D7-97E64A3AD94D}" type="presParOf" srcId="{75FBE508-EE5B-4EF4-B01A-5E9A243868A7}" destId="{678CE04E-ADD6-43AD-9B74-F8DB999D2AFF}" srcOrd="0" destOrd="0" presId="urn:microsoft.com/office/officeart/2005/8/layout/hierarchy1"/>
    <dgm:cxn modelId="{FF27BB55-079E-4651-87BF-C12F6EFE8A38}" type="presParOf" srcId="{75FBE508-EE5B-4EF4-B01A-5E9A243868A7}" destId="{F4F6FACA-F592-4ED0-ABF1-8E9926EB4191}" srcOrd="1" destOrd="0" presId="urn:microsoft.com/office/officeart/2005/8/layout/hierarchy1"/>
    <dgm:cxn modelId="{329308E1-5BAA-4DA7-A44A-84D6EB019AF6}" type="presParOf" srcId="{F121FE8B-B1AB-48F4-B4AA-B461128A9482}" destId="{EFB70A31-E70D-4F73-8D7E-F81BDC146658}" srcOrd="1" destOrd="0" presId="urn:microsoft.com/office/officeart/2005/8/layout/hierarchy1"/>
    <dgm:cxn modelId="{CE8B15FD-3DF7-4AFB-A872-D2919228C5A4}" type="presParOf" srcId="{EFB70A31-E70D-4F73-8D7E-F81BDC146658}" destId="{6E09DD5E-606B-4224-A0C9-75C91BF09548}" srcOrd="0" destOrd="0" presId="urn:microsoft.com/office/officeart/2005/8/layout/hierarchy1"/>
    <dgm:cxn modelId="{05F20978-6E36-4825-AFF0-B53929AA28E8}" type="presParOf" srcId="{EFB70A31-E70D-4F73-8D7E-F81BDC146658}" destId="{4A8945F1-5805-40F5-AC63-01B9DBF550FA}" srcOrd="1" destOrd="0" presId="urn:microsoft.com/office/officeart/2005/8/layout/hierarchy1"/>
    <dgm:cxn modelId="{24D02DE7-7F1E-4C68-BCC4-827254ED026A}" type="presParOf" srcId="{4A8945F1-5805-40F5-AC63-01B9DBF550FA}" destId="{1F6AD847-EEBA-46B0-A417-99E1273EB0AD}" srcOrd="0" destOrd="0" presId="urn:microsoft.com/office/officeart/2005/8/layout/hierarchy1"/>
    <dgm:cxn modelId="{768AB6CF-1417-441B-A47B-3AADA4EC0F21}" type="presParOf" srcId="{1F6AD847-EEBA-46B0-A417-99E1273EB0AD}" destId="{FF3C1264-0DAA-4B92-93C5-497072C0B7E4}" srcOrd="0" destOrd="0" presId="urn:microsoft.com/office/officeart/2005/8/layout/hierarchy1"/>
    <dgm:cxn modelId="{44FE5949-479B-426B-A8E9-F10BDF7CBBD4}" type="presParOf" srcId="{1F6AD847-EEBA-46B0-A417-99E1273EB0AD}" destId="{37D5E236-FB10-4E16-8186-DF24C71EE7FF}" srcOrd="1" destOrd="0" presId="urn:microsoft.com/office/officeart/2005/8/layout/hierarchy1"/>
    <dgm:cxn modelId="{07462133-3FD9-4BEB-B2E3-7EFE7886F3E6}" type="presParOf" srcId="{4A8945F1-5805-40F5-AC63-01B9DBF550FA}" destId="{F5E3B149-1846-4A62-BB3B-E0A1A64F1287}" srcOrd="1" destOrd="0" presId="urn:microsoft.com/office/officeart/2005/8/layout/hierarchy1"/>
    <dgm:cxn modelId="{380AF815-0FC8-477C-989D-B8F71CC8393B}" type="presParOf" srcId="{EFB70A31-E70D-4F73-8D7E-F81BDC146658}" destId="{39CF2CDB-D01C-48EE-AC89-CEF5A9D96061}" srcOrd="2" destOrd="0" presId="urn:microsoft.com/office/officeart/2005/8/layout/hierarchy1"/>
    <dgm:cxn modelId="{8E219F6D-E5BC-4D41-B7A6-81A5B3F34836}" type="presParOf" srcId="{EFB70A31-E70D-4F73-8D7E-F81BDC146658}" destId="{7DB3EC11-0CE6-45E6-81F2-34F560BC7ECD}" srcOrd="3" destOrd="0" presId="urn:microsoft.com/office/officeart/2005/8/layout/hierarchy1"/>
    <dgm:cxn modelId="{95B06722-8CE2-4E81-B4A0-F77B0C43F91C}" type="presParOf" srcId="{7DB3EC11-0CE6-45E6-81F2-34F560BC7ECD}" destId="{E1651D85-DCFB-4747-B286-D08CBE4247A7}" srcOrd="0" destOrd="0" presId="urn:microsoft.com/office/officeart/2005/8/layout/hierarchy1"/>
    <dgm:cxn modelId="{140A97BD-405D-4D2B-92BE-73D36CCE4C28}" type="presParOf" srcId="{E1651D85-DCFB-4747-B286-D08CBE4247A7}" destId="{56F1188A-AAEF-4A7D-B6A0-B05AD87A5BB9}" srcOrd="0" destOrd="0" presId="urn:microsoft.com/office/officeart/2005/8/layout/hierarchy1"/>
    <dgm:cxn modelId="{D309F913-AF03-400B-9337-C4007A81F032}" type="presParOf" srcId="{E1651D85-DCFB-4747-B286-D08CBE4247A7}" destId="{181BBA0A-FE6E-4541-A0F4-27D19C0C058A}" srcOrd="1" destOrd="0" presId="urn:microsoft.com/office/officeart/2005/8/layout/hierarchy1"/>
    <dgm:cxn modelId="{721795D2-9B53-47D0-A99D-6A3C2B15C21C}" type="presParOf" srcId="{7DB3EC11-0CE6-45E6-81F2-34F560BC7ECD}" destId="{DAC3A45D-C6E8-42C3-92AB-B4A86DEC365D}" srcOrd="1" destOrd="0" presId="urn:microsoft.com/office/officeart/2005/8/layout/hierarchy1"/>
    <dgm:cxn modelId="{F9B20467-A823-401C-B3AE-55364C597721}" type="presParOf" srcId="{EFB70A31-E70D-4F73-8D7E-F81BDC146658}" destId="{C8A0FAB2-B904-4301-90FD-C64E239B2E8D}" srcOrd="4" destOrd="0" presId="urn:microsoft.com/office/officeart/2005/8/layout/hierarchy1"/>
    <dgm:cxn modelId="{9B36FF73-7C06-4686-A6CE-042F3FF4C3BC}" type="presParOf" srcId="{EFB70A31-E70D-4F73-8D7E-F81BDC146658}" destId="{79DB665C-3014-444A-B901-6989508A269B}" srcOrd="5" destOrd="0" presId="urn:microsoft.com/office/officeart/2005/8/layout/hierarchy1"/>
    <dgm:cxn modelId="{0F90B31C-3104-4A69-8459-8C09AB61F421}" type="presParOf" srcId="{79DB665C-3014-444A-B901-6989508A269B}" destId="{7ADEA1C8-F3B6-4DF4-B731-A7685D3F29EB}" srcOrd="0" destOrd="0" presId="urn:microsoft.com/office/officeart/2005/8/layout/hierarchy1"/>
    <dgm:cxn modelId="{7E3AE464-AE61-4C28-8705-47E55E10D78E}" type="presParOf" srcId="{7ADEA1C8-F3B6-4DF4-B731-A7685D3F29EB}" destId="{1A22A19D-5A9F-4AD6-87C7-FBA2F3519727}" srcOrd="0" destOrd="0" presId="urn:microsoft.com/office/officeart/2005/8/layout/hierarchy1"/>
    <dgm:cxn modelId="{D0AAAE90-A362-4B3F-A035-2B3015735C9D}" type="presParOf" srcId="{7ADEA1C8-F3B6-4DF4-B731-A7685D3F29EB}" destId="{AC3D2F72-5F05-4869-B5D7-802298610867}" srcOrd="1" destOrd="0" presId="urn:microsoft.com/office/officeart/2005/8/layout/hierarchy1"/>
    <dgm:cxn modelId="{3BA205FA-8BE1-47E0-B7EA-40F6444653D8}" type="presParOf" srcId="{79DB665C-3014-444A-B901-6989508A269B}" destId="{C74E842D-B2CF-4E91-9A60-15B02C1A846A}" srcOrd="1" destOrd="0" presId="urn:microsoft.com/office/officeart/2005/8/layout/hierarchy1"/>
    <dgm:cxn modelId="{1622E367-E8AE-41C3-88C9-02EDF9F40304}" type="presParOf" srcId="{D5145470-B9E4-46CB-A5C3-77878C7CF0AF}" destId="{A92E059A-49DC-4799-A411-B446073256D4}" srcOrd="2" destOrd="0" presId="urn:microsoft.com/office/officeart/2005/8/layout/hierarchy1"/>
    <dgm:cxn modelId="{937BEBB9-7C6F-4466-A017-32E4AA34CCC3}" type="presParOf" srcId="{D5145470-B9E4-46CB-A5C3-77878C7CF0AF}" destId="{0C43D985-CE07-4BD5-9027-A763D695150A}" srcOrd="3" destOrd="0" presId="urn:microsoft.com/office/officeart/2005/8/layout/hierarchy1"/>
    <dgm:cxn modelId="{17C3A4BE-C7EC-413D-8BA8-7C127420A334}" type="presParOf" srcId="{0C43D985-CE07-4BD5-9027-A763D695150A}" destId="{9E1F1B39-4150-4D54-A922-28082A4DFEE3}" srcOrd="0" destOrd="0" presId="urn:microsoft.com/office/officeart/2005/8/layout/hierarchy1"/>
    <dgm:cxn modelId="{DA4905BA-143F-4D3C-93EC-A3416D091D69}" type="presParOf" srcId="{9E1F1B39-4150-4D54-A922-28082A4DFEE3}" destId="{0B93502B-7F6D-43BB-B282-43AC27CB49D4}" srcOrd="0" destOrd="0" presId="urn:microsoft.com/office/officeart/2005/8/layout/hierarchy1"/>
    <dgm:cxn modelId="{ED471213-B5BC-4381-AF53-C87013B039BE}" type="presParOf" srcId="{9E1F1B39-4150-4D54-A922-28082A4DFEE3}" destId="{E92DB260-9498-40BD-8589-59B42FC8A3C0}" srcOrd="1" destOrd="0" presId="urn:microsoft.com/office/officeart/2005/8/layout/hierarchy1"/>
    <dgm:cxn modelId="{A696E28C-2543-474A-BF66-30BCF2CAF875}" type="presParOf" srcId="{0C43D985-CE07-4BD5-9027-A763D695150A}" destId="{37EB732F-C214-4903-9ED3-22298879F844}" srcOrd="1" destOrd="0" presId="urn:microsoft.com/office/officeart/2005/8/layout/hierarchy1"/>
    <dgm:cxn modelId="{9425EC4A-72DC-46DE-81D6-E776433B1FBD}" type="presParOf" srcId="{37EB732F-C214-4903-9ED3-22298879F844}" destId="{FD492A78-B405-4CD3-93DB-7529DC8FAFF6}" srcOrd="0" destOrd="0" presId="urn:microsoft.com/office/officeart/2005/8/layout/hierarchy1"/>
    <dgm:cxn modelId="{D5AFF486-7E67-41B4-8586-9BFE5DFF5015}" type="presParOf" srcId="{37EB732F-C214-4903-9ED3-22298879F844}" destId="{DC7D3A4D-95FE-4F23-9116-DA64F1E66F9E}" srcOrd="1" destOrd="0" presId="urn:microsoft.com/office/officeart/2005/8/layout/hierarchy1"/>
    <dgm:cxn modelId="{B7C34C5B-3E07-4F7E-9394-85B1A33F9DA3}" type="presParOf" srcId="{DC7D3A4D-95FE-4F23-9116-DA64F1E66F9E}" destId="{BE629A14-F7EB-4818-9483-BA91B464499D}" srcOrd="0" destOrd="0" presId="urn:microsoft.com/office/officeart/2005/8/layout/hierarchy1"/>
    <dgm:cxn modelId="{8928DDE9-9855-4EB2-8EEA-43DF1EB53F02}" type="presParOf" srcId="{BE629A14-F7EB-4818-9483-BA91B464499D}" destId="{3E04194A-92E8-41E7-AF80-DB5D3FF952E1}" srcOrd="0" destOrd="0" presId="urn:microsoft.com/office/officeart/2005/8/layout/hierarchy1"/>
    <dgm:cxn modelId="{2C30A53A-324F-4C0B-A826-69ADED17DCD2}" type="presParOf" srcId="{BE629A14-F7EB-4818-9483-BA91B464499D}" destId="{1B3867EA-7C6F-444C-A92E-06FB528E50AD}" srcOrd="1" destOrd="0" presId="urn:microsoft.com/office/officeart/2005/8/layout/hierarchy1"/>
    <dgm:cxn modelId="{CE881BC0-5C0F-4416-B977-0C27D0DD8C76}" type="presParOf" srcId="{DC7D3A4D-95FE-4F23-9116-DA64F1E66F9E}" destId="{55BBB17D-BEF4-45A8-955D-029A8CBFC37B}" srcOrd="1" destOrd="0" presId="urn:microsoft.com/office/officeart/2005/8/layout/hierarchy1"/>
    <dgm:cxn modelId="{8FB049DB-32C2-417F-985F-AB4217A7494C}" type="presParOf" srcId="{A5E8A043-9DA7-4002-B1BB-1B4F3D15675C}" destId="{FF5E8EE0-7EE0-4EA5-8946-2AB60A407F5F}" srcOrd="1" destOrd="0" presId="urn:microsoft.com/office/officeart/2005/8/layout/hierarchy1"/>
    <dgm:cxn modelId="{FC53F38A-C069-4AA5-B905-8CEC91BE447A}" type="presParOf" srcId="{FF5E8EE0-7EE0-4EA5-8946-2AB60A407F5F}" destId="{CD8D2F04-BD81-4086-95C5-A48526E52F29}" srcOrd="0" destOrd="0" presId="urn:microsoft.com/office/officeart/2005/8/layout/hierarchy1"/>
    <dgm:cxn modelId="{A188BDB5-1514-4845-8020-8F4A85F61119}" type="presParOf" srcId="{CD8D2F04-BD81-4086-95C5-A48526E52F29}" destId="{A3FFCE5F-F0B7-4ADD-9458-276D09EC9E65}" srcOrd="0" destOrd="0" presId="urn:microsoft.com/office/officeart/2005/8/layout/hierarchy1"/>
    <dgm:cxn modelId="{699CE57C-3756-4B29-9B56-EBD5EA2A3768}" type="presParOf" srcId="{CD8D2F04-BD81-4086-95C5-A48526E52F29}" destId="{8D900CDA-8FED-4DC3-947E-81E9DA585CEA}" srcOrd="1" destOrd="0" presId="urn:microsoft.com/office/officeart/2005/8/layout/hierarchy1"/>
    <dgm:cxn modelId="{AA3DB8ED-0AAA-4124-91BA-27D3798F0879}" type="presParOf" srcId="{FF5E8EE0-7EE0-4EA5-8946-2AB60A407F5F}" destId="{CD7C715B-146D-416D-9019-94272A8088FA}" srcOrd="1" destOrd="0" presId="urn:microsoft.com/office/officeart/2005/8/layout/hierarchy1"/>
    <dgm:cxn modelId="{4E1887F6-F94E-4CF0-BF37-6CE1DCCB9A69}" type="presParOf" srcId="{A5E8A043-9DA7-4002-B1BB-1B4F3D15675C}" destId="{D0ADFA7D-B708-428C-9145-4445A56C704B}" srcOrd="2" destOrd="0" presId="urn:microsoft.com/office/officeart/2005/8/layout/hierarchy1"/>
    <dgm:cxn modelId="{70AFA3CF-3964-4AE2-BB0D-258258EE3242}" type="presParOf" srcId="{D0ADFA7D-B708-428C-9145-4445A56C704B}" destId="{5D7E78D0-B381-4FE8-89AF-237FBAC198E3}" srcOrd="0" destOrd="0" presId="urn:microsoft.com/office/officeart/2005/8/layout/hierarchy1"/>
    <dgm:cxn modelId="{67177970-8417-4E9F-913F-32C34D723E0C}" type="presParOf" srcId="{5D7E78D0-B381-4FE8-89AF-237FBAC198E3}" destId="{7613DFE0-8792-4F68-98A5-C94A10CFC3BC}" srcOrd="0" destOrd="0" presId="urn:microsoft.com/office/officeart/2005/8/layout/hierarchy1"/>
    <dgm:cxn modelId="{713EDC25-55BA-4210-B5EF-17FC272B6206}" type="presParOf" srcId="{5D7E78D0-B381-4FE8-89AF-237FBAC198E3}" destId="{92DE15DE-89B0-452A-A3D8-0C1C8891E940}" srcOrd="1" destOrd="0" presId="urn:microsoft.com/office/officeart/2005/8/layout/hierarchy1"/>
    <dgm:cxn modelId="{BB8BC519-A4B7-4AE9-B393-5A94FDCDE4D9}" type="presParOf" srcId="{D0ADFA7D-B708-428C-9145-4445A56C704B}" destId="{4281E5D5-78C8-40C4-AFC5-E0CC102FB6DF}" srcOrd="1" destOrd="0" presId="urn:microsoft.com/office/officeart/2005/8/layout/hierarchy1"/>
  </dgm:cxnLst>
  <dgm:bg/>
  <dgm:whole>
    <a:ln w="28575"/>
  </dgm:whole>
</dgm:dataModel>
</file>

<file path=ppt/diagrams/data7.xml><?xml version="1.0" encoding="utf-8"?>
<dgm:dataModel xmlns:dgm="http://schemas.openxmlformats.org/drawingml/2006/diagram" xmlns:a="http://schemas.openxmlformats.org/drawingml/2006/main">
  <dgm:ptLst>
    <dgm:pt modelId="{9100543B-9C16-4CA6-BD22-A5A565ABBC87}" type="doc">
      <dgm:prSet loTypeId="urn:microsoft.com/office/officeart/2005/8/layout/arrow2" loCatId="process" qsTypeId="urn:microsoft.com/office/officeart/2005/8/quickstyle/simple1" qsCatId="simple" csTypeId="urn:microsoft.com/office/officeart/2005/8/colors/colorful1#2" csCatId="colorful" phldr="1"/>
      <dgm:spPr/>
    </dgm:pt>
    <dgm:pt modelId="{BB4A4C93-DE0A-4407-9DA5-41EC4F24E74A}">
      <dgm:prSet phldrT="[Text]" custT="1"/>
      <dgm:spPr/>
      <dgm:t>
        <a:bodyPr anchor="ctr"/>
        <a:lstStyle/>
        <a:p>
          <a:pPr algn="ctr"/>
          <a:r>
            <a:rPr lang="en-US" sz="1600" b="1" dirty="0"/>
            <a:t>2020</a:t>
          </a:r>
          <a:r>
            <a:rPr lang="en-US" sz="1400" dirty="0"/>
            <a:t>  </a:t>
          </a:r>
        </a:p>
        <a:p>
          <a:pPr algn="ctr"/>
          <a:r>
            <a:rPr lang="en-US" sz="1400" dirty="0"/>
            <a:t>  </a:t>
          </a:r>
          <a:r>
            <a:rPr lang="en-US" sz="1400" b="0" dirty="0"/>
            <a:t>46-</a:t>
          </a:r>
          <a:r>
            <a:rPr lang="en-US" sz="1400" b="0" dirty="0">
              <a:latin typeface="Calibri" panose="020F0502020204030204"/>
            </a:rPr>
            <a:t>SSH Labs &amp; 1-Apex Lab  (38 districts)</a:t>
          </a:r>
          <a:endParaRPr lang="en-US" sz="1400" b="0" dirty="0"/>
        </a:p>
      </dgm:t>
    </dgm:pt>
    <dgm:pt modelId="{A5037F66-C4D3-4AB8-A9C5-AFCD3DE48037}" type="parTrans" cxnId="{96CDB935-D8C6-4314-ABD5-7BBA7A082DFF}">
      <dgm:prSet/>
      <dgm:spPr/>
      <dgm:t>
        <a:bodyPr/>
        <a:lstStyle/>
        <a:p>
          <a:endParaRPr lang="en-US"/>
        </a:p>
      </dgm:t>
    </dgm:pt>
    <dgm:pt modelId="{0A96832D-5072-4C09-8DF6-0DB1DCBCAE55}" type="sibTrans" cxnId="{96CDB935-D8C6-4314-ABD5-7BBA7A082DFF}">
      <dgm:prSet/>
      <dgm:spPr/>
      <dgm:t>
        <a:bodyPr/>
        <a:lstStyle/>
        <a:p>
          <a:endParaRPr lang="en-US"/>
        </a:p>
      </dgm:t>
    </dgm:pt>
    <dgm:pt modelId="{9FB5A827-0AD6-46FB-8E23-3D60F5DEDDB3}">
      <dgm:prSet phldrT="[Text]" custT="1"/>
      <dgm:spPr/>
      <dgm:t>
        <a:bodyPr/>
        <a:lstStyle/>
        <a:p>
          <a:pPr algn="ctr"/>
          <a:r>
            <a:rPr lang="en-US" sz="1800" b="1" dirty="0"/>
            <a:t>2022</a:t>
          </a:r>
          <a:r>
            <a:rPr lang="en-US" sz="1600" dirty="0"/>
            <a:t> </a:t>
          </a:r>
        </a:p>
        <a:p>
          <a:pPr algn="ctr"/>
          <a:r>
            <a:rPr lang="en-US" sz="1400" b="0" dirty="0">
              <a:latin typeface="Calibri" panose="020F0502020204030204"/>
            </a:rPr>
            <a:t>68-SSH Labs &amp; 2-Apex Lab (57 districts)</a:t>
          </a:r>
          <a:endParaRPr lang="en-US" sz="1400" b="0" dirty="0"/>
        </a:p>
      </dgm:t>
    </dgm:pt>
    <dgm:pt modelId="{1BCE26AB-B6A3-498D-89A4-DA0F1230FA19}" type="parTrans" cxnId="{6AB1D815-C9E5-45B7-87D1-0C5AE0069052}">
      <dgm:prSet/>
      <dgm:spPr/>
      <dgm:t>
        <a:bodyPr/>
        <a:lstStyle/>
        <a:p>
          <a:endParaRPr lang="en-US"/>
        </a:p>
      </dgm:t>
    </dgm:pt>
    <dgm:pt modelId="{E681E7E7-F9E3-45E9-99FC-30E79D36F33F}" type="sibTrans" cxnId="{6AB1D815-C9E5-45B7-87D1-0C5AE0069052}">
      <dgm:prSet/>
      <dgm:spPr/>
      <dgm:t>
        <a:bodyPr/>
        <a:lstStyle/>
        <a:p>
          <a:endParaRPr lang="en-US"/>
        </a:p>
      </dgm:t>
    </dgm:pt>
    <dgm:pt modelId="{51942483-3589-4801-A3AB-0ACE7350BB39}">
      <dgm:prSet custT="1"/>
      <dgm:spPr/>
      <dgm:t>
        <a:bodyPr/>
        <a:lstStyle/>
        <a:p>
          <a:pPr algn="ctr"/>
          <a:r>
            <a:rPr lang="en-US" sz="1800" b="1" dirty="0"/>
            <a:t>2021</a:t>
          </a:r>
          <a:r>
            <a:rPr lang="en-US" sz="1600" dirty="0"/>
            <a:t> </a:t>
          </a:r>
        </a:p>
        <a:p>
          <a:pPr algn="ctr"/>
          <a:r>
            <a:rPr lang="en-US" sz="1400" b="0" dirty="0">
              <a:latin typeface="Calibri" panose="020F0502020204030204"/>
            </a:rPr>
            <a:t>54-SSH Labs &amp; 2-Apex Lab (47 districts)</a:t>
          </a:r>
          <a:endParaRPr lang="en-US" sz="1400" b="0" dirty="0"/>
        </a:p>
      </dgm:t>
    </dgm:pt>
    <dgm:pt modelId="{2DEBFFAB-A458-4654-9A3E-44FC92EF5DB5}" type="sibTrans" cxnId="{EDB2DD99-EDD2-4570-92C0-D98C901833EE}">
      <dgm:prSet/>
      <dgm:spPr/>
      <dgm:t>
        <a:bodyPr/>
        <a:lstStyle/>
        <a:p>
          <a:endParaRPr lang="en-US"/>
        </a:p>
      </dgm:t>
    </dgm:pt>
    <dgm:pt modelId="{0E3D0C6C-CFD6-4974-BE3C-8BC83EC4018C}" type="parTrans" cxnId="{EDB2DD99-EDD2-4570-92C0-D98C901833EE}">
      <dgm:prSet/>
      <dgm:spPr/>
      <dgm:t>
        <a:bodyPr/>
        <a:lstStyle/>
        <a:p>
          <a:endParaRPr lang="en-US"/>
        </a:p>
      </dgm:t>
    </dgm:pt>
    <dgm:pt modelId="{2EF8CEEB-F14A-4637-9E74-19365D74B735}">
      <dgm:prSet phldrT="[Text]" custT="1"/>
      <dgm:spPr/>
      <dgm:t>
        <a:bodyPr/>
        <a:lstStyle/>
        <a:p>
          <a:endParaRPr lang="en-IN" dirty="0"/>
        </a:p>
      </dgm:t>
    </dgm:pt>
    <dgm:pt modelId="{0ED18573-D56A-4C97-9210-270472EB340E}" type="parTrans" cxnId="{D622DBAA-2DAF-43AC-882E-86B91B909DB4}">
      <dgm:prSet/>
      <dgm:spPr/>
      <dgm:t>
        <a:bodyPr/>
        <a:lstStyle/>
        <a:p>
          <a:endParaRPr lang="en-US"/>
        </a:p>
      </dgm:t>
    </dgm:pt>
    <dgm:pt modelId="{84275F35-49F8-464C-A866-EEE8261B513C}" type="sibTrans" cxnId="{D622DBAA-2DAF-43AC-882E-86B91B909DB4}">
      <dgm:prSet/>
      <dgm:spPr/>
      <dgm:t>
        <a:bodyPr/>
        <a:lstStyle/>
        <a:p>
          <a:endParaRPr lang="en-US"/>
        </a:p>
      </dgm:t>
    </dgm:pt>
    <dgm:pt modelId="{A1ABB60E-0910-4076-AA37-3BE90E191979}">
      <dgm:prSet phldrT="[Text]" custT="1"/>
      <dgm:spPr/>
      <dgm:t>
        <a:bodyPr anchor="ctr"/>
        <a:lstStyle/>
        <a:p>
          <a:pPr algn="ctr"/>
          <a:r>
            <a:rPr lang="en-US" sz="1400" b="1" dirty="0"/>
            <a:t>2018</a:t>
          </a:r>
        </a:p>
        <a:p>
          <a:pPr algn="ctr"/>
          <a:r>
            <a:rPr lang="en-US" sz="1400" b="0" dirty="0">
              <a:latin typeface="Calibri" panose="020F0502020204030204"/>
            </a:rPr>
            <a:t>45-SSH Labs-&amp; 1-Apex Lab (38 districts)</a:t>
          </a:r>
          <a:endParaRPr lang="en-US" sz="1400" b="0" dirty="0"/>
        </a:p>
        <a:p>
          <a:pPr algn="ctr"/>
          <a:endParaRPr lang="en-US" sz="1400" dirty="0"/>
        </a:p>
      </dgm:t>
    </dgm:pt>
    <dgm:pt modelId="{2E527D5A-AB63-4143-966E-6D60607231D6}" type="parTrans" cxnId="{C4386D87-0842-4382-98F1-86306DBFB3F0}">
      <dgm:prSet/>
      <dgm:spPr/>
      <dgm:t>
        <a:bodyPr/>
        <a:lstStyle/>
        <a:p>
          <a:endParaRPr lang="en-IN"/>
        </a:p>
      </dgm:t>
    </dgm:pt>
    <dgm:pt modelId="{2440A64B-D33A-4A36-A99E-0F8DB9FDA9E7}" type="sibTrans" cxnId="{C4386D87-0842-4382-98F1-86306DBFB3F0}">
      <dgm:prSet/>
      <dgm:spPr/>
      <dgm:t>
        <a:bodyPr/>
        <a:lstStyle/>
        <a:p>
          <a:endParaRPr lang="en-IN"/>
        </a:p>
      </dgm:t>
    </dgm:pt>
    <dgm:pt modelId="{02A8DFA3-A171-40C2-9494-FF49E1163EA7}">
      <dgm:prSet phldrT="[Text]" custT="1"/>
      <dgm:spPr/>
      <dgm:t>
        <a:bodyPr anchor="ctr"/>
        <a:lstStyle/>
        <a:p>
          <a:pPr algn="ctr"/>
          <a:r>
            <a:rPr lang="en-US" sz="1400" b="1" dirty="0"/>
            <a:t>2017</a:t>
          </a:r>
        </a:p>
        <a:p>
          <a:pPr algn="ctr"/>
          <a:r>
            <a:rPr lang="en-US" sz="1400" b="0" dirty="0">
              <a:latin typeface="Calibri" panose="020F0502020204030204"/>
            </a:rPr>
            <a:t>36-SSH Labs &amp; 1-Apex Lab (29 districts)</a:t>
          </a:r>
          <a:endParaRPr lang="en-US" sz="1400" b="0" dirty="0"/>
        </a:p>
      </dgm:t>
    </dgm:pt>
    <dgm:pt modelId="{ECAC1C25-704F-42C7-B6F7-F52A22FB8971}" type="parTrans" cxnId="{0E37823F-E801-4697-94F8-05C73E7B8ED7}">
      <dgm:prSet/>
      <dgm:spPr/>
      <dgm:t>
        <a:bodyPr/>
        <a:lstStyle/>
        <a:p>
          <a:endParaRPr lang="en-IN"/>
        </a:p>
      </dgm:t>
    </dgm:pt>
    <dgm:pt modelId="{64B13BF5-6411-4203-88B1-18A9FC362E75}" type="sibTrans" cxnId="{0E37823F-E801-4697-94F8-05C73E7B8ED7}">
      <dgm:prSet/>
      <dgm:spPr/>
      <dgm:t>
        <a:bodyPr/>
        <a:lstStyle/>
        <a:p>
          <a:endParaRPr lang="en-IN"/>
        </a:p>
      </dgm:t>
    </dgm:pt>
    <dgm:pt modelId="{D02F1FB3-821B-46C3-AC1B-A8535BD48D33}" type="pres">
      <dgm:prSet presAssocID="{9100543B-9C16-4CA6-BD22-A5A565ABBC87}" presName="arrowDiagram" presStyleCnt="0">
        <dgm:presLayoutVars>
          <dgm:chMax val="5"/>
          <dgm:dir/>
          <dgm:resizeHandles val="exact"/>
        </dgm:presLayoutVars>
      </dgm:prSet>
      <dgm:spPr/>
    </dgm:pt>
    <dgm:pt modelId="{BB84255B-93BA-4B93-96F1-60FB5AECFF01}" type="pres">
      <dgm:prSet presAssocID="{9100543B-9C16-4CA6-BD22-A5A565ABBC87}" presName="arrow" presStyleLbl="bgShp" presStyleIdx="0" presStyleCnt="1" custScaleX="104059" custScaleY="98319" custLinFactNeighborX="-236" custLinFactNeighborY="223"/>
      <dgm:spPr/>
    </dgm:pt>
    <dgm:pt modelId="{BCFB7F05-ECB6-4460-93E1-F4C0BC9D8D45}" type="pres">
      <dgm:prSet presAssocID="{9100543B-9C16-4CA6-BD22-A5A565ABBC87}" presName="arrowDiagram5" presStyleCnt="0"/>
      <dgm:spPr/>
    </dgm:pt>
    <dgm:pt modelId="{4996DAC3-0B0C-44AF-B867-A9901FDD2956}" type="pres">
      <dgm:prSet presAssocID="{02A8DFA3-A171-40C2-9494-FF49E1163EA7}" presName="bullet5a" presStyleLbl="node1" presStyleIdx="0" presStyleCnt="5"/>
      <dgm:spPr/>
    </dgm:pt>
    <dgm:pt modelId="{01D9A61B-C691-4845-9BB4-6F007BDAE360}" type="pres">
      <dgm:prSet presAssocID="{02A8DFA3-A171-40C2-9494-FF49E1163EA7}" presName="textBox5a" presStyleLbl="revTx" presStyleIdx="0" presStyleCnt="5" custAng="0" custScaleX="115561" custScaleY="93366" custLinFactNeighborX="-51960" custLinFactNeighborY="-20322">
        <dgm:presLayoutVars>
          <dgm:bulletEnabled val="1"/>
        </dgm:presLayoutVars>
      </dgm:prSet>
      <dgm:spPr/>
      <dgm:t>
        <a:bodyPr/>
        <a:lstStyle/>
        <a:p>
          <a:endParaRPr lang="en-US"/>
        </a:p>
      </dgm:t>
    </dgm:pt>
    <dgm:pt modelId="{B5C942FD-6590-4A78-929D-647AB6E70DD9}" type="pres">
      <dgm:prSet presAssocID="{A1ABB60E-0910-4076-AA37-3BE90E191979}" presName="bullet5b" presStyleLbl="node1" presStyleIdx="1" presStyleCnt="5"/>
      <dgm:spPr/>
    </dgm:pt>
    <dgm:pt modelId="{9E57C625-7364-4687-8E76-A17811D16DFC}" type="pres">
      <dgm:prSet presAssocID="{A1ABB60E-0910-4076-AA37-3BE90E191979}" presName="textBox5b" presStyleLbl="revTx" presStyleIdx="1" presStyleCnt="5" custLinFactNeighborX="-24450" custLinFactNeighborY="-16115">
        <dgm:presLayoutVars>
          <dgm:bulletEnabled val="1"/>
        </dgm:presLayoutVars>
      </dgm:prSet>
      <dgm:spPr/>
      <dgm:t>
        <a:bodyPr/>
        <a:lstStyle/>
        <a:p>
          <a:endParaRPr lang="en-US"/>
        </a:p>
      </dgm:t>
    </dgm:pt>
    <dgm:pt modelId="{9276D7B1-90FD-4188-B0AD-77C28F2058B1}" type="pres">
      <dgm:prSet presAssocID="{BB4A4C93-DE0A-4407-9DA5-41EC4F24E74A}" presName="bullet5c" presStyleLbl="node1" presStyleIdx="2" presStyleCnt="5"/>
      <dgm:spPr/>
    </dgm:pt>
    <dgm:pt modelId="{FB0EFC36-D4D2-44C2-9001-7D2DD10D7229}" type="pres">
      <dgm:prSet presAssocID="{BB4A4C93-DE0A-4407-9DA5-41EC4F24E74A}" presName="textBox5c" presStyleLbl="revTx" presStyleIdx="2" presStyleCnt="5" custScaleX="84076" custScaleY="80552" custLinFactNeighborX="-23546" custLinFactNeighborY="-32802">
        <dgm:presLayoutVars>
          <dgm:bulletEnabled val="1"/>
        </dgm:presLayoutVars>
      </dgm:prSet>
      <dgm:spPr/>
      <dgm:t>
        <a:bodyPr/>
        <a:lstStyle/>
        <a:p>
          <a:endParaRPr lang="en-US"/>
        </a:p>
      </dgm:t>
    </dgm:pt>
    <dgm:pt modelId="{44F86863-491E-4F55-A13F-E3D25D167938}" type="pres">
      <dgm:prSet presAssocID="{51942483-3589-4801-A3AB-0ACE7350BB39}" presName="bullet5d" presStyleLbl="node1" presStyleIdx="3" presStyleCnt="5"/>
      <dgm:spPr/>
    </dgm:pt>
    <dgm:pt modelId="{97F289BE-F641-4CEB-90ED-D64FD43175A1}" type="pres">
      <dgm:prSet presAssocID="{51942483-3589-4801-A3AB-0ACE7350BB39}" presName="textBox5d" presStyleLbl="revTx" presStyleIdx="3" presStyleCnt="5" custScaleX="88613" custLinFactNeighborX="-24342">
        <dgm:presLayoutVars>
          <dgm:bulletEnabled val="1"/>
        </dgm:presLayoutVars>
      </dgm:prSet>
      <dgm:spPr/>
      <dgm:t>
        <a:bodyPr/>
        <a:lstStyle/>
        <a:p>
          <a:endParaRPr lang="en-US"/>
        </a:p>
      </dgm:t>
    </dgm:pt>
    <dgm:pt modelId="{868BA798-6BE7-42D2-A0FE-645710181159}" type="pres">
      <dgm:prSet presAssocID="{9FB5A827-0AD6-46FB-8E23-3D60F5DEDDB3}" presName="bullet5e" presStyleLbl="node1" presStyleIdx="4" presStyleCnt="5"/>
      <dgm:spPr/>
    </dgm:pt>
    <dgm:pt modelId="{D08E0815-8135-4195-AF75-8E1CAEF81C61}" type="pres">
      <dgm:prSet presAssocID="{9FB5A827-0AD6-46FB-8E23-3D60F5DEDDB3}" presName="textBox5e" presStyleLbl="revTx" presStyleIdx="4" presStyleCnt="5" custAng="0" custScaleX="98490" custScaleY="87221" custLinFactNeighborX="-19470" custLinFactNeighborY="936">
        <dgm:presLayoutVars>
          <dgm:bulletEnabled val="1"/>
        </dgm:presLayoutVars>
      </dgm:prSet>
      <dgm:spPr/>
      <dgm:t>
        <a:bodyPr/>
        <a:lstStyle/>
        <a:p>
          <a:endParaRPr lang="en-US"/>
        </a:p>
      </dgm:t>
    </dgm:pt>
  </dgm:ptLst>
  <dgm:cxnLst>
    <dgm:cxn modelId="{C4386D87-0842-4382-98F1-86306DBFB3F0}" srcId="{9100543B-9C16-4CA6-BD22-A5A565ABBC87}" destId="{A1ABB60E-0910-4076-AA37-3BE90E191979}" srcOrd="1" destOrd="0" parTransId="{2E527D5A-AB63-4143-966E-6D60607231D6}" sibTransId="{2440A64B-D33A-4A36-A99E-0F8DB9FDA9E7}"/>
    <dgm:cxn modelId="{DAF22CCF-885D-4CD5-A6F4-2EAF94E74EFF}" type="presOf" srcId="{51942483-3589-4801-A3AB-0ACE7350BB39}" destId="{97F289BE-F641-4CEB-90ED-D64FD43175A1}" srcOrd="0" destOrd="0" presId="urn:microsoft.com/office/officeart/2005/8/layout/arrow2"/>
    <dgm:cxn modelId="{EDB2DD99-EDD2-4570-92C0-D98C901833EE}" srcId="{9100543B-9C16-4CA6-BD22-A5A565ABBC87}" destId="{51942483-3589-4801-A3AB-0ACE7350BB39}" srcOrd="3" destOrd="0" parTransId="{0E3D0C6C-CFD6-4974-BE3C-8BC83EC4018C}" sibTransId="{2DEBFFAB-A458-4654-9A3E-44FC92EF5DB5}"/>
    <dgm:cxn modelId="{4C6EB49A-0085-43C8-BE54-11847C2F9014}" type="presOf" srcId="{9FB5A827-0AD6-46FB-8E23-3D60F5DEDDB3}" destId="{D08E0815-8135-4195-AF75-8E1CAEF81C61}" srcOrd="0" destOrd="0" presId="urn:microsoft.com/office/officeart/2005/8/layout/arrow2"/>
    <dgm:cxn modelId="{D622DBAA-2DAF-43AC-882E-86B91B909DB4}" srcId="{9100543B-9C16-4CA6-BD22-A5A565ABBC87}" destId="{2EF8CEEB-F14A-4637-9E74-19365D74B735}" srcOrd="5" destOrd="0" parTransId="{0ED18573-D56A-4C97-9210-270472EB340E}" sibTransId="{84275F35-49F8-464C-A866-EEE8261B513C}"/>
    <dgm:cxn modelId="{7018FB9E-4AB9-4574-AA68-668354E4DB0B}" type="presOf" srcId="{9100543B-9C16-4CA6-BD22-A5A565ABBC87}" destId="{D02F1FB3-821B-46C3-AC1B-A8535BD48D33}" srcOrd="0" destOrd="0" presId="urn:microsoft.com/office/officeart/2005/8/layout/arrow2"/>
    <dgm:cxn modelId="{EB74A797-1B3D-4341-979B-5BDF51798ACE}" type="presOf" srcId="{02A8DFA3-A171-40C2-9494-FF49E1163EA7}" destId="{01D9A61B-C691-4845-9BB4-6F007BDAE360}" srcOrd="0" destOrd="0" presId="urn:microsoft.com/office/officeart/2005/8/layout/arrow2"/>
    <dgm:cxn modelId="{0E37823F-E801-4697-94F8-05C73E7B8ED7}" srcId="{9100543B-9C16-4CA6-BD22-A5A565ABBC87}" destId="{02A8DFA3-A171-40C2-9494-FF49E1163EA7}" srcOrd="0" destOrd="0" parTransId="{ECAC1C25-704F-42C7-B6F7-F52A22FB8971}" sibTransId="{64B13BF5-6411-4203-88B1-18A9FC362E75}"/>
    <dgm:cxn modelId="{7C92B634-E333-41C2-9B3D-DE2BC0190FAD}" type="presOf" srcId="{A1ABB60E-0910-4076-AA37-3BE90E191979}" destId="{9E57C625-7364-4687-8E76-A17811D16DFC}" srcOrd="0" destOrd="0" presId="urn:microsoft.com/office/officeart/2005/8/layout/arrow2"/>
    <dgm:cxn modelId="{96CDB935-D8C6-4314-ABD5-7BBA7A082DFF}" srcId="{9100543B-9C16-4CA6-BD22-A5A565ABBC87}" destId="{BB4A4C93-DE0A-4407-9DA5-41EC4F24E74A}" srcOrd="2" destOrd="0" parTransId="{A5037F66-C4D3-4AB8-A9C5-AFCD3DE48037}" sibTransId="{0A96832D-5072-4C09-8DF6-0DB1DCBCAE55}"/>
    <dgm:cxn modelId="{6AB1D815-C9E5-45B7-87D1-0C5AE0069052}" srcId="{9100543B-9C16-4CA6-BD22-A5A565ABBC87}" destId="{9FB5A827-0AD6-46FB-8E23-3D60F5DEDDB3}" srcOrd="4" destOrd="0" parTransId="{1BCE26AB-B6A3-498D-89A4-DA0F1230FA19}" sibTransId="{E681E7E7-F9E3-45E9-99FC-30E79D36F33F}"/>
    <dgm:cxn modelId="{7DFDDA83-B2E9-4B49-8F50-9618B6A307C6}" type="presOf" srcId="{BB4A4C93-DE0A-4407-9DA5-41EC4F24E74A}" destId="{FB0EFC36-D4D2-44C2-9001-7D2DD10D7229}" srcOrd="0" destOrd="0" presId="urn:microsoft.com/office/officeart/2005/8/layout/arrow2"/>
    <dgm:cxn modelId="{8CED5305-2173-40A8-8A1A-24F58BD38551}" type="presParOf" srcId="{D02F1FB3-821B-46C3-AC1B-A8535BD48D33}" destId="{BB84255B-93BA-4B93-96F1-60FB5AECFF01}" srcOrd="0" destOrd="0" presId="urn:microsoft.com/office/officeart/2005/8/layout/arrow2"/>
    <dgm:cxn modelId="{702A8842-FD79-48AE-BB66-6535CCDD7A79}" type="presParOf" srcId="{D02F1FB3-821B-46C3-AC1B-A8535BD48D33}" destId="{BCFB7F05-ECB6-4460-93E1-F4C0BC9D8D45}" srcOrd="1" destOrd="0" presId="urn:microsoft.com/office/officeart/2005/8/layout/arrow2"/>
    <dgm:cxn modelId="{DFD0C733-B42B-4A38-82D4-8CB4DF03D3DC}" type="presParOf" srcId="{BCFB7F05-ECB6-4460-93E1-F4C0BC9D8D45}" destId="{4996DAC3-0B0C-44AF-B867-A9901FDD2956}" srcOrd="0" destOrd="0" presId="urn:microsoft.com/office/officeart/2005/8/layout/arrow2"/>
    <dgm:cxn modelId="{EFA69667-F251-4AAB-8B93-B6619FDF764C}" type="presParOf" srcId="{BCFB7F05-ECB6-4460-93E1-F4C0BC9D8D45}" destId="{01D9A61B-C691-4845-9BB4-6F007BDAE360}" srcOrd="1" destOrd="0" presId="urn:microsoft.com/office/officeart/2005/8/layout/arrow2"/>
    <dgm:cxn modelId="{08264622-12E9-4D9B-84CC-E04052380905}" type="presParOf" srcId="{BCFB7F05-ECB6-4460-93E1-F4C0BC9D8D45}" destId="{B5C942FD-6590-4A78-929D-647AB6E70DD9}" srcOrd="2" destOrd="0" presId="urn:microsoft.com/office/officeart/2005/8/layout/arrow2"/>
    <dgm:cxn modelId="{2673B838-76E9-46B9-B3A6-37B2BC86EC0A}" type="presParOf" srcId="{BCFB7F05-ECB6-4460-93E1-F4C0BC9D8D45}" destId="{9E57C625-7364-4687-8E76-A17811D16DFC}" srcOrd="3" destOrd="0" presId="urn:microsoft.com/office/officeart/2005/8/layout/arrow2"/>
    <dgm:cxn modelId="{917F1CD6-9E0D-4CE4-A4BA-6CB5F848B50A}" type="presParOf" srcId="{BCFB7F05-ECB6-4460-93E1-F4C0BC9D8D45}" destId="{9276D7B1-90FD-4188-B0AD-77C28F2058B1}" srcOrd="4" destOrd="0" presId="urn:microsoft.com/office/officeart/2005/8/layout/arrow2"/>
    <dgm:cxn modelId="{7D3B1192-BBE0-4FA3-8EFB-4FD2E639AA25}" type="presParOf" srcId="{BCFB7F05-ECB6-4460-93E1-F4C0BC9D8D45}" destId="{FB0EFC36-D4D2-44C2-9001-7D2DD10D7229}" srcOrd="5" destOrd="0" presId="urn:microsoft.com/office/officeart/2005/8/layout/arrow2"/>
    <dgm:cxn modelId="{FD482DE0-A9D5-4384-861E-2BFE830BFADA}" type="presParOf" srcId="{BCFB7F05-ECB6-4460-93E1-F4C0BC9D8D45}" destId="{44F86863-491E-4F55-A13F-E3D25D167938}" srcOrd="6" destOrd="0" presId="urn:microsoft.com/office/officeart/2005/8/layout/arrow2"/>
    <dgm:cxn modelId="{E64D08C3-7926-4CCD-87BD-772528D1B14D}" type="presParOf" srcId="{BCFB7F05-ECB6-4460-93E1-F4C0BC9D8D45}" destId="{97F289BE-F641-4CEB-90ED-D64FD43175A1}" srcOrd="7" destOrd="0" presId="urn:microsoft.com/office/officeart/2005/8/layout/arrow2"/>
    <dgm:cxn modelId="{C1ACF06F-571E-4AC2-A1D4-4BA1AC133F1A}" type="presParOf" srcId="{BCFB7F05-ECB6-4460-93E1-F4C0BC9D8D45}" destId="{868BA798-6BE7-42D2-A0FE-645710181159}" srcOrd="8" destOrd="0" presId="urn:microsoft.com/office/officeart/2005/8/layout/arrow2"/>
    <dgm:cxn modelId="{71712994-96A2-4F6E-AD9E-40A4306C458F}" type="presParOf" srcId="{BCFB7F05-ECB6-4460-93E1-F4C0BC9D8D45}" destId="{D08E0815-8135-4195-AF75-8E1CAEF81C61}" srcOrd="9" destOrd="0" presId="urn:microsoft.com/office/officeart/2005/8/layout/arrow2"/>
  </dgm:cxnLst>
  <dgm:bg/>
  <dgm:whole/>
</dgm:dataModel>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7.png"/></Relationships>
</file>

<file path=ppt/drawings/drawing1.xml><?xml version="1.0" encoding="utf-8"?>
<c:userShapes xmlns:c="http://schemas.openxmlformats.org/drawingml/2006/chart">
  <cdr:relSizeAnchor xmlns:cdr="http://schemas.openxmlformats.org/drawingml/2006/chartDrawing">
    <cdr:from>
      <cdr:x>0.4386</cdr:x>
      <cdr:y>0.93878</cdr:y>
    </cdr:from>
    <cdr:to>
      <cdr:x>0.96491</cdr:x>
      <cdr:y>0.97959</cdr:y>
    </cdr:to>
    <cdr:sp macro="" textlink="">
      <cdr:nvSpPr>
        <cdr:cNvPr id="3" name="TextBox 2"/>
        <cdr:cNvSpPr txBox="1"/>
      </cdr:nvSpPr>
      <cdr:spPr>
        <a:xfrm xmlns:a="http://schemas.openxmlformats.org/drawingml/2006/main">
          <a:off x="3810000" y="3505200"/>
          <a:ext cx="4572000" cy="152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algn="ctr"/>
          <a:r>
            <a:rPr lang="en-US" sz="900" dirty="0" smtClean="0"/>
            <a:t>In FY 2019-20 &amp; 2020-21 vol. donation data family donations are not included</a:t>
          </a:r>
          <a:endParaRPr lang="en-US" sz="900" dirty="0"/>
        </a:p>
      </cdr:txBody>
    </cdr:sp>
  </cdr:relSizeAnchor>
</c:userShapes>
</file>

<file path=ppt/drawings/drawing2.xml><?xml version="1.0" encoding="utf-8"?>
<c:userShapes xmlns:c="http://schemas.openxmlformats.org/drawingml/2006/chart">
  <cdr:relSizeAnchor xmlns:cdr="http://schemas.openxmlformats.org/drawingml/2006/chartDrawing">
    <cdr:from>
      <cdr:x>0</cdr:x>
      <cdr:y>0.97222</cdr:y>
    </cdr:from>
    <cdr:to>
      <cdr:x>0.07895</cdr:x>
      <cdr:y>0.99326</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5334000"/>
          <a:ext cx="685800" cy="115432"/>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0.0609</cdr:x>
      <cdr:y>0.08</cdr:y>
    </cdr:from>
    <cdr:to>
      <cdr:x>0.22621</cdr:x>
      <cdr:y>0.24156</cdr:y>
    </cdr:to>
    <cdr:sp macro="" textlink="">
      <cdr:nvSpPr>
        <cdr:cNvPr id="2" name="Text Box 5">
          <a:extLst xmlns:a="http://schemas.openxmlformats.org/drawingml/2006/main">
            <a:ext uri="{FF2B5EF4-FFF2-40B4-BE49-F238E27FC236}">
              <a16:creationId xmlns:lc="http://schemas.openxmlformats.org/drawingml/2006/lockedCanvas" xmlns="" xmlns:a16="http://schemas.microsoft.com/office/drawing/2014/main" xmlns:p="http://schemas.openxmlformats.org/presentationml/2006/main" xmlns:r="http://schemas.openxmlformats.org/officeDocument/2006/relationships" id="{1BFCF8EC-F89C-440A-AD58-C3E93E0E51D4}"/>
            </a:ext>
          </a:extLst>
        </cdr:cNvPr>
        <cdr:cNvSpPr txBox="1">
          <a:spLocks xmlns:a="http://schemas.openxmlformats.org/drawingml/2006/main" noChangeArrowheads="1"/>
        </cdr:cNvSpPr>
      </cdr:nvSpPr>
      <cdr:spPr bwMode="auto">
        <a:xfrm xmlns:a="http://schemas.openxmlformats.org/drawingml/2006/main">
          <a:off x="533400" y="152399"/>
          <a:ext cx="1447800" cy="30777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fontAlgn="base">
            <a:spcBef>
              <a:spcPct val="50000"/>
            </a:spcBef>
            <a:spcAft>
              <a:spcPct val="0"/>
            </a:spcAft>
            <a:defRPr/>
          </a:pPr>
          <a:r>
            <a:rPr lang="en-US" altLang="en-US" sz="1400" b="1" dirty="0" smtClean="0">
              <a:solidFill>
                <a:srgbClr val="0000CC"/>
              </a:solidFill>
              <a:cs typeface="Arial" charset="0"/>
            </a:rPr>
            <a:t>Evaluated </a:t>
          </a:r>
          <a:r>
            <a:rPr lang="en-US" altLang="en-US" sz="1400" b="1" dirty="0">
              <a:solidFill>
                <a:srgbClr val="0000CC"/>
              </a:solidFill>
              <a:cs typeface="Arial" charset="0"/>
            </a:rPr>
            <a:t>data </a:t>
          </a: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0.03479</cdr:x>
      <cdr:y>0.06149</cdr:y>
    </cdr:to>
    <cdr:sp macro="" textlink="">
      <cdr:nvSpPr>
        <cdr:cNvPr id="3" name="TextBox 1"/>
        <cdr:cNvSpPr txBox="1"/>
      </cdr:nvSpPr>
      <cdr:spPr>
        <a:xfrm xmlns:a="http://schemas.openxmlformats.org/drawingml/2006/main">
          <a:off x="0" y="0"/>
          <a:ext cx="380977" cy="3048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endParaRPr lang="en-US" sz="2000" b="1" dirty="0"/>
        </a:p>
      </cdr:txBody>
    </cdr:sp>
  </cdr:relSizeAnchor>
  <cdr:relSizeAnchor xmlns:cdr="http://schemas.openxmlformats.org/drawingml/2006/chartDrawing">
    <cdr:from>
      <cdr:x>0</cdr:x>
      <cdr:y>0</cdr:y>
    </cdr:from>
    <cdr:to>
      <cdr:x>0.03479</cdr:x>
      <cdr:y>0.06149</cdr:y>
    </cdr:to>
    <cdr:sp macro="" textlink="">
      <cdr:nvSpPr>
        <cdr:cNvPr id="4" name="TextBox 1"/>
        <cdr:cNvSpPr txBox="1"/>
      </cdr:nvSpPr>
      <cdr:spPr>
        <a:xfrm xmlns:a="http://schemas.openxmlformats.org/drawingml/2006/main">
          <a:off x="0" y="0"/>
          <a:ext cx="380977" cy="3048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endParaRPr lang="en-US" sz="2000" b="1" dirty="0"/>
        </a:p>
      </cdr:txBody>
    </cdr:sp>
  </cdr:relSizeAnchor>
  <cdr:relSizeAnchor xmlns:cdr="http://schemas.openxmlformats.org/drawingml/2006/chartDrawing">
    <cdr:from>
      <cdr:x>0.65282</cdr:x>
      <cdr:y>0</cdr:y>
    </cdr:from>
    <cdr:to>
      <cdr:x>0.99883</cdr:x>
      <cdr:y>0.07024</cdr:y>
    </cdr:to>
    <cdr:sp macro="" textlink="">
      <cdr:nvSpPr>
        <cdr:cNvPr id="5" name="TextBox 5"/>
        <cdr:cNvSpPr txBox="1"/>
      </cdr:nvSpPr>
      <cdr:spPr>
        <a:xfrm xmlns:a="http://schemas.openxmlformats.org/drawingml/2006/main">
          <a:off x="5781224" y="0"/>
          <a:ext cx="3064185" cy="276999"/>
        </a:xfrm>
        <a:prstGeom xmlns:a="http://schemas.openxmlformats.org/drawingml/2006/main" prst="rect">
          <a:avLst/>
        </a:prstGeom>
        <a:solidFill xmlns:a="http://schemas.openxmlformats.org/drawingml/2006/main">
          <a:schemeClr val="accent1">
            <a:lumMod val="40000"/>
            <a:lumOff val="60000"/>
          </a:schemeClr>
        </a:solidFill>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IN" sz="1200" b="1" dirty="0" smtClean="0"/>
            <a:t>Estimated target for 2022: 5,50,000 cases</a:t>
          </a:r>
          <a:endParaRPr lang="en-IN" sz="1200" b="1" dirty="0"/>
        </a:p>
      </cdr:txBody>
    </cdr:sp>
  </cdr:relSizeAnchor>
  <cdr:relSizeAnchor xmlns:cdr="http://schemas.openxmlformats.org/drawingml/2006/chartDrawing">
    <cdr:from>
      <cdr:x>0.64304</cdr:x>
      <cdr:y>0.41874</cdr:y>
    </cdr:from>
    <cdr:to>
      <cdr:x>0.68126</cdr:x>
      <cdr:y>0.85886</cdr:y>
    </cdr:to>
    <cdr:sp macro="" textlink="">
      <cdr:nvSpPr>
        <cdr:cNvPr id="6" name="TextBox 6"/>
        <cdr:cNvSpPr txBox="1"/>
      </cdr:nvSpPr>
      <cdr:spPr>
        <a:xfrm xmlns:a="http://schemas.openxmlformats.org/drawingml/2006/main" rot="16200000">
          <a:off x="5109262" y="2021168"/>
          <a:ext cx="150917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solidFill>
                <a:srgbClr val="FF0000"/>
              </a:solidFill>
            </a:rPr>
            <a:t>-25%  decrease </a:t>
          </a:r>
          <a:endParaRPr lang="en-IN" sz="1400" b="1" dirty="0">
            <a:solidFill>
              <a:schemeClr val="tx1"/>
            </a:solidFill>
          </a:endParaRPr>
        </a:p>
      </cdr:txBody>
    </cdr:sp>
  </cdr:relSizeAnchor>
  <cdr:relSizeAnchor xmlns:cdr="http://schemas.openxmlformats.org/drawingml/2006/chartDrawing">
    <cdr:from>
      <cdr:x>0.25076</cdr:x>
      <cdr:y>0.47826</cdr:y>
    </cdr:from>
    <cdr:to>
      <cdr:x>0.28899</cdr:x>
      <cdr:y>0.84788</cdr:y>
    </cdr:to>
    <cdr:sp macro="" textlink="">
      <cdr:nvSpPr>
        <cdr:cNvPr id="7" name="TextBox 6"/>
        <cdr:cNvSpPr txBox="1"/>
      </cdr:nvSpPr>
      <cdr:spPr>
        <a:xfrm xmlns:a="http://schemas.openxmlformats.org/drawingml/2006/main" rot="16200000">
          <a:off x="1661191" y="2445442"/>
          <a:ext cx="1457541"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IN" sz="1600" b="1" dirty="0" smtClean="0">
              <a:solidFill>
                <a:sysClr val="window" lastClr="FFFFFF"/>
              </a:solidFill>
            </a:rPr>
            <a:t>13%  Increase</a:t>
          </a:r>
          <a:endParaRPr lang="en-IN" sz="1600" b="1" dirty="0">
            <a:solidFill>
              <a:sysClr val="window" lastClr="FFFFFF"/>
            </a:solidFill>
          </a:endParaRPr>
        </a:p>
      </cdr:txBody>
    </cdr:sp>
  </cdr:relSizeAnchor>
  <cdr:relSizeAnchor xmlns:cdr="http://schemas.openxmlformats.org/drawingml/2006/chartDrawing">
    <cdr:from>
      <cdr:x>0.08904</cdr:x>
      <cdr:y>0.05545</cdr:y>
    </cdr:from>
    <cdr:to>
      <cdr:x>0.32671</cdr:x>
      <cdr:y>0.17836</cdr:y>
    </cdr:to>
    <cdr:sp macro="" textlink="">
      <cdr:nvSpPr>
        <cdr:cNvPr id="11" name="TextBox 10"/>
        <cdr:cNvSpPr txBox="1"/>
      </cdr:nvSpPr>
      <cdr:spPr>
        <a:xfrm xmlns:a="http://schemas.openxmlformats.org/drawingml/2006/main">
          <a:off x="1053258" y="307833"/>
          <a:ext cx="2811439" cy="68238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0.7759</cdr:x>
      <cdr:y>0.38022</cdr:y>
    </cdr:from>
    <cdr:to>
      <cdr:x>0.81761</cdr:x>
      <cdr:y>0.84625</cdr:y>
    </cdr:to>
    <cdr:sp macro="" textlink="">
      <cdr:nvSpPr>
        <cdr:cNvPr id="9" name="TextBox 7"/>
        <cdr:cNvSpPr txBox="1"/>
      </cdr:nvSpPr>
      <cdr:spPr>
        <a:xfrm xmlns:a="http://schemas.openxmlformats.org/drawingml/2006/main" rot="16200000">
          <a:off x="6137019" y="2233535"/>
          <a:ext cx="1837719"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IN" sz="1800" b="1" dirty="0" smtClean="0">
              <a:solidFill>
                <a:schemeClr val="bg1"/>
              </a:solidFill>
            </a:rPr>
            <a:t>24 %  Increase</a:t>
          </a:r>
          <a:endParaRPr lang="en-IN" sz="1600" b="1" dirty="0">
            <a:solidFill>
              <a:schemeClr val="bg1"/>
            </a:solidFill>
          </a:endParaRPr>
        </a:p>
      </cdr:txBody>
    </cdr:sp>
  </cdr:relSizeAnchor>
  <cdr:relSizeAnchor xmlns:cdr="http://schemas.openxmlformats.org/drawingml/2006/chartDrawing">
    <cdr:from>
      <cdr:x>0.91131</cdr:x>
      <cdr:y>0.45179</cdr:y>
    </cdr:from>
    <cdr:to>
      <cdr:x>0.95301</cdr:x>
      <cdr:y>0.89152</cdr:y>
    </cdr:to>
    <cdr:sp macro="" textlink="">
      <cdr:nvSpPr>
        <cdr:cNvPr id="10" name="TextBox 5"/>
        <cdr:cNvSpPr txBox="1"/>
      </cdr:nvSpPr>
      <cdr:spPr>
        <a:xfrm xmlns:a="http://schemas.openxmlformats.org/drawingml/2006/main" rot="16200000">
          <a:off x="7387990" y="2463905"/>
          <a:ext cx="1734009"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IN" sz="1800" b="1" dirty="0" smtClean="0">
              <a:solidFill>
                <a:schemeClr val="bg1"/>
              </a:solidFill>
            </a:rPr>
            <a:t>9% Increase </a:t>
          </a:r>
          <a:endParaRPr lang="en-US" sz="1800" b="1" dirty="0">
            <a:solidFill>
              <a:schemeClr val="bg1"/>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0.51167</cdr:x>
      <cdr:y>0.33696</cdr:y>
    </cdr:from>
    <cdr:to>
      <cdr:x>0.5504</cdr:x>
      <cdr:y>0.809</cdr:y>
    </cdr:to>
    <cdr:sp macro="" textlink="">
      <cdr:nvSpPr>
        <cdr:cNvPr id="2" name="TextBox 6"/>
        <cdr:cNvSpPr txBox="1"/>
      </cdr:nvSpPr>
      <cdr:spPr>
        <a:xfrm xmlns:a="http://schemas.openxmlformats.org/drawingml/2006/main" rot="16200000">
          <a:off x="3707363" y="2101100"/>
          <a:ext cx="1870412"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IN" sz="1600" b="1" dirty="0" smtClean="0">
              <a:solidFill>
                <a:sysClr val="window" lastClr="FFFFFF"/>
              </a:solidFill>
            </a:rPr>
            <a:t>7 %  Increase</a:t>
          </a:r>
          <a:endParaRPr lang="en-IN" sz="1600" b="1" dirty="0">
            <a:solidFill>
              <a:sysClr val="window" lastClr="FFFFFF"/>
            </a:solidFill>
          </a:endParaRPr>
        </a:p>
      </cdr:txBody>
    </cdr:sp>
  </cdr:relSizeAnchor>
  <cdr:relSizeAnchor xmlns:cdr="http://schemas.openxmlformats.org/drawingml/2006/chartDrawing">
    <cdr:from>
      <cdr:x>0.64535</cdr:x>
      <cdr:y>0.38883</cdr:y>
    </cdr:from>
    <cdr:to>
      <cdr:x>0.68408</cdr:x>
      <cdr:y>0.84565</cdr:y>
    </cdr:to>
    <cdr:sp macro="" textlink="">
      <cdr:nvSpPr>
        <cdr:cNvPr id="3" name="TextBox 6"/>
        <cdr:cNvSpPr txBox="1"/>
      </cdr:nvSpPr>
      <cdr:spPr>
        <a:xfrm xmlns:a="http://schemas.openxmlformats.org/drawingml/2006/main" rot="16200000">
          <a:off x="4906214" y="2276475"/>
          <a:ext cx="1810104"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solidFill>
                <a:srgbClr val="FF0000"/>
              </a:solidFill>
            </a:rPr>
            <a:t>-26%  decrease </a:t>
          </a:r>
          <a:endParaRPr lang="en-IN" sz="1600" b="1" dirty="0">
            <a:solidFill>
              <a:schemeClr val="tx1"/>
            </a:solidFill>
          </a:endParaRPr>
        </a:p>
      </cdr:txBody>
    </cdr:sp>
  </cdr:relSizeAnchor>
  <cdr:relSizeAnchor xmlns:cdr="http://schemas.openxmlformats.org/drawingml/2006/chartDrawing">
    <cdr:from>
      <cdr:x>0.22458</cdr:x>
      <cdr:y>0.44452</cdr:y>
    </cdr:from>
    <cdr:to>
      <cdr:x>0.31394</cdr:x>
      <cdr:y>0.78642</cdr:y>
    </cdr:to>
    <cdr:sp macro="" textlink="">
      <cdr:nvSpPr>
        <cdr:cNvPr id="5" name="TextBox 4"/>
        <cdr:cNvSpPr txBox="1"/>
      </cdr:nvSpPr>
      <cdr:spPr>
        <a:xfrm xmlns:a="http://schemas.openxmlformats.org/drawingml/2006/main" rot="16200000">
          <a:off x="2192430" y="2886172"/>
          <a:ext cx="1892595" cy="10416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0.77861</cdr:x>
      <cdr:y>0.42724</cdr:y>
    </cdr:from>
    <cdr:to>
      <cdr:x>0.81733</cdr:x>
      <cdr:y>0.81685</cdr:y>
    </cdr:to>
    <cdr:sp macro="" textlink="">
      <cdr:nvSpPr>
        <cdr:cNvPr id="8" name="TextBox 6"/>
        <cdr:cNvSpPr txBox="1"/>
      </cdr:nvSpPr>
      <cdr:spPr>
        <a:xfrm xmlns:a="http://schemas.openxmlformats.org/drawingml/2006/main" rot="16200000">
          <a:off x="6204352" y="2295514"/>
          <a:ext cx="1543790"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solidFill>
                <a:schemeClr val="bg1"/>
              </a:solidFill>
            </a:rPr>
            <a:t>30 %  Increase</a:t>
          </a:r>
          <a:endParaRPr lang="en-IN" sz="1600" b="1" dirty="0">
            <a:solidFill>
              <a:schemeClr val="bg1"/>
            </a:solidFill>
          </a:endParaRPr>
        </a:p>
      </cdr:txBody>
    </cdr:sp>
  </cdr:relSizeAnchor>
  <cdr:relSizeAnchor xmlns:cdr="http://schemas.openxmlformats.org/drawingml/2006/chartDrawing">
    <cdr:from>
      <cdr:x>0.91497</cdr:x>
      <cdr:y>0.43333</cdr:y>
    </cdr:from>
    <cdr:to>
      <cdr:x>0.95369</cdr:x>
      <cdr:y>0.86623</cdr:y>
    </cdr:to>
    <cdr:sp macro="" textlink="">
      <cdr:nvSpPr>
        <cdr:cNvPr id="7" name="TextBox 5"/>
        <cdr:cNvSpPr txBox="1"/>
      </cdr:nvSpPr>
      <cdr:spPr>
        <a:xfrm xmlns:a="http://schemas.openxmlformats.org/drawingml/2006/main" rot="16200000">
          <a:off x="7310711" y="2405412"/>
          <a:ext cx="1715323"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pPr algn="ctr"/>
          <a:r>
            <a:rPr lang="en-IN" sz="1600" b="1" dirty="0" smtClean="0">
              <a:solidFill>
                <a:schemeClr val="bg1"/>
              </a:solidFill>
            </a:rPr>
            <a:t>18% Increase </a:t>
          </a:r>
          <a:endParaRPr lang="en-US" sz="1600" b="1" dirty="0">
            <a:solidFill>
              <a:schemeClr val="bg1"/>
            </a:solidFill>
          </a:endParaRPr>
        </a:p>
      </cdr:txBody>
    </cdr:sp>
  </cdr:relSizeAnchor>
  <cdr:relSizeAnchor xmlns:cdr="http://schemas.openxmlformats.org/drawingml/2006/chartDrawing">
    <cdr:from>
      <cdr:x>0.63105</cdr:x>
      <cdr:y>0.0019</cdr:y>
    </cdr:from>
    <cdr:to>
      <cdr:x>0.99969</cdr:x>
      <cdr:y>0.07181</cdr:y>
    </cdr:to>
    <cdr:sp macro="" textlink="">
      <cdr:nvSpPr>
        <cdr:cNvPr id="9" name="TextBox 5"/>
        <cdr:cNvSpPr txBox="1"/>
      </cdr:nvSpPr>
      <cdr:spPr>
        <a:xfrm xmlns:a="http://schemas.openxmlformats.org/drawingml/2006/main">
          <a:off x="5516950" y="7529"/>
          <a:ext cx="3222832" cy="276999"/>
        </a:xfrm>
        <a:prstGeom xmlns:a="http://schemas.openxmlformats.org/drawingml/2006/main" prst="rect">
          <a:avLst/>
        </a:prstGeom>
        <a:solidFill xmlns:a="http://schemas.openxmlformats.org/drawingml/2006/main">
          <a:srgbClr val="4472C4">
            <a:lumMod val="40000"/>
            <a:lumOff val="60000"/>
          </a:srgbClr>
        </a:solidFill>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200" b="1" dirty="0" smtClean="0"/>
            <a:t>Estimated target for 2022: 3,64,000 cases</a:t>
          </a:r>
          <a:endParaRPr lang="en-IN" sz="120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0.38576</cdr:x>
      <cdr:y>0.35352</cdr:y>
    </cdr:from>
    <cdr:to>
      <cdr:x>0.42882</cdr:x>
      <cdr:y>0.88078</cdr:y>
    </cdr:to>
    <cdr:sp macro="" textlink="">
      <cdr:nvSpPr>
        <cdr:cNvPr id="2" name="TextBox 1"/>
        <cdr:cNvSpPr txBox="1"/>
      </cdr:nvSpPr>
      <cdr:spPr>
        <a:xfrm xmlns:a="http://schemas.openxmlformats.org/drawingml/2006/main" rot="16200000">
          <a:off x="3322414" y="3023607"/>
          <a:ext cx="2796378" cy="49907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IN" sz="1600" b="1" dirty="0" smtClean="0">
              <a:solidFill>
                <a:schemeClr val="bg1"/>
              </a:solidFill>
            </a:rPr>
            <a:t>86 % Increase</a:t>
          </a:r>
          <a:endParaRPr lang="en-IN" sz="1050" b="1" dirty="0">
            <a:solidFill>
              <a:schemeClr val="bg1"/>
            </a:solidFill>
          </a:endParaRPr>
        </a:p>
      </cdr:txBody>
    </cdr:sp>
  </cdr:relSizeAnchor>
  <cdr:relSizeAnchor xmlns:cdr="http://schemas.openxmlformats.org/drawingml/2006/chartDrawing">
    <cdr:from>
      <cdr:x>0.525</cdr:x>
      <cdr:y>0.398</cdr:y>
    </cdr:from>
    <cdr:to>
      <cdr:x>0.56702</cdr:x>
      <cdr:y>0.84002</cdr:y>
    </cdr:to>
    <cdr:sp macro="" textlink="">
      <cdr:nvSpPr>
        <cdr:cNvPr id="3" name="TextBox 2"/>
        <cdr:cNvSpPr txBox="1"/>
      </cdr:nvSpPr>
      <cdr:spPr>
        <a:xfrm xmlns:a="http://schemas.openxmlformats.org/drawingml/2006/main" rot="16200000">
          <a:off x="5156270" y="3039462"/>
          <a:ext cx="2344299" cy="48702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IN" sz="1600" b="1" dirty="0" smtClean="0">
              <a:solidFill>
                <a:schemeClr val="bg1"/>
              </a:solidFill>
            </a:rPr>
            <a:t>53 % Increase</a:t>
          </a:r>
          <a:endParaRPr lang="en-IN" sz="1050" b="1" dirty="0">
            <a:solidFill>
              <a:schemeClr val="bg1"/>
            </a:solidFill>
          </a:endParaRPr>
        </a:p>
      </cdr:txBody>
    </cdr:sp>
  </cdr:relSizeAnchor>
  <cdr:relSizeAnchor xmlns:cdr="http://schemas.openxmlformats.org/drawingml/2006/chartDrawing">
    <cdr:from>
      <cdr:x>0.65064</cdr:x>
      <cdr:y>0.41887</cdr:y>
    </cdr:from>
    <cdr:to>
      <cdr:x>0.68959</cdr:x>
      <cdr:y>0.84177</cdr:y>
    </cdr:to>
    <cdr:sp macro="" textlink="">
      <cdr:nvSpPr>
        <cdr:cNvPr id="6" name="TextBox 6"/>
        <cdr:cNvSpPr txBox="1"/>
      </cdr:nvSpPr>
      <cdr:spPr>
        <a:xfrm xmlns:a="http://schemas.openxmlformats.org/drawingml/2006/main" rot="16200000">
          <a:off x="4983989" y="2337949"/>
          <a:ext cx="1682171"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solidFill>
                <a:srgbClr val="FF0000"/>
              </a:solidFill>
            </a:rPr>
            <a:t>-23%  decrease</a:t>
          </a:r>
          <a:r>
            <a:rPr lang="en-IN" sz="1600" b="1" dirty="0" smtClean="0">
              <a:solidFill>
                <a:schemeClr val="tx1"/>
              </a:solidFill>
            </a:rPr>
            <a:t>  </a:t>
          </a:r>
          <a:endParaRPr lang="en-IN" sz="1600" b="1" dirty="0">
            <a:solidFill>
              <a:sysClr val="windowText" lastClr="000000"/>
            </a:solidFill>
          </a:endParaRPr>
        </a:p>
      </cdr:txBody>
    </cdr:sp>
  </cdr:relSizeAnchor>
  <cdr:relSizeAnchor xmlns:cdr="http://schemas.openxmlformats.org/drawingml/2006/chartDrawing">
    <cdr:from>
      <cdr:x>0.77977</cdr:x>
      <cdr:y>0.39093</cdr:y>
    </cdr:from>
    <cdr:to>
      <cdr:x>0.82179</cdr:x>
      <cdr:y>0.83295</cdr:y>
    </cdr:to>
    <cdr:sp macro="" textlink="">
      <cdr:nvSpPr>
        <cdr:cNvPr id="8" name="TextBox 1"/>
        <cdr:cNvSpPr txBox="1"/>
      </cdr:nvSpPr>
      <cdr:spPr>
        <a:xfrm xmlns:a="http://schemas.openxmlformats.org/drawingml/2006/main" rot="16200000">
          <a:off x="8109012" y="3001999"/>
          <a:ext cx="2344299" cy="4870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solidFill>
                <a:schemeClr val="bg1"/>
              </a:solidFill>
            </a:rPr>
            <a:t>12 % Increase</a:t>
          </a:r>
          <a:endParaRPr lang="en-IN" sz="1050" b="1" dirty="0">
            <a:solidFill>
              <a:schemeClr val="bg1"/>
            </a:solidFill>
          </a:endParaRPr>
        </a:p>
      </cdr:txBody>
    </cdr:sp>
  </cdr:relSizeAnchor>
  <cdr:relSizeAnchor xmlns:cdr="http://schemas.openxmlformats.org/drawingml/2006/chartDrawing">
    <cdr:from>
      <cdr:x>0.62571</cdr:x>
      <cdr:y>0</cdr:y>
    </cdr:from>
    <cdr:to>
      <cdr:x>0.99647</cdr:x>
      <cdr:y>0.06964</cdr:y>
    </cdr:to>
    <cdr:sp macro="" textlink="">
      <cdr:nvSpPr>
        <cdr:cNvPr id="7" name="TextBox 5"/>
        <cdr:cNvSpPr txBox="1"/>
      </cdr:nvSpPr>
      <cdr:spPr>
        <a:xfrm xmlns:a="http://schemas.openxmlformats.org/drawingml/2006/main">
          <a:off x="5439077" y="0"/>
          <a:ext cx="3222887" cy="276999"/>
        </a:xfrm>
        <a:prstGeom xmlns:a="http://schemas.openxmlformats.org/drawingml/2006/main" prst="rect">
          <a:avLst/>
        </a:prstGeom>
        <a:solidFill xmlns:a="http://schemas.openxmlformats.org/drawingml/2006/main">
          <a:srgbClr val="4472C4">
            <a:lumMod val="40000"/>
            <a:lumOff val="60000"/>
          </a:srgbClr>
        </a:solidFill>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200" b="1" dirty="0" smtClean="0"/>
            <a:t>Estimated target for 2022: 1,86,000 cases</a:t>
          </a:r>
          <a:endParaRPr lang="en-IN" sz="1200" b="1" dirty="0"/>
        </a:p>
      </cdr:txBody>
    </cdr:sp>
  </cdr:relSizeAnchor>
</c:userShapes>
</file>

<file path=ppt/drawings/drawing7.xml><?xml version="1.0" encoding="utf-8"?>
<c:userShapes xmlns:c="http://schemas.openxmlformats.org/drawingml/2006/chart">
  <cdr:relSizeAnchor xmlns:cdr="http://schemas.openxmlformats.org/drawingml/2006/chartDrawing">
    <cdr:from>
      <cdr:x>0.17841</cdr:x>
      <cdr:y>0</cdr:y>
    </cdr:from>
    <cdr:to>
      <cdr:x>0.99714</cdr:x>
      <cdr:y>0.09321</cdr:y>
    </cdr:to>
    <cdr:sp macro="" textlink="">
      <cdr:nvSpPr>
        <cdr:cNvPr id="2" name="TextBox 5"/>
        <cdr:cNvSpPr txBox="1"/>
      </cdr:nvSpPr>
      <cdr:spPr>
        <a:xfrm xmlns:a="http://schemas.openxmlformats.org/drawingml/2006/main">
          <a:off x="662740" y="-50607"/>
          <a:ext cx="3041377" cy="554003"/>
        </a:xfrm>
        <a:prstGeom xmlns:a="http://schemas.openxmlformats.org/drawingml/2006/main" prst="rect">
          <a:avLst/>
        </a:prstGeom>
        <a:solidFill xmlns:a="http://schemas.openxmlformats.org/drawingml/2006/main">
          <a:srgbClr val="4472C4">
            <a:lumMod val="40000"/>
            <a:lumOff val="60000"/>
          </a:srgbClr>
        </a:solidFill>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600" b="1" dirty="0" smtClean="0"/>
            <a:t>Universal Drug Sensitivity Testing </a:t>
          </a:r>
        </a:p>
        <a:p xmlns:a="http://schemas.openxmlformats.org/drawingml/2006/main">
          <a:r>
            <a:rPr lang="en-IN" sz="1400" b="1" dirty="0" smtClean="0">
              <a:solidFill>
                <a:schemeClr val="tx1"/>
              </a:solidFill>
            </a:rPr>
            <a:t>Target for 2021: 78%</a:t>
          </a:r>
          <a:endParaRPr lang="en-IN" sz="1400" b="1" dirty="0">
            <a:solidFill>
              <a:schemeClr val="tx1"/>
            </a:solidFill>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0.18749</cdr:x>
      <cdr:y>1.68678E-7</cdr:y>
    </cdr:from>
    <cdr:to>
      <cdr:x>0.93824</cdr:x>
      <cdr:y>0.08826</cdr:y>
    </cdr:to>
    <cdr:sp macro="" textlink="">
      <cdr:nvSpPr>
        <cdr:cNvPr id="2" name="TextBox 5"/>
        <cdr:cNvSpPr txBox="1"/>
      </cdr:nvSpPr>
      <cdr:spPr>
        <a:xfrm xmlns:a="http://schemas.openxmlformats.org/drawingml/2006/main">
          <a:off x="720284" y="1"/>
          <a:ext cx="2884160" cy="523220"/>
        </a:xfrm>
        <a:prstGeom xmlns:a="http://schemas.openxmlformats.org/drawingml/2006/main" prst="rect">
          <a:avLst/>
        </a:prstGeom>
        <a:solidFill xmlns:a="http://schemas.openxmlformats.org/drawingml/2006/main">
          <a:srgbClr val="4472C4">
            <a:lumMod val="40000"/>
            <a:lumOff val="60000"/>
          </a:srgbClr>
        </a:solidFill>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400" b="1" dirty="0" smtClean="0"/>
            <a:t>% Patients with Known HIV status</a:t>
          </a:r>
        </a:p>
        <a:p xmlns:a="http://schemas.openxmlformats.org/drawingml/2006/main">
          <a:r>
            <a:rPr lang="en-IN" sz="1400" b="1" dirty="0" smtClean="0"/>
            <a:t>Target for 2021: 100%</a:t>
          </a:r>
          <a:endParaRPr lang="en-IN" sz="1400" b="1" dirty="0"/>
        </a:p>
      </cdr:txBody>
    </cdr:sp>
  </cdr:relSizeAnchor>
</c:userShapes>
</file>

<file path=ppt/drawings/drawing9.xml><?xml version="1.0" encoding="utf-8"?>
<c:userShapes xmlns:c="http://schemas.openxmlformats.org/drawingml/2006/chart">
  <cdr:relSizeAnchor xmlns:cdr="http://schemas.openxmlformats.org/drawingml/2006/chartDrawing">
    <cdr:from>
      <cdr:x>0.28131</cdr:x>
      <cdr:y>0.00275</cdr:y>
    </cdr:from>
    <cdr:to>
      <cdr:x>0.98007</cdr:x>
      <cdr:y>0.10233</cdr:y>
    </cdr:to>
    <cdr:sp macro="" textlink="">
      <cdr:nvSpPr>
        <cdr:cNvPr id="2" name="TextBox 5"/>
        <cdr:cNvSpPr txBox="1"/>
      </cdr:nvSpPr>
      <cdr:spPr>
        <a:xfrm xmlns:a="http://schemas.openxmlformats.org/drawingml/2006/main">
          <a:off x="1040601" y="16148"/>
          <a:ext cx="2584802" cy="584775"/>
        </a:xfrm>
        <a:prstGeom xmlns:a="http://schemas.openxmlformats.org/drawingml/2006/main" prst="rect">
          <a:avLst/>
        </a:prstGeom>
        <a:solidFill xmlns:a="http://schemas.openxmlformats.org/drawingml/2006/main">
          <a:srgbClr val="4472C4">
            <a:lumMod val="40000"/>
            <a:lumOff val="60000"/>
          </a:srgbClr>
        </a:solidFill>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IN" sz="1800" b="1" dirty="0" smtClean="0"/>
            <a:t>Treatment Success Rate</a:t>
          </a:r>
        </a:p>
        <a:p xmlns:a="http://schemas.openxmlformats.org/drawingml/2006/main">
          <a:r>
            <a:rPr lang="en-IN" sz="1400" b="1" dirty="0" smtClean="0"/>
            <a:t>Target for 2021:  90%</a:t>
          </a:r>
          <a:endParaRPr lang="en-IN" sz="14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4433240-1B4F-4B76-8C74-EF0C521B9247}" type="datetimeFigureOut">
              <a:rPr lang="en-US" smtClean="0"/>
              <a:pPr/>
              <a:t>11/3/2022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BB235CD-08A0-420D-8732-B7DA149C1AD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EBA660-AB53-44CE-A6BA-EB8537A4B8E1}" type="datetimeFigureOut">
              <a:rPr lang="en-US" smtClean="0"/>
              <a:pPr/>
              <a:t>11/3/2022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F38310A-6682-46DA-9FF3-CF6986D42E3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3</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5</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24</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32</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36</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7E2F7AC-D849-46EF-A5A0-2DE10BBF7EAE}" type="slidenum">
              <a:rPr lang="en-US" smtClean="0"/>
              <a:pPr/>
              <a:t>39</a:t>
            </a:fld>
            <a:endParaRPr lang="en-US"/>
          </a:p>
        </p:txBody>
      </p:sp>
    </p:spTree>
    <p:extLst>
      <p:ext uri="{BB962C8B-B14F-4D97-AF65-F5344CB8AC3E}">
        <p14:creationId xmlns:p14="http://schemas.microsoft.com/office/powerpoint/2010/main" xmlns="" val="857963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E2F7AC-D849-46EF-A5A0-2DE10BBF7EAE}" type="slidenum">
              <a:rPr lang="en-US" smtClean="0"/>
              <a:pPr/>
              <a:t>40</a:t>
            </a:fld>
            <a:endParaRPr lang="en-US"/>
          </a:p>
        </p:txBody>
      </p:sp>
    </p:spTree>
    <p:extLst>
      <p:ext uri="{BB962C8B-B14F-4D97-AF65-F5344CB8AC3E}">
        <p14:creationId xmlns:p14="http://schemas.microsoft.com/office/powerpoint/2010/main" xmlns="" val="1663867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D21D1-52E2-420B-B491-CFF6D7BB79FB}" type="slidenum">
              <a:rPr lang="en-US" smtClean="0"/>
              <a:pPr/>
              <a:t>45</a:t>
            </a:fld>
            <a:endParaRPr lang="en-US"/>
          </a:p>
        </p:txBody>
      </p:sp>
    </p:spTree>
    <p:extLst>
      <p:ext uri="{BB962C8B-B14F-4D97-AF65-F5344CB8AC3E}">
        <p14:creationId xmlns="" xmlns:p14="http://schemas.microsoft.com/office/powerpoint/2010/main" val="618493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46</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52</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59</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68</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73</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81</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91</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96</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104</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pPr defTabSz="931592">
              <a:defRPr/>
            </a:pPr>
            <a:fld id="{00182516-0418-4D7E-82CF-A1FB4DB791AF}" type="slidenum">
              <a:rPr lang="en-IN" smtClean="0">
                <a:solidFill>
                  <a:prstClr val="black"/>
                </a:solidFill>
                <a:latin typeface="Calibri"/>
              </a:rPr>
              <a:pPr defTabSz="931592">
                <a:defRPr/>
              </a:pPr>
              <a:t>105</a:t>
            </a:fld>
            <a:endParaRPr lang="en-IN" dirty="0">
              <a:solidFill>
                <a:prstClr val="black"/>
              </a:solidFill>
              <a:latin typeface="Calibri"/>
            </a:endParaRPr>
          </a:p>
        </p:txBody>
      </p:sp>
    </p:spTree>
    <p:extLst>
      <p:ext uri="{BB962C8B-B14F-4D97-AF65-F5344CB8AC3E}">
        <p14:creationId xmlns="" xmlns:p14="http://schemas.microsoft.com/office/powerpoint/2010/main" val="408664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109</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B1EFEF-2199-4751-8F6D-5FCAA4E978FF}" type="slidenum">
              <a:rPr lang="en-IN" smtClean="0"/>
              <a:pPr/>
              <a:t>110</a:t>
            </a:fld>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0850" y="709613"/>
            <a:ext cx="6310313" cy="35496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0F81BF-B397-4F35-ADEC-57F35181FC8A}" type="slidenum">
              <a:rPr lang="en-US" smtClean="0"/>
              <a:pPr/>
              <a:t>118</a:t>
            </a:fld>
            <a:endParaRPr lang="en-US"/>
          </a:p>
        </p:txBody>
      </p:sp>
    </p:spTree>
    <p:extLst>
      <p:ext uri="{BB962C8B-B14F-4D97-AF65-F5344CB8AC3E}">
        <p14:creationId xmlns="" xmlns:p14="http://schemas.microsoft.com/office/powerpoint/2010/main" val="1947774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b="1" dirty="0">
                <a:solidFill>
                  <a:schemeClr val="bg1"/>
                </a:solidFill>
              </a:rPr>
              <a:t>Key</a:t>
            </a:r>
            <a:r>
              <a:rPr lang="en-US" sz="1100" b="1" dirty="0">
                <a:solidFill>
                  <a:srgbClr val="000000"/>
                </a:solidFill>
                <a:latin typeface="Calibri" panose="020F0502020204030204" pitchFamily="34" charset="0"/>
                <a:ea typeface="Times New Roman" panose="02020603050405020304" pitchFamily="18" charset="0"/>
                <a:cs typeface="Mangal" panose="02040503050203030202" pitchFamily="18" charset="0"/>
              </a:rPr>
              <a:t> </a:t>
            </a:r>
            <a:r>
              <a:rPr lang="en-US" b="1" dirty="0">
                <a:solidFill>
                  <a:schemeClr val="bg1"/>
                </a:solidFill>
              </a:rPr>
              <a:t>Deliverables</a:t>
            </a:r>
            <a:r>
              <a:rPr lang="en-US" sz="1100" b="1" dirty="0">
                <a:solidFill>
                  <a:srgbClr val="000000"/>
                </a:solidFill>
                <a:latin typeface="Calibri" panose="020F0502020204030204" pitchFamily="34" charset="0"/>
                <a:ea typeface="Times New Roman" panose="02020603050405020304" pitchFamily="18" charset="0"/>
                <a:cs typeface="Mangal" panose="02040503050203030202" pitchFamily="18" charset="0"/>
              </a:rPr>
              <a:t> </a:t>
            </a:r>
            <a:r>
              <a:rPr lang="en-US" b="1" dirty="0">
                <a:solidFill>
                  <a:schemeClr val="bg1"/>
                </a:solidFill>
              </a:rPr>
              <a:t>under</a:t>
            </a:r>
            <a:r>
              <a:rPr lang="en-US" sz="1100" b="1" dirty="0">
                <a:solidFill>
                  <a:srgbClr val="000000"/>
                </a:solidFill>
                <a:latin typeface="Calibri" panose="020F0502020204030204" pitchFamily="34" charset="0"/>
                <a:ea typeface="Times New Roman" panose="02020603050405020304" pitchFamily="18" charset="0"/>
                <a:cs typeface="Mangal" panose="02040503050203030202" pitchFamily="18" charset="0"/>
              </a:rPr>
              <a:t> </a:t>
            </a:r>
            <a:r>
              <a:rPr lang="en-US" b="1" dirty="0">
                <a:solidFill>
                  <a:schemeClr val="bg1"/>
                </a:solidFill>
              </a:rPr>
              <a:t>NHM</a:t>
            </a:r>
            <a:r>
              <a:rPr lang="en-US" sz="1100" b="1" dirty="0">
                <a:solidFill>
                  <a:srgbClr val="000000"/>
                </a:solidFill>
                <a:latin typeface="Calibri" panose="020F0502020204030204" pitchFamily="34" charset="0"/>
                <a:ea typeface="Times New Roman" panose="02020603050405020304" pitchFamily="18" charset="0"/>
                <a:cs typeface="Mangal" panose="02040503050203030202" pitchFamily="18" charset="0"/>
              </a:rPr>
              <a:t> </a:t>
            </a:r>
            <a:r>
              <a:rPr lang="en-US" b="1" dirty="0">
                <a:solidFill>
                  <a:schemeClr val="bg1"/>
                </a:solidFill>
              </a:rPr>
              <a:t>2022-24 :-</a:t>
            </a:r>
          </a:p>
          <a:p>
            <a:r>
              <a:rPr lang="en-US" dirty="0">
                <a:latin typeface="Calibri" panose="020F0502020204030204" pitchFamily="34" charset="0"/>
                <a:ea typeface="Times New Roman" panose="02020603050405020304" pitchFamily="18" charset="0"/>
                <a:cs typeface="Mangal" panose="02040503050203030202" pitchFamily="18" charset="0"/>
              </a:rPr>
              <a:t>Reduce/sustain case fatality rate for Dengue at &lt;1%</a:t>
            </a:r>
          </a:p>
          <a:p>
            <a:r>
              <a:rPr lang="en-US" dirty="0">
                <a:latin typeface="Calibri" panose="020F0502020204030204" pitchFamily="34" charset="0"/>
                <a:ea typeface="Times New Roman" panose="02020603050405020304" pitchFamily="18" charset="0"/>
                <a:cs typeface="Mangal" panose="02040503050203030202" pitchFamily="18" charset="0"/>
              </a:rPr>
              <a:t>Number of functional Sentinel site hospitals to be set up (1 per district) </a:t>
            </a:r>
          </a:p>
          <a:p>
            <a:r>
              <a:rPr lang="en-US" dirty="0">
                <a:latin typeface="Calibri" panose="020F0502020204030204" pitchFamily="34" charset="0"/>
                <a:ea typeface="Times New Roman" panose="02020603050405020304" pitchFamily="18" charset="0"/>
                <a:cs typeface="Mangal" panose="02040503050203030202" pitchFamily="18" charset="0"/>
              </a:rPr>
              <a:t>Early notification of Dengue cases </a:t>
            </a:r>
            <a:endParaRPr lang="en-IN" dirty="0"/>
          </a:p>
        </p:txBody>
      </p:sp>
      <p:sp>
        <p:nvSpPr>
          <p:cNvPr id="4" name="Slide Number Placeholder 3"/>
          <p:cNvSpPr>
            <a:spLocks noGrp="1"/>
          </p:cNvSpPr>
          <p:nvPr>
            <p:ph type="sldNum" sz="quarter" idx="5"/>
          </p:nvPr>
        </p:nvSpPr>
        <p:spPr/>
        <p:txBody>
          <a:bodyPr/>
          <a:lstStyle/>
          <a:p>
            <a:fld id="{44F93A3F-ACB2-4AEA-A9B4-1FFF25E91B3C}" type="slidenum">
              <a:rPr lang="en-IN" smtClean="0"/>
              <a:pPr/>
              <a:t>120</a:t>
            </a:fld>
            <a:endParaRPr lang="en-IN"/>
          </a:p>
        </p:txBody>
      </p:sp>
    </p:spTree>
    <p:extLst>
      <p:ext uri="{BB962C8B-B14F-4D97-AF65-F5344CB8AC3E}">
        <p14:creationId xmlns="" xmlns:p14="http://schemas.microsoft.com/office/powerpoint/2010/main" val="2330165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130</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406400" y="696913"/>
            <a:ext cx="6199188" cy="348615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IN"/>
          </a:p>
        </p:txBody>
      </p:sp>
      <p:sp>
        <p:nvSpPr>
          <p:cNvPr id="1454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28B457-2494-4E50-871B-1DF41EC196CF}" type="slidenum">
              <a:rPr lang="en-IN" smtClean="0"/>
              <a:pPr fontAlgn="base">
                <a:spcBef>
                  <a:spcPct val="0"/>
                </a:spcBef>
                <a:spcAft>
                  <a:spcPct val="0"/>
                </a:spcAft>
                <a:defRPr/>
              </a:pPr>
              <a:t>132</a:t>
            </a:fld>
            <a:endParaRPr lang="en-IN"/>
          </a:p>
        </p:txBody>
      </p:sp>
    </p:spTree>
    <p:extLst>
      <p:ext uri="{BB962C8B-B14F-4D97-AF65-F5344CB8AC3E}">
        <p14:creationId xmlns="" xmlns:p14="http://schemas.microsoft.com/office/powerpoint/2010/main" val="1087486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406400" y="696913"/>
            <a:ext cx="6199188" cy="3486150"/>
          </a:xfrm>
          <a:ln/>
        </p:spPr>
      </p:sp>
      <p:sp>
        <p:nvSpPr>
          <p:cNvPr id="19459" name="Notes Placeholder 2"/>
          <p:cNvSpPr>
            <a:spLocks noGrp="1"/>
          </p:cNvSpPr>
          <p:nvPr>
            <p:ph type="body" idx="1"/>
          </p:nvPr>
        </p:nvSpPr>
        <p:spPr>
          <a:noFill/>
          <a:ln/>
        </p:spPr>
        <p:txBody>
          <a:bodyPr/>
          <a:lstStyle/>
          <a:p>
            <a:endParaRPr lang="en-US" dirty="0" smtClean="0"/>
          </a:p>
        </p:txBody>
      </p:sp>
      <p:sp>
        <p:nvSpPr>
          <p:cNvPr id="19460" name="Slide Number Placeholder 3"/>
          <p:cNvSpPr>
            <a:spLocks noGrp="1"/>
          </p:cNvSpPr>
          <p:nvPr>
            <p:ph type="sldNum" sz="quarter" idx="5"/>
          </p:nvPr>
        </p:nvSpPr>
        <p:spPr>
          <a:noFill/>
        </p:spPr>
        <p:txBody>
          <a:bodyPr/>
          <a:lstStyle/>
          <a:p>
            <a:fld id="{8297BE79-4A36-4713-AD22-CAEEEC4199DD}" type="slidenum">
              <a:rPr lang="en-US" smtClean="0"/>
              <a:pPr/>
              <a:t>138</a:t>
            </a:fld>
            <a:endParaRPr lang="en-US" smtClean="0"/>
          </a:p>
        </p:txBody>
      </p:sp>
    </p:spTree>
    <p:extLst>
      <p:ext uri="{BB962C8B-B14F-4D97-AF65-F5344CB8AC3E}">
        <p14:creationId xmlns="" xmlns:p14="http://schemas.microsoft.com/office/powerpoint/2010/main" val="555785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139</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142</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148</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154</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9188"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EC6B9A3-68FD-4BBB-9200-E4B6C5CF000F}" type="slidenum">
              <a:rPr lang="en-US" smtClean="0"/>
              <a:pPr/>
              <a:t>161</a:t>
            </a:fld>
            <a:endParaRPr lang="en-US" dirty="0"/>
          </a:p>
        </p:txBody>
      </p:sp>
    </p:spTree>
    <p:extLst>
      <p:ext uri="{BB962C8B-B14F-4D97-AF65-F5344CB8AC3E}">
        <p14:creationId xmlns="" xmlns:p14="http://schemas.microsoft.com/office/powerpoint/2010/main" val="3266734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2"/>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3"/>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3"/>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80"/>
            <a:ext cx="8229600" cy="43886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4683919"/>
            <a:ext cx="2133600" cy="357188"/>
          </a:xfrm>
        </p:spPr>
        <p:txBody>
          <a:bodyPr/>
          <a:lstStyle>
            <a:lvl1pPr>
              <a:defRPr/>
            </a:lvl1pPr>
          </a:lstStyle>
          <a:p>
            <a:pPr>
              <a:defRPr/>
            </a:pPr>
            <a:fld id="{164BCA26-390B-4441-A79C-E3E077FA2D42}" type="datetime1">
              <a:rPr lang="en-US" smtClean="0"/>
              <a:pPr>
                <a:defRPr/>
              </a:pPr>
              <a:t>11/3/2022</a:t>
            </a:fld>
            <a:endParaRPr lang="en-US"/>
          </a:p>
        </p:txBody>
      </p:sp>
      <p:sp>
        <p:nvSpPr>
          <p:cNvPr id="4" name="Footer Placeholder 3"/>
          <p:cNvSpPr>
            <a:spLocks noGrp="1"/>
          </p:cNvSpPr>
          <p:nvPr>
            <p:ph type="ftr" sz="quarter" idx="11"/>
          </p:nvPr>
        </p:nvSpPr>
        <p:spPr>
          <a:xfrm>
            <a:off x="3124200" y="4683919"/>
            <a:ext cx="2895600" cy="357188"/>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4683919"/>
            <a:ext cx="2133600" cy="357188"/>
          </a:xfrm>
        </p:spPr>
        <p:txBody>
          <a:bodyPr/>
          <a:lstStyle>
            <a:lvl1pPr>
              <a:defRPr smtClean="0"/>
            </a:lvl1pPr>
          </a:lstStyle>
          <a:p>
            <a:pPr>
              <a:defRPr/>
            </a:pPr>
            <a:fld id="{0B7B5F58-277C-456A-A948-049E1DE1EB49}" type="slidenum">
              <a:rPr lang="en-US"/>
              <a:pPr>
                <a:defRPr/>
              </a:pPr>
              <a:t>‹#›</a:t>
            </a:fld>
            <a:endParaRPr lang="en-US"/>
          </a:p>
        </p:txBody>
      </p:sp>
    </p:spTree>
    <p:extLst>
      <p:ext uri="{BB962C8B-B14F-4D97-AF65-F5344CB8AC3E}">
        <p14:creationId xmlns="" xmlns:p14="http://schemas.microsoft.com/office/powerpoint/2010/main" val="2250264347"/>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side Opt 1">
    <p:spTree>
      <p:nvGrpSpPr>
        <p:cNvPr id="1" name=""/>
        <p:cNvGrpSpPr/>
        <p:nvPr/>
      </p:nvGrpSpPr>
      <p:grpSpPr>
        <a:xfrm>
          <a:off x="0" y="0"/>
          <a:ext cx="0" cy="0"/>
          <a:chOff x="0" y="0"/>
          <a:chExt cx="0" cy="0"/>
        </a:xfrm>
      </p:grpSpPr>
      <p:sp>
        <p:nvSpPr>
          <p:cNvPr id="11" name="Rectangle 10">
            <a:extLst>
              <a:ext uri="{FF2B5EF4-FFF2-40B4-BE49-F238E27FC236}"/>
            </a:extLst>
          </p:cNvPr>
          <p:cNvSpPr/>
          <p:nvPr userDrawn="1"/>
        </p:nvSpPr>
        <p:spPr>
          <a:xfrm>
            <a:off x="6096000" y="2571750"/>
            <a:ext cx="3048000" cy="2571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191" kern="0" dirty="0">
              <a:sym typeface="Arial"/>
            </a:endParaRPr>
          </a:p>
        </p:txBody>
      </p:sp>
      <p:cxnSp>
        <p:nvCxnSpPr>
          <p:cNvPr id="12" name="Straight Connector 11">
            <a:extLst>
              <a:ext uri="{FF2B5EF4-FFF2-40B4-BE49-F238E27FC236}"/>
            </a:extLst>
          </p:cNvPr>
          <p:cNvCxnSpPr>
            <a:cxnSpLocks/>
          </p:cNvCxnSpPr>
          <p:nvPr userDrawn="1"/>
        </p:nvCxnSpPr>
        <p:spPr>
          <a:xfrm>
            <a:off x="3290888" y="241300"/>
            <a:ext cx="93662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extLst>
          </p:cNvPr>
          <p:cNvCxnSpPr>
            <a:cxnSpLocks/>
          </p:cNvCxnSpPr>
          <p:nvPr userDrawn="1"/>
        </p:nvCxnSpPr>
        <p:spPr>
          <a:xfrm>
            <a:off x="249238" y="2811463"/>
            <a:ext cx="9906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extLst>
          </p:cNvPr>
          <p:cNvCxnSpPr>
            <a:cxnSpLocks/>
          </p:cNvCxnSpPr>
          <p:nvPr userDrawn="1"/>
        </p:nvCxnSpPr>
        <p:spPr>
          <a:xfrm>
            <a:off x="6292850" y="2836863"/>
            <a:ext cx="9366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6">
            <a:extLst>
              <a:ext uri="{FF2B5EF4-FFF2-40B4-BE49-F238E27FC236}"/>
            </a:extLst>
          </p:cNvPr>
          <p:cNvSpPr>
            <a:spLocks noGrp="1"/>
          </p:cNvSpPr>
          <p:nvPr>
            <p:ph type="body" sz="quarter" idx="12"/>
          </p:nvPr>
        </p:nvSpPr>
        <p:spPr>
          <a:xfrm>
            <a:off x="207818" y="3371686"/>
            <a:ext cx="2630556" cy="1620538"/>
          </a:xfrm>
        </p:spPr>
        <p:txBody>
          <a:bodyPr lIns="45720" rIns="45720">
            <a:normAutofit/>
          </a:bodyPr>
          <a:lstStyle>
            <a:lvl1pPr marL="0" indent="0">
              <a:lnSpc>
                <a:spcPct val="150000"/>
              </a:lnSpc>
              <a:buNone/>
              <a:defRPr sz="728" b="0" i="0">
                <a:solidFill>
                  <a:srgbClr val="000000"/>
                </a:solidFill>
                <a:latin typeface="+mn-lt"/>
                <a:cs typeface="Arial" panose="020B0604020202020204" pitchFamily="34" charset="0"/>
              </a:defRPr>
            </a:lvl1pPr>
            <a:lvl2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2pPr>
            <a:lvl3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3pPr>
            <a:lvl4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4pPr>
            <a:lvl5pPr>
              <a:lnSpc>
                <a:spcPct val="150000"/>
              </a:lnSpc>
              <a:spcBef>
                <a:spcPts val="0"/>
              </a:spcBef>
              <a:defRPr sz="794">
                <a:solidFill>
                  <a:schemeClr val="tx1">
                    <a:lumMod val="75000"/>
                    <a:lumOff val="25000"/>
                  </a:schemeClr>
                </a:solidFill>
                <a:latin typeface="Avenir Next LT Pro" panose="020B0504020202020204" pitchFamily="34" charset="77"/>
                <a:cs typeface="Arial" panose="020B0604020202020204" pitchFamily="34" charset="0"/>
              </a:defRPr>
            </a:lvl5pPr>
          </a:lstStyle>
          <a:p>
            <a:pPr lvl="0"/>
            <a:r>
              <a:rPr lang="en-US" noProof="0" smtClean="0"/>
              <a:t>Click to edit Master text styles</a:t>
            </a:r>
          </a:p>
        </p:txBody>
      </p:sp>
      <p:sp>
        <p:nvSpPr>
          <p:cNvPr id="26" name="Text Placeholder 16">
            <a:extLst>
              <a:ext uri="{FF2B5EF4-FFF2-40B4-BE49-F238E27FC236}"/>
            </a:extLst>
          </p:cNvPr>
          <p:cNvSpPr>
            <a:spLocks noGrp="1"/>
          </p:cNvSpPr>
          <p:nvPr>
            <p:ph type="body" sz="quarter" idx="27"/>
          </p:nvPr>
        </p:nvSpPr>
        <p:spPr>
          <a:xfrm>
            <a:off x="6292057" y="3371686"/>
            <a:ext cx="2630556" cy="1620538"/>
          </a:xfrm>
        </p:spPr>
        <p:txBody>
          <a:bodyPr lIns="45720" rIns="45720">
            <a:normAutofit/>
          </a:bodyPr>
          <a:lstStyle>
            <a:lvl1pPr marL="0" indent="0">
              <a:lnSpc>
                <a:spcPct val="150000"/>
              </a:lnSpc>
              <a:buNone/>
              <a:defRPr sz="728" b="0">
                <a:solidFill>
                  <a:schemeClr val="bg1"/>
                </a:solidFill>
                <a:latin typeface="+mn-lt"/>
                <a:cs typeface="Arial" panose="020B0604020202020204" pitchFamily="34" charset="0"/>
              </a:defRPr>
            </a:lvl1pPr>
            <a:lvl2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2pPr>
            <a:lvl3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3pPr>
            <a:lvl4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4pPr>
            <a:lvl5pPr>
              <a:lnSpc>
                <a:spcPct val="150000"/>
              </a:lnSpc>
              <a:spcBef>
                <a:spcPts val="0"/>
              </a:spcBef>
              <a:defRPr sz="794">
                <a:solidFill>
                  <a:schemeClr val="tx1">
                    <a:lumMod val="75000"/>
                    <a:lumOff val="25000"/>
                  </a:schemeClr>
                </a:solidFill>
                <a:latin typeface="Avenir Next LT Pro" panose="020B0504020202020204" pitchFamily="34" charset="77"/>
                <a:cs typeface="Arial" panose="020B0604020202020204" pitchFamily="34" charset="0"/>
              </a:defRPr>
            </a:lvl5pPr>
          </a:lstStyle>
          <a:p>
            <a:pPr lvl="0"/>
            <a:r>
              <a:rPr lang="en-US" noProof="0" smtClean="0"/>
              <a:t>Click to edit Master text styles</a:t>
            </a:r>
          </a:p>
        </p:txBody>
      </p:sp>
      <p:sp>
        <p:nvSpPr>
          <p:cNvPr id="27" name="Text Placeholder 5">
            <a:extLst>
              <a:ext uri="{FF2B5EF4-FFF2-40B4-BE49-F238E27FC236}"/>
            </a:extLst>
          </p:cNvPr>
          <p:cNvSpPr>
            <a:spLocks noGrp="1"/>
          </p:cNvSpPr>
          <p:nvPr>
            <p:ph type="body" sz="quarter" idx="28"/>
          </p:nvPr>
        </p:nvSpPr>
        <p:spPr>
          <a:xfrm>
            <a:off x="6292060" y="3007836"/>
            <a:ext cx="2622237" cy="231162"/>
          </a:xfrm>
        </p:spPr>
        <p:txBody>
          <a:bodyPr lIns="45720" rIns="45720">
            <a:noAutofit/>
          </a:bodyPr>
          <a:lstStyle>
            <a:lvl1pPr marL="0" indent="0">
              <a:buNone/>
              <a:defRPr sz="1588" b="0">
                <a:solidFill>
                  <a:schemeClr val="bg1"/>
                </a:solidFill>
                <a:latin typeface="+mj-lt"/>
              </a:defRPr>
            </a:lvl1pPr>
            <a:lvl2pPr marL="302535" indent="0">
              <a:buNone/>
              <a:defRPr sz="1324" b="1">
                <a:latin typeface="Avenir Next LT Pro" panose="020B0504020202020204" pitchFamily="34" charset="0"/>
              </a:defRPr>
            </a:lvl2pPr>
            <a:lvl3pPr marL="605069" indent="0">
              <a:buNone/>
              <a:defRPr sz="1324" b="1">
                <a:latin typeface="Avenir Next LT Pro" panose="020B0504020202020204" pitchFamily="34" charset="0"/>
              </a:defRPr>
            </a:lvl3pPr>
            <a:lvl4pPr marL="907604" indent="0">
              <a:buNone/>
              <a:defRPr sz="1324" b="1">
                <a:latin typeface="Avenir Next LT Pro" panose="020B0504020202020204" pitchFamily="34" charset="0"/>
              </a:defRPr>
            </a:lvl4pPr>
            <a:lvl5pPr marL="1210139" indent="0">
              <a:buNone/>
              <a:defRPr sz="1324" b="1">
                <a:latin typeface="Avenir Next LT Pro" panose="020B0504020202020204" pitchFamily="34" charset="0"/>
              </a:defRPr>
            </a:lvl5pPr>
          </a:lstStyle>
          <a:p>
            <a:pPr lvl="0"/>
            <a:r>
              <a:rPr lang="en-US" smtClean="0"/>
              <a:t>Click to edit Master text styles</a:t>
            </a:r>
          </a:p>
        </p:txBody>
      </p:sp>
      <p:sp>
        <p:nvSpPr>
          <p:cNvPr id="15" name="Text Placeholder 16">
            <a:extLst>
              <a:ext uri="{FF2B5EF4-FFF2-40B4-BE49-F238E27FC236}"/>
            </a:extLst>
          </p:cNvPr>
          <p:cNvSpPr>
            <a:spLocks noGrp="1"/>
          </p:cNvSpPr>
          <p:nvPr>
            <p:ph type="body" sz="quarter" idx="29"/>
          </p:nvPr>
        </p:nvSpPr>
        <p:spPr>
          <a:xfrm>
            <a:off x="3298031" y="656569"/>
            <a:ext cx="2614863" cy="1821421"/>
          </a:xfrm>
        </p:spPr>
        <p:txBody>
          <a:bodyPr lIns="45720" rIns="45720">
            <a:normAutofit/>
          </a:bodyPr>
          <a:lstStyle>
            <a:lvl1pPr marL="0" indent="0">
              <a:lnSpc>
                <a:spcPct val="150000"/>
              </a:lnSpc>
              <a:buNone/>
              <a:defRPr sz="728" b="0" i="0">
                <a:solidFill>
                  <a:srgbClr val="000000"/>
                </a:solidFill>
                <a:latin typeface="+mn-lt"/>
                <a:cs typeface="Arial" panose="020B0604020202020204" pitchFamily="34" charset="0"/>
              </a:defRPr>
            </a:lvl1pPr>
            <a:lvl2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2pPr>
            <a:lvl3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3pPr>
            <a:lvl4pPr>
              <a:lnSpc>
                <a:spcPts val="1191"/>
              </a:lnSpc>
              <a:defRPr sz="794">
                <a:solidFill>
                  <a:schemeClr val="tx1">
                    <a:lumMod val="75000"/>
                    <a:lumOff val="25000"/>
                  </a:schemeClr>
                </a:solidFill>
                <a:latin typeface="Avenir Next LT Pro" panose="020B0504020202020204" pitchFamily="34" charset="77"/>
                <a:cs typeface="Arial" panose="020B0604020202020204" pitchFamily="34" charset="0"/>
              </a:defRPr>
            </a:lvl4pPr>
            <a:lvl5pPr>
              <a:lnSpc>
                <a:spcPct val="150000"/>
              </a:lnSpc>
              <a:spcBef>
                <a:spcPts val="0"/>
              </a:spcBef>
              <a:defRPr sz="794">
                <a:solidFill>
                  <a:schemeClr val="tx1">
                    <a:lumMod val="75000"/>
                    <a:lumOff val="25000"/>
                  </a:schemeClr>
                </a:solidFill>
                <a:latin typeface="Avenir Next LT Pro" panose="020B0504020202020204" pitchFamily="34" charset="77"/>
                <a:cs typeface="Arial" panose="020B0604020202020204" pitchFamily="34" charset="0"/>
              </a:defRPr>
            </a:lvl5pPr>
          </a:lstStyle>
          <a:p>
            <a:pPr lvl="0"/>
            <a:r>
              <a:rPr lang="en-US" noProof="0" smtClean="0"/>
              <a:t>Click to edit Master text styles</a:t>
            </a:r>
          </a:p>
        </p:txBody>
      </p:sp>
      <p:sp>
        <p:nvSpPr>
          <p:cNvPr id="17" name="Text Placeholder 5">
            <a:extLst>
              <a:ext uri="{FF2B5EF4-FFF2-40B4-BE49-F238E27FC236}"/>
            </a:extLst>
          </p:cNvPr>
          <p:cNvSpPr>
            <a:spLocks noGrp="1"/>
          </p:cNvSpPr>
          <p:nvPr>
            <p:ph type="body" sz="quarter" idx="30"/>
          </p:nvPr>
        </p:nvSpPr>
        <p:spPr>
          <a:xfrm>
            <a:off x="3290655" y="343105"/>
            <a:ext cx="2606593" cy="231162"/>
          </a:xfrm>
        </p:spPr>
        <p:txBody>
          <a:bodyPr lIns="45720" rIns="45720">
            <a:noAutofit/>
          </a:bodyPr>
          <a:lstStyle>
            <a:lvl1pPr marL="0" indent="0">
              <a:buNone/>
              <a:defRPr sz="1588" b="0">
                <a:solidFill>
                  <a:schemeClr val="accent1"/>
                </a:solidFill>
                <a:latin typeface="+mj-lt"/>
              </a:defRPr>
            </a:lvl1pPr>
            <a:lvl2pPr marL="302535" indent="0">
              <a:buNone/>
              <a:defRPr sz="1324" b="1">
                <a:latin typeface="Avenir Next LT Pro" panose="020B0504020202020204" pitchFamily="34" charset="0"/>
              </a:defRPr>
            </a:lvl2pPr>
            <a:lvl3pPr marL="605069" indent="0">
              <a:buNone/>
              <a:defRPr sz="1324" b="1">
                <a:latin typeface="Avenir Next LT Pro" panose="020B0504020202020204" pitchFamily="34" charset="0"/>
              </a:defRPr>
            </a:lvl3pPr>
            <a:lvl4pPr marL="907604" indent="0">
              <a:buNone/>
              <a:defRPr sz="1324" b="1">
                <a:latin typeface="Avenir Next LT Pro" panose="020B0504020202020204" pitchFamily="34" charset="0"/>
              </a:defRPr>
            </a:lvl4pPr>
            <a:lvl5pPr marL="1210139" indent="0">
              <a:buNone/>
              <a:defRPr sz="1324" b="1">
                <a:latin typeface="Avenir Next LT Pro" panose="020B0504020202020204" pitchFamily="34" charset="0"/>
              </a:defRPr>
            </a:lvl5pPr>
          </a:lstStyle>
          <a:p>
            <a:pPr lvl="0"/>
            <a:r>
              <a:rPr lang="en-US" smtClean="0"/>
              <a:t>Click to edit Master text styles</a:t>
            </a:r>
          </a:p>
        </p:txBody>
      </p:sp>
      <p:sp>
        <p:nvSpPr>
          <p:cNvPr id="3" name="Picture Placeholder 2">
            <a:extLst>
              <a:ext uri="{FF2B5EF4-FFF2-40B4-BE49-F238E27FC236}"/>
            </a:extLst>
          </p:cNvPr>
          <p:cNvSpPr>
            <a:spLocks noGrp="1"/>
          </p:cNvSpPr>
          <p:nvPr>
            <p:ph type="pic" sz="quarter" idx="31"/>
          </p:nvPr>
        </p:nvSpPr>
        <p:spPr>
          <a:xfrm>
            <a:off x="6096002" y="1"/>
            <a:ext cx="3037368" cy="2571749"/>
          </a:xfrm>
        </p:spPr>
        <p:txBody>
          <a:bodyPr spcFirstLastPara="1">
            <a:noAutofit/>
          </a:bodyPr>
          <a:lstStyle>
            <a:lvl1pPr marL="0" indent="0">
              <a:buNone/>
              <a:defRPr/>
            </a:lvl1pPr>
          </a:lstStyle>
          <a:p>
            <a:pPr lvl="0"/>
            <a:r>
              <a:rPr lang="en-US" noProof="0">
                <a:sym typeface="Source Sans Pro"/>
              </a:rPr>
              <a:t>Click icon to add picture</a:t>
            </a:r>
            <a:endParaRPr lang="en-US" noProof="0" dirty="0">
              <a:sym typeface="Source Sans Pro"/>
            </a:endParaRPr>
          </a:p>
        </p:txBody>
      </p:sp>
      <p:sp>
        <p:nvSpPr>
          <p:cNvPr id="4" name="Picture Placeholder 3">
            <a:extLst>
              <a:ext uri="{FF2B5EF4-FFF2-40B4-BE49-F238E27FC236}"/>
            </a:extLst>
          </p:cNvPr>
          <p:cNvSpPr>
            <a:spLocks noGrp="1"/>
          </p:cNvSpPr>
          <p:nvPr>
            <p:ph type="pic" sz="quarter" idx="32"/>
          </p:nvPr>
        </p:nvSpPr>
        <p:spPr>
          <a:xfrm>
            <a:off x="3" y="1"/>
            <a:ext cx="3050885" cy="2571750"/>
          </a:xfrm>
        </p:spPr>
        <p:txBody>
          <a:bodyPr spcFirstLastPara="1">
            <a:noAutofit/>
          </a:bodyPr>
          <a:lstStyle>
            <a:lvl1pPr marL="0" indent="0">
              <a:buNone/>
              <a:defRPr/>
            </a:lvl1pPr>
          </a:lstStyle>
          <a:p>
            <a:pPr lvl="0"/>
            <a:r>
              <a:rPr lang="en-US" noProof="0">
                <a:sym typeface="Source Sans Pro"/>
              </a:rPr>
              <a:t>Click icon to add picture</a:t>
            </a:r>
            <a:endParaRPr lang="en-US" noProof="0" dirty="0">
              <a:sym typeface="Source Sans Pro"/>
            </a:endParaRPr>
          </a:p>
        </p:txBody>
      </p:sp>
      <p:sp>
        <p:nvSpPr>
          <p:cNvPr id="29" name="Picture Placeholder 3">
            <a:extLst>
              <a:ext uri="{FF2B5EF4-FFF2-40B4-BE49-F238E27FC236}"/>
            </a:extLst>
          </p:cNvPr>
          <p:cNvSpPr>
            <a:spLocks noGrp="1"/>
          </p:cNvSpPr>
          <p:nvPr>
            <p:ph type="pic" sz="quarter" idx="33"/>
          </p:nvPr>
        </p:nvSpPr>
        <p:spPr>
          <a:xfrm>
            <a:off x="3054351" y="2580159"/>
            <a:ext cx="3041651" cy="2571749"/>
          </a:xfrm>
        </p:spPr>
        <p:txBody>
          <a:bodyPr spcFirstLastPara="1">
            <a:noAutofit/>
          </a:bodyPr>
          <a:lstStyle>
            <a:lvl1pPr marL="0" indent="0">
              <a:buNone/>
              <a:defRPr/>
            </a:lvl1pPr>
          </a:lstStyle>
          <a:p>
            <a:pPr lvl="0"/>
            <a:r>
              <a:rPr lang="en-US" noProof="0">
                <a:sym typeface="Source Sans Pro"/>
              </a:rPr>
              <a:t>Click icon to add picture</a:t>
            </a:r>
            <a:endParaRPr lang="en-US" noProof="0" dirty="0">
              <a:sym typeface="Source Sans Pro"/>
            </a:endParaRPr>
          </a:p>
        </p:txBody>
      </p:sp>
      <p:sp>
        <p:nvSpPr>
          <p:cNvPr id="32" name="Title 30">
            <a:extLst>
              <a:ext uri="{FF2B5EF4-FFF2-40B4-BE49-F238E27FC236}"/>
            </a:extLst>
          </p:cNvPr>
          <p:cNvSpPr>
            <a:spLocks noGrp="1"/>
          </p:cNvSpPr>
          <p:nvPr>
            <p:ph type="title"/>
          </p:nvPr>
        </p:nvSpPr>
        <p:spPr>
          <a:xfrm>
            <a:off x="207822" y="3009526"/>
            <a:ext cx="2621105" cy="238257"/>
          </a:xfrm>
        </p:spPr>
        <p:txBody>
          <a:bodyPr lIns="45720" tIns="45720" rIns="45720" bIns="45720" rtlCol="0">
            <a:noAutofit/>
          </a:bodyPr>
          <a:lstStyle>
            <a:lvl1pPr>
              <a:defRPr lang="en-US" sz="1588" b="0">
                <a:solidFill>
                  <a:schemeClr val="accent1"/>
                </a:solidFill>
                <a:latin typeface="+mj-lt"/>
                <a:ea typeface="+mn-ea"/>
                <a:cs typeface="+mn-cs"/>
              </a:defRPr>
            </a:lvl1pPr>
          </a:lstStyle>
          <a:p>
            <a:pPr lvl="0"/>
            <a:r>
              <a:rPr lang="en-US"/>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11/3/2022</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Worksheet6.xls"/></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chart" Target="../charts/chart10.xml"/></Relationships>
</file>

<file path=ppt/slides/_rels/slide4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diagramLayout" Target="../diagrams/layout5.xml"/><Relationship Id="rId7" Type="http://schemas.openxmlformats.org/officeDocument/2006/relationships/image" Target="../media/image71.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diagramColors" Target="../diagrams/colors5.xml"/><Relationship Id="rId10" Type="http://schemas.openxmlformats.org/officeDocument/2006/relationships/image" Target="../media/image74.png"/><Relationship Id="rId4" Type="http://schemas.openxmlformats.org/officeDocument/2006/relationships/diagramQuickStyle" Target="../diagrams/quickStyle5.xml"/><Relationship Id="rId9" Type="http://schemas.openxmlformats.org/officeDocument/2006/relationships/image" Target="../media/image73.jpeg"/></Relationships>
</file>

<file path=ppt/slides/_rels/slide78.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6.emf"/><Relationship Id="rId7" Type="http://schemas.openxmlformats.org/officeDocument/2006/relationships/image" Target="../media/image80.jpe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jpeg"/><Relationship Id="rId4" Type="http://schemas.openxmlformats.org/officeDocument/2006/relationships/image" Target="../media/image77.png"/><Relationship Id="rId9" Type="http://schemas.openxmlformats.org/officeDocument/2006/relationships/image" Target="../media/image82.jpeg"/></Relationships>
</file>

<file path=ppt/slides/_rels/slide7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13.xml"/><Relationship Id="rId5" Type="http://schemas.openxmlformats.org/officeDocument/2006/relationships/chart" Target="../charts/chart19.xml"/><Relationship Id="rId4" Type="http://schemas.openxmlformats.org/officeDocument/2006/relationships/chart" Target="../charts/chart18.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Microsoft_Office_Excel_97-2003_Worksheet8.xls"/><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1.png"/></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9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10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10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eg"/></Relationships>
</file>

<file path=ppt/slides/_rels/slide106.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10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4.xml"/><Relationship Id="rId4" Type="http://schemas.openxmlformats.org/officeDocument/2006/relationships/chart" Target="../charts/chart2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image" Target="../media/image136.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9.pn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s>
</file>

<file path=ppt/slides/_rels/slide14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 Id="rId5" Type="http://schemas.openxmlformats.org/officeDocument/2006/relationships/image" Target="../media/image148.png"/><Relationship Id="rId4" Type="http://schemas.openxmlformats.org/officeDocument/2006/relationships/image" Target="../media/image147.png"/></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53.wmf"/><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54.wmf"/><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contrast="36000"/>
          </a:blip>
          <a:srcRect/>
          <a:stretch>
            <a:fillRect l="40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4267200" cy="5143500"/>
          </a:xfrm>
          <a:solidFill>
            <a:schemeClr val="accent6">
              <a:lumMod val="40000"/>
              <a:lumOff val="60000"/>
            </a:schemeClr>
          </a:solidFill>
        </p:spPr>
        <p:txBody>
          <a:bodyPr anchor="t">
            <a:normAutofit fontScale="90000"/>
          </a:bodyPr>
          <a:lstStyle/>
          <a:p>
            <a:r>
              <a:rPr lang="en-US" sz="2800" b="1" dirty="0" smtClean="0"/>
              <a:t>STATE BRIEFING</a:t>
            </a:r>
            <a:br>
              <a:rPr lang="en-US" sz="2800" b="1" dirty="0" smtClean="0"/>
            </a:br>
            <a:r>
              <a:rPr lang="en-US" sz="2800" b="1" dirty="0" smtClean="0"/>
              <a:t>15</a:t>
            </a:r>
            <a:r>
              <a:rPr lang="en-US" sz="2800" b="1" baseline="30000" dirty="0" smtClean="0"/>
              <a:t>th</a:t>
            </a:r>
            <a:r>
              <a:rPr lang="en-US" sz="2800" b="1" dirty="0" smtClean="0"/>
              <a:t>  COMMON REVIEW MISSION</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IN" altLang="en-US" sz="2800" dirty="0" smtClean="0">
                <a:cs typeface="Times New Roman" pitchFamily="18" charset="0"/>
              </a:rPr>
              <a:t> </a:t>
            </a:r>
            <a:br>
              <a:rPr lang="en-IN" altLang="en-US" sz="2800" dirty="0" smtClean="0">
                <a:cs typeface="Times New Roman" pitchFamily="18" charset="0"/>
              </a:rPr>
            </a:br>
            <a:r>
              <a:rPr lang="en-IN" altLang="en-US" sz="2800" b="1" dirty="0" smtClean="0">
                <a:cs typeface="Times New Roman" pitchFamily="18" charset="0"/>
              </a:rPr>
              <a:t>November 5</a:t>
            </a:r>
            <a:r>
              <a:rPr lang="en-IN" altLang="en-US" sz="2800" b="1" baseline="30000" dirty="0" smtClean="0">
                <a:cs typeface="Times New Roman" pitchFamily="18" charset="0"/>
              </a:rPr>
              <a:t>th</a:t>
            </a:r>
            <a:r>
              <a:rPr lang="en-IN" altLang="en-US" sz="2800" b="1" dirty="0" smtClean="0">
                <a:cs typeface="Times New Roman" pitchFamily="18" charset="0"/>
              </a:rPr>
              <a:t>, 2022 </a:t>
            </a: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IN" altLang="en-US" sz="2000" b="1" dirty="0" smtClean="0">
                <a:cs typeface="Times New Roman" pitchFamily="18" charset="0"/>
              </a:rPr>
              <a:t>National Health Mission, Uttar Pradesh</a:t>
            </a:r>
            <a:r>
              <a:rPr lang="en-IN" altLang="en-US" sz="2000" dirty="0" smtClean="0">
                <a:cs typeface="Times New Roman" pitchFamily="18" charset="0"/>
              </a:rPr>
              <a:t/>
            </a:r>
            <a:br>
              <a:rPr lang="en-IN" altLang="en-US" sz="2000" dirty="0" smtClean="0">
                <a:cs typeface="Times New Roman" pitchFamily="18" charset="0"/>
              </a:rPr>
            </a:br>
            <a:r>
              <a:rPr lang="en-IN" altLang="en-US" sz="1800" dirty="0" smtClean="0">
                <a:cs typeface="Times New Roman" pitchFamily="18" charset="0"/>
              </a:rPr>
              <a:t>Venue: </a:t>
            </a:r>
            <a:r>
              <a:rPr lang="en-IN" altLang="en-US" sz="1800" dirty="0" err="1" smtClean="0">
                <a:cs typeface="Times New Roman" pitchFamily="18" charset="0"/>
              </a:rPr>
              <a:t>Mandi</a:t>
            </a:r>
            <a:r>
              <a:rPr lang="en-IN" altLang="en-US" sz="1800" dirty="0" smtClean="0">
                <a:cs typeface="Times New Roman" pitchFamily="18" charset="0"/>
              </a:rPr>
              <a:t> </a:t>
            </a:r>
            <a:r>
              <a:rPr lang="en-IN" altLang="en-US" sz="1800" dirty="0" err="1" smtClean="0">
                <a:cs typeface="Times New Roman" pitchFamily="18" charset="0"/>
              </a:rPr>
              <a:t>Parisad</a:t>
            </a:r>
            <a:r>
              <a:rPr lang="en-IN" altLang="en-US" sz="1800" dirty="0" smtClean="0">
                <a:cs typeface="Times New Roman" pitchFamily="18" charset="0"/>
              </a:rPr>
              <a:t> </a:t>
            </a:r>
            <a:r>
              <a:rPr lang="en-IN" altLang="en-US" sz="1800" dirty="0" err="1" smtClean="0">
                <a:cs typeface="Times New Roman" pitchFamily="18" charset="0"/>
              </a:rPr>
              <a:t>Bhawan</a:t>
            </a:r>
            <a:r>
              <a:rPr lang="en-IN" altLang="en-US" sz="1800" dirty="0" smtClean="0">
                <a:cs typeface="Times New Roman" pitchFamily="18" charset="0"/>
              </a:rPr>
              <a:t> 16  AP </a:t>
            </a:r>
            <a:r>
              <a:rPr lang="en-IN" altLang="en-US" sz="1800" dirty="0" err="1" smtClean="0">
                <a:cs typeface="Times New Roman" pitchFamily="18" charset="0"/>
              </a:rPr>
              <a:t>Sen</a:t>
            </a:r>
            <a:r>
              <a:rPr lang="en-IN" altLang="en-US" sz="1800" dirty="0" smtClean="0">
                <a:cs typeface="Times New Roman" pitchFamily="18" charset="0"/>
              </a:rPr>
              <a:t> Road </a:t>
            </a:r>
            <a:r>
              <a:rPr lang="en-IN" altLang="en-US" sz="1800" dirty="0" err="1" smtClean="0">
                <a:cs typeface="Times New Roman" pitchFamily="18" charset="0"/>
              </a:rPr>
              <a:t>Charbag</a:t>
            </a:r>
            <a:r>
              <a:rPr lang="en-IN" altLang="en-US" sz="1800" dirty="0" smtClean="0">
                <a:cs typeface="Times New Roman" pitchFamily="18" charset="0"/>
              </a:rPr>
              <a:t> </a:t>
            </a:r>
            <a:r>
              <a:rPr lang="en-IN" altLang="en-US" sz="1800" dirty="0" err="1" smtClean="0">
                <a:cs typeface="Times New Roman" pitchFamily="18" charset="0"/>
              </a:rPr>
              <a:t>Lucknow</a:t>
            </a:r>
            <a:endParaRPr lang="en-US" dirty="0"/>
          </a:p>
        </p:txBody>
      </p:sp>
      <p:pic>
        <p:nvPicPr>
          <p:cNvPr id="4" name="Picture 4" descr="F:\CRM 15th\up.png"/>
          <p:cNvPicPr>
            <a:picLocks noChangeAspect="1" noChangeArrowheads="1"/>
          </p:cNvPicPr>
          <p:nvPr/>
        </p:nvPicPr>
        <p:blipFill>
          <a:blip r:embed="rId3"/>
          <a:srcRect/>
          <a:stretch>
            <a:fillRect/>
          </a:stretch>
        </p:blipFill>
        <p:spPr bwMode="auto">
          <a:xfrm>
            <a:off x="1295400" y="1428750"/>
            <a:ext cx="1447800" cy="1447800"/>
          </a:xfrm>
          <a:prstGeom prst="rect">
            <a:avLst/>
          </a:prstGeom>
          <a:noFill/>
        </p:spPr>
      </p:pic>
      <p:pic>
        <p:nvPicPr>
          <p:cNvPr id="5" name="Picture 3" descr="F:\CRM 15th\logo-removebg-preview.png"/>
          <p:cNvPicPr>
            <a:picLocks noChangeAspect="1" noChangeArrowheads="1"/>
          </p:cNvPicPr>
          <p:nvPr/>
        </p:nvPicPr>
        <p:blipFill>
          <a:blip r:embed="rId4"/>
          <a:srcRect/>
          <a:stretch>
            <a:fillRect/>
          </a:stretch>
        </p:blipFill>
        <p:spPr bwMode="auto">
          <a:xfrm>
            <a:off x="5562600" y="1733550"/>
            <a:ext cx="2133600" cy="17526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Outline of Presentation</a:t>
            </a:r>
            <a:endParaRPr lang="en-US" sz="2800" b="1" dirty="0"/>
          </a:p>
        </p:txBody>
      </p:sp>
      <p:graphicFrame>
        <p:nvGraphicFramePr>
          <p:cNvPr id="3" name="Content Placeholder 8"/>
          <p:cNvGraphicFramePr>
            <a:graphicFrameLocks noGrp="1"/>
          </p:cNvGraphicFramePr>
          <p:nvPr>
            <p:ph sz="half" idx="1"/>
            <p:extLst>
              <p:ext uri="{D42A27DB-BD31-4B8C-83A1-F6EECF244321}">
                <p14:modId xmlns="" xmlns:p14="http://schemas.microsoft.com/office/powerpoint/2010/main" val="794328664"/>
              </p:ext>
            </p:extLst>
          </p:nvPr>
        </p:nvGraphicFramePr>
        <p:xfrm>
          <a:off x="381000" y="819150"/>
          <a:ext cx="8458200" cy="3999069"/>
        </p:xfrm>
        <a:graphic>
          <a:graphicData uri="http://schemas.openxmlformats.org/drawingml/2006/table">
            <a:tbl>
              <a:tblPr firstRow="1" bandRow="1">
                <a:tableStyleId>{5C22544A-7EE6-4342-B048-85BDC9FD1C3A}</a:tableStyleId>
              </a:tblPr>
              <a:tblGrid>
                <a:gridCol w="3910780">
                  <a:extLst>
                    <a:ext uri="{9D8B030D-6E8A-4147-A177-3AD203B41FA5}">
                      <a16:colId xmlns="" xmlns:a16="http://schemas.microsoft.com/office/drawing/2014/main" val="20000"/>
                    </a:ext>
                  </a:extLst>
                </a:gridCol>
                <a:gridCol w="4547420">
                  <a:extLst>
                    <a:ext uri="{9D8B030D-6E8A-4147-A177-3AD203B41FA5}">
                      <a16:colId xmlns="" xmlns:a16="http://schemas.microsoft.com/office/drawing/2014/main" val="20001"/>
                    </a:ext>
                  </a:extLst>
                </a:gridCol>
              </a:tblGrid>
              <a:tr h="349636">
                <a:tc>
                  <a:txBody>
                    <a:bodyPr/>
                    <a:lstStyle/>
                    <a:p>
                      <a:pPr algn="l" rtl="0" fontAlgn="t">
                        <a:buClr>
                          <a:srgbClr val="000000"/>
                        </a:buClr>
                        <a:buSzPts val="1400"/>
                        <a:buFont typeface="+mj-lt"/>
                        <a:buNone/>
                      </a:pPr>
                      <a:r>
                        <a:rPr lang="en-US" sz="1800" b="0" i="0" u="none" strike="noStrike" dirty="0">
                          <a:solidFill>
                            <a:srgbClr val="000000"/>
                          </a:solidFill>
                          <a:latin typeface="Calibri"/>
                        </a:rPr>
                        <a:t>1. Performance and goals</a:t>
                      </a:r>
                      <a:endParaRPr lang="en-US" sz="1800" b="0" i="0" u="none" strike="noStrike"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378" rtl="0" eaLnBrk="1" fontAlgn="t" latinLnBrk="0" hangingPunct="1">
                        <a:lnSpc>
                          <a:spcPct val="100000"/>
                        </a:lnSpc>
                        <a:spcBef>
                          <a:spcPts val="0"/>
                        </a:spcBef>
                        <a:spcAft>
                          <a:spcPts val="0"/>
                        </a:spcAft>
                        <a:buClrTx/>
                        <a:buSzTx/>
                        <a:buFontTx/>
                        <a:buNone/>
                        <a:tabLst/>
                        <a:defRPr/>
                      </a:pPr>
                      <a:r>
                        <a:rPr lang="en-US" sz="1800" b="0" i="0" u="none" strike="noStrike" dirty="0">
                          <a:solidFill>
                            <a:srgbClr val="000000"/>
                          </a:solidFill>
                          <a:latin typeface="Calibri"/>
                        </a:rPr>
                        <a:t>11. </a:t>
                      </a:r>
                      <a:r>
                        <a:rPr lang="en-US" sz="1800" b="0" i="0" u="none" strike="noStrike" dirty="0" smtClean="0">
                          <a:solidFill>
                            <a:srgbClr val="000000"/>
                          </a:solidFill>
                          <a:latin typeface="+mn-lt"/>
                        </a:rPr>
                        <a:t>Nursing Cell</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349636">
                <a:tc>
                  <a:txBody>
                    <a:bodyPr/>
                    <a:lstStyle/>
                    <a:p>
                      <a:pPr algn="l" rtl="0" fontAlgn="t">
                        <a:buClr>
                          <a:srgbClr val="000000"/>
                        </a:buClr>
                        <a:buSzPts val="1400"/>
                        <a:buFont typeface="+mj-lt"/>
                        <a:buNone/>
                      </a:pPr>
                      <a:r>
                        <a:rPr lang="en-US" sz="1800" b="0" i="0" u="none" strike="noStrike" dirty="0">
                          <a:solidFill>
                            <a:srgbClr val="000000"/>
                          </a:solidFill>
                          <a:latin typeface="Calibri"/>
                        </a:rPr>
                        <a:t>2. </a:t>
                      </a:r>
                      <a:r>
                        <a:rPr lang="en-US" sz="1800" b="0" i="0" u="none" strike="noStrike" dirty="0" smtClean="0">
                          <a:solidFill>
                            <a:srgbClr val="000000"/>
                          </a:solidFill>
                          <a:latin typeface="+mn-lt"/>
                        </a:rPr>
                        <a:t>Family Planning</a:t>
                      </a:r>
                      <a:endParaRPr lang="en-US" sz="1800" b="0" i="0" u="none" strike="noStrike"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t>12. </a:t>
                      </a:r>
                      <a:r>
                        <a:rPr lang="en-US" sz="1800" b="0" i="0" u="none" strike="noStrike" baseline="0" dirty="0" smtClean="0">
                          <a:solidFill>
                            <a:srgbClr val="000000"/>
                          </a:solidFill>
                          <a:latin typeface="+mn-lt"/>
                        </a:rPr>
                        <a:t>Training</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349636">
                <a:tc>
                  <a:txBody>
                    <a:bodyPr/>
                    <a:lstStyle/>
                    <a:p>
                      <a:pPr marL="0" marR="0" indent="0" algn="l" defTabSz="914400" rtl="0" eaLnBrk="1" fontAlgn="t" latinLnBrk="0" hangingPunct="1">
                        <a:lnSpc>
                          <a:spcPct val="100000"/>
                        </a:lnSpc>
                        <a:spcBef>
                          <a:spcPts val="0"/>
                        </a:spcBef>
                        <a:spcAft>
                          <a:spcPts val="0"/>
                        </a:spcAft>
                        <a:buClr>
                          <a:srgbClr val="000000"/>
                        </a:buClr>
                        <a:buSzPts val="1400"/>
                        <a:buFont typeface="+mj-lt"/>
                        <a:buNone/>
                        <a:tabLst/>
                        <a:defRPr/>
                      </a:pPr>
                      <a:r>
                        <a:rPr lang="en-US" sz="1800" b="0" i="0" u="none" strike="noStrike" dirty="0">
                          <a:solidFill>
                            <a:srgbClr val="000000"/>
                          </a:solidFill>
                          <a:latin typeface="Calibri"/>
                        </a:rPr>
                        <a:t>3</a:t>
                      </a:r>
                      <a:r>
                        <a:rPr lang="en-US" sz="1800" b="0" i="0" u="none" strike="noStrike" dirty="0" smtClean="0">
                          <a:solidFill>
                            <a:srgbClr val="000000"/>
                          </a:solidFill>
                          <a:latin typeface="+mn-lt"/>
                        </a:rPr>
                        <a:t>. Maternal Health</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378" rtl="0" eaLnBrk="1" fontAlgn="t"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latin typeface="Calibri"/>
                        </a:rPr>
                        <a:t>13. </a:t>
                      </a:r>
                      <a:r>
                        <a:rPr lang="en-US" sz="1800" b="0" i="0" u="none" strike="noStrike" dirty="0" smtClean="0">
                          <a:solidFill>
                            <a:srgbClr val="000000"/>
                          </a:solidFill>
                          <a:latin typeface="+mn-lt"/>
                        </a:rPr>
                        <a:t>National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349636">
                <a:tc>
                  <a:txBody>
                    <a:bodyPr/>
                    <a:lstStyle/>
                    <a:p>
                      <a:pPr marL="0" marR="0" indent="0" algn="l" defTabSz="914378" rtl="0" eaLnBrk="1" fontAlgn="auto" latinLnBrk="0" hangingPunct="1">
                        <a:lnSpc>
                          <a:spcPct val="100000"/>
                        </a:lnSpc>
                        <a:spcBef>
                          <a:spcPts val="0"/>
                        </a:spcBef>
                        <a:spcAft>
                          <a:spcPts val="0"/>
                        </a:spcAft>
                        <a:buClrTx/>
                        <a:buSzTx/>
                        <a:buFontTx/>
                        <a:buNone/>
                        <a:tabLst/>
                        <a:defRPr/>
                      </a:pPr>
                      <a:r>
                        <a:rPr lang="en-US" sz="1800" dirty="0" smtClean="0"/>
                        <a:t>4. </a:t>
                      </a:r>
                      <a:r>
                        <a:rPr lang="en-US" sz="1800" b="0" i="0" u="none" strike="noStrike" dirty="0" smtClean="0">
                          <a:solidFill>
                            <a:srgbClr val="000000"/>
                          </a:solidFill>
                          <a:latin typeface="+mn-lt"/>
                        </a:rPr>
                        <a:t>Child Health</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r>
                        <a:rPr lang="en-US" sz="1800" b="0" i="0" u="none" strike="noStrike" dirty="0" smtClean="0">
                          <a:solidFill>
                            <a:srgbClr val="000000"/>
                          </a:solidFill>
                          <a:latin typeface="Calibri"/>
                        </a:rPr>
                        <a:t>13.1 Communicable</a:t>
                      </a:r>
                      <a:r>
                        <a:rPr lang="en-US" sz="1800" b="0" i="0" u="none" strike="noStrike" baseline="0" dirty="0" smtClean="0">
                          <a:solidFill>
                            <a:srgbClr val="000000"/>
                          </a:solidFill>
                          <a:latin typeface="Calibri"/>
                        </a:rPr>
                        <a:t> Diseases</a:t>
                      </a:r>
                      <a:r>
                        <a:rPr lang="en-US" sz="1800" b="0" i="0" u="none" strike="noStrike" dirty="0" smtClean="0">
                          <a:solidFill>
                            <a:srgbClr val="000000"/>
                          </a:solidFill>
                          <a:latin typeface="Calibri"/>
                        </a:rPr>
                        <a:t>  </a:t>
                      </a:r>
                      <a:endParaRPr lang="en-US" sz="1800" b="0" i="0" u="none" strike="noStrike" dirty="0">
                        <a:solidFill>
                          <a:srgbClr val="000000"/>
                        </a:solidFill>
                        <a:latin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49636">
                <a:tc>
                  <a:txBody>
                    <a:bodyPr/>
                    <a:lstStyle/>
                    <a:p>
                      <a:pPr marL="0" marR="0" indent="0" algn="l" defTabSz="914400" rtl="0" eaLnBrk="1" fontAlgn="t" latinLnBrk="0" hangingPunct="1">
                        <a:lnSpc>
                          <a:spcPct val="100000"/>
                        </a:lnSpc>
                        <a:spcBef>
                          <a:spcPts val="0"/>
                        </a:spcBef>
                        <a:spcAft>
                          <a:spcPts val="0"/>
                        </a:spcAft>
                        <a:buClr>
                          <a:srgbClr val="000000"/>
                        </a:buClr>
                        <a:buSzPts val="1400"/>
                        <a:buFont typeface="+mj-lt"/>
                        <a:buNone/>
                        <a:tabLst/>
                        <a:defRPr/>
                      </a:pPr>
                      <a:r>
                        <a:rPr lang="en-US" sz="1800" b="0" i="0" u="none" strike="noStrike" dirty="0" smtClean="0">
                          <a:solidFill>
                            <a:srgbClr val="000000"/>
                          </a:solidFill>
                          <a:latin typeface="Calibri"/>
                        </a:rPr>
                        <a:t>5. </a:t>
                      </a:r>
                      <a:r>
                        <a:rPr lang="en-US" sz="1800" b="0" i="0" u="none" strike="noStrike" dirty="0" smtClean="0">
                          <a:solidFill>
                            <a:srgbClr val="000000"/>
                          </a:solidFill>
                          <a:latin typeface="+mn-lt"/>
                        </a:rPr>
                        <a:t>RKSK</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r>
                        <a:rPr lang="en-US" sz="1800" b="0" i="0" u="none" strike="noStrike" dirty="0" smtClean="0">
                          <a:solidFill>
                            <a:srgbClr val="000000"/>
                          </a:solidFill>
                          <a:latin typeface="Calibri"/>
                        </a:rPr>
                        <a:t>13.2 </a:t>
                      </a:r>
                      <a:r>
                        <a:rPr lang="en-US" sz="1800" b="0" i="0" u="none" strike="noStrike" dirty="0" smtClean="0">
                          <a:solidFill>
                            <a:srgbClr val="000000"/>
                          </a:solidFill>
                          <a:latin typeface="+mn-lt"/>
                        </a:rPr>
                        <a:t>Non Communicable</a:t>
                      </a:r>
                      <a:r>
                        <a:rPr lang="en-US" sz="1800" b="0" i="0" u="none" strike="noStrike" baseline="0" dirty="0" smtClean="0">
                          <a:solidFill>
                            <a:srgbClr val="000000"/>
                          </a:solidFill>
                          <a:latin typeface="+mn-lt"/>
                        </a:rPr>
                        <a:t> Disease</a:t>
                      </a:r>
                      <a:endParaRPr lang="en-US" sz="1800" b="0" i="0" u="none" strike="noStrike" dirty="0">
                        <a:solidFill>
                          <a:srgbClr val="000000"/>
                        </a:solidFill>
                        <a:latin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349636">
                <a:tc>
                  <a:txBody>
                    <a:bodyPr/>
                    <a:lstStyle/>
                    <a:p>
                      <a:pPr marL="0" marR="0" indent="0" algn="l" defTabSz="914400" rtl="0" eaLnBrk="1" fontAlgn="t" latinLnBrk="0" hangingPunct="1">
                        <a:lnSpc>
                          <a:spcPct val="100000"/>
                        </a:lnSpc>
                        <a:spcBef>
                          <a:spcPts val="0"/>
                        </a:spcBef>
                        <a:spcAft>
                          <a:spcPts val="0"/>
                        </a:spcAft>
                        <a:buClr>
                          <a:srgbClr val="000000"/>
                        </a:buClr>
                        <a:buSzPts val="1400"/>
                        <a:buFont typeface="+mj-lt"/>
                        <a:buNone/>
                        <a:tabLst/>
                        <a:defRPr/>
                      </a:pPr>
                      <a:r>
                        <a:rPr lang="en-US" sz="1800" b="0" i="0" u="none" strike="noStrike" dirty="0">
                          <a:solidFill>
                            <a:srgbClr val="000000"/>
                          </a:solidFill>
                          <a:latin typeface="Calibri"/>
                        </a:rPr>
                        <a:t>6</a:t>
                      </a:r>
                      <a:r>
                        <a:rPr lang="en-US" sz="1800" b="0" i="0" u="none" strike="noStrike" dirty="0" smtClean="0">
                          <a:solidFill>
                            <a:srgbClr val="000000"/>
                          </a:solidFill>
                          <a:latin typeface="Calibri"/>
                        </a:rPr>
                        <a:t>. </a:t>
                      </a:r>
                      <a:r>
                        <a:rPr lang="en-US" sz="1800" b="0" i="0" u="none" strike="noStrike" dirty="0" smtClean="0">
                          <a:solidFill>
                            <a:srgbClr val="000000"/>
                          </a:solidFill>
                          <a:latin typeface="+mn-lt"/>
                        </a:rPr>
                        <a:t>RBSK</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378" rtl="0" eaLnBrk="1" fontAlgn="t"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latin typeface="Calibri"/>
                        </a:rPr>
                        <a:t>14</a:t>
                      </a:r>
                      <a:r>
                        <a:rPr lang="en-US" sz="1800" b="0" i="0" u="none" strike="noStrike" dirty="0" smtClean="0">
                          <a:solidFill>
                            <a:srgbClr val="000000"/>
                          </a:solidFill>
                          <a:latin typeface="+mn-lt"/>
                        </a:rPr>
                        <a:t>. </a:t>
                      </a:r>
                      <a:r>
                        <a:rPr lang="en-US" baseline="0" dirty="0" smtClean="0"/>
                        <a:t>NPCDCS</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349636">
                <a:tc>
                  <a:txBody>
                    <a:bodyPr/>
                    <a:lstStyle/>
                    <a:p>
                      <a:pPr algn="l" rtl="0" fontAlgn="t">
                        <a:buClr>
                          <a:srgbClr val="000000"/>
                        </a:buClr>
                        <a:buSzPts val="1400"/>
                        <a:buFont typeface="+mj-lt"/>
                        <a:buNone/>
                      </a:pPr>
                      <a:r>
                        <a:rPr lang="en-US" sz="1800" b="0" i="0" u="none" strike="noStrike" dirty="0">
                          <a:solidFill>
                            <a:srgbClr val="000000"/>
                          </a:solidFill>
                          <a:latin typeface="Calibri"/>
                        </a:rPr>
                        <a:t>7</a:t>
                      </a:r>
                      <a:r>
                        <a:rPr lang="en-US" sz="1800" b="0" i="0" u="none" strike="noStrike" dirty="0" smtClean="0">
                          <a:solidFill>
                            <a:srgbClr val="000000"/>
                          </a:solidFill>
                          <a:latin typeface="Calibri"/>
                        </a:rPr>
                        <a:t>. </a:t>
                      </a:r>
                      <a:r>
                        <a:rPr lang="en-US" sz="1800" b="0" i="0" u="none" strike="noStrike" dirty="0" smtClean="0">
                          <a:solidFill>
                            <a:srgbClr val="000000"/>
                          </a:solidFill>
                          <a:latin typeface="+mn-lt"/>
                        </a:rPr>
                        <a:t>Routine Immunization</a:t>
                      </a:r>
                      <a:endParaRPr lang="en-US" sz="1800" b="0" i="0" u="none" strike="noStrike"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r>
                        <a:rPr lang="en-US" sz="1800" b="0" i="0" u="none" strike="noStrike" dirty="0" smtClean="0">
                          <a:solidFill>
                            <a:srgbClr val="000000"/>
                          </a:solidFill>
                          <a:latin typeface="Calibri"/>
                        </a:rPr>
                        <a:t>15. Management Information system</a:t>
                      </a:r>
                      <a:endParaRPr lang="en-US" sz="1800" b="0" i="0" u="none" strike="noStrike" dirty="0">
                        <a:solidFill>
                          <a:srgbClr val="000000"/>
                        </a:solidFill>
                        <a:latin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479583">
                <a:tc>
                  <a:txBody>
                    <a:bodyPr/>
                    <a:lstStyle/>
                    <a:p>
                      <a:pPr algn="l" rtl="0" fontAlgn="t">
                        <a:buClr>
                          <a:srgbClr val="000000"/>
                        </a:buClr>
                        <a:buSzPts val="1400"/>
                        <a:buFont typeface="+mj-lt"/>
                        <a:buNone/>
                      </a:pPr>
                      <a:r>
                        <a:rPr lang="en-US" sz="1800" b="0" i="0" u="none" strike="noStrike" dirty="0">
                          <a:solidFill>
                            <a:srgbClr val="000000"/>
                          </a:solidFill>
                          <a:latin typeface="Calibri"/>
                        </a:rPr>
                        <a:t>8</a:t>
                      </a:r>
                      <a:r>
                        <a:rPr lang="en-US" sz="1800" b="0" i="0" u="none" strike="noStrike" dirty="0" smtClean="0">
                          <a:solidFill>
                            <a:srgbClr val="000000"/>
                          </a:solidFill>
                          <a:latin typeface="Calibri"/>
                        </a:rPr>
                        <a:t>. </a:t>
                      </a:r>
                      <a:r>
                        <a:rPr lang="en-US" sz="1800" b="0" i="0" u="none" strike="noStrike" dirty="0" smtClean="0">
                          <a:solidFill>
                            <a:srgbClr val="000000"/>
                          </a:solidFill>
                          <a:latin typeface="+mn-lt"/>
                        </a:rPr>
                        <a:t>Quality Assurance </a:t>
                      </a:r>
                      <a:endParaRPr lang="en-US" sz="1800" b="0" i="0" u="none" strike="noStrike"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t>16.</a:t>
                      </a:r>
                      <a:r>
                        <a:rPr lang="en-US" baseline="0" dirty="0" smtClean="0"/>
                        <a:t> </a:t>
                      </a:r>
                      <a:r>
                        <a:rPr lang="en-US" sz="1800" b="0" i="0" u="none" strike="noStrike" dirty="0" smtClean="0">
                          <a:solidFill>
                            <a:srgbClr val="000000"/>
                          </a:solidFill>
                          <a:latin typeface="+mn-lt"/>
                        </a:rPr>
                        <a:t>EMTS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479583">
                <a:tc>
                  <a:txBody>
                    <a:bodyPr/>
                    <a:lstStyle/>
                    <a:p>
                      <a:pPr marL="0" marR="0" indent="0" algn="l" defTabSz="914400" rtl="0" eaLnBrk="1" fontAlgn="t" latinLnBrk="0" hangingPunct="1">
                        <a:lnSpc>
                          <a:spcPct val="100000"/>
                        </a:lnSpc>
                        <a:spcBef>
                          <a:spcPts val="0"/>
                        </a:spcBef>
                        <a:spcAft>
                          <a:spcPts val="0"/>
                        </a:spcAft>
                        <a:buClr>
                          <a:srgbClr val="000000"/>
                        </a:buClr>
                        <a:buSzPts val="1400"/>
                        <a:buFont typeface="+mj-lt"/>
                        <a:buNone/>
                        <a:tabLst/>
                        <a:defRPr/>
                      </a:pPr>
                      <a:r>
                        <a:rPr lang="en-US" sz="1800" b="0" i="0" u="none" strike="noStrike" dirty="0" smtClean="0">
                          <a:solidFill>
                            <a:srgbClr val="000000"/>
                          </a:solidFill>
                          <a:latin typeface="+mn-lt"/>
                        </a:rPr>
                        <a:t>9. Community Process</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t>17.</a:t>
                      </a:r>
                      <a:r>
                        <a:rPr lang="en-US" baseline="0" dirty="0" smtClean="0"/>
                        <a:t> </a:t>
                      </a:r>
                      <a:r>
                        <a:rPr lang="en-US" sz="1800" b="0" i="0" u="none" strike="noStrike" dirty="0" smtClean="0">
                          <a:solidFill>
                            <a:srgbClr val="000000"/>
                          </a:solidFill>
                          <a:latin typeface="+mn-lt"/>
                        </a:rPr>
                        <a:t>Finance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9583">
                <a:tc>
                  <a:txBody>
                    <a:bodyPr/>
                    <a:lstStyle/>
                    <a:p>
                      <a:pPr marL="0" marR="0" indent="0" algn="l" defTabSz="914400" rtl="0" eaLnBrk="1" fontAlgn="t" latinLnBrk="0" hangingPunct="1">
                        <a:lnSpc>
                          <a:spcPct val="100000"/>
                        </a:lnSpc>
                        <a:spcBef>
                          <a:spcPts val="0"/>
                        </a:spcBef>
                        <a:spcAft>
                          <a:spcPts val="0"/>
                        </a:spcAft>
                        <a:buClr>
                          <a:srgbClr val="000000"/>
                        </a:buClr>
                        <a:buSzPts val="1400"/>
                        <a:buFont typeface="+mj-lt"/>
                        <a:buNone/>
                        <a:tabLst/>
                        <a:defRPr/>
                      </a:pPr>
                      <a:r>
                        <a:rPr lang="en-US" sz="1800" b="0" i="0" u="none" strike="noStrike" dirty="0" smtClean="0">
                          <a:solidFill>
                            <a:srgbClr val="000000"/>
                          </a:solidFill>
                          <a:latin typeface="+mn-lt"/>
                        </a:rPr>
                        <a:t>10.</a:t>
                      </a:r>
                      <a:r>
                        <a:rPr lang="en-US" sz="1800" b="0" i="0" u="none" strike="noStrike" baseline="0" dirty="0" smtClean="0">
                          <a:solidFill>
                            <a:srgbClr val="000000"/>
                          </a:solidFill>
                          <a:latin typeface="+mn-lt"/>
                        </a:rPr>
                        <a:t> </a:t>
                      </a:r>
                      <a:r>
                        <a:rPr lang="en-US" sz="1800" b="0" i="0" u="none" strike="noStrike" dirty="0" smtClean="0">
                          <a:solidFill>
                            <a:srgbClr val="000000"/>
                          </a:solidFill>
                          <a:latin typeface="+mn-lt"/>
                        </a:rPr>
                        <a:t>NUHM </a:t>
                      </a:r>
                      <a:endParaRPr lang="en-US" sz="1800" b="0" i="0" u="none" strike="noStrike"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t"/>
                      <a:r>
                        <a:rPr lang="en-US" sz="1800" b="0" i="0" u="none" strike="noStrike" dirty="0" smtClean="0">
                          <a:solidFill>
                            <a:srgbClr val="000000"/>
                          </a:solidFill>
                          <a:latin typeface="Calibri"/>
                        </a:rPr>
                        <a:t>18. </a:t>
                      </a:r>
                      <a:r>
                        <a:rPr lang="en-US" sz="1800" b="0" i="0" u="none" strike="noStrike" dirty="0" smtClean="0">
                          <a:solidFill>
                            <a:srgbClr val="000000"/>
                          </a:solidFill>
                          <a:latin typeface="Calibri"/>
                        </a:rPr>
                        <a:t>Construction</a:t>
                      </a:r>
                      <a:endParaRPr lang="en-US" sz="1800" b="0" i="0" u="none" strike="noStrike" dirty="0">
                        <a:solidFill>
                          <a:srgbClr val="000000"/>
                        </a:solidFill>
                        <a:latin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smtClean="0">
                <a:solidFill>
                  <a:schemeClr val="bg1"/>
                </a:solidFill>
                <a:latin typeface="+mj-lt"/>
                <a:cs typeface="Times New Roman" pitchFamily="18" charset="0"/>
              </a:rPr>
              <a:t>Performance And Goals </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a:lnSpc>
                <a:spcPct val="115000"/>
              </a:lnSpc>
            </a:pPr>
            <a:r>
              <a:rPr lang="en-GB" sz="2800" b="1" dirty="0" smtClean="0">
                <a:solidFill>
                  <a:schemeClr val="bg1"/>
                </a:solidFill>
                <a:ea typeface="Times New Roman"/>
                <a:cs typeface="Times New Roman"/>
              </a:rPr>
              <a:t>Performance and goals</a:t>
            </a:r>
            <a:endParaRPr lang="en-US" sz="1600" b="1" dirty="0">
              <a:solidFill>
                <a:schemeClr val="bg1"/>
              </a:solidFill>
              <a:ea typeface="Times New Roman"/>
              <a:cs typeface="Times New Roman"/>
            </a:endParaRPr>
          </a:p>
        </p:txBody>
      </p:sp>
      <p:graphicFrame>
        <p:nvGraphicFramePr>
          <p:cNvPr id="3" name="Content Placeholder 3"/>
          <p:cNvGraphicFramePr>
            <a:graphicFrameLocks noGrp="1"/>
          </p:cNvGraphicFramePr>
          <p:nvPr>
            <p:ph idx="1"/>
            <p:extLst>
              <p:ext uri="{D42A27DB-BD31-4B8C-83A1-F6EECF244321}">
                <p14:modId xmlns:p14="http://schemas.microsoft.com/office/powerpoint/2010/main" xmlns="" val="214417782"/>
              </p:ext>
            </p:extLst>
          </p:nvPr>
        </p:nvGraphicFramePr>
        <p:xfrm>
          <a:off x="304800" y="819152"/>
          <a:ext cx="8610600" cy="3121704"/>
        </p:xfrm>
        <a:graphic>
          <a:graphicData uri="http://schemas.openxmlformats.org/drawingml/2006/table">
            <a:tbl>
              <a:tblPr firstRow="1" bandRow="1">
                <a:tableStyleId>{5C22544A-7EE6-4342-B048-85BDC9FD1C3A}</a:tableStyleId>
              </a:tblPr>
              <a:tblGrid>
                <a:gridCol w="2207846">
                  <a:extLst>
                    <a:ext uri="{9D8B030D-6E8A-4147-A177-3AD203B41FA5}">
                      <a16:colId xmlns:a16="http://schemas.microsoft.com/office/drawing/2014/main" xmlns="" val="20000"/>
                    </a:ext>
                  </a:extLst>
                </a:gridCol>
                <a:gridCol w="1030328">
                  <a:extLst>
                    <a:ext uri="{9D8B030D-6E8A-4147-A177-3AD203B41FA5}">
                      <a16:colId xmlns:a16="http://schemas.microsoft.com/office/drawing/2014/main" xmlns="" val="20001"/>
                    </a:ext>
                  </a:extLst>
                </a:gridCol>
                <a:gridCol w="1030328">
                  <a:extLst>
                    <a:ext uri="{9D8B030D-6E8A-4147-A177-3AD203B41FA5}">
                      <a16:colId xmlns:a16="http://schemas.microsoft.com/office/drawing/2014/main" xmlns="" val="20002"/>
                    </a:ext>
                  </a:extLst>
                </a:gridCol>
                <a:gridCol w="1030328">
                  <a:extLst>
                    <a:ext uri="{9D8B030D-6E8A-4147-A177-3AD203B41FA5}">
                      <a16:colId xmlns:a16="http://schemas.microsoft.com/office/drawing/2014/main" xmlns="" val="20003"/>
                    </a:ext>
                  </a:extLst>
                </a:gridCol>
                <a:gridCol w="1521070">
                  <a:extLst>
                    <a:ext uri="{9D8B030D-6E8A-4147-A177-3AD203B41FA5}">
                      <a16:colId xmlns:a16="http://schemas.microsoft.com/office/drawing/2014/main" xmlns="" val="20004"/>
                    </a:ext>
                  </a:extLst>
                </a:gridCol>
                <a:gridCol w="800100">
                  <a:extLst>
                    <a:ext uri="{9D8B030D-6E8A-4147-A177-3AD203B41FA5}">
                      <a16:colId xmlns:a16="http://schemas.microsoft.com/office/drawing/2014/main" xmlns="" val="20005"/>
                    </a:ext>
                  </a:extLst>
                </a:gridCol>
                <a:gridCol w="990600">
                  <a:extLst>
                    <a:ext uri="{9D8B030D-6E8A-4147-A177-3AD203B41FA5}">
                      <a16:colId xmlns:a16="http://schemas.microsoft.com/office/drawing/2014/main" xmlns="" val="20006"/>
                    </a:ext>
                  </a:extLst>
                </a:gridCol>
              </a:tblGrid>
              <a:tr h="341208">
                <a:tc rowSpan="2">
                  <a:txBody>
                    <a:bodyPr/>
                    <a:lstStyle/>
                    <a:p>
                      <a:pPr marL="0" marR="0" algn="ctr">
                        <a:lnSpc>
                          <a:spcPct val="115000"/>
                        </a:lnSpc>
                        <a:spcBef>
                          <a:spcPts val="0"/>
                        </a:spcBef>
                        <a:spcAft>
                          <a:spcPts val="0"/>
                        </a:spcAft>
                      </a:pPr>
                      <a:r>
                        <a:rPr lang="en-GB" sz="1400" b="1" dirty="0">
                          <a:solidFill>
                            <a:schemeClr val="tx1"/>
                          </a:solidFill>
                          <a:latin typeface="+mj-lt"/>
                          <a:ea typeface="Times New Roman"/>
                          <a:cs typeface="Times New Roman" pitchFamily="18" charset="0"/>
                        </a:rPr>
                        <a:t>Indicators</a:t>
                      </a:r>
                      <a:endParaRPr lang="en-US" sz="1400" b="1"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cap="none" normalizeH="0" baseline="0" dirty="0" smtClean="0">
                          <a:ln>
                            <a:noFill/>
                          </a:ln>
                          <a:solidFill>
                            <a:schemeClr val="tx1"/>
                          </a:solidFill>
                          <a:effectLst/>
                          <a:latin typeface="+mj-lt"/>
                          <a:ea typeface="Calibri" pitchFamily="34" charset="0"/>
                          <a:cs typeface="Times New Roman" pitchFamily="18" charset="0"/>
                        </a:rPr>
                        <a:t>Previous </a:t>
                      </a:r>
                      <a:r>
                        <a:rPr kumimoji="0" lang="en-US" sz="1200" b="1" i="0" u="none" strike="noStrike" cap="none" normalizeH="0" baseline="0" dirty="0">
                          <a:ln>
                            <a:noFill/>
                          </a:ln>
                          <a:solidFill>
                            <a:schemeClr val="tx1"/>
                          </a:solidFill>
                          <a:effectLst/>
                          <a:latin typeface="+mj-lt"/>
                          <a:ea typeface="Calibri" pitchFamily="34" charset="0"/>
                          <a:cs typeface="Times New Roman" pitchFamily="18" charset="0"/>
                        </a:rPr>
                        <a:t>Status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gridSpan="2">
                  <a:txBody>
                    <a:bodyPr/>
                    <a:lstStyle/>
                    <a:p>
                      <a:pPr marL="0" marR="0" algn="ctr">
                        <a:lnSpc>
                          <a:spcPct val="115000"/>
                        </a:lnSpc>
                        <a:spcBef>
                          <a:spcPts val="0"/>
                        </a:spcBef>
                        <a:spcAft>
                          <a:spcPts val="0"/>
                        </a:spcAft>
                      </a:pPr>
                      <a:r>
                        <a:rPr lang="en-GB" sz="1200" b="1" dirty="0">
                          <a:solidFill>
                            <a:schemeClr val="tx1"/>
                          </a:solidFill>
                          <a:latin typeface="+mj-lt"/>
                          <a:ea typeface="Times New Roman"/>
                          <a:cs typeface="Times New Roman" pitchFamily="18" charset="0"/>
                        </a:rPr>
                        <a:t>Current Status</a:t>
                      </a:r>
                      <a:endParaRPr lang="en-US" sz="1200" b="1"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gridSpan="2">
                  <a:txBody>
                    <a:bodyPr/>
                    <a:lstStyle/>
                    <a:p>
                      <a:pPr marL="0" marR="0" algn="ctr">
                        <a:lnSpc>
                          <a:spcPct val="115000"/>
                        </a:lnSpc>
                        <a:spcBef>
                          <a:spcPts val="0"/>
                        </a:spcBef>
                        <a:spcAft>
                          <a:spcPts val="0"/>
                        </a:spcAft>
                      </a:pPr>
                      <a:r>
                        <a:rPr lang="en-GB" sz="1200" b="1" dirty="0">
                          <a:solidFill>
                            <a:schemeClr val="tx1"/>
                          </a:solidFill>
                          <a:latin typeface="+mj-lt"/>
                          <a:ea typeface="Times New Roman"/>
                          <a:cs typeface="Times New Roman" pitchFamily="18" charset="0"/>
                        </a:rPr>
                        <a:t>State </a:t>
                      </a:r>
                      <a:r>
                        <a:rPr lang="en-GB" sz="1200" b="1" dirty="0" smtClean="0">
                          <a:solidFill>
                            <a:schemeClr val="tx1"/>
                          </a:solidFill>
                          <a:latin typeface="+mj-lt"/>
                          <a:ea typeface="Times New Roman"/>
                          <a:cs typeface="Times New Roman" pitchFamily="18" charset="0"/>
                        </a:rPr>
                        <a:t>Target</a:t>
                      </a:r>
                      <a:r>
                        <a:rPr lang="en-GB" sz="1200" b="1" baseline="30000" dirty="0" smtClean="0">
                          <a:solidFill>
                            <a:schemeClr val="tx1"/>
                          </a:solidFill>
                          <a:latin typeface="+mj-lt"/>
                          <a:ea typeface="Times New Roman"/>
                          <a:cs typeface="Times New Roman" pitchFamily="18" charset="0"/>
                        </a:rPr>
                        <a:t>*</a:t>
                      </a:r>
                      <a:endParaRPr lang="en-US" sz="1200" b="1" baseline="300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xmlns="" val="10001"/>
                  </a:ext>
                </a:extLst>
              </a:tr>
              <a:tr h="366626">
                <a:tc vMerge="1">
                  <a:txBody>
                    <a:bodyPr/>
                    <a:lstStyle/>
                    <a:p>
                      <a:endParaRPr lang="en-US"/>
                    </a:p>
                  </a:txBody>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India</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State</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India</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State</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2026</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2030</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4392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Maternal Mortality Ratio (MMR)</a:t>
                      </a:r>
                      <a:r>
                        <a:rPr kumimoji="0" lang="en-US" sz="1400" b="0" i="0" u="none" strike="noStrike" cap="none" normalizeH="0" baseline="30000" dirty="0">
                          <a:ln>
                            <a:noFill/>
                          </a:ln>
                          <a:solidFill>
                            <a:schemeClr val="tx1"/>
                          </a:solidFill>
                          <a:effectLst/>
                          <a:latin typeface="+mj-lt"/>
                          <a:ea typeface="Calibri" pitchFamily="34" charset="0"/>
                          <a:cs typeface="Times New Roman" pitchFamily="18" charset="0"/>
                        </a:rPr>
                        <a:t>1</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113</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197</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103</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167</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150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smtClean="0">
                          <a:solidFill>
                            <a:schemeClr val="tx1"/>
                          </a:solidFill>
                          <a:latin typeface="+mj-lt"/>
                          <a:ea typeface="Times New Roman"/>
                          <a:cs typeface="Times New Roman" pitchFamily="18" charset="0"/>
                        </a:rPr>
                        <a:t>70</a:t>
                      </a:r>
                      <a:endParaRPr lang="en-GB"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4392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Infant Mortality Rate (IMR)</a:t>
                      </a:r>
                      <a:r>
                        <a:rPr kumimoji="0" lang="en-US" sz="1400" b="0" i="0" u="none" strike="noStrike" cap="none" normalizeH="0" baseline="30000" dirty="0">
                          <a:ln>
                            <a:noFill/>
                          </a:ln>
                          <a:solidFill>
                            <a:schemeClr val="tx1"/>
                          </a:solidFill>
                          <a:effectLst/>
                          <a:latin typeface="+mj-lt"/>
                          <a:ea typeface="Calibri" pitchFamily="34" charset="0"/>
                          <a:cs typeface="Times New Roman" pitchFamily="18" charset="0"/>
                        </a:rPr>
                        <a:t>2</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30</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41</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28</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38</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dirty="0">
                          <a:solidFill>
                            <a:schemeClr val="tx1"/>
                          </a:solidFill>
                          <a:latin typeface="+mj-lt"/>
                          <a:ea typeface="Times New Roman"/>
                          <a:cs typeface="Times New Roman" pitchFamily="18" charset="0"/>
                        </a:rPr>
                        <a:t>32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400" b="0" kern="1200" dirty="0">
                          <a:solidFill>
                            <a:schemeClr val="tx1"/>
                          </a:solidFill>
                          <a:latin typeface="+mj-lt"/>
                          <a:ea typeface="Times New Roman"/>
                          <a:cs typeface="Times New Roman" pitchFamily="18" charset="0"/>
                        </a:rPr>
                        <a:t>22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r h="4392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Neonatal Mortality Rate (NMR)</a:t>
                      </a:r>
                      <a:r>
                        <a:rPr kumimoji="0" lang="en-US" sz="1400" b="0" i="0" u="none" strike="noStrike" cap="none" normalizeH="0" baseline="30000" dirty="0">
                          <a:ln>
                            <a:noFill/>
                          </a:ln>
                          <a:solidFill>
                            <a:schemeClr val="tx1"/>
                          </a:solidFill>
                          <a:effectLst/>
                          <a:latin typeface="+mj-lt"/>
                          <a:ea typeface="Calibri" pitchFamily="34" charset="0"/>
                          <a:cs typeface="Times New Roman" pitchFamily="18" charset="0"/>
                        </a:rPr>
                        <a:t>3</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22</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30</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600"/>
                        </a:spcBef>
                        <a:spcAft>
                          <a:spcPts val="0"/>
                        </a:spcAft>
                      </a:pPr>
                      <a:r>
                        <a:rPr lang="en-US" sz="1400" dirty="0" smtClean="0">
                          <a:solidFill>
                            <a:schemeClr val="tx1"/>
                          </a:solidFill>
                          <a:latin typeface="+mj-lt"/>
                          <a:ea typeface="Calibri"/>
                          <a:cs typeface="Times New Roman"/>
                        </a:rPr>
                        <a:t>20</a:t>
                      </a:r>
                      <a:endParaRPr lang="en-US" sz="1400" dirty="0">
                        <a:solidFill>
                          <a:schemeClr val="tx1"/>
                        </a:solidFill>
                        <a:latin typeface="+mj-lt"/>
                        <a:ea typeface="Calibri"/>
                        <a:cs typeface="Times New Roman"/>
                      </a:endParaRPr>
                    </a:p>
                  </a:txBody>
                  <a:tcPr marL="64770" marR="64770" marT="47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600"/>
                        </a:spcBef>
                        <a:spcAft>
                          <a:spcPts val="0"/>
                        </a:spcAft>
                      </a:pPr>
                      <a:r>
                        <a:rPr lang="en-US" sz="1400" dirty="0" smtClean="0">
                          <a:solidFill>
                            <a:schemeClr val="tx1"/>
                          </a:solidFill>
                          <a:latin typeface="+mj-lt"/>
                          <a:ea typeface="Calibri"/>
                          <a:cs typeface="Times New Roman"/>
                        </a:rPr>
                        <a:t>28</a:t>
                      </a:r>
                      <a:endParaRPr lang="en-US" sz="1400" dirty="0">
                        <a:solidFill>
                          <a:schemeClr val="tx1"/>
                        </a:solidFill>
                        <a:latin typeface="+mj-lt"/>
                        <a:ea typeface="Calibri"/>
                        <a:cs typeface="Times New Roman"/>
                      </a:endParaRPr>
                    </a:p>
                  </a:txBody>
                  <a:tcPr marL="64770" marR="64770" marT="476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22</a:t>
                      </a:r>
                      <a:endParaRPr lang="en-US" sz="1400" dirty="0">
                        <a:solidFill>
                          <a:schemeClr val="tx1"/>
                        </a:solidFill>
                        <a:latin typeface="+mj-lt"/>
                        <a:ea typeface="Times New Roman"/>
                        <a:cs typeface="Times New Roman"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kern="1200" dirty="0">
                          <a:solidFill>
                            <a:schemeClr val="tx1"/>
                          </a:solidFill>
                          <a:latin typeface="+mj-lt"/>
                          <a:ea typeface="Times New Roman"/>
                          <a:cs typeface="Times New Roman" pitchFamily="18" charset="0"/>
                        </a:rPr>
                        <a:t>12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5"/>
                  </a:ext>
                </a:extLst>
              </a:tr>
              <a:tr h="4392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ea typeface="Calibri" pitchFamily="34" charset="0"/>
                          <a:cs typeface="Times New Roman" pitchFamily="18" charset="0"/>
                        </a:rPr>
                        <a:t>Total Fertility Rate (TFR)</a:t>
                      </a:r>
                      <a:r>
                        <a:rPr kumimoji="0" lang="en-US" sz="1400" b="0" i="0" u="none" strike="noStrike" cap="none" normalizeH="0" baseline="30000" dirty="0">
                          <a:ln>
                            <a:noFill/>
                          </a:ln>
                          <a:solidFill>
                            <a:schemeClr val="tx1"/>
                          </a:solidFill>
                          <a:effectLst/>
                          <a:latin typeface="+mj-lt"/>
                          <a:ea typeface="Calibri" pitchFamily="34" charset="0"/>
                          <a:cs typeface="Times New Roman" pitchFamily="18" charset="0"/>
                        </a:rPr>
                        <a:t>4</a:t>
                      </a: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2.2</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2.7</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2.0</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ea typeface="Calibri" pitchFamily="34" charset="0"/>
                          <a:cs typeface="Times New Roman" pitchFamily="18" charset="0"/>
                        </a:rPr>
                        <a:t>2.4</a:t>
                      </a:r>
                      <a:endParaRPr kumimoji="0" lang="en-US" sz="1400" b="0" i="0" u="none" strike="noStrike"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2.1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GB" sz="1400" dirty="0">
                          <a:solidFill>
                            <a:schemeClr val="tx1"/>
                          </a:solidFill>
                          <a:latin typeface="+mj-lt"/>
                          <a:ea typeface="Times New Roman"/>
                          <a:cs typeface="Times New Roman" pitchFamily="18" charset="0"/>
                        </a:rPr>
                        <a:t>1.9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6"/>
                  </a:ext>
                </a:extLst>
              </a:tr>
              <a:tr h="6567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kern="1200" cap="none" normalizeH="0" baseline="0" dirty="0">
                          <a:ln>
                            <a:noFill/>
                          </a:ln>
                          <a:solidFill>
                            <a:schemeClr val="tx1"/>
                          </a:solidFill>
                          <a:effectLst/>
                          <a:latin typeface="+mj-lt"/>
                          <a:ea typeface="Calibri" pitchFamily="34" charset="0"/>
                          <a:cs typeface="Times New Roman" pitchFamily="18" charset="0"/>
                        </a:rPr>
                        <a:t>Full </a:t>
                      </a:r>
                      <a:r>
                        <a:rPr kumimoji="0" lang="en-GB" sz="1400" b="0" i="0" u="none" strike="noStrike" kern="1200" cap="none" normalizeH="0" baseline="0" dirty="0" smtClean="0">
                          <a:ln>
                            <a:noFill/>
                          </a:ln>
                          <a:solidFill>
                            <a:schemeClr val="tx1"/>
                          </a:solidFill>
                          <a:effectLst/>
                          <a:latin typeface="+mj-lt"/>
                          <a:ea typeface="Calibri" pitchFamily="34" charset="0"/>
                          <a:cs typeface="Times New Roman" pitchFamily="18" charset="0"/>
                        </a:rPr>
                        <a:t>Immunization</a:t>
                      </a:r>
                      <a:r>
                        <a:rPr kumimoji="0" lang="en-GB" sz="1400" b="0" i="0" u="none" strike="noStrike" kern="1200" cap="none" normalizeH="0" baseline="30000" dirty="0">
                          <a:ln>
                            <a:noFill/>
                          </a:ln>
                          <a:solidFill>
                            <a:schemeClr val="tx1"/>
                          </a:solidFill>
                          <a:effectLst/>
                          <a:latin typeface="+mj-lt"/>
                          <a:ea typeface="Calibri" pitchFamily="34" charset="0"/>
                          <a:cs typeface="Times New Roman" pitchFamily="18" charset="0"/>
                        </a:rPr>
                        <a:t>5</a:t>
                      </a:r>
                      <a:endParaRPr kumimoji="0" lang="en-US" sz="1400" b="0" i="0" u="none" strike="noStrike" kern="1200" cap="none" normalizeH="0" baseline="30000" dirty="0">
                        <a:ln>
                          <a:noFill/>
                        </a:ln>
                        <a:solidFill>
                          <a:schemeClr val="tx1"/>
                        </a:solidFill>
                        <a:effectLst/>
                        <a:latin typeface="+mj-lt"/>
                        <a:ea typeface="Calibri" pitchFamily="34" charset="0"/>
                        <a:cs typeface="Times New Roman" pitchFamily="18" charset="0"/>
                      </a:endParaRPr>
                    </a:p>
                  </a:txBody>
                  <a:tcPr marL="64768" marR="64768" marT="494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62.0</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51.1</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76.4</a:t>
                      </a:r>
                      <a:endPar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85.86</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 </a:t>
                      </a:r>
                      <a:r>
                        <a:rPr kumimoji="0" lang="en-US" sz="1400" b="0" i="0" u="none" strike="noStrike" kern="1200" cap="none" normalizeH="0" baseline="0" dirty="0">
                          <a:ln>
                            <a:noFill/>
                          </a:ln>
                          <a:solidFill>
                            <a:schemeClr val="tx1"/>
                          </a:solidFill>
                          <a:effectLst/>
                          <a:latin typeface="+mj-lt"/>
                          <a:ea typeface="Calibri" pitchFamily="34" charset="0"/>
                          <a:cs typeface="Times New Roman" pitchFamily="18" charset="0"/>
                        </a:rPr>
                        <a:t>(</a:t>
                      </a:r>
                      <a:r>
                        <a:rPr kumimoji="0" lang="en-US" sz="1400" b="0" i="0" u="none" strike="noStrike" kern="1200" cap="none" normalizeH="0" baseline="0" dirty="0" smtClean="0">
                          <a:ln>
                            <a:noFill/>
                          </a:ln>
                          <a:solidFill>
                            <a:schemeClr val="tx1"/>
                          </a:solidFill>
                          <a:effectLst/>
                          <a:latin typeface="+mj-lt"/>
                          <a:ea typeface="Calibri" pitchFamily="34" charset="0"/>
                          <a:cs typeface="Times New Roman" pitchFamily="18" charset="0"/>
                        </a:rPr>
                        <a:t>HMIS-2021-22</a:t>
                      </a:r>
                      <a:r>
                        <a:rPr kumimoji="0" lang="en-US" sz="1000" b="0" i="0" u="none" strike="noStrike" kern="1200" cap="none" normalizeH="0" baseline="0" dirty="0" smtClean="0">
                          <a:ln>
                            <a:noFill/>
                          </a:ln>
                          <a:solidFill>
                            <a:schemeClr val="tx1"/>
                          </a:solidFill>
                          <a:effectLst/>
                          <a:latin typeface="+mj-lt"/>
                          <a:ea typeface="Calibri" pitchFamily="34" charset="0"/>
                          <a:cs typeface="Times New Roman" pitchFamily="18" charset="0"/>
                        </a:rPr>
                        <a:t>)</a:t>
                      </a:r>
                      <a:endParaRPr kumimoji="0" lang="en-US" sz="1000" b="0" i="0" u="none" strike="noStrike" kern="1200" cap="none" normalizeH="0" baseline="0" dirty="0">
                        <a:ln>
                          <a:noFill/>
                        </a:ln>
                        <a:solidFill>
                          <a:schemeClr val="tx1"/>
                        </a:solidFill>
                        <a:effectLst/>
                        <a:latin typeface="+mj-lt"/>
                        <a:ea typeface="Calibri" pitchFamily="34" charset="0"/>
                        <a:cs typeface="Times New Roman" pitchFamily="18" charset="0"/>
                      </a:endParaRPr>
                    </a:p>
                  </a:txBody>
                  <a:tcPr marL="62611" marR="62611" marT="5216"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0" dirty="0">
                          <a:latin typeface="+mj-lt"/>
                          <a:ea typeface="Calibri"/>
                          <a:cs typeface="Times New Roman"/>
                        </a:rPr>
                        <a:t>90**</a:t>
                      </a:r>
                    </a:p>
                  </a:txBody>
                  <a:tcPr marL="62611" marR="62611" marT="5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400" b="0" dirty="0" smtClean="0">
                          <a:latin typeface="+mj-lt"/>
                          <a:ea typeface="Calibri"/>
                          <a:cs typeface="Times New Roman"/>
                        </a:rPr>
                        <a:t>---</a:t>
                      </a:r>
                      <a:endParaRPr lang="en-US" sz="1400" b="0" dirty="0">
                        <a:latin typeface="+mj-lt"/>
                        <a:ea typeface="Calibri"/>
                        <a:cs typeface="Times New Roman"/>
                      </a:endParaRPr>
                    </a:p>
                  </a:txBody>
                  <a:tcPr marL="62611" marR="62611" marT="5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7"/>
                  </a:ext>
                </a:extLst>
              </a:tr>
            </a:tbl>
          </a:graphicData>
        </a:graphic>
      </p:graphicFrame>
      <p:sp>
        <p:nvSpPr>
          <p:cNvPr id="4" name="Rectangle 3"/>
          <p:cNvSpPr/>
          <p:nvPr/>
        </p:nvSpPr>
        <p:spPr>
          <a:xfrm>
            <a:off x="228600" y="3943351"/>
            <a:ext cx="8686800" cy="646331"/>
          </a:xfrm>
          <a:prstGeom prst="rect">
            <a:avLst/>
          </a:prstGeom>
        </p:spPr>
        <p:txBody>
          <a:bodyPr wrap="square">
            <a:spAutoFit/>
          </a:bodyPr>
          <a:lstStyle/>
          <a:p>
            <a:r>
              <a:rPr lang="en-US" sz="1200" i="1" baseline="30000" dirty="0" smtClean="0"/>
              <a:t>1</a:t>
            </a:r>
            <a:r>
              <a:rPr lang="en-US" sz="1200" i="1" dirty="0" smtClean="0"/>
              <a:t>SRS MMR Bulletin, 2019 (Current) &amp; 2018 (Previous), </a:t>
            </a:r>
            <a:r>
              <a:rPr lang="en-US" sz="1200" i="1" baseline="30000" dirty="0" smtClean="0"/>
              <a:t>2</a:t>
            </a:r>
            <a:r>
              <a:rPr lang="en-US" sz="1200" i="1" dirty="0" smtClean="0"/>
              <a:t>SRS Bulletin, 2021 (Current) &amp; 2020  (Previous</a:t>
            </a:r>
            <a:r>
              <a:rPr lang="en-IN" sz="1200" i="1" dirty="0" smtClean="0"/>
              <a:t>), </a:t>
            </a:r>
            <a:r>
              <a:rPr lang="en-US" sz="1200" i="1" baseline="30000" dirty="0" smtClean="0"/>
              <a:t>3</a:t>
            </a:r>
            <a:r>
              <a:rPr lang="en-US" sz="1200" i="1" dirty="0" smtClean="0"/>
              <a:t>SRS Statistical Report 2018 (Current) &amp; 2017 (Previous), </a:t>
            </a:r>
            <a:r>
              <a:rPr lang="en-US" sz="1200" i="1" baseline="30000" dirty="0" smtClean="0"/>
              <a:t>4&amp;5</a:t>
            </a:r>
            <a:r>
              <a:rPr lang="en-US" sz="1200" i="1" dirty="0" smtClean="0"/>
              <a:t>NFHS, 2019-21 (Current) &amp; 2015-16 (Previous) , </a:t>
            </a:r>
          </a:p>
          <a:p>
            <a:r>
              <a:rPr lang="en-US" sz="1200" i="1" dirty="0" smtClean="0"/>
              <a:t>*Uttar Pradesh Population Policy- 2021-2030, **Target for full immunization</a:t>
            </a:r>
            <a:endParaRPr lang="en-US" sz="1200" i="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Family Planning</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altLang="en-US" sz="2400" b="1" dirty="0" smtClean="0">
                <a:solidFill>
                  <a:schemeClr val="bg1"/>
                </a:solidFill>
                <a:cs typeface="Times New Roman" pitchFamily="18" charset="0"/>
              </a:rPr>
              <a:t>Changes in TFR &amp; Levels and Trends in CPR/</a:t>
            </a:r>
            <a:r>
              <a:rPr lang="en-US" altLang="en-US" sz="2400" b="1" dirty="0" err="1" smtClean="0">
                <a:solidFill>
                  <a:schemeClr val="bg1"/>
                </a:solidFill>
                <a:cs typeface="Times New Roman" panose="02020603050405020304" pitchFamily="18" charset="0"/>
              </a:rPr>
              <a:t>mCPR</a:t>
            </a:r>
            <a:r>
              <a:rPr lang="en-US" altLang="en-US" sz="2400" b="1" dirty="0" smtClean="0">
                <a:solidFill>
                  <a:schemeClr val="bg1"/>
                </a:solidFill>
                <a:cs typeface="Times New Roman" panose="02020603050405020304" pitchFamily="18" charset="0"/>
              </a:rPr>
              <a:t> in last three decades in Uttar Pradesh</a:t>
            </a:r>
            <a:endParaRPr lang="en-US" sz="2000" b="1" dirty="0">
              <a:solidFill>
                <a:schemeClr val="bg1"/>
              </a:solidFill>
            </a:endParaRPr>
          </a:p>
        </p:txBody>
      </p:sp>
      <p:graphicFrame>
        <p:nvGraphicFramePr>
          <p:cNvPr id="32770" name="Object 2"/>
          <p:cNvGraphicFramePr>
            <a:graphicFrameLocks noGrp="1"/>
          </p:cNvGraphicFramePr>
          <p:nvPr/>
        </p:nvGraphicFramePr>
        <p:xfrm>
          <a:off x="228600" y="3028950"/>
          <a:ext cx="4086225" cy="1292225"/>
        </p:xfrm>
        <a:graphic>
          <a:graphicData uri="http://schemas.openxmlformats.org/presentationml/2006/ole">
            <p:oleObj spid="_x0000_s119810" name="Chart" r:id="rId3" imgW="4316342" imgH="3048264" progId="Excel.Sheet.8">
              <p:embed/>
            </p:oleObj>
          </a:graphicData>
        </a:graphic>
      </p:graphicFrame>
      <p:graphicFrame>
        <p:nvGraphicFramePr>
          <p:cNvPr id="32771" name="Object 3"/>
          <p:cNvGraphicFramePr>
            <a:graphicFrameLocks/>
          </p:cNvGraphicFramePr>
          <p:nvPr/>
        </p:nvGraphicFramePr>
        <p:xfrm>
          <a:off x="4800600" y="1200150"/>
          <a:ext cx="4216402" cy="2819400"/>
        </p:xfrm>
        <a:graphic>
          <a:graphicData uri="http://schemas.openxmlformats.org/presentationml/2006/ole">
            <p:oleObj spid="_x0000_s119811" name="Chart" r:id="rId4" imgW="4334632" imgH="3353091" progId="Excel.Sheet.8">
              <p:embed/>
            </p:oleObj>
          </a:graphicData>
        </a:graphic>
      </p:graphicFrame>
      <p:graphicFrame>
        <p:nvGraphicFramePr>
          <p:cNvPr id="5" name="Table 4">
            <a:extLst>
              <a:ext uri="{FF2B5EF4-FFF2-40B4-BE49-F238E27FC236}"/>
            </a:extLst>
          </p:cNvPr>
          <p:cNvGraphicFramePr>
            <a:graphicFrameLocks noGrp="1"/>
          </p:cNvGraphicFramePr>
          <p:nvPr/>
        </p:nvGraphicFramePr>
        <p:xfrm>
          <a:off x="457200" y="2724150"/>
          <a:ext cx="3890962" cy="296864"/>
        </p:xfrm>
        <a:graphic>
          <a:graphicData uri="http://schemas.openxmlformats.org/drawingml/2006/table">
            <a:tbl>
              <a:tblPr firstRow="1" bandRow="1">
                <a:tableStyleId>{5C22544A-7EE6-4342-B048-85BDC9FD1C3A}</a:tableStyleId>
              </a:tblPr>
              <a:tblGrid>
                <a:gridCol w="3890962">
                  <a:extLst>
                    <a:ext uri="{9D8B030D-6E8A-4147-A177-3AD203B41FA5}"/>
                  </a:extLst>
                </a:gridCol>
              </a:tblGrid>
              <a:tr h="2968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800" dirty="0">
                          <a:solidFill>
                            <a:schemeClr val="tx2">
                              <a:lumMod val="10000"/>
                            </a:schemeClr>
                          </a:solidFill>
                        </a:rPr>
                        <a:t>Trends in contraceptive use in UP (1992 – 2021)</a:t>
                      </a:r>
                    </a:p>
                  </a:txBody>
                  <a:tcPr marL="68583" marR="68583" marT="25748" marB="25748" anchor="ctr">
                    <a:lnB w="12700" cap="flat" cmpd="sng" algn="ctr">
                      <a:solidFill>
                        <a:schemeClr val="tx1"/>
                      </a:solidFill>
                      <a:prstDash val="solid"/>
                      <a:round/>
                      <a:headEnd type="none" w="med" len="med"/>
                      <a:tailEnd type="none" w="med" len="med"/>
                    </a:lnB>
                    <a:noFill/>
                  </a:tcPr>
                </a:tc>
                <a:extLst>
                  <a:ext uri="{0D108BD9-81ED-4DB2-BD59-A6C34878D82A}"/>
                </a:extLst>
              </a:tr>
            </a:tbl>
          </a:graphicData>
        </a:graphic>
      </p:graphicFrame>
      <p:graphicFrame>
        <p:nvGraphicFramePr>
          <p:cNvPr id="6" name="Table 5">
            <a:extLst>
              <a:ext uri="{FF2B5EF4-FFF2-40B4-BE49-F238E27FC236}"/>
            </a:extLst>
          </p:cNvPr>
          <p:cNvGraphicFramePr>
            <a:graphicFrameLocks noGrp="1"/>
          </p:cNvGraphicFramePr>
          <p:nvPr/>
        </p:nvGraphicFramePr>
        <p:xfrm>
          <a:off x="5029200" y="742950"/>
          <a:ext cx="3890963" cy="275034"/>
        </p:xfrm>
        <a:graphic>
          <a:graphicData uri="http://schemas.openxmlformats.org/drawingml/2006/table">
            <a:tbl>
              <a:tblPr firstRow="1" bandRow="1">
                <a:tableStyleId>{5C22544A-7EE6-4342-B048-85BDC9FD1C3A}</a:tableStyleId>
              </a:tblPr>
              <a:tblGrid>
                <a:gridCol w="3890963">
                  <a:extLst>
                    <a:ext uri="{9D8B030D-6E8A-4147-A177-3AD203B41FA5}"/>
                  </a:extLst>
                </a:gridCol>
              </a:tblGrid>
              <a:tr h="2750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800" dirty="0">
                          <a:solidFill>
                            <a:schemeClr val="tx2">
                              <a:lumMod val="10000"/>
                            </a:schemeClr>
                          </a:solidFill>
                        </a:rPr>
                        <a:t>Method-wise trends in UP (1992 – 2021)</a:t>
                      </a:r>
                    </a:p>
                  </a:txBody>
                  <a:tcPr marL="68583" marR="68583" marT="25637" marB="25637" anchor="ctr">
                    <a:lnB w="12700" cap="flat" cmpd="sng" algn="ctr">
                      <a:solidFill>
                        <a:schemeClr val="tx1"/>
                      </a:solidFill>
                      <a:prstDash val="solid"/>
                      <a:round/>
                      <a:headEnd type="none" w="med" len="med"/>
                      <a:tailEnd type="none" w="med" len="med"/>
                    </a:lnB>
                    <a:noFill/>
                  </a:tcPr>
                </a:tc>
                <a:extLst>
                  <a:ext uri="{0D108BD9-81ED-4DB2-BD59-A6C34878D82A}"/>
                </a:extLst>
              </a:tr>
            </a:tbl>
          </a:graphicData>
        </a:graphic>
      </p:graphicFrame>
      <p:graphicFrame>
        <p:nvGraphicFramePr>
          <p:cNvPr id="7" name="Table 6">
            <a:extLst>
              <a:ext uri="{FF2B5EF4-FFF2-40B4-BE49-F238E27FC236}"/>
            </a:extLst>
          </p:cNvPr>
          <p:cNvGraphicFramePr>
            <a:graphicFrameLocks noGrp="1"/>
          </p:cNvGraphicFramePr>
          <p:nvPr/>
        </p:nvGraphicFramePr>
        <p:xfrm>
          <a:off x="4800600" y="4095749"/>
          <a:ext cx="4267199" cy="762001"/>
        </p:xfrm>
        <a:graphic>
          <a:graphicData uri="http://schemas.openxmlformats.org/drawingml/2006/table">
            <a:tbl>
              <a:tblPr>
                <a:tableStyleId>{B301B821-A1FF-4177-AEE7-76D212191A09}</a:tableStyleId>
              </a:tblPr>
              <a:tblGrid>
                <a:gridCol w="942109">
                  <a:extLst>
                    <a:ext uri="{9D8B030D-6E8A-4147-A177-3AD203B41FA5}"/>
                  </a:extLst>
                </a:gridCol>
                <a:gridCol w="665018">
                  <a:extLst>
                    <a:ext uri="{9D8B030D-6E8A-4147-A177-3AD203B41FA5}"/>
                  </a:extLst>
                </a:gridCol>
                <a:gridCol w="665018">
                  <a:extLst>
                    <a:ext uri="{9D8B030D-6E8A-4147-A177-3AD203B41FA5}"/>
                  </a:extLst>
                </a:gridCol>
                <a:gridCol w="665018">
                  <a:extLst>
                    <a:ext uri="{9D8B030D-6E8A-4147-A177-3AD203B41FA5}"/>
                  </a:extLst>
                </a:gridCol>
                <a:gridCol w="665018">
                  <a:extLst>
                    <a:ext uri="{9D8B030D-6E8A-4147-A177-3AD203B41FA5}"/>
                  </a:extLst>
                </a:gridCol>
                <a:gridCol w="665018">
                  <a:extLst>
                    <a:ext uri="{9D8B030D-6E8A-4147-A177-3AD203B41FA5}"/>
                  </a:extLst>
                </a:gridCol>
              </a:tblGrid>
              <a:tr h="440228">
                <a:tc>
                  <a:txBody>
                    <a:bodyPr/>
                    <a:lstStyle/>
                    <a:p>
                      <a:pPr algn="l" fontAlgn="b"/>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NFHS,1</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NFHS,2</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NFHS,3 </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NFHS,4</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NFHS,5</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extLst>
                  <a:ext uri="{0D108BD9-81ED-4DB2-BD59-A6C34878D82A}"/>
                </a:extLst>
              </a:tr>
              <a:tr h="321773">
                <a:tc>
                  <a:txBody>
                    <a:bodyPr/>
                    <a:lstStyle/>
                    <a:p>
                      <a:pPr algn="l" fontAlgn="b"/>
                      <a:r>
                        <a:rPr lang="en-IN" sz="800" u="none" strike="noStrike" dirty="0">
                          <a:solidFill>
                            <a:schemeClr val="tx2">
                              <a:lumMod val="10000"/>
                            </a:schemeClr>
                          </a:solidFill>
                          <a:effectLst/>
                        </a:rPr>
                        <a:t>Non users (%)</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80.2</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72.9</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56.4</a:t>
                      </a:r>
                      <a:endParaRPr lang="en-IN" sz="800" b="1"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54.5</a:t>
                      </a:r>
                      <a:endParaRPr lang="en-IN" sz="800" b="0" i="0" u="none" strike="noStrike" dirty="0">
                        <a:solidFill>
                          <a:schemeClr val="tx2">
                            <a:lumMod val="10000"/>
                          </a:schemeClr>
                        </a:solidFill>
                        <a:effectLst/>
                        <a:latin typeface="Calibri" panose="020F0502020204030204" pitchFamily="34" charset="0"/>
                      </a:endParaRPr>
                    </a:p>
                  </a:txBody>
                  <a:tcPr marL="7146" marR="7146" marT="5351" marB="0" anchor="ctr"/>
                </a:tc>
                <a:tc>
                  <a:txBody>
                    <a:bodyPr/>
                    <a:lstStyle/>
                    <a:p>
                      <a:pPr algn="ctr" fontAlgn="b"/>
                      <a:r>
                        <a:rPr lang="en-IN" sz="800" u="none" strike="noStrike" dirty="0">
                          <a:solidFill>
                            <a:schemeClr val="tx2">
                              <a:lumMod val="10000"/>
                            </a:schemeClr>
                          </a:solidFill>
                          <a:effectLst/>
                        </a:rPr>
                        <a:t>37.6</a:t>
                      </a:r>
                      <a:endParaRPr lang="en-IN" sz="800" b="0" i="0" u="none" strike="noStrike" dirty="0">
                        <a:solidFill>
                          <a:schemeClr val="tx2">
                            <a:lumMod val="10000"/>
                          </a:schemeClr>
                        </a:solidFill>
                        <a:effectLst/>
                        <a:latin typeface="Calibri" panose="020F0502020204030204" pitchFamily="34" charset="0"/>
                      </a:endParaRPr>
                    </a:p>
                  </a:txBody>
                  <a:tcPr marL="7146" marR="7146" marT="5351" marB="0" anchor="ctr"/>
                </a:tc>
                <a:extLst>
                  <a:ext uri="{0D108BD9-81ED-4DB2-BD59-A6C34878D82A}"/>
                </a:extLst>
              </a:tr>
            </a:tbl>
          </a:graphicData>
        </a:graphic>
      </p:graphicFrame>
      <p:sp>
        <p:nvSpPr>
          <p:cNvPr id="8" name="TextBox 7">
            <a:extLst>
              <a:ext uri="{FF2B5EF4-FFF2-40B4-BE49-F238E27FC236}"/>
            </a:extLst>
          </p:cNvPr>
          <p:cNvSpPr txBox="1"/>
          <p:nvPr/>
        </p:nvSpPr>
        <p:spPr>
          <a:xfrm>
            <a:off x="331789" y="4324350"/>
            <a:ext cx="2852737" cy="507831"/>
          </a:xfrm>
          <a:prstGeom prst="rect">
            <a:avLst/>
          </a:prstGeom>
          <a:noFill/>
        </p:spPr>
        <p:txBody>
          <a:bodyPr wrap="square">
            <a:spAutoFit/>
          </a:bodyPr>
          <a:lstStyle/>
          <a:p>
            <a:pPr defTabSz="685800" fontAlgn="auto">
              <a:spcBef>
                <a:spcPts val="0"/>
              </a:spcBef>
              <a:spcAft>
                <a:spcPts val="0"/>
              </a:spcAft>
              <a:defRPr/>
            </a:pPr>
            <a:r>
              <a:rPr lang="en-US" sz="900" i="1" dirty="0">
                <a:solidFill>
                  <a:prstClr val="black"/>
                </a:solidFill>
                <a:latin typeface="Calibri" panose="020F0502020204030204"/>
                <a:cs typeface="+mn-cs"/>
              </a:rPr>
              <a:t>Data Source:</a:t>
            </a:r>
          </a:p>
          <a:p>
            <a:pPr marL="128588" indent="-128588" defTabSz="685800" fontAlgn="auto">
              <a:spcBef>
                <a:spcPts val="0"/>
              </a:spcBef>
              <a:spcAft>
                <a:spcPts val="0"/>
              </a:spcAft>
              <a:buFont typeface="Arial" panose="020B0604020202020204" pitchFamily="34" charset="0"/>
              <a:buChar char="•"/>
              <a:defRPr/>
            </a:pPr>
            <a:r>
              <a:rPr lang="en-US" sz="900" i="1" dirty="0">
                <a:solidFill>
                  <a:prstClr val="black"/>
                </a:solidFill>
                <a:latin typeface="Calibri" panose="020F0502020204030204"/>
                <a:cs typeface="+mn-cs"/>
              </a:rPr>
              <a:t>NFHS: National Family Health Survey (5 rounds)</a:t>
            </a:r>
          </a:p>
          <a:p>
            <a:pPr marL="128588" indent="-128588" defTabSz="685800" fontAlgn="auto">
              <a:spcBef>
                <a:spcPts val="0"/>
              </a:spcBef>
              <a:spcAft>
                <a:spcPts val="0"/>
              </a:spcAft>
              <a:buFont typeface="Arial" panose="020B0604020202020204" pitchFamily="34" charset="0"/>
              <a:buChar char="•"/>
              <a:defRPr/>
            </a:pPr>
            <a:r>
              <a:rPr lang="en-US" sz="900" dirty="0">
                <a:solidFill>
                  <a:prstClr val="black"/>
                </a:solidFill>
                <a:latin typeface="Calibri" panose="020F0502020204030204"/>
                <a:cs typeface="+mn-cs"/>
              </a:rPr>
              <a:t>NFHS-1 and 2 represents undivided UP</a:t>
            </a:r>
            <a:endParaRPr lang="en-IN" sz="900" dirty="0">
              <a:solidFill>
                <a:prstClr val="black"/>
              </a:solidFill>
              <a:latin typeface="Calibri" panose="020F0502020204030204"/>
              <a:cs typeface="+mn-cs"/>
            </a:endParaRPr>
          </a:p>
        </p:txBody>
      </p:sp>
      <p:graphicFrame>
        <p:nvGraphicFramePr>
          <p:cNvPr id="32772" name="Content Placeholder 2"/>
          <p:cNvGraphicFramePr>
            <a:graphicFrameLocks noGrp="1"/>
          </p:cNvGraphicFramePr>
          <p:nvPr/>
        </p:nvGraphicFramePr>
        <p:xfrm>
          <a:off x="457200" y="1047750"/>
          <a:ext cx="3733800" cy="1704975"/>
        </p:xfrm>
        <a:graphic>
          <a:graphicData uri="http://schemas.openxmlformats.org/presentationml/2006/ole">
            <p:oleObj spid="_x0000_s119812" name="Chart" r:id="rId5" imgW="8596105" imgH="2840982" progId="Excel.Sheet.8">
              <p:embed/>
            </p:oleObj>
          </a:graphicData>
        </a:graphic>
      </p:graphicFrame>
      <p:graphicFrame>
        <p:nvGraphicFramePr>
          <p:cNvPr id="10" name="Table 9">
            <a:extLst>
              <a:ext uri="{FF2B5EF4-FFF2-40B4-BE49-F238E27FC236}"/>
            </a:extLst>
          </p:cNvPr>
          <p:cNvGraphicFramePr>
            <a:graphicFrameLocks noGrp="1"/>
          </p:cNvGraphicFramePr>
          <p:nvPr/>
        </p:nvGraphicFramePr>
        <p:xfrm>
          <a:off x="457200" y="819150"/>
          <a:ext cx="3765550" cy="208360"/>
        </p:xfrm>
        <a:graphic>
          <a:graphicData uri="http://schemas.openxmlformats.org/drawingml/2006/table">
            <a:tbl>
              <a:tblPr firstRow="1" bandRow="1">
                <a:tableStyleId>{5C22544A-7EE6-4342-B048-85BDC9FD1C3A}</a:tableStyleId>
              </a:tblPr>
              <a:tblGrid>
                <a:gridCol w="3765550">
                  <a:extLst>
                    <a:ext uri="{9D8B030D-6E8A-4147-A177-3AD203B41FA5}"/>
                  </a:extLst>
                </a:gridCol>
              </a:tblGrid>
              <a:tr h="2083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800" dirty="0">
                          <a:solidFill>
                            <a:schemeClr val="tx2">
                              <a:lumMod val="10000"/>
                            </a:schemeClr>
                          </a:solidFill>
                        </a:rPr>
                        <a:t>TFR </a:t>
                      </a:r>
                      <a:r>
                        <a:rPr lang="en-IN" sz="800" baseline="0" dirty="0">
                          <a:solidFill>
                            <a:schemeClr val="tx2">
                              <a:lumMod val="10000"/>
                            </a:schemeClr>
                          </a:solidFill>
                        </a:rPr>
                        <a:t>(per women 15-49)</a:t>
                      </a:r>
                      <a:endParaRPr lang="en-IN" sz="800" dirty="0">
                        <a:solidFill>
                          <a:schemeClr val="tx2">
                            <a:lumMod val="10000"/>
                          </a:schemeClr>
                        </a:solidFill>
                      </a:endParaRPr>
                    </a:p>
                  </a:txBody>
                  <a:tcPr marL="68595" marR="68595" marT="25688" marB="25688">
                    <a:lnB w="12700" cap="flat" cmpd="sng" algn="ctr">
                      <a:solidFill>
                        <a:schemeClr val="tx1"/>
                      </a:solidFill>
                      <a:prstDash val="solid"/>
                      <a:round/>
                      <a:headEnd type="none" w="med" len="med"/>
                      <a:tailEnd type="none" w="med" len="med"/>
                    </a:lnB>
                    <a:no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rPr>
              <a:t>National  Family Health Survey-State </a:t>
            </a:r>
            <a:endParaRPr lang="en-US" sz="2800" b="1" dirty="0"/>
          </a:p>
        </p:txBody>
      </p:sp>
      <p:graphicFrame>
        <p:nvGraphicFramePr>
          <p:cNvPr id="3" name="Content Placeholder 3"/>
          <p:cNvGraphicFramePr>
            <a:graphicFrameLocks noGrp="1"/>
          </p:cNvGraphicFramePr>
          <p:nvPr>
            <p:ph idx="1"/>
          </p:nvPr>
        </p:nvGraphicFramePr>
        <p:xfrm>
          <a:off x="304800" y="895350"/>
          <a:ext cx="8640382" cy="4053442"/>
        </p:xfrm>
        <a:graphic>
          <a:graphicData uri="http://schemas.openxmlformats.org/drawingml/2006/table">
            <a:tbl>
              <a:tblPr firstRow="1" bandRow="1">
                <a:tableStyleId>{5C22544A-7EE6-4342-B048-85BDC9FD1C3A}</a:tableStyleId>
              </a:tblPr>
              <a:tblGrid>
                <a:gridCol w="2117662">
                  <a:extLst>
                    <a:ext uri="{9D8B030D-6E8A-4147-A177-3AD203B41FA5}"/>
                  </a:extLst>
                </a:gridCol>
                <a:gridCol w="1630680">
                  <a:extLst>
                    <a:ext uri="{9D8B030D-6E8A-4147-A177-3AD203B41FA5}"/>
                  </a:extLst>
                </a:gridCol>
                <a:gridCol w="1630680">
                  <a:extLst>
                    <a:ext uri="{9D8B030D-6E8A-4147-A177-3AD203B41FA5}"/>
                  </a:extLst>
                </a:gridCol>
                <a:gridCol w="1630680">
                  <a:extLst>
                    <a:ext uri="{9D8B030D-6E8A-4147-A177-3AD203B41FA5}"/>
                  </a:extLst>
                </a:gridCol>
                <a:gridCol w="1630680">
                  <a:extLst>
                    <a:ext uri="{9D8B030D-6E8A-4147-A177-3AD203B41FA5}"/>
                  </a:extLst>
                </a:gridCol>
              </a:tblGrid>
              <a:tr h="217194">
                <a:tc rowSpan="2">
                  <a:txBody>
                    <a:bodyPr/>
                    <a:lstStyle/>
                    <a:p>
                      <a:pPr marL="0" marR="0" algn="ctr">
                        <a:lnSpc>
                          <a:spcPct val="115000"/>
                        </a:lnSpc>
                        <a:spcBef>
                          <a:spcPts val="0"/>
                        </a:spcBef>
                        <a:spcAft>
                          <a:spcPts val="0"/>
                        </a:spcAft>
                      </a:pPr>
                      <a:r>
                        <a:rPr lang="en-US" sz="1100" b="1" dirty="0">
                          <a:solidFill>
                            <a:srgbClr val="000000"/>
                          </a:solidFill>
                          <a:latin typeface="Calibri"/>
                          <a:ea typeface="Times New Roman"/>
                          <a:cs typeface="Calibri"/>
                        </a:rPr>
                        <a:t>INDICATOR</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3">
                  <a:txBody>
                    <a:bodyPr/>
                    <a:lstStyle/>
                    <a:p>
                      <a:pPr marL="0" marR="0" algn="ctr">
                        <a:lnSpc>
                          <a:spcPct val="115000"/>
                        </a:lnSpc>
                        <a:spcBef>
                          <a:spcPts val="0"/>
                        </a:spcBef>
                        <a:spcAft>
                          <a:spcPts val="0"/>
                        </a:spcAft>
                      </a:pPr>
                      <a:r>
                        <a:rPr lang="en-US" sz="1100" b="1" dirty="0" smtClean="0">
                          <a:solidFill>
                            <a:srgbClr val="000000"/>
                          </a:solidFill>
                          <a:latin typeface="Calibri"/>
                          <a:ea typeface="Times New Roman"/>
                          <a:cs typeface="Calibri"/>
                        </a:rPr>
                        <a:t>NFHS-5</a:t>
                      </a:r>
                      <a:r>
                        <a:rPr lang="en-US" sz="1100" b="1" baseline="0" dirty="0" smtClean="0">
                          <a:solidFill>
                            <a:srgbClr val="000000"/>
                          </a:solidFill>
                          <a:latin typeface="Calibri"/>
                          <a:ea typeface="Times New Roman"/>
                          <a:cs typeface="Calibri"/>
                        </a:rPr>
                        <a:t> </a:t>
                      </a:r>
                      <a:r>
                        <a:rPr lang="en-US" sz="1100" b="1" baseline="0" dirty="0">
                          <a:solidFill>
                            <a:srgbClr val="000000"/>
                          </a:solidFill>
                          <a:latin typeface="Calibri"/>
                          <a:ea typeface="Times New Roman"/>
                          <a:cs typeface="Calibri"/>
                        </a:rPr>
                        <a:t>(</a:t>
                      </a:r>
                      <a:r>
                        <a:rPr lang="en-US" sz="1100" b="1" dirty="0" smtClean="0">
                          <a:solidFill>
                            <a:srgbClr val="000000"/>
                          </a:solidFill>
                          <a:latin typeface="Calibri"/>
                          <a:ea typeface="Times New Roman"/>
                          <a:cs typeface="Calibri"/>
                        </a:rPr>
                        <a:t>2020-21)</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b="1" dirty="0" smtClean="0">
                          <a:solidFill>
                            <a:srgbClr val="000000"/>
                          </a:solidFill>
                          <a:latin typeface="Calibri"/>
                          <a:ea typeface="Times New Roman"/>
                          <a:cs typeface="Calibri"/>
                        </a:rPr>
                        <a:t>NFHS-4 (</a:t>
                      </a:r>
                      <a:r>
                        <a:rPr lang="en-US" sz="1100" b="1" baseline="0" dirty="0" smtClean="0">
                          <a:solidFill>
                            <a:srgbClr val="000000"/>
                          </a:solidFill>
                          <a:latin typeface="+mn-lt"/>
                          <a:ea typeface="Times New Roman"/>
                          <a:cs typeface="Calibri"/>
                        </a:rPr>
                        <a:t>(</a:t>
                      </a:r>
                      <a:r>
                        <a:rPr lang="en-US" sz="1100" b="1" dirty="0" smtClean="0">
                          <a:solidFill>
                            <a:srgbClr val="000000"/>
                          </a:solidFill>
                          <a:latin typeface="+mn-lt"/>
                          <a:ea typeface="Times New Roman"/>
                          <a:cs typeface="Calibri"/>
                        </a:rPr>
                        <a:t>2015-16)</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194949">
                <a:tc vMerge="1">
                  <a:txBody>
                    <a:bodyPr/>
                    <a:lstStyle/>
                    <a:p>
                      <a:endParaRPr lang="en-US"/>
                    </a:p>
                  </a:txBody>
                  <a:tcPr/>
                </a:tc>
                <a:tc>
                  <a:txBody>
                    <a:bodyPr/>
                    <a:lstStyle/>
                    <a:p>
                      <a:pPr marL="0" marR="0" algn="ctr">
                        <a:lnSpc>
                          <a:spcPct val="115000"/>
                        </a:lnSpc>
                        <a:spcBef>
                          <a:spcPts val="0"/>
                        </a:spcBef>
                        <a:spcAft>
                          <a:spcPts val="0"/>
                        </a:spcAft>
                      </a:pPr>
                      <a:r>
                        <a:rPr lang="en-US" sz="1100" b="1" dirty="0">
                          <a:solidFill>
                            <a:srgbClr val="000000"/>
                          </a:solidFill>
                          <a:latin typeface="Calibri"/>
                          <a:ea typeface="Times New Roman"/>
                          <a:cs typeface="Calibri"/>
                        </a:rPr>
                        <a:t>URBAN</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1100" b="1" dirty="0">
                          <a:solidFill>
                            <a:srgbClr val="000000"/>
                          </a:solidFill>
                          <a:latin typeface="Calibri"/>
                          <a:ea typeface="Times New Roman"/>
                          <a:cs typeface="Calibri"/>
                        </a:rPr>
                        <a:t>RURAL</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1100" b="1">
                          <a:solidFill>
                            <a:srgbClr val="000000"/>
                          </a:solidFill>
                          <a:latin typeface="Calibri"/>
                          <a:ea typeface="Times New Roman"/>
                          <a:cs typeface="Calibri"/>
                        </a:rPr>
                        <a:t>TOTAL</a:t>
                      </a:r>
                      <a:endParaRPr lang="en-US" sz="110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1100" b="1" dirty="0">
                          <a:solidFill>
                            <a:srgbClr val="000000"/>
                          </a:solidFill>
                          <a:latin typeface="Calibri"/>
                          <a:ea typeface="Times New Roman"/>
                          <a:cs typeface="Calibri"/>
                        </a:rPr>
                        <a:t>TOTAL</a:t>
                      </a:r>
                      <a:endParaRPr lang="en-US" sz="11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278513">
                <a:tc gridSpan="5">
                  <a:txBody>
                    <a:bodyPr/>
                    <a:lstStyle/>
                    <a:p>
                      <a:pPr marL="0" marR="0">
                        <a:lnSpc>
                          <a:spcPct val="115000"/>
                        </a:lnSpc>
                        <a:spcBef>
                          <a:spcPts val="0"/>
                        </a:spcBef>
                        <a:spcAft>
                          <a:spcPts val="0"/>
                        </a:spcAft>
                      </a:pPr>
                      <a:r>
                        <a:rPr lang="en-US" sz="1400" b="1" dirty="0">
                          <a:solidFill>
                            <a:srgbClr val="000000"/>
                          </a:solidFill>
                          <a:latin typeface="Calibri"/>
                          <a:ea typeface="Times New Roman"/>
                          <a:cs typeface="Calibri"/>
                        </a:rPr>
                        <a:t>Current Use of Family Planning Methods (currently married women age 15–49 years)</a:t>
                      </a:r>
                      <a:endParaRPr lang="en-US" sz="1400" b="1"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extLst>
              </a:tr>
              <a:tr h="264255">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Any method</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67.6</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60.8</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62.4</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45.5</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485362">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Any modern method</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48.6</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43.2</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44.5</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31.7</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Female sterilization</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13.5</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18.0</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16.9</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17.3</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Male sterilization</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0.1</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0.1</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0.1</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0.1</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nSpc>
                          <a:spcPct val="115000"/>
                        </a:lnSpc>
                        <a:spcBef>
                          <a:spcPts val="0"/>
                        </a:spcBef>
                        <a:spcAft>
                          <a:spcPts val="0"/>
                        </a:spcAft>
                      </a:pPr>
                      <a:r>
                        <a:rPr lang="en-US" sz="1400" b="0" dirty="0" smtClean="0">
                          <a:solidFill>
                            <a:srgbClr val="000000"/>
                          </a:solidFill>
                          <a:latin typeface="Calibri"/>
                          <a:ea typeface="Times New Roman"/>
                          <a:cs typeface="Calibri"/>
                        </a:rPr>
                        <a:t>IUD/PPIUCD</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2.0</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1.3</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1.5</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1.2</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Pill</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4.0</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4.5</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4.4</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1.9</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nSpc>
                          <a:spcPct val="115000"/>
                        </a:lnSpc>
                        <a:spcBef>
                          <a:spcPts val="0"/>
                        </a:spcBef>
                        <a:spcAft>
                          <a:spcPts val="0"/>
                        </a:spcAft>
                      </a:pPr>
                      <a:r>
                        <a:rPr lang="en-US" sz="1400" b="0" dirty="0">
                          <a:solidFill>
                            <a:srgbClr val="000000"/>
                          </a:solidFill>
                          <a:latin typeface="Calibri"/>
                          <a:ea typeface="Times New Roman"/>
                          <a:cs typeface="Calibri"/>
                        </a:rPr>
                        <a:t>Condom</a:t>
                      </a:r>
                      <a:endParaRPr lang="en-US" sz="14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27.1</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smtClean="0">
                          <a:latin typeface="Calibri"/>
                          <a:ea typeface="Times New Roman"/>
                          <a:cs typeface="Mangal"/>
                        </a:rPr>
                        <a:t>16.6</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IN" sz="1500" b="0" kern="1200" dirty="0" smtClean="0">
                          <a:solidFill>
                            <a:srgbClr val="000000"/>
                          </a:solidFill>
                          <a:latin typeface="Calibri"/>
                          <a:ea typeface="Times New Roman"/>
                          <a:cs typeface="Calibri"/>
                        </a:rPr>
                        <a:t>19.1</a:t>
                      </a:r>
                      <a:endParaRPr lang="en-IN"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500" b="0" dirty="0">
                          <a:solidFill>
                            <a:srgbClr val="000000"/>
                          </a:solidFill>
                          <a:latin typeface="Calibri"/>
                          <a:ea typeface="Times New Roman"/>
                          <a:cs typeface="Calibri"/>
                        </a:rPr>
                        <a:t>10.8</a:t>
                      </a:r>
                      <a:endParaRPr lang="en-US" sz="1500" b="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78513">
                <a:tc gridSpan="5">
                  <a:txBody>
                    <a:bodyPr/>
                    <a:lstStyle/>
                    <a:p>
                      <a:pPr marL="0" marR="0">
                        <a:lnSpc>
                          <a:spcPct val="115000"/>
                        </a:lnSpc>
                        <a:spcBef>
                          <a:spcPts val="0"/>
                        </a:spcBef>
                        <a:spcAft>
                          <a:spcPts val="0"/>
                        </a:spcAft>
                      </a:pPr>
                      <a:r>
                        <a:rPr lang="en-US" sz="1400" b="1" kern="1200" dirty="0">
                          <a:solidFill>
                            <a:srgbClr val="000000"/>
                          </a:solidFill>
                          <a:latin typeface="Calibri"/>
                          <a:ea typeface="Times New Roman"/>
                          <a:cs typeface="Calibri"/>
                        </a:rPr>
                        <a:t>Unmet Need for Family Planning (currently married women age 15–49 years)</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extLst>
              </a:tr>
              <a:tr h="264255">
                <a:tc>
                  <a:txBody>
                    <a:bodyPr/>
                    <a:lstStyle/>
                    <a:p>
                      <a:pPr marL="0" marR="0" algn="l" defTabSz="914400" rtl="0" eaLnBrk="1" latinLnBrk="0" hangingPunct="1">
                        <a:lnSpc>
                          <a:spcPct val="115000"/>
                        </a:lnSpc>
                        <a:spcBef>
                          <a:spcPts val="0"/>
                        </a:spcBef>
                        <a:spcAft>
                          <a:spcPts val="0"/>
                        </a:spcAft>
                      </a:pPr>
                      <a:r>
                        <a:rPr lang="en-US" sz="1400" b="0" kern="1200" dirty="0">
                          <a:solidFill>
                            <a:srgbClr val="000000"/>
                          </a:solidFill>
                          <a:latin typeface="Calibri"/>
                          <a:ea typeface="Times New Roman"/>
                          <a:cs typeface="Calibri"/>
                        </a:rPr>
                        <a:t>Total unmet need</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9.2</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14.0</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1500" b="0" kern="1200" dirty="0" smtClean="0">
                          <a:solidFill>
                            <a:srgbClr val="000000"/>
                          </a:solidFill>
                          <a:latin typeface="Calibri"/>
                          <a:ea typeface="Times New Roman"/>
                          <a:cs typeface="Calibri"/>
                        </a:rPr>
                        <a:t>12.9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a:solidFill>
                            <a:srgbClr val="000000"/>
                          </a:solidFill>
                          <a:latin typeface="Calibri"/>
                          <a:ea typeface="Times New Roman"/>
                          <a:cs typeface="Calibri"/>
                        </a:rPr>
                        <a:t>18.1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484871">
                <a:tc>
                  <a:txBody>
                    <a:bodyPr/>
                    <a:lstStyle/>
                    <a:p>
                      <a:pPr marL="0" marR="0" algn="l" defTabSz="914400" rtl="0" eaLnBrk="1" latinLnBrk="0" hangingPunct="1">
                        <a:lnSpc>
                          <a:spcPct val="115000"/>
                        </a:lnSpc>
                        <a:spcBef>
                          <a:spcPts val="0"/>
                        </a:spcBef>
                        <a:spcAft>
                          <a:spcPts val="0"/>
                        </a:spcAft>
                      </a:pPr>
                      <a:r>
                        <a:rPr lang="en-US" sz="1400" b="0" kern="1200" dirty="0">
                          <a:solidFill>
                            <a:srgbClr val="000000"/>
                          </a:solidFill>
                          <a:latin typeface="Calibri"/>
                          <a:ea typeface="Times New Roman"/>
                          <a:cs typeface="Calibri"/>
                        </a:rPr>
                        <a:t>Unmet need for spacing</a:t>
                      </a: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3.5</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5.2</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1500" b="0" kern="1200" dirty="0" smtClean="0">
                          <a:solidFill>
                            <a:srgbClr val="000000"/>
                          </a:solidFill>
                          <a:latin typeface="Calibri"/>
                          <a:ea typeface="Times New Roman"/>
                          <a:cs typeface="Calibri"/>
                        </a:rPr>
                        <a:t>4.8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a:solidFill>
                            <a:srgbClr val="000000"/>
                          </a:solidFill>
                          <a:latin typeface="Calibri"/>
                          <a:ea typeface="Times New Roman"/>
                          <a:cs typeface="Calibri"/>
                        </a:rPr>
                        <a:t>6.8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64255">
                <a:tc>
                  <a:txBody>
                    <a:bodyPr/>
                    <a:lstStyle/>
                    <a:p>
                      <a:pPr marL="0" marR="0" algn="l" defTabSz="914400" rtl="0" eaLnBrk="1" latinLnBrk="0" hangingPunct="1">
                        <a:lnSpc>
                          <a:spcPct val="115000"/>
                        </a:lnSpc>
                        <a:spcBef>
                          <a:spcPts val="0"/>
                        </a:spcBef>
                        <a:spcAft>
                          <a:spcPts val="0"/>
                        </a:spcAft>
                      </a:pPr>
                      <a:r>
                        <a:rPr lang="en-US" sz="1400" b="0" kern="1200" dirty="0" err="1">
                          <a:solidFill>
                            <a:srgbClr val="000000"/>
                          </a:solidFill>
                          <a:latin typeface="Calibri"/>
                          <a:ea typeface="Times New Roman"/>
                          <a:cs typeface="Calibri"/>
                        </a:rPr>
                        <a:t>TFR</a:t>
                      </a:r>
                      <a:endParaRPr lang="en-US" sz="14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1.9</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smtClean="0">
                          <a:solidFill>
                            <a:srgbClr val="000000"/>
                          </a:solidFill>
                          <a:latin typeface="Calibri"/>
                          <a:ea typeface="Times New Roman"/>
                          <a:cs typeface="Calibri"/>
                        </a:rPr>
                        <a:t>2.5</a:t>
                      </a:r>
                      <a:endParaRPr lang="en-US" sz="1500" b="0" kern="1200" dirty="0">
                        <a:solidFill>
                          <a:srgbClr val="000000"/>
                        </a:solidFill>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IN" sz="1500" b="0" kern="1200" dirty="0" smtClean="0">
                          <a:solidFill>
                            <a:srgbClr val="000000"/>
                          </a:solidFill>
                          <a:latin typeface="Calibri"/>
                          <a:ea typeface="Times New Roman"/>
                          <a:cs typeface="Calibri"/>
                        </a:rPr>
                        <a:t>2.4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914400" rtl="0" eaLnBrk="1" latinLnBrk="0" hangingPunct="1">
                        <a:lnSpc>
                          <a:spcPct val="115000"/>
                        </a:lnSpc>
                        <a:spcBef>
                          <a:spcPts val="0"/>
                        </a:spcBef>
                        <a:spcAft>
                          <a:spcPts val="0"/>
                        </a:spcAft>
                      </a:pPr>
                      <a:r>
                        <a:rPr lang="en-US" sz="1500" b="0" kern="1200" dirty="0">
                          <a:solidFill>
                            <a:srgbClr val="000000"/>
                          </a:solidFill>
                          <a:latin typeface="Calibri"/>
                          <a:ea typeface="Times New Roman"/>
                          <a:cs typeface="Calibri"/>
                        </a:rPr>
                        <a:t>2.7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prstClr val="white"/>
                </a:solidFill>
              </a:rPr>
              <a:t> </a:t>
            </a:r>
            <a:r>
              <a:rPr lang="en-US" altLang="en-US" sz="2800" b="1" dirty="0" smtClean="0">
                <a:solidFill>
                  <a:prstClr val="white"/>
                </a:solidFill>
              </a:rPr>
              <a:t>State at a glance -Performance in Family Planning</a:t>
            </a:r>
            <a:endParaRPr lang="en-US" sz="3200" b="1" dirty="0"/>
          </a:p>
        </p:txBody>
      </p:sp>
      <p:graphicFrame>
        <p:nvGraphicFramePr>
          <p:cNvPr id="3" name="Content Placeholder 3"/>
          <p:cNvGraphicFramePr>
            <a:graphicFrameLocks noGrp="1"/>
          </p:cNvGraphicFramePr>
          <p:nvPr>
            <p:ph idx="1"/>
          </p:nvPr>
        </p:nvGraphicFramePr>
        <p:xfrm>
          <a:off x="304800" y="819150"/>
          <a:ext cx="8610599" cy="4155145"/>
        </p:xfrm>
        <a:graphic>
          <a:graphicData uri="http://schemas.openxmlformats.org/drawingml/2006/table">
            <a:tbl>
              <a:tblPr firstRow="1" bandRow="1">
                <a:tableStyleId>{5C22544A-7EE6-4342-B048-85BDC9FD1C3A}</a:tableStyleId>
              </a:tblPr>
              <a:tblGrid>
                <a:gridCol w="1636703">
                  <a:extLst>
                    <a:ext uri="{9D8B030D-6E8A-4147-A177-3AD203B41FA5}"/>
                  </a:extLst>
                </a:gridCol>
                <a:gridCol w="1494380">
                  <a:extLst>
                    <a:ext uri="{9D8B030D-6E8A-4147-A177-3AD203B41FA5}"/>
                  </a:extLst>
                </a:gridCol>
                <a:gridCol w="1470915">
                  <a:extLst>
                    <a:ext uri="{9D8B030D-6E8A-4147-A177-3AD203B41FA5}"/>
                  </a:extLst>
                </a:gridCol>
                <a:gridCol w="1233202">
                  <a:extLst>
                    <a:ext uri="{9D8B030D-6E8A-4147-A177-3AD203B41FA5}"/>
                  </a:extLst>
                </a:gridCol>
                <a:gridCol w="1463410">
                  <a:extLst>
                    <a:ext uri="{9D8B030D-6E8A-4147-A177-3AD203B41FA5}"/>
                  </a:extLst>
                </a:gridCol>
                <a:gridCol w="1311989">
                  <a:extLst>
                    <a:ext uri="{9D8B030D-6E8A-4147-A177-3AD203B41FA5}"/>
                  </a:extLst>
                </a:gridCol>
              </a:tblGrid>
              <a:tr h="617231">
                <a:tc>
                  <a:txBody>
                    <a:bodyPr/>
                    <a:lstStyle/>
                    <a:p>
                      <a:pPr algn="ctr"/>
                      <a:r>
                        <a:rPr lang="en-US" sz="1200" dirty="0">
                          <a:solidFill>
                            <a:schemeClr val="tx1"/>
                          </a:solidFill>
                        </a:rPr>
                        <a:t>Method</a:t>
                      </a: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dirty="0" smtClean="0">
                          <a:solidFill>
                            <a:schemeClr val="tx1"/>
                          </a:solidFill>
                        </a:rPr>
                        <a:t>FY 18-19</a:t>
                      </a:r>
                      <a:endParaRPr lang="en-US" sz="1200" dirty="0">
                        <a:solidFill>
                          <a:schemeClr val="tx1"/>
                        </a:solidFill>
                      </a:endParaRP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dirty="0" smtClean="0">
                          <a:solidFill>
                            <a:schemeClr val="tx1"/>
                          </a:solidFill>
                        </a:rPr>
                        <a:t>FY 19-20</a:t>
                      </a:r>
                      <a:endParaRPr lang="en-US" sz="1200" dirty="0">
                        <a:solidFill>
                          <a:schemeClr val="tx1"/>
                        </a:solidFill>
                      </a:endParaRP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dirty="0" smtClean="0">
                          <a:solidFill>
                            <a:schemeClr val="tx1"/>
                          </a:solidFill>
                        </a:rPr>
                        <a:t>FY20-21</a:t>
                      </a:r>
                      <a:endParaRPr lang="en-US" sz="1200" dirty="0">
                        <a:solidFill>
                          <a:schemeClr val="tx1"/>
                        </a:solidFill>
                      </a:endParaRP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dirty="0" smtClean="0">
                          <a:solidFill>
                            <a:schemeClr val="tx1"/>
                          </a:solidFill>
                        </a:rPr>
                        <a:t>2021-22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 (Up to Sep,22 )</a:t>
                      </a: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1" kern="1200" dirty="0" smtClean="0">
                          <a:solidFill>
                            <a:schemeClr val="tx1"/>
                          </a:solidFill>
                          <a:latin typeface="+mn-lt"/>
                          <a:ea typeface="+mn-ea"/>
                          <a:cs typeface="+mn-cs"/>
                        </a:rPr>
                        <a:t>2022-23 </a:t>
                      </a:r>
                    </a:p>
                    <a:p>
                      <a:pPr algn="ctr"/>
                      <a:r>
                        <a:rPr lang="en-US" sz="1200" b="1" kern="1200" dirty="0" smtClean="0">
                          <a:solidFill>
                            <a:schemeClr val="tx1"/>
                          </a:solidFill>
                          <a:latin typeface="+mn-lt"/>
                          <a:ea typeface="+mn-ea"/>
                          <a:cs typeface="+mn-cs"/>
                        </a:rPr>
                        <a:t> </a:t>
                      </a:r>
                      <a:r>
                        <a:rPr lang="en-US" sz="1200" b="1" kern="1200" dirty="0">
                          <a:solidFill>
                            <a:schemeClr val="tx1"/>
                          </a:solidFill>
                          <a:latin typeface="+mn-lt"/>
                          <a:ea typeface="+mn-ea"/>
                          <a:cs typeface="+mn-cs"/>
                        </a:rPr>
                        <a:t>(Up to </a:t>
                      </a:r>
                      <a:r>
                        <a:rPr lang="en-US" sz="1200" b="1" kern="1200" dirty="0" smtClean="0">
                          <a:solidFill>
                            <a:schemeClr val="tx1"/>
                          </a:solidFill>
                          <a:latin typeface="+mn-lt"/>
                          <a:ea typeface="+mn-ea"/>
                          <a:cs typeface="+mn-cs"/>
                        </a:rPr>
                        <a:t>Sep,22 </a:t>
                      </a:r>
                      <a:r>
                        <a:rPr lang="en-US" sz="1200" b="1" kern="1200" dirty="0">
                          <a:solidFill>
                            <a:schemeClr val="tx1"/>
                          </a:solidFill>
                          <a:latin typeface="+mn-lt"/>
                          <a:ea typeface="+mn-ea"/>
                          <a:cs typeface="+mn-cs"/>
                        </a:rPr>
                        <a:t>)</a:t>
                      </a: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502931">
                <a:tc>
                  <a:txBody>
                    <a:bodyPr/>
                    <a:lstStyle/>
                    <a:p>
                      <a:r>
                        <a:rPr lang="en-US" sz="1400" b="0" dirty="0">
                          <a:solidFill>
                            <a:schemeClr val="tx1"/>
                          </a:solidFill>
                        </a:rPr>
                        <a:t>Female Sterilization</a:t>
                      </a: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2,80,798</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3,03,507</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2,88,812</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40,538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50099</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502931">
                <a:tc>
                  <a:txBody>
                    <a:bodyPr/>
                    <a:lstStyle/>
                    <a:p>
                      <a:r>
                        <a:rPr lang="en-US" sz="1400" b="0" dirty="0">
                          <a:solidFill>
                            <a:schemeClr val="tx1"/>
                          </a:solidFill>
                        </a:rPr>
                        <a:t>Male Sterilization</a:t>
                      </a: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3905</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5700</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1987</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1,068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1249</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90614">
                <a:tc>
                  <a:txBody>
                    <a:bodyPr/>
                    <a:lstStyle/>
                    <a:p>
                      <a:r>
                        <a:rPr lang="en-US" sz="1400" b="1" dirty="0">
                          <a:solidFill>
                            <a:schemeClr val="tx1"/>
                          </a:solidFill>
                        </a:rPr>
                        <a:t>Total </a:t>
                      </a:r>
                      <a:r>
                        <a:rPr lang="en-US" sz="1400" b="1" dirty="0" smtClean="0">
                          <a:solidFill>
                            <a:schemeClr val="tx1"/>
                          </a:solidFill>
                        </a:rPr>
                        <a:t>ST</a:t>
                      </a:r>
                      <a:endParaRPr lang="en-US" sz="1400" b="1"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1" kern="1200" dirty="0" smtClean="0">
                          <a:solidFill>
                            <a:schemeClr val="tx1"/>
                          </a:solidFill>
                          <a:latin typeface="+mn-lt"/>
                          <a:ea typeface="+mn-ea"/>
                          <a:cs typeface="+mn-cs"/>
                        </a:rPr>
                        <a:t>2,84,703</a:t>
                      </a:r>
                      <a:endParaRPr lang="en-US" sz="15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1" kern="1200" dirty="0" smtClean="0">
                          <a:solidFill>
                            <a:schemeClr val="tx1"/>
                          </a:solidFill>
                          <a:latin typeface="+mn-lt"/>
                          <a:ea typeface="+mn-ea"/>
                          <a:cs typeface="+mn-cs"/>
                        </a:rPr>
                        <a:t>3,09,207</a:t>
                      </a:r>
                      <a:endParaRPr lang="en-US" sz="15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1" kern="1200" dirty="0" smtClean="0">
                          <a:solidFill>
                            <a:schemeClr val="tx1"/>
                          </a:solidFill>
                          <a:latin typeface="+mn-lt"/>
                          <a:ea typeface="+mn-ea"/>
                          <a:cs typeface="+mn-cs"/>
                        </a:rPr>
                        <a:t>2,90,799</a:t>
                      </a:r>
                      <a:endParaRPr lang="en-US" sz="15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1" kern="1200" dirty="0">
                          <a:solidFill>
                            <a:schemeClr val="tx1"/>
                          </a:solidFill>
                          <a:latin typeface="+mn-lt"/>
                          <a:ea typeface="+mn-ea"/>
                          <a:cs typeface="+mn-cs"/>
                        </a:rPr>
                        <a:t>41,606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1" kern="1200" dirty="0" smtClean="0">
                          <a:solidFill>
                            <a:schemeClr val="tx1"/>
                          </a:solidFill>
                          <a:latin typeface="+mn-lt"/>
                          <a:ea typeface="+mn-ea"/>
                          <a:cs typeface="+mn-cs"/>
                        </a:rPr>
                        <a:t>51348</a:t>
                      </a:r>
                      <a:endParaRPr lang="en-IN" sz="1500" b="1"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90614">
                <a:tc>
                  <a:txBody>
                    <a:bodyPr/>
                    <a:lstStyle/>
                    <a:p>
                      <a:r>
                        <a:rPr lang="en-US" sz="1400" b="0" dirty="0" smtClean="0">
                          <a:solidFill>
                            <a:schemeClr val="tx1"/>
                          </a:solidFill>
                        </a:rPr>
                        <a:t>PPIUCD</a:t>
                      </a:r>
                      <a:endParaRPr lang="en-US" sz="1400" b="0"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3,08,157</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3,57,227</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4,70,990</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500" b="0" kern="1200" dirty="0">
                          <a:solidFill>
                            <a:schemeClr val="tx1"/>
                          </a:solidFill>
                          <a:latin typeface="+mn-lt"/>
                          <a:ea typeface="+mn-ea"/>
                          <a:cs typeface="+mn-cs"/>
                        </a:rPr>
                        <a:t>2,93,691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340906</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502931">
                <a:tc>
                  <a:txBody>
                    <a:bodyPr/>
                    <a:lstStyle/>
                    <a:p>
                      <a:r>
                        <a:rPr lang="en-US" sz="1400" b="0" dirty="0" smtClean="0">
                          <a:solidFill>
                            <a:schemeClr val="tx1"/>
                          </a:solidFill>
                        </a:rPr>
                        <a:t>IUCD &amp;PAIUCD</a:t>
                      </a:r>
                      <a:endParaRPr lang="en-US" sz="1400" b="0"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5,37,719</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6,61,323</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5,88,272</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3,17,108</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348450</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90614">
                <a:tc>
                  <a:txBody>
                    <a:bodyPr/>
                    <a:lstStyle/>
                    <a:p>
                      <a:r>
                        <a:rPr lang="en-US" sz="1400" b="0" dirty="0" smtClean="0">
                          <a:solidFill>
                            <a:schemeClr val="tx1"/>
                          </a:solidFill>
                        </a:rPr>
                        <a:t>OCP strips</a:t>
                      </a:r>
                      <a:endParaRPr lang="en-US" sz="1400" b="0"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36,87,426</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46,44,343</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45,90,481</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23,45,358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1500" b="0" kern="1200" dirty="0" smtClean="0">
                          <a:solidFill>
                            <a:schemeClr val="tx1"/>
                          </a:solidFill>
                          <a:latin typeface="+mn-lt"/>
                          <a:ea typeface="+mn-ea"/>
                          <a:cs typeface="+mn-cs"/>
                        </a:rPr>
                        <a:t>2925286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315398">
                <a:tc>
                  <a:txBody>
                    <a:bodyPr/>
                    <a:lstStyle/>
                    <a:p>
                      <a:r>
                        <a:rPr lang="en-US" sz="1400" b="0" dirty="0" err="1" smtClean="0">
                          <a:solidFill>
                            <a:schemeClr val="tx1"/>
                          </a:solidFill>
                        </a:rPr>
                        <a:t>Chhaya</a:t>
                      </a:r>
                      <a:r>
                        <a:rPr lang="en-US" sz="1400" b="0" dirty="0" smtClean="0">
                          <a:solidFill>
                            <a:schemeClr val="tx1"/>
                          </a:solidFill>
                        </a:rPr>
                        <a:t> strips</a:t>
                      </a:r>
                      <a:endParaRPr lang="en-US" sz="1400" b="0"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2,63,438</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6,93,530</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11,97,234</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8,74,228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1376926</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338950">
                <a:tc>
                  <a:txBody>
                    <a:bodyPr/>
                    <a:lstStyle/>
                    <a:p>
                      <a:r>
                        <a:rPr lang="en-US" sz="1400" b="0" dirty="0" smtClean="0">
                          <a:solidFill>
                            <a:schemeClr val="tx1"/>
                          </a:solidFill>
                        </a:rPr>
                        <a:t>ANTARA</a:t>
                      </a:r>
                      <a:r>
                        <a:rPr lang="en-US" sz="1400" b="0" baseline="0" dirty="0" smtClean="0">
                          <a:solidFill>
                            <a:schemeClr val="tx1"/>
                          </a:solidFill>
                        </a:rPr>
                        <a:t> doses</a:t>
                      </a:r>
                      <a:endParaRPr lang="en-US" sz="1400" b="0" dirty="0">
                        <a:solidFill>
                          <a:schemeClr val="tx1"/>
                        </a:solidFill>
                      </a:endParaRPr>
                    </a:p>
                  </a:txBody>
                  <a:tcPr marT="34295" marB="342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1,62,934</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3,42,382</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3,39,344</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2,56,961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500" b="0" kern="1200" dirty="0" smtClean="0">
                          <a:solidFill>
                            <a:schemeClr val="tx1"/>
                          </a:solidFill>
                          <a:latin typeface="+mn-lt"/>
                          <a:ea typeface="+mn-ea"/>
                          <a:cs typeface="+mn-cs"/>
                        </a:rPr>
                        <a:t>408844</a:t>
                      </a:r>
                      <a:endParaRPr lang="en-IN"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502931">
                <a:tc>
                  <a:txBody>
                    <a:bodyPr/>
                    <a:lstStyle/>
                    <a:p>
                      <a:r>
                        <a:rPr lang="en-US" sz="1400" b="0" dirty="0">
                          <a:solidFill>
                            <a:schemeClr val="tx1"/>
                          </a:solidFill>
                        </a:rPr>
                        <a:t>Condom </a:t>
                      </a:r>
                      <a:r>
                        <a:rPr lang="en-US" sz="1400" b="0" dirty="0" smtClean="0">
                          <a:solidFill>
                            <a:schemeClr val="tx1"/>
                          </a:solidFill>
                        </a:rPr>
                        <a:t>pieces</a:t>
                      </a:r>
                      <a:endParaRPr lang="en-US" sz="1400" b="0" dirty="0">
                        <a:solidFill>
                          <a:schemeClr val="tx1"/>
                        </a:solidFill>
                      </a:endParaRPr>
                    </a:p>
                  </a:txBody>
                  <a:tcPr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3,81,81,813</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4,05,27,698</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smtClean="0">
                          <a:solidFill>
                            <a:schemeClr val="tx1"/>
                          </a:solidFill>
                          <a:latin typeface="+mn-lt"/>
                          <a:ea typeface="+mn-ea"/>
                          <a:cs typeface="+mn-cs"/>
                        </a:rPr>
                        <a:t>4,36,48,491</a:t>
                      </a:r>
                      <a:endParaRPr lang="en-US" sz="1500" b="0" kern="1200" dirty="0">
                        <a:solidFill>
                          <a:schemeClr val="tx1"/>
                        </a:solidFill>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500" b="0" kern="1200" dirty="0">
                          <a:solidFill>
                            <a:schemeClr val="tx1"/>
                          </a:solidFill>
                          <a:latin typeface="+mn-lt"/>
                          <a:ea typeface="+mn-ea"/>
                          <a:cs typeface="+mn-cs"/>
                        </a:rPr>
                        <a:t>2,31,06,355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IN" sz="1500" b="0" kern="1200" dirty="0" smtClean="0">
                          <a:solidFill>
                            <a:schemeClr val="tx1"/>
                          </a:solidFill>
                          <a:latin typeface="+mn-lt"/>
                          <a:ea typeface="+mn-ea"/>
                          <a:cs typeface="+mn-cs"/>
                        </a:rPr>
                        <a:t>29483185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bl>
          </a:graphicData>
        </a:graphic>
      </p:graphicFrame>
      <p:sp>
        <p:nvSpPr>
          <p:cNvPr id="4" name="Rectangle 3"/>
          <p:cNvSpPr/>
          <p:nvPr/>
        </p:nvSpPr>
        <p:spPr>
          <a:xfrm>
            <a:off x="7162800" y="4933950"/>
            <a:ext cx="1752600" cy="20955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273" fontAlgn="auto">
              <a:spcBef>
                <a:spcPts val="0"/>
              </a:spcBef>
              <a:spcAft>
                <a:spcPts val="0"/>
              </a:spcAft>
              <a:defRPr/>
            </a:pPr>
            <a:r>
              <a:rPr lang="en-US" sz="1100" b="1" dirty="0">
                <a:solidFill>
                  <a:schemeClr val="tx1"/>
                </a:solidFill>
              </a:rPr>
              <a:t>Source-HMIS till  17-10-22</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rPr>
              <a:t>Quality in FP Service Delivery</a:t>
            </a:r>
            <a:endParaRPr lang="en-US" sz="2400" b="1" dirty="0">
              <a:solidFill>
                <a:schemeClr val="bg1"/>
              </a:solidFill>
            </a:endParaRPr>
          </a:p>
        </p:txBody>
      </p:sp>
      <p:sp>
        <p:nvSpPr>
          <p:cNvPr id="3" name="TextBox 4"/>
          <p:cNvSpPr txBox="1">
            <a:spLocks noChangeArrowheads="1"/>
          </p:cNvSpPr>
          <p:nvPr/>
        </p:nvSpPr>
        <p:spPr bwMode="auto">
          <a:xfrm>
            <a:off x="381001" y="742950"/>
            <a:ext cx="8651875" cy="369332"/>
          </a:xfrm>
          <a:prstGeom prst="rect">
            <a:avLst/>
          </a:prstGeom>
          <a:noFill/>
          <a:ln w="9525">
            <a:noFill/>
            <a:miter lim="800000"/>
            <a:headEnd/>
            <a:tailEnd/>
          </a:ln>
        </p:spPr>
        <p:txBody>
          <a:bodyPr wrap="square">
            <a:spAutoFit/>
          </a:bodyPr>
          <a:lstStyle/>
          <a:p>
            <a:r>
              <a:rPr lang="en-US" altLang="en-US" i="1" dirty="0"/>
              <a:t>As we have seen and increase in spacing services focus is on strengthening quality</a:t>
            </a:r>
            <a:endParaRPr lang="en-IN" altLang="en-US" i="1" dirty="0"/>
          </a:p>
        </p:txBody>
      </p:sp>
      <p:sp>
        <p:nvSpPr>
          <p:cNvPr id="4" name="Content Placeholder 2">
            <a:extLst>
              <a:ext uri="{FF2B5EF4-FFF2-40B4-BE49-F238E27FC236}"/>
            </a:extLst>
          </p:cNvPr>
          <p:cNvSpPr>
            <a:spLocks noGrp="1"/>
          </p:cNvSpPr>
          <p:nvPr>
            <p:ph idx="1"/>
          </p:nvPr>
        </p:nvSpPr>
        <p:spPr>
          <a:xfrm>
            <a:off x="304800" y="1352550"/>
            <a:ext cx="3987800" cy="3352800"/>
          </a:xfrm>
        </p:spPr>
        <p:txBody>
          <a:bodyPr rtlCol="0">
            <a:noAutofit/>
          </a:bodyPr>
          <a:lstStyle/>
          <a:p>
            <a:pPr marL="180975" indent="-180975" eaLnBrk="1" fontAlgn="auto" hangingPunct="1">
              <a:spcAft>
                <a:spcPts val="0"/>
              </a:spcAft>
              <a:buFont typeface="Wingdings" pitchFamily="2" charset="2"/>
              <a:buChar char="Ø"/>
              <a:defRPr/>
            </a:pPr>
            <a:r>
              <a:rPr lang="en-US" altLang="en-US" sz="1400" dirty="0" err="1">
                <a:solidFill>
                  <a:srgbClr val="000000"/>
                </a:solidFill>
                <a:cs typeface="Calibri" panose="020F0502020204030204" pitchFamily="34" charset="0"/>
              </a:rPr>
              <a:t>Counselling</a:t>
            </a:r>
            <a:r>
              <a:rPr lang="en-US" altLang="en-US" sz="1400" dirty="0">
                <a:solidFill>
                  <a:srgbClr val="000000"/>
                </a:solidFill>
                <a:cs typeface="Calibri" panose="020F0502020204030204" pitchFamily="34" charset="0"/>
              </a:rPr>
              <a:t> stamp have been developed for </a:t>
            </a:r>
            <a:r>
              <a:rPr lang="en-US" altLang="en-US" sz="1400" dirty="0" err="1">
                <a:solidFill>
                  <a:srgbClr val="000000"/>
                </a:solidFill>
                <a:cs typeface="Calibri" panose="020F0502020204030204" pitchFamily="34" charset="0"/>
              </a:rPr>
              <a:t>counsellors</a:t>
            </a:r>
            <a:r>
              <a:rPr lang="en-US" altLang="en-US" sz="1400" dirty="0">
                <a:solidFill>
                  <a:srgbClr val="000000"/>
                </a:solidFill>
                <a:cs typeface="Calibri" panose="020F0502020204030204" pitchFamily="34" charset="0"/>
              </a:rPr>
              <a:t> to offer basket of choice to the client</a:t>
            </a:r>
            <a:r>
              <a:rPr lang="en-US" altLang="en-US" sz="1400" dirty="0" smtClean="0">
                <a:solidFill>
                  <a:srgbClr val="000000"/>
                </a:solidFill>
                <a:cs typeface="Calibri" panose="020F0502020204030204" pitchFamily="34" charset="0"/>
              </a:rPr>
              <a:t>.</a:t>
            </a:r>
            <a:endParaRPr lang="en-US" altLang="en-US" sz="1400" dirty="0">
              <a:solidFill>
                <a:srgbClr val="000000"/>
              </a:solidFill>
              <a:cs typeface="Calibri" panose="020F0502020204030204" pitchFamily="34" charset="0"/>
            </a:endParaRPr>
          </a:p>
          <a:p>
            <a:pPr marL="180975" indent="-180975" eaLnBrk="1" fontAlgn="auto" hangingPunct="1">
              <a:spcAft>
                <a:spcPts val="0"/>
              </a:spcAft>
              <a:buFont typeface="Wingdings" pitchFamily="2" charset="2"/>
              <a:buChar char="Ø"/>
              <a:defRPr/>
            </a:pPr>
            <a:r>
              <a:rPr lang="en-US" altLang="en-US" sz="1400" dirty="0">
                <a:solidFill>
                  <a:srgbClr val="000000"/>
                </a:solidFill>
                <a:cs typeface="Calibri" panose="020F0502020204030204" pitchFamily="34" charset="0"/>
              </a:rPr>
              <a:t>Verification of beneficiaries through 104 call centre being </a:t>
            </a:r>
            <a:r>
              <a:rPr lang="en-US" altLang="en-US" sz="1400" dirty="0" smtClean="0">
                <a:solidFill>
                  <a:srgbClr val="000000"/>
                </a:solidFill>
                <a:cs typeface="Calibri" panose="020F0502020204030204" pitchFamily="34" charset="0"/>
              </a:rPr>
              <a:t>initiated</a:t>
            </a:r>
            <a:endParaRPr lang="en-US" altLang="en-US" sz="1400" dirty="0">
              <a:solidFill>
                <a:srgbClr val="000000"/>
              </a:solidFill>
              <a:cs typeface="Calibri" panose="020F0502020204030204" pitchFamily="34" charset="0"/>
            </a:endParaRPr>
          </a:p>
          <a:p>
            <a:pPr marL="180975" indent="-180975" eaLnBrk="1" fontAlgn="auto" hangingPunct="1">
              <a:spcAft>
                <a:spcPts val="0"/>
              </a:spcAft>
              <a:buFont typeface="Wingdings" pitchFamily="2" charset="2"/>
              <a:buChar char="Ø"/>
              <a:defRPr/>
            </a:pPr>
            <a:r>
              <a:rPr lang="en-US" altLang="en-US" sz="1400" dirty="0">
                <a:solidFill>
                  <a:srgbClr val="000000"/>
                </a:solidFill>
                <a:cs typeface="Calibri" panose="020F0502020204030204" pitchFamily="34" charset="0"/>
              </a:rPr>
              <a:t>Integrated trainings for RMNCH+A and AFHC </a:t>
            </a:r>
            <a:r>
              <a:rPr lang="en-US" altLang="en-US" sz="1400" dirty="0" err="1" smtClean="0">
                <a:solidFill>
                  <a:srgbClr val="000000"/>
                </a:solidFill>
                <a:cs typeface="Calibri" panose="020F0502020204030204" pitchFamily="34" charset="0"/>
              </a:rPr>
              <a:t>Counsellors</a:t>
            </a:r>
            <a:endParaRPr lang="en-US" altLang="en-US" sz="1400" dirty="0">
              <a:solidFill>
                <a:srgbClr val="000000"/>
              </a:solidFill>
              <a:cs typeface="Calibri" panose="020F0502020204030204" pitchFamily="34" charset="0"/>
            </a:endParaRPr>
          </a:p>
          <a:p>
            <a:pPr marL="180975" indent="-180975" eaLnBrk="1" fontAlgn="auto" hangingPunct="1">
              <a:spcAft>
                <a:spcPts val="0"/>
              </a:spcAft>
              <a:buFont typeface="Wingdings" pitchFamily="2" charset="2"/>
              <a:buChar char="Ø"/>
              <a:defRPr/>
            </a:pPr>
            <a:r>
              <a:rPr lang="en-US" altLang="en-US" sz="1400" dirty="0">
                <a:solidFill>
                  <a:srgbClr val="000000"/>
                </a:solidFill>
                <a:cs typeface="Calibri" panose="020F0502020204030204" pitchFamily="34" charset="0"/>
              </a:rPr>
              <a:t>Integration of PPFP in Mantra </a:t>
            </a:r>
            <a:r>
              <a:rPr lang="en-US" altLang="en-US" sz="1400" dirty="0" smtClean="0">
                <a:solidFill>
                  <a:srgbClr val="000000"/>
                </a:solidFill>
                <a:cs typeface="Calibri" panose="020F0502020204030204" pitchFamily="34" charset="0"/>
              </a:rPr>
              <a:t>App</a:t>
            </a:r>
            <a:endParaRPr lang="en-US" altLang="en-US" sz="1400" dirty="0">
              <a:solidFill>
                <a:srgbClr val="000000"/>
              </a:solidFill>
              <a:cs typeface="Calibri" panose="020F0502020204030204" pitchFamily="34" charset="0"/>
            </a:endParaRPr>
          </a:p>
          <a:p>
            <a:pPr marL="180975" indent="-180975" eaLnBrk="1" fontAlgn="auto" hangingPunct="1">
              <a:spcAft>
                <a:spcPts val="0"/>
              </a:spcAft>
              <a:buFont typeface="Wingdings" pitchFamily="2" charset="2"/>
              <a:buChar char="Ø"/>
              <a:defRPr/>
            </a:pPr>
            <a:r>
              <a:rPr lang="en-US" altLang="en-US" sz="1400" dirty="0">
                <a:solidFill>
                  <a:srgbClr val="000000"/>
                </a:solidFill>
                <a:cs typeface="Calibri" panose="020F0502020204030204" pitchFamily="34" charset="0"/>
              </a:rPr>
              <a:t>Regular Sharing of HMIS Dashboard with the Divisions and Districts for informed decision making</a:t>
            </a:r>
            <a:r>
              <a:rPr lang="en-US" altLang="en-US" sz="1400" dirty="0" smtClean="0">
                <a:solidFill>
                  <a:srgbClr val="000000"/>
                </a:solidFill>
                <a:cs typeface="Calibri" panose="020F0502020204030204" pitchFamily="34" charset="0"/>
              </a:rPr>
              <a:t>.</a:t>
            </a:r>
            <a:endParaRPr lang="en-US" altLang="en-US" sz="1400" dirty="0">
              <a:solidFill>
                <a:srgbClr val="000000"/>
              </a:solidFill>
              <a:cs typeface="Calibri" panose="020F0502020204030204" pitchFamily="34" charset="0"/>
            </a:endParaRPr>
          </a:p>
          <a:p>
            <a:pPr marL="180975" indent="-180975" eaLnBrk="1" fontAlgn="auto" hangingPunct="1">
              <a:spcAft>
                <a:spcPts val="0"/>
              </a:spcAft>
              <a:buFont typeface="Wingdings" pitchFamily="2" charset="2"/>
              <a:buChar char="Ø"/>
              <a:defRPr/>
            </a:pPr>
            <a:r>
              <a:rPr lang="en-US" altLang="en-US" sz="1400" dirty="0">
                <a:solidFill>
                  <a:srgbClr val="000000"/>
                </a:solidFill>
                <a:cs typeface="Calibri" panose="020F0502020204030204" pitchFamily="34" charset="0"/>
              </a:rPr>
              <a:t>Initial emphasis is on strengthening FP and CAC services in FRU and then moving to Non FRU for strengthened FP and CAC service delivery.</a:t>
            </a:r>
            <a:endParaRPr lang="en-IN" altLang="en-US" sz="1400" dirty="0">
              <a:solidFill>
                <a:srgbClr val="000000"/>
              </a:solidFill>
              <a:cs typeface="Calibri" panose="020F0502020204030204" pitchFamily="34" charset="0"/>
            </a:endParaRPr>
          </a:p>
        </p:txBody>
      </p:sp>
      <p:pic>
        <p:nvPicPr>
          <p:cNvPr id="5" name="Picture 6"/>
          <p:cNvPicPr>
            <a:picLocks noChangeAspect="1"/>
          </p:cNvPicPr>
          <p:nvPr/>
        </p:nvPicPr>
        <p:blipFill>
          <a:blip r:embed="rId2"/>
          <a:srcRect l="6912" t="20967" r="9560" b="5463"/>
          <a:stretch>
            <a:fillRect/>
          </a:stretch>
        </p:blipFill>
        <p:spPr bwMode="auto">
          <a:xfrm>
            <a:off x="4800600" y="1047751"/>
            <a:ext cx="3657600" cy="2169080"/>
          </a:xfrm>
          <a:prstGeom prst="rect">
            <a:avLst/>
          </a:prstGeom>
          <a:ln>
            <a:noFill/>
          </a:ln>
          <a:effectLst>
            <a:outerShdw blurRad="292100" dist="139700" dir="2700000" algn="tl" rotWithShape="0">
              <a:srgbClr val="333333">
                <a:alpha val="65000"/>
              </a:srgbClr>
            </a:outerShdw>
          </a:effectLst>
        </p:spPr>
      </p:pic>
      <p:pic>
        <p:nvPicPr>
          <p:cNvPr id="6" name="Picture 9"/>
          <p:cNvPicPr>
            <a:picLocks noChangeAspect="1"/>
          </p:cNvPicPr>
          <p:nvPr/>
        </p:nvPicPr>
        <p:blipFill>
          <a:blip r:embed="rId3" cstate="print"/>
          <a:srcRect/>
          <a:stretch>
            <a:fillRect/>
          </a:stretch>
        </p:blipFill>
        <p:spPr bwMode="auto">
          <a:xfrm>
            <a:off x="4343400" y="3333751"/>
            <a:ext cx="4419601" cy="164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rPr>
              <a:t>Reaching to Newly Wed’s</a:t>
            </a:r>
            <a:endParaRPr lang="en-US" sz="2400" b="1" dirty="0">
              <a:solidFill>
                <a:schemeClr val="bg1"/>
              </a:solidFill>
            </a:endParaRPr>
          </a:p>
        </p:txBody>
      </p:sp>
      <p:pic>
        <p:nvPicPr>
          <p:cNvPr id="3" name="Picture 2">
            <a:extLst>
              <a:ext uri="{FF2B5EF4-FFF2-40B4-BE49-F238E27FC236}"/>
            </a:extLst>
          </p:cNvPr>
          <p:cNvPicPr>
            <a:picLocks noChangeAspect="1"/>
          </p:cNvPicPr>
          <p:nvPr/>
        </p:nvPicPr>
        <p:blipFill>
          <a:blip r:embed="rId2" cstate="print"/>
          <a:stretch>
            <a:fillRect/>
          </a:stretch>
        </p:blipFill>
        <p:spPr>
          <a:xfrm>
            <a:off x="838200" y="57150"/>
            <a:ext cx="909828" cy="909828"/>
          </a:xfrm>
          <a:prstGeom prst="rect">
            <a:avLst/>
          </a:prstGeom>
          <a:effectLst>
            <a:glow rad="139700">
              <a:schemeClr val="accent1">
                <a:satMod val="175000"/>
                <a:alpha val="40000"/>
              </a:schemeClr>
            </a:glow>
          </a:effectLst>
        </p:spPr>
      </p:pic>
      <p:sp>
        <p:nvSpPr>
          <p:cNvPr id="4" name="Rectangle 6"/>
          <p:cNvSpPr>
            <a:spLocks noChangeArrowheads="1"/>
          </p:cNvSpPr>
          <p:nvPr/>
        </p:nvSpPr>
        <p:spPr bwMode="auto">
          <a:xfrm>
            <a:off x="304800" y="971550"/>
            <a:ext cx="5643563" cy="2213363"/>
          </a:xfrm>
          <a:prstGeom prst="rect">
            <a:avLst/>
          </a:prstGeom>
          <a:noFill/>
          <a:ln w="9525">
            <a:noFill/>
            <a:miter lim="800000"/>
            <a:headEnd/>
            <a:tailEnd/>
          </a:ln>
        </p:spPr>
        <p:txBody>
          <a:bodyPr wrap="square">
            <a:spAutoFit/>
          </a:bodyPr>
          <a:lstStyle/>
          <a:p>
            <a:pPr algn="just">
              <a:lnSpc>
                <a:spcPct val="110000"/>
              </a:lnSpc>
            </a:pPr>
            <a:r>
              <a:rPr lang="en-US" altLang="en-US" sz="1400" b="1" dirty="0" err="1">
                <a:latin typeface="+mj-lt"/>
                <a:cs typeface="Times New Roman" pitchFamily="18" charset="0"/>
              </a:rPr>
              <a:t>Shagun</a:t>
            </a:r>
            <a:r>
              <a:rPr lang="en-US" altLang="en-US" sz="1400" b="1" dirty="0">
                <a:latin typeface="+mj-lt"/>
                <a:cs typeface="Times New Roman" pitchFamily="18" charset="0"/>
              </a:rPr>
              <a:t>" kit</a:t>
            </a:r>
            <a:endParaRPr lang="en-US" altLang="en-US" sz="1400" dirty="0">
              <a:latin typeface="+mj-lt"/>
              <a:cs typeface="Times New Roman" pitchFamily="18" charset="0"/>
            </a:endParaRPr>
          </a:p>
          <a:p>
            <a:pPr algn="just">
              <a:lnSpc>
                <a:spcPct val="110000"/>
              </a:lnSpc>
            </a:pPr>
            <a:r>
              <a:rPr lang="en-US" altLang="en-US" sz="1400" dirty="0">
                <a:latin typeface="+mj-lt"/>
                <a:cs typeface="Times New Roman" pitchFamily="18" charset="0"/>
              </a:rPr>
              <a:t>To reach newly wed with this kit having; Vanity items, Family planning commodity ( Condoms, Oral Contraceptive pill, Pregnancy Kit &amp; Emergency contraceptive pill pack) , Information material related to commodity , Marriage registration form and letter addressed to couple with the name of Health Minister</a:t>
            </a:r>
          </a:p>
          <a:p>
            <a:pPr algn="just">
              <a:lnSpc>
                <a:spcPct val="110000"/>
              </a:lnSpc>
            </a:pPr>
            <a:r>
              <a:rPr lang="en-US" altLang="en-US" sz="1400" dirty="0">
                <a:latin typeface="+mj-lt"/>
                <a:cs typeface="Times New Roman" pitchFamily="18" charset="0"/>
              </a:rPr>
              <a:t>ASHA has to provide this kit to every newly wed in her community</a:t>
            </a:r>
          </a:p>
          <a:p>
            <a:pPr algn="just">
              <a:lnSpc>
                <a:spcPct val="110000"/>
              </a:lnSpc>
            </a:pPr>
            <a:r>
              <a:rPr lang="en-US" altLang="en-US" sz="1400" dirty="0" err="1">
                <a:latin typeface="+mj-lt"/>
                <a:cs typeface="Times New Roman" pitchFamily="18" charset="0"/>
              </a:rPr>
              <a:t>Shagun</a:t>
            </a:r>
            <a:r>
              <a:rPr lang="en-US" altLang="en-US" sz="1400" dirty="0">
                <a:latin typeface="+mj-lt"/>
                <a:cs typeface="Times New Roman" pitchFamily="18" charset="0"/>
              </a:rPr>
              <a:t> Kits are also distributed during </a:t>
            </a:r>
            <a:r>
              <a:rPr lang="en-US" altLang="en-US" sz="1400" dirty="0" err="1">
                <a:latin typeface="+mj-lt"/>
                <a:cs typeface="Times New Roman" pitchFamily="18" charset="0"/>
              </a:rPr>
              <a:t>Khushaal</a:t>
            </a:r>
            <a:r>
              <a:rPr lang="en-US" altLang="en-US" sz="1400" dirty="0">
                <a:latin typeface="+mj-lt"/>
                <a:cs typeface="Times New Roman" pitchFamily="18" charset="0"/>
              </a:rPr>
              <a:t> </a:t>
            </a:r>
            <a:r>
              <a:rPr lang="en-US" altLang="en-US" sz="1400" dirty="0" err="1">
                <a:latin typeface="+mj-lt"/>
                <a:cs typeface="Times New Roman" pitchFamily="18" charset="0"/>
              </a:rPr>
              <a:t>Pariwar</a:t>
            </a:r>
            <a:r>
              <a:rPr lang="en-US" altLang="en-US" sz="1400" dirty="0">
                <a:latin typeface="+mj-lt"/>
                <a:cs typeface="Times New Roman" pitchFamily="18" charset="0"/>
              </a:rPr>
              <a:t> </a:t>
            </a:r>
            <a:r>
              <a:rPr lang="en-US" altLang="en-US" sz="1400" dirty="0" err="1">
                <a:latin typeface="+mj-lt"/>
                <a:cs typeface="Times New Roman" pitchFamily="18" charset="0"/>
              </a:rPr>
              <a:t>Diwas</a:t>
            </a:r>
            <a:r>
              <a:rPr lang="en-US" altLang="en-US" sz="1400" dirty="0">
                <a:latin typeface="+mj-lt"/>
                <a:cs typeface="Times New Roman" pitchFamily="18" charset="0"/>
              </a:rPr>
              <a:t>, </a:t>
            </a:r>
            <a:r>
              <a:rPr lang="en-US" altLang="en-US" sz="1400" dirty="0" err="1">
                <a:latin typeface="+mj-lt"/>
                <a:cs typeface="Times New Roman" pitchFamily="18" charset="0"/>
              </a:rPr>
              <a:t>Samoohik</a:t>
            </a:r>
            <a:r>
              <a:rPr lang="en-US" altLang="en-US" sz="1400" dirty="0">
                <a:latin typeface="+mj-lt"/>
                <a:cs typeface="Times New Roman" pitchFamily="18" charset="0"/>
              </a:rPr>
              <a:t> </a:t>
            </a:r>
            <a:r>
              <a:rPr lang="en-US" altLang="en-US" sz="1400" dirty="0" err="1">
                <a:latin typeface="+mj-lt"/>
                <a:cs typeface="Times New Roman" pitchFamily="18" charset="0"/>
              </a:rPr>
              <a:t>Vivah</a:t>
            </a:r>
            <a:r>
              <a:rPr lang="en-US" altLang="en-US" sz="1400" dirty="0">
                <a:latin typeface="+mj-lt"/>
                <a:cs typeface="Times New Roman" pitchFamily="18" charset="0"/>
              </a:rPr>
              <a:t> also by elective representatives</a:t>
            </a:r>
          </a:p>
        </p:txBody>
      </p:sp>
      <p:pic>
        <p:nvPicPr>
          <p:cNvPr id="5" name="Picture 7"/>
          <p:cNvPicPr>
            <a:picLocks noChangeAspect="1"/>
          </p:cNvPicPr>
          <p:nvPr/>
        </p:nvPicPr>
        <p:blipFill>
          <a:blip r:embed="rId3"/>
          <a:srcRect/>
          <a:stretch>
            <a:fillRect/>
          </a:stretch>
        </p:blipFill>
        <p:spPr bwMode="auto">
          <a:xfrm>
            <a:off x="6248400" y="666750"/>
            <a:ext cx="2446337" cy="2017713"/>
          </a:xfrm>
          <a:prstGeom prst="rect">
            <a:avLst/>
          </a:prstGeom>
          <a:noFill/>
          <a:ln w="9525">
            <a:noFill/>
            <a:miter lim="800000"/>
            <a:headEnd/>
            <a:tailEnd/>
          </a:ln>
        </p:spPr>
      </p:pic>
      <p:sp>
        <p:nvSpPr>
          <p:cNvPr id="6" name="Rectangle 6"/>
          <p:cNvSpPr>
            <a:spLocks noChangeArrowheads="1"/>
          </p:cNvSpPr>
          <p:nvPr/>
        </p:nvSpPr>
        <p:spPr bwMode="auto">
          <a:xfrm>
            <a:off x="6781800" y="2571750"/>
            <a:ext cx="1295400" cy="397032"/>
          </a:xfrm>
          <a:prstGeom prst="rect">
            <a:avLst/>
          </a:prstGeom>
          <a:noFill/>
          <a:ln w="9525">
            <a:noFill/>
            <a:miter lim="800000"/>
            <a:headEnd/>
            <a:tailEnd/>
          </a:ln>
        </p:spPr>
        <p:txBody>
          <a:bodyPr wrap="square">
            <a:spAutoFit/>
          </a:bodyPr>
          <a:lstStyle/>
          <a:p>
            <a:pPr algn="just">
              <a:lnSpc>
                <a:spcPct val="110000"/>
              </a:lnSpc>
            </a:pPr>
            <a:r>
              <a:rPr lang="en-US" altLang="en-US" b="1" dirty="0" err="1">
                <a:latin typeface="+mj-lt"/>
                <a:cs typeface="Times New Roman" pitchFamily="18" charset="0"/>
              </a:rPr>
              <a:t>Shagun</a:t>
            </a:r>
            <a:r>
              <a:rPr lang="en-US" altLang="en-US" b="1" dirty="0">
                <a:latin typeface="+mj-lt"/>
                <a:cs typeface="Times New Roman" pitchFamily="18" charset="0"/>
              </a:rPr>
              <a:t> </a:t>
            </a:r>
            <a:r>
              <a:rPr lang="en-US" altLang="en-US" b="1" dirty="0" smtClean="0">
                <a:latin typeface="+mj-lt"/>
                <a:cs typeface="Times New Roman" pitchFamily="18" charset="0"/>
              </a:rPr>
              <a:t>kit</a:t>
            </a:r>
            <a:endParaRPr lang="en-US" altLang="en-US" b="1" dirty="0">
              <a:latin typeface="+mj-lt"/>
              <a:cs typeface="Times New Roman" pitchFamily="18" charset="0"/>
            </a:endParaRPr>
          </a:p>
        </p:txBody>
      </p:sp>
      <p:sp>
        <p:nvSpPr>
          <p:cNvPr id="7" name="Title 1"/>
          <p:cNvSpPr txBox="1">
            <a:spLocks/>
          </p:cNvSpPr>
          <p:nvPr/>
        </p:nvSpPr>
        <p:spPr>
          <a:xfrm>
            <a:off x="381000" y="3181350"/>
            <a:ext cx="8534400" cy="457200"/>
          </a:xfrm>
          <a:prstGeom prst="rect">
            <a:avLst/>
          </a:prstGeom>
          <a:solidFill>
            <a:schemeClr val="accent5">
              <a:lumMod val="75000"/>
            </a:schemeClr>
          </a:solidFill>
          <a:ln>
            <a:noFill/>
          </a:ln>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uLnTx/>
                <a:uFillTx/>
                <a:latin typeface="+mj-lt"/>
                <a:ea typeface="+mj-ea"/>
                <a:cs typeface="+mj-cs"/>
              </a:rPr>
              <a:t>Achievement in all Districts </a:t>
            </a: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8" name="Content Placeholder 5"/>
          <p:cNvGraphicFramePr>
            <a:graphicFrameLocks noGrp="1"/>
          </p:cNvGraphicFramePr>
          <p:nvPr>
            <p:ph idx="1"/>
          </p:nvPr>
        </p:nvGraphicFramePr>
        <p:xfrm>
          <a:off x="381000" y="3714750"/>
          <a:ext cx="8534400" cy="1127760"/>
        </p:xfrm>
        <a:graphic>
          <a:graphicData uri="http://schemas.openxmlformats.org/drawingml/2006/table">
            <a:tbl>
              <a:tblPr firstRow="1" bandRow="1">
                <a:tableStyleId>{5C22544A-7EE6-4342-B048-85BDC9FD1C3A}</a:tableStyleId>
              </a:tblPr>
              <a:tblGrid>
                <a:gridCol w="2844799">
                  <a:extLst>
                    <a:ext uri="{9D8B030D-6E8A-4147-A177-3AD203B41FA5}"/>
                  </a:extLst>
                </a:gridCol>
                <a:gridCol w="2537255">
                  <a:extLst>
                    <a:ext uri="{9D8B030D-6E8A-4147-A177-3AD203B41FA5}"/>
                  </a:extLst>
                </a:gridCol>
                <a:gridCol w="3152346">
                  <a:extLst>
                    <a:ext uri="{9D8B030D-6E8A-4147-A177-3AD203B41FA5}"/>
                  </a:extLst>
                </a:gridCol>
              </a:tblGrid>
              <a:tr h="266360">
                <a:tc>
                  <a:txBody>
                    <a:bodyPr/>
                    <a:lstStyle/>
                    <a:p>
                      <a:r>
                        <a:rPr lang="en-US" sz="1400" dirty="0" smtClean="0">
                          <a:solidFill>
                            <a:schemeClr val="tx1"/>
                          </a:solidFill>
                        </a:rPr>
                        <a:t>Activities</a:t>
                      </a:r>
                      <a:endParaRPr lang="en-US" sz="14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1400" dirty="0" smtClean="0">
                          <a:solidFill>
                            <a:schemeClr val="tx1"/>
                          </a:solidFill>
                        </a:rPr>
                        <a:t>Targets for Year 2022-23</a:t>
                      </a:r>
                      <a:endParaRPr lang="en-US" sz="14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dirty="0" smtClean="0">
                          <a:solidFill>
                            <a:schemeClr val="tx1"/>
                          </a:solidFill>
                        </a:rPr>
                        <a:t>Achievements </a:t>
                      </a:r>
                      <a:r>
                        <a:rPr lang="en-US" sz="1400" dirty="0" err="1" smtClean="0">
                          <a:solidFill>
                            <a:schemeClr val="tx1"/>
                          </a:solidFill>
                        </a:rPr>
                        <a:t>upto</a:t>
                      </a:r>
                      <a:r>
                        <a:rPr lang="en-US" sz="1400" dirty="0" smtClean="0">
                          <a:solidFill>
                            <a:schemeClr val="tx1"/>
                          </a:solidFill>
                        </a:rPr>
                        <a:t> Sept 22</a:t>
                      </a:r>
                      <a:endParaRPr lang="en-US" sz="14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242683">
                <a:tc>
                  <a:txBody>
                    <a:bodyPr/>
                    <a:lstStyle/>
                    <a:p>
                      <a:r>
                        <a:rPr lang="en-IN" sz="1400" b="0" dirty="0" smtClean="0">
                          <a:solidFill>
                            <a:schemeClr val="tx1"/>
                          </a:solidFill>
                        </a:rPr>
                        <a:t>Installation of Condom Boxes</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26430</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17010</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42683">
                <a:tc>
                  <a:txBody>
                    <a:bodyPr/>
                    <a:lstStyle/>
                    <a:p>
                      <a:r>
                        <a:rPr lang="en-IN" sz="1400" b="0" dirty="0" err="1" smtClean="0">
                          <a:solidFill>
                            <a:schemeClr val="tx1"/>
                          </a:solidFill>
                        </a:rPr>
                        <a:t>Saas</a:t>
                      </a:r>
                      <a:r>
                        <a:rPr lang="en-IN" sz="1400" b="0" dirty="0" smtClean="0">
                          <a:solidFill>
                            <a:schemeClr val="tx1"/>
                          </a:solidFill>
                        </a:rPr>
                        <a:t> </a:t>
                      </a:r>
                      <a:r>
                        <a:rPr lang="en-IN" sz="1400" b="0" dirty="0" err="1" smtClean="0">
                          <a:solidFill>
                            <a:schemeClr val="tx1"/>
                          </a:solidFill>
                        </a:rPr>
                        <a:t>Bahu</a:t>
                      </a:r>
                      <a:r>
                        <a:rPr lang="en-IN" sz="1400" b="0" dirty="0" smtClean="0">
                          <a:solidFill>
                            <a:schemeClr val="tx1"/>
                          </a:solidFill>
                        </a:rPr>
                        <a:t> </a:t>
                      </a:r>
                      <a:r>
                        <a:rPr lang="en-IN" sz="1400" b="0" dirty="0" err="1" smtClean="0">
                          <a:solidFill>
                            <a:schemeClr val="tx1"/>
                          </a:solidFill>
                        </a:rPr>
                        <a:t>Sammelan</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160706</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53538</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242683">
                <a:tc>
                  <a:txBody>
                    <a:bodyPr/>
                    <a:lstStyle/>
                    <a:p>
                      <a:r>
                        <a:rPr lang="en-IN" sz="1400" b="0" dirty="0" smtClean="0">
                          <a:solidFill>
                            <a:schemeClr val="tx1"/>
                          </a:solidFill>
                        </a:rPr>
                        <a:t>Distribution</a:t>
                      </a:r>
                      <a:r>
                        <a:rPr lang="en-IN" sz="1400" b="0" baseline="0" dirty="0" smtClean="0">
                          <a:solidFill>
                            <a:schemeClr val="tx1"/>
                          </a:solidFill>
                        </a:rPr>
                        <a:t> of </a:t>
                      </a:r>
                      <a:r>
                        <a:rPr lang="en-IN" sz="1400" b="0" dirty="0" err="1" smtClean="0">
                          <a:solidFill>
                            <a:schemeClr val="tx1"/>
                          </a:solidFill>
                        </a:rPr>
                        <a:t>Nayi</a:t>
                      </a:r>
                      <a:r>
                        <a:rPr lang="en-IN" sz="1400" b="0" dirty="0" smtClean="0">
                          <a:solidFill>
                            <a:schemeClr val="tx1"/>
                          </a:solidFill>
                        </a:rPr>
                        <a:t> </a:t>
                      </a:r>
                      <a:r>
                        <a:rPr lang="en-IN" sz="1400" b="0" dirty="0" err="1" smtClean="0">
                          <a:solidFill>
                            <a:schemeClr val="tx1"/>
                          </a:solidFill>
                        </a:rPr>
                        <a:t>Pahel</a:t>
                      </a:r>
                      <a:r>
                        <a:rPr lang="en-IN" sz="1400" b="0" dirty="0" smtClean="0">
                          <a:solidFill>
                            <a:schemeClr val="tx1"/>
                          </a:solidFill>
                        </a:rPr>
                        <a:t> Kit </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709528</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0" dirty="0" smtClean="0">
                          <a:solidFill>
                            <a:schemeClr val="tx1"/>
                          </a:solidFill>
                        </a:rPr>
                        <a:t>90124</a:t>
                      </a:r>
                      <a:endParaRPr lang="en-US" sz="1400" b="0" dirty="0">
                        <a:solidFill>
                          <a:schemeClr val="tx1"/>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66950"/>
            <a:ext cx="9144000" cy="742950"/>
          </a:xfrm>
          <a:solidFill>
            <a:schemeClr val="accent5">
              <a:lumMod val="75000"/>
            </a:schemeClr>
          </a:solidFill>
          <a:ln>
            <a:noFill/>
          </a:ln>
        </p:spPr>
        <p:txBody>
          <a:bodyPr>
            <a:normAutofit/>
          </a:bodyPr>
          <a:lstStyle/>
          <a:p>
            <a:r>
              <a:rPr lang="en-US" sz="2800" b="1" dirty="0" smtClean="0">
                <a:solidFill>
                  <a:schemeClr val="bg1"/>
                </a:solidFill>
              </a:rPr>
              <a:t>Recent Innovations</a:t>
            </a:r>
            <a:endParaRPr lang="en-US" sz="2800"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defTabSz="914273" fontAlgn="auto">
              <a:spcBef>
                <a:spcPts val="0"/>
              </a:spcBef>
              <a:spcAft>
                <a:spcPts val="0"/>
              </a:spcAft>
              <a:defRPr/>
            </a:pPr>
            <a:r>
              <a:rPr lang="en-US" sz="2800" b="1" dirty="0" err="1" smtClean="0">
                <a:solidFill>
                  <a:schemeClr val="bg1"/>
                </a:solidFill>
              </a:rPr>
              <a:t>Khushaal</a:t>
            </a:r>
            <a:r>
              <a:rPr lang="en-US" sz="2800" b="1" dirty="0" smtClean="0">
                <a:solidFill>
                  <a:schemeClr val="bg1"/>
                </a:solidFill>
              </a:rPr>
              <a:t> </a:t>
            </a:r>
            <a:r>
              <a:rPr lang="en-US" sz="2800" b="1" dirty="0" err="1" smtClean="0">
                <a:solidFill>
                  <a:schemeClr val="bg1"/>
                </a:solidFill>
              </a:rPr>
              <a:t>Parivar</a:t>
            </a:r>
            <a:r>
              <a:rPr lang="en-US" sz="2800" b="1" dirty="0" smtClean="0">
                <a:solidFill>
                  <a:schemeClr val="bg1"/>
                </a:solidFill>
              </a:rPr>
              <a:t> </a:t>
            </a:r>
            <a:r>
              <a:rPr lang="en-US" sz="2800" b="1" dirty="0" err="1" smtClean="0">
                <a:solidFill>
                  <a:schemeClr val="bg1"/>
                </a:solidFill>
              </a:rPr>
              <a:t>Diwas</a:t>
            </a:r>
            <a:endParaRPr lang="en-US" sz="2800" b="1" dirty="0">
              <a:solidFill>
                <a:schemeClr val="bg1"/>
              </a:solidFill>
            </a:endParaRPr>
          </a:p>
        </p:txBody>
      </p:sp>
      <p:sp>
        <p:nvSpPr>
          <p:cNvPr id="3" name="Rectangle 5">
            <a:extLst>
              <a:ext uri="{FF2B5EF4-FFF2-40B4-BE49-F238E27FC236}"/>
            </a:extLst>
          </p:cNvPr>
          <p:cNvSpPr>
            <a:spLocks noChangeArrowheads="1"/>
          </p:cNvSpPr>
          <p:nvPr/>
        </p:nvSpPr>
        <p:spPr bwMode="auto">
          <a:xfrm>
            <a:off x="152400" y="895351"/>
            <a:ext cx="6629400" cy="4185761"/>
          </a:xfrm>
          <a:prstGeom prst="rect">
            <a:avLst/>
          </a:prstGeom>
          <a:noFill/>
          <a:ln w="9525">
            <a:noFill/>
            <a:miter lim="800000"/>
            <a:headEnd/>
            <a:tailEnd/>
          </a:ln>
        </p:spPr>
        <p:txBody>
          <a:bodyPr wrap="square">
            <a:spAutoFit/>
          </a:bodyPr>
          <a:lstStyle/>
          <a:p>
            <a:pPr algn="just" defTabSz="914273" fontAlgn="auto">
              <a:spcBef>
                <a:spcPts val="0"/>
              </a:spcBef>
              <a:spcAft>
                <a:spcPts val="0"/>
              </a:spcAft>
              <a:defRPr/>
            </a:pPr>
            <a:r>
              <a:rPr lang="en-IN" sz="1400" dirty="0">
                <a:latin typeface="+mj-lt"/>
                <a:cs typeface="Times New Roman" pitchFamily="18" charset="0"/>
              </a:rPr>
              <a:t>To bring the boast to the Family planning program, considering Covid-19 pandemic, to address various obstacles </a:t>
            </a:r>
            <a:r>
              <a:rPr lang="en-IN" sz="1400" dirty="0" err="1">
                <a:latin typeface="+mj-lt"/>
                <a:cs typeface="Times New Roman" pitchFamily="18" charset="0"/>
              </a:rPr>
              <a:t>eg</a:t>
            </a:r>
            <a:r>
              <a:rPr lang="en-IN" sz="1400" dirty="0">
                <a:latin typeface="+mj-lt"/>
                <a:cs typeface="Times New Roman" pitchFamily="18" charset="0"/>
              </a:rPr>
              <a:t>. engagement of human resource in </a:t>
            </a:r>
            <a:r>
              <a:rPr lang="en-IN" sz="1400" dirty="0" err="1">
                <a:latin typeface="+mj-lt"/>
                <a:cs typeface="Times New Roman" pitchFamily="18" charset="0"/>
              </a:rPr>
              <a:t>Covid</a:t>
            </a:r>
            <a:r>
              <a:rPr lang="en-IN" sz="1400" dirty="0">
                <a:latin typeface="+mj-lt"/>
                <a:cs typeface="Times New Roman" pitchFamily="18" charset="0"/>
              </a:rPr>
              <a:t> management, field activities and data related activities and interruption of FP commodities supply, state has initiated </a:t>
            </a:r>
            <a:r>
              <a:rPr lang="en-IN" sz="1400" b="1" dirty="0" err="1">
                <a:latin typeface="+mj-lt"/>
                <a:cs typeface="Times New Roman" pitchFamily="18" charset="0"/>
              </a:rPr>
              <a:t>Khushal</a:t>
            </a:r>
            <a:r>
              <a:rPr lang="en-IN" sz="1400" b="1" dirty="0">
                <a:latin typeface="+mj-lt"/>
                <a:cs typeface="Times New Roman" pitchFamily="18" charset="0"/>
              </a:rPr>
              <a:t> </a:t>
            </a:r>
            <a:r>
              <a:rPr lang="en-IN" sz="1400" b="1" dirty="0" err="1">
                <a:latin typeface="+mj-lt"/>
                <a:cs typeface="Times New Roman" pitchFamily="18" charset="0"/>
              </a:rPr>
              <a:t>Parivar</a:t>
            </a:r>
            <a:r>
              <a:rPr lang="en-IN" sz="1400" b="1" dirty="0">
                <a:latin typeface="+mj-lt"/>
                <a:cs typeface="Times New Roman" pitchFamily="18" charset="0"/>
              </a:rPr>
              <a:t> </a:t>
            </a:r>
            <a:r>
              <a:rPr lang="en-IN" sz="1400" b="1" dirty="0" err="1">
                <a:latin typeface="+mj-lt"/>
                <a:cs typeface="Times New Roman" pitchFamily="18" charset="0"/>
              </a:rPr>
              <a:t>Divaw</a:t>
            </a:r>
            <a:r>
              <a:rPr lang="en-IN" sz="1400" b="1" dirty="0">
                <a:latin typeface="+mj-lt"/>
                <a:cs typeface="Times New Roman" pitchFamily="18" charset="0"/>
              </a:rPr>
              <a:t> on </a:t>
            </a:r>
            <a:r>
              <a:rPr lang="en-IN" sz="1400" dirty="0">
                <a:latin typeface="+mj-lt"/>
                <a:cs typeface="Times New Roman" pitchFamily="18" charset="0"/>
              </a:rPr>
              <a:t>21</a:t>
            </a:r>
            <a:r>
              <a:rPr lang="en-IN" sz="1400" baseline="30000" dirty="0">
                <a:latin typeface="+mj-lt"/>
                <a:cs typeface="Times New Roman" pitchFamily="18" charset="0"/>
              </a:rPr>
              <a:t>st</a:t>
            </a:r>
            <a:r>
              <a:rPr lang="en-IN" sz="1400" dirty="0">
                <a:latin typeface="+mj-lt"/>
                <a:cs typeface="Times New Roman" pitchFamily="18" charset="0"/>
              </a:rPr>
              <a:t> of every month as campaign since November 2020. </a:t>
            </a:r>
          </a:p>
          <a:p>
            <a:pPr algn="just" defTabSz="914273" fontAlgn="auto">
              <a:spcBef>
                <a:spcPts val="0"/>
              </a:spcBef>
              <a:spcAft>
                <a:spcPts val="0"/>
              </a:spcAft>
              <a:defRPr/>
            </a:pPr>
            <a:r>
              <a:rPr lang="en-IN" sz="1400" dirty="0">
                <a:latin typeface="+mj-lt"/>
                <a:cs typeface="+mn-cs"/>
              </a:rPr>
              <a:t> </a:t>
            </a:r>
            <a:r>
              <a:rPr lang="en-IN" sz="1400" dirty="0">
                <a:latin typeface="+mj-lt"/>
                <a:cs typeface="Times New Roman" pitchFamily="18" charset="0"/>
              </a:rPr>
              <a:t>Three target groups have identifies which are as follows –</a:t>
            </a:r>
          </a:p>
          <a:p>
            <a:pPr marL="457136" lvl="1" indent="0" algn="just" defTabSz="914273" fontAlgn="auto">
              <a:spcBef>
                <a:spcPts val="0"/>
              </a:spcBef>
              <a:spcAft>
                <a:spcPts val="0"/>
              </a:spcAft>
              <a:defRPr/>
            </a:pPr>
            <a:r>
              <a:rPr lang="en-IN" sz="1400" dirty="0">
                <a:latin typeface="+mj-lt"/>
                <a:cs typeface="Times New Roman" pitchFamily="18" charset="0"/>
              </a:rPr>
              <a:t>1- Women who have been delivered having High Risk Pregnancy Women(HRP) in last one year.</a:t>
            </a:r>
          </a:p>
          <a:p>
            <a:pPr marL="457136" lvl="1" indent="0" algn="just" defTabSz="914273" fontAlgn="auto">
              <a:spcBef>
                <a:spcPts val="0"/>
              </a:spcBef>
              <a:spcAft>
                <a:spcPts val="0"/>
              </a:spcAft>
              <a:defRPr/>
            </a:pPr>
            <a:r>
              <a:rPr lang="en-IN" sz="1400" dirty="0">
                <a:latin typeface="+mj-lt"/>
                <a:cs typeface="Times New Roman" pitchFamily="18" charset="0"/>
              </a:rPr>
              <a:t>2- Newly married Couple in  last one  year.</a:t>
            </a:r>
          </a:p>
          <a:p>
            <a:pPr marL="457136" lvl="1" indent="0" algn="just" defTabSz="914273" fontAlgn="auto">
              <a:spcBef>
                <a:spcPts val="0"/>
              </a:spcBef>
              <a:spcAft>
                <a:spcPts val="0"/>
              </a:spcAft>
              <a:defRPr/>
            </a:pPr>
            <a:r>
              <a:rPr lang="en-IN" sz="1400" dirty="0">
                <a:latin typeface="+mj-lt"/>
                <a:cs typeface="Times New Roman" pitchFamily="18" charset="0"/>
              </a:rPr>
              <a:t>3- Eligible Couples having 3 or more children.</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Community activities conducted by frontline worker with engagement and counselling by ASHA, identification and registration.</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Assured service delivery to clients who have counselled at sites and linkages through public and private health facilities accredited and mapped under </a:t>
            </a:r>
            <a:r>
              <a:rPr lang="en-IN" sz="1400" dirty="0" err="1">
                <a:latin typeface="+mj-lt"/>
                <a:cs typeface="Times New Roman" pitchFamily="18" charset="0"/>
              </a:rPr>
              <a:t>Hausla</a:t>
            </a:r>
            <a:r>
              <a:rPr lang="en-IN" sz="1400" dirty="0">
                <a:latin typeface="+mj-lt"/>
                <a:cs typeface="Times New Roman" pitchFamily="18" charset="0"/>
              </a:rPr>
              <a:t> </a:t>
            </a:r>
            <a:r>
              <a:rPr lang="en-IN" sz="1400" dirty="0" err="1">
                <a:latin typeface="+mj-lt"/>
                <a:cs typeface="Times New Roman" pitchFamily="18" charset="0"/>
              </a:rPr>
              <a:t>Sanjhdari</a:t>
            </a:r>
            <a:r>
              <a:rPr lang="en-IN" sz="1400" dirty="0">
                <a:latin typeface="+mj-lt"/>
                <a:cs typeface="Times New Roman" pitchFamily="18" charset="0"/>
              </a:rPr>
              <a:t> </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Ensuring commodities and service providers</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Distribution of </a:t>
            </a:r>
            <a:r>
              <a:rPr lang="en-IN" sz="1400" dirty="0" err="1">
                <a:latin typeface="+mj-lt"/>
                <a:cs typeface="Times New Roman" pitchFamily="18" charset="0"/>
              </a:rPr>
              <a:t>Shagun</a:t>
            </a:r>
            <a:r>
              <a:rPr lang="en-IN" sz="1400" dirty="0">
                <a:latin typeface="+mj-lt"/>
                <a:cs typeface="Times New Roman" pitchFamily="18" charset="0"/>
              </a:rPr>
              <a:t> kits with FP counselling to newly weds</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Interdepartmental convergence meeting under chairmanship of DM</a:t>
            </a:r>
          </a:p>
          <a:p>
            <a:pPr marL="285750" indent="-285750" algn="just" defTabSz="914273" fontAlgn="auto">
              <a:spcBef>
                <a:spcPts val="0"/>
              </a:spcBef>
              <a:spcAft>
                <a:spcPts val="0"/>
              </a:spcAft>
              <a:buFont typeface="Arial" panose="020B0604020202020204" pitchFamily="34" charset="0"/>
              <a:buChar char="•"/>
              <a:defRPr/>
            </a:pPr>
            <a:r>
              <a:rPr lang="en-IN" sz="1400" dirty="0">
                <a:latin typeface="+mj-lt"/>
                <a:cs typeface="Times New Roman" pitchFamily="18" charset="0"/>
              </a:rPr>
              <a:t>Involvement and inauguration by MLA/Local bodies, </a:t>
            </a:r>
            <a:r>
              <a:rPr lang="en-IN" sz="1400" dirty="0" err="1">
                <a:latin typeface="+mj-lt"/>
                <a:cs typeface="Times New Roman" pitchFamily="18" charset="0"/>
              </a:rPr>
              <a:t>Mahila</a:t>
            </a:r>
            <a:r>
              <a:rPr lang="en-IN" sz="1400" dirty="0">
                <a:latin typeface="+mj-lt"/>
                <a:cs typeface="Times New Roman" pitchFamily="18" charset="0"/>
              </a:rPr>
              <a:t> </a:t>
            </a:r>
            <a:r>
              <a:rPr lang="en-IN" sz="1400" dirty="0" err="1">
                <a:latin typeface="+mj-lt"/>
                <a:cs typeface="Times New Roman" pitchFamily="18" charset="0"/>
              </a:rPr>
              <a:t>samiti</a:t>
            </a:r>
            <a:r>
              <a:rPr lang="en-IN" sz="1400" dirty="0">
                <a:latin typeface="+mj-lt"/>
                <a:cs typeface="Times New Roman" pitchFamily="18" charset="0"/>
              </a:rPr>
              <a:t> </a:t>
            </a:r>
            <a:r>
              <a:rPr lang="en-IN" sz="1400" dirty="0" err="1">
                <a:latin typeface="+mj-lt"/>
                <a:cs typeface="Times New Roman" pitchFamily="18" charset="0"/>
              </a:rPr>
              <a:t>Adhyaksh</a:t>
            </a:r>
            <a:r>
              <a:rPr lang="en-IN" sz="1400" dirty="0">
                <a:latin typeface="+mj-lt"/>
                <a:cs typeface="Times New Roman" pitchFamily="18" charset="0"/>
              </a:rPr>
              <a:t> and  other key representatives for wider coverage and </a:t>
            </a:r>
            <a:r>
              <a:rPr lang="en-IN" sz="1400" dirty="0" smtClean="0">
                <a:latin typeface="+mj-lt"/>
                <a:cs typeface="Times New Roman" pitchFamily="18" charset="0"/>
              </a:rPr>
              <a:t>involvement.</a:t>
            </a:r>
            <a:endParaRPr lang="en-US" sz="1400" dirty="0">
              <a:latin typeface="+mj-lt"/>
              <a:cs typeface="+mn-cs"/>
            </a:endParaRPr>
          </a:p>
        </p:txBody>
      </p:sp>
      <p:pic>
        <p:nvPicPr>
          <p:cNvPr id="4" name="Picture 3" descr="C:\Users\HCL\Desktop\070b4082-551c-4afd-a679-e19d83b00a9d.jpg"/>
          <p:cNvPicPr>
            <a:picLocks noChangeAspect="1" noChangeArrowheads="1"/>
          </p:cNvPicPr>
          <p:nvPr/>
        </p:nvPicPr>
        <p:blipFill>
          <a:blip r:embed="rId2"/>
          <a:srcRect/>
          <a:stretch>
            <a:fillRect/>
          </a:stretch>
        </p:blipFill>
        <p:spPr bwMode="auto">
          <a:xfrm>
            <a:off x="6934200" y="971550"/>
            <a:ext cx="1981200" cy="1905000"/>
          </a:xfrm>
          <a:prstGeom prst="rect">
            <a:avLst/>
          </a:prstGeom>
          <a:noFill/>
          <a:ln w="9525">
            <a:noFill/>
            <a:miter lim="800000"/>
            <a:headEnd/>
            <a:tailEnd/>
          </a:ln>
        </p:spPr>
      </p:pic>
      <p:pic>
        <p:nvPicPr>
          <p:cNvPr id="5" name="Picture 4" descr="C:\Users\HCL\Desktop\PREOGRAM PICS\KHUSHAL PRIWAR DIVAS PICS\SULTANPUR\8892351b-65d7-41ef-8483-9bf49ccbbb23.jpg"/>
          <p:cNvPicPr>
            <a:picLocks noChangeAspect="1" noChangeArrowheads="1"/>
          </p:cNvPicPr>
          <p:nvPr/>
        </p:nvPicPr>
        <p:blipFill>
          <a:blip r:embed="rId3"/>
          <a:srcRect/>
          <a:stretch>
            <a:fillRect/>
          </a:stretch>
        </p:blipFill>
        <p:spPr bwMode="auto">
          <a:xfrm>
            <a:off x="6934200" y="3048000"/>
            <a:ext cx="1981200" cy="1885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rPr>
              <a:t>Khushaal</a:t>
            </a:r>
            <a:r>
              <a:rPr lang="en-US" sz="2800" b="1" dirty="0" smtClean="0">
                <a:solidFill>
                  <a:schemeClr val="bg1"/>
                </a:solidFill>
              </a:rPr>
              <a:t> </a:t>
            </a:r>
            <a:r>
              <a:rPr lang="en-US" sz="2800" b="1" dirty="0" err="1" smtClean="0">
                <a:solidFill>
                  <a:schemeClr val="bg1"/>
                </a:solidFill>
              </a:rPr>
              <a:t>Parivar</a:t>
            </a:r>
            <a:r>
              <a:rPr lang="en-US" sz="2800" b="1" dirty="0" smtClean="0">
                <a:solidFill>
                  <a:schemeClr val="bg1"/>
                </a:solidFill>
              </a:rPr>
              <a:t> </a:t>
            </a:r>
            <a:r>
              <a:rPr lang="en-US" sz="2800" b="1" dirty="0" err="1" smtClean="0">
                <a:solidFill>
                  <a:schemeClr val="bg1"/>
                </a:solidFill>
              </a:rPr>
              <a:t>Diwas</a:t>
            </a:r>
            <a:r>
              <a:rPr lang="en-US" sz="2800" b="1" dirty="0" smtClean="0">
                <a:solidFill>
                  <a:schemeClr val="bg1"/>
                </a:solidFill>
              </a:rPr>
              <a:t>-Achievements</a:t>
            </a:r>
            <a:endParaRPr lang="en-US" sz="2800" b="1" dirty="0">
              <a:solidFill>
                <a:schemeClr val="bg1"/>
              </a:solidFill>
            </a:endParaRPr>
          </a:p>
        </p:txBody>
      </p:sp>
      <p:graphicFrame>
        <p:nvGraphicFramePr>
          <p:cNvPr id="3" name="Table 2"/>
          <p:cNvGraphicFramePr>
            <a:graphicFrameLocks noGrp="1"/>
          </p:cNvGraphicFramePr>
          <p:nvPr/>
        </p:nvGraphicFramePr>
        <p:xfrm>
          <a:off x="228602" y="809626"/>
          <a:ext cx="8639999" cy="4124325"/>
        </p:xfrm>
        <a:graphic>
          <a:graphicData uri="http://schemas.openxmlformats.org/drawingml/2006/table">
            <a:tbl>
              <a:tblPr/>
              <a:tblGrid>
                <a:gridCol w="774032"/>
                <a:gridCol w="894309"/>
                <a:gridCol w="774032"/>
                <a:gridCol w="711303"/>
                <a:gridCol w="604072"/>
                <a:gridCol w="604072"/>
                <a:gridCol w="604072"/>
                <a:gridCol w="572675"/>
                <a:gridCol w="611936"/>
                <a:gridCol w="910038"/>
                <a:gridCol w="910038"/>
                <a:gridCol w="669420"/>
              </a:tblGrid>
              <a:tr h="194929">
                <a:tc gridSpan="12">
                  <a:txBody>
                    <a:bodyPr/>
                    <a:lstStyle/>
                    <a:p>
                      <a:pPr algn="ctr" fontAlgn="ctr"/>
                      <a:r>
                        <a:rPr lang="en-IN" sz="1100" b="1" i="0" u="none" strike="noStrike" dirty="0">
                          <a:solidFill>
                            <a:srgbClr val="000000"/>
                          </a:solidFill>
                          <a:latin typeface="Calibri"/>
                        </a:rPr>
                        <a:t>Year wise Achievements of </a:t>
                      </a:r>
                      <a:r>
                        <a:rPr lang="en-IN" sz="1100" b="1" i="0" u="none" strike="noStrike" dirty="0" err="1">
                          <a:solidFill>
                            <a:srgbClr val="000000"/>
                          </a:solidFill>
                          <a:latin typeface="Calibri"/>
                        </a:rPr>
                        <a:t>Khushhal</a:t>
                      </a:r>
                      <a:r>
                        <a:rPr lang="en-IN" sz="1100" b="1" i="0" u="none" strike="noStrike" dirty="0">
                          <a:solidFill>
                            <a:srgbClr val="000000"/>
                          </a:solidFill>
                          <a:latin typeface="Calibri"/>
                        </a:rPr>
                        <a:t> </a:t>
                      </a:r>
                      <a:r>
                        <a:rPr lang="en-IN" sz="1100" b="1" i="0" u="none" strike="noStrike" dirty="0" err="1">
                          <a:solidFill>
                            <a:srgbClr val="000000"/>
                          </a:solidFill>
                          <a:latin typeface="Calibri"/>
                        </a:rPr>
                        <a:t>Pariwar</a:t>
                      </a:r>
                      <a:r>
                        <a:rPr lang="en-IN" sz="1100" b="1" i="0" u="none" strike="noStrike" dirty="0">
                          <a:solidFill>
                            <a:srgbClr val="000000"/>
                          </a:solidFill>
                          <a:latin typeface="Calibri"/>
                        </a:rPr>
                        <a:t> </a:t>
                      </a:r>
                      <a:r>
                        <a:rPr lang="en-IN" sz="1100" b="1" i="0" u="none" strike="noStrike" dirty="0" err="1">
                          <a:solidFill>
                            <a:srgbClr val="000000"/>
                          </a:solidFill>
                          <a:latin typeface="Calibri"/>
                        </a:rPr>
                        <a:t>Diwas</a:t>
                      </a:r>
                      <a:r>
                        <a:rPr lang="en-IN" sz="1100" b="1" i="0" u="none" strike="noStrike" dirty="0">
                          <a:solidFill>
                            <a:srgbClr val="000000"/>
                          </a:solidFill>
                          <a:latin typeface="Calibri"/>
                        </a:rPr>
                        <a:t> 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r>
              <a:tr h="324409">
                <a:tc rowSpan="2">
                  <a:txBody>
                    <a:bodyPr/>
                    <a:lstStyle/>
                    <a:p>
                      <a:pPr algn="ctr" fontAlgn="ctr"/>
                      <a:r>
                        <a:rPr lang="en-IN" sz="1100" b="1" i="0" u="none" strike="noStrike" dirty="0">
                          <a:solidFill>
                            <a:srgbClr val="000000"/>
                          </a:solidFill>
                          <a:latin typeface="Calibri"/>
                        </a:rPr>
                        <a:t>Methods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rowSpan="2">
                  <a:txBody>
                    <a:bodyPr/>
                    <a:lstStyle/>
                    <a:p>
                      <a:pPr algn="ctr" fontAlgn="ctr"/>
                      <a:r>
                        <a:rPr lang="en-IN" sz="1100" b="1" i="0" u="none" strike="noStrike" dirty="0">
                          <a:solidFill>
                            <a:srgbClr val="000000"/>
                          </a:solidFill>
                          <a:latin typeface="Calibri"/>
                        </a:rPr>
                        <a:t>Particular</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FY 2020-21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FY 2021-22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gridSpan="6">
                  <a:txBody>
                    <a:bodyPr/>
                    <a:lstStyle/>
                    <a:p>
                      <a:pPr algn="ctr" fontAlgn="ctr"/>
                      <a:r>
                        <a:rPr lang="en-IN" sz="1100" b="1" i="0" u="none" strike="noStrike" dirty="0">
                          <a:solidFill>
                            <a:srgbClr val="000000"/>
                          </a:solidFill>
                          <a:latin typeface="Calibri"/>
                        </a:rPr>
                        <a:t>FY 2022-23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ctr" fontAlgn="ctr"/>
                      <a:r>
                        <a:rPr lang="en-IN" sz="1100" b="1" i="0" u="none" strike="noStrike" dirty="0">
                          <a:solidFill>
                            <a:srgbClr val="000000"/>
                          </a:solidFill>
                          <a:latin typeface="Calibri"/>
                        </a:rPr>
                        <a:t>FY 2022-23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rowSpan="2">
                  <a:txBody>
                    <a:bodyPr/>
                    <a:lstStyle/>
                    <a:p>
                      <a:pPr algn="ctr" fontAlgn="ctr"/>
                      <a:r>
                        <a:rPr lang="en-IN" sz="1100" b="1" i="0" u="none" strike="noStrike" dirty="0">
                          <a:solidFill>
                            <a:srgbClr val="000000"/>
                          </a:solidFill>
                          <a:latin typeface="Calibri"/>
                        </a:rPr>
                        <a:t>Total  </a:t>
                      </a:r>
                      <a:br>
                        <a:rPr lang="en-IN" sz="1100" b="1" i="0" u="none" strike="noStrike" dirty="0">
                          <a:solidFill>
                            <a:srgbClr val="000000"/>
                          </a:solidFill>
                          <a:latin typeface="Calibri"/>
                        </a:rPr>
                      </a:br>
                      <a:r>
                        <a:rPr lang="en-IN" sz="1100" b="1" i="0" u="none" strike="noStrike" dirty="0">
                          <a:solidFill>
                            <a:srgbClr val="000000"/>
                          </a:solidFill>
                          <a:latin typeface="Calibri"/>
                        </a:rPr>
                        <a:t>(All Year)</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525622">
                <a:tc vMerge="1">
                  <a:txBody>
                    <a:bodyPr/>
                    <a:lstStyle/>
                    <a:p>
                      <a:endParaRPr lang="en-IN"/>
                    </a:p>
                  </a:txBody>
                  <a:tcPr/>
                </a:tc>
                <a:tc vMerge="1">
                  <a:txBody>
                    <a:bodyPr/>
                    <a:lstStyle/>
                    <a:p>
                      <a:endParaRPr lang="en-IN"/>
                    </a:p>
                  </a:txBody>
                  <a:tcPr/>
                </a:tc>
                <a:tc>
                  <a:txBody>
                    <a:bodyPr/>
                    <a:lstStyle/>
                    <a:p>
                      <a:pPr algn="ctr" fontAlgn="ctr"/>
                      <a:r>
                        <a:rPr lang="en-IN" sz="1100" b="1" i="0" u="none" strike="noStrike" dirty="0">
                          <a:solidFill>
                            <a:srgbClr val="000000"/>
                          </a:solidFill>
                          <a:latin typeface="Calibri"/>
                        </a:rPr>
                        <a:t>Total    </a:t>
                      </a:r>
                      <a:br>
                        <a:rPr lang="en-IN" sz="1100" b="1" i="0" u="none" strike="noStrike" dirty="0">
                          <a:solidFill>
                            <a:srgbClr val="000000"/>
                          </a:solidFill>
                          <a:latin typeface="Calibri"/>
                        </a:rPr>
                      </a:br>
                      <a:r>
                        <a:rPr lang="en-IN" sz="1100" b="1" i="0" u="none" strike="noStrike" dirty="0">
                          <a:solidFill>
                            <a:srgbClr val="000000"/>
                          </a:solidFill>
                          <a:latin typeface="Calibri"/>
                        </a:rPr>
                        <a:t>(Nov. to March)</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Total </a:t>
                      </a:r>
                      <a:br>
                        <a:rPr lang="en-IN" sz="1100" b="1" i="0" u="none" strike="noStrike" dirty="0">
                          <a:solidFill>
                            <a:srgbClr val="000000"/>
                          </a:solidFill>
                          <a:latin typeface="Calibri"/>
                        </a:rPr>
                      </a:br>
                      <a:r>
                        <a:rPr lang="en-IN" sz="1100" b="1" i="0" u="none" strike="noStrike" dirty="0">
                          <a:solidFill>
                            <a:srgbClr val="000000"/>
                          </a:solidFill>
                          <a:latin typeface="Calibri"/>
                        </a:rPr>
                        <a:t>(June to March.)</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Apr-22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May-22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Jun-22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Jul-22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Aug-22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Sep-22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100" b="1" i="0" u="none" strike="noStrike" dirty="0">
                          <a:solidFill>
                            <a:srgbClr val="000000"/>
                          </a:solidFill>
                          <a:latin typeface="Calibri"/>
                        </a:rPr>
                        <a:t>Total </a:t>
                      </a:r>
                      <a:br>
                        <a:rPr lang="en-IN" sz="1100" b="1" i="0" u="none" strike="noStrike" dirty="0">
                          <a:solidFill>
                            <a:srgbClr val="000000"/>
                          </a:solidFill>
                          <a:latin typeface="Calibri"/>
                        </a:rPr>
                      </a:br>
                      <a:r>
                        <a:rPr lang="en-IN" sz="1100" b="1" i="0" u="none" strike="noStrike" dirty="0">
                          <a:solidFill>
                            <a:srgbClr val="000000"/>
                          </a:solidFill>
                          <a:latin typeface="Calibri"/>
                        </a:rPr>
                        <a:t>(April to Sept.)</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vMerge="1">
                  <a:txBody>
                    <a:bodyPr/>
                    <a:lstStyle/>
                    <a:p>
                      <a:endParaRPr lang="en-IN"/>
                    </a:p>
                  </a:txBody>
                  <a:tcPr/>
                </a:tc>
              </a:tr>
              <a:tr h="324409">
                <a:tc>
                  <a:txBody>
                    <a:bodyPr/>
                    <a:lstStyle/>
                    <a:p>
                      <a:pPr algn="ctr" fontAlgn="ctr"/>
                      <a:r>
                        <a:rPr lang="en-IN" sz="1200" b="1" i="0" u="none" strike="noStrike">
                          <a:solidFill>
                            <a:srgbClr val="000000"/>
                          </a:solidFill>
                          <a:latin typeface="Calibri"/>
                        </a:rPr>
                        <a:t>NSV</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499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612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61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37</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96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305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1416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FST</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14163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16809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494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426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404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439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846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924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3533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34505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Mala N</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247189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453113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41768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44410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53641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45917</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63605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80796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330137</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1030439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Chayya </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173909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378850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40179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35743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36278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35589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54609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71446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273844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826603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Antara</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50842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dirty="0">
                          <a:solidFill>
                            <a:srgbClr val="000000"/>
                          </a:solidFill>
                          <a:latin typeface="Calibri"/>
                        </a:rPr>
                        <a:t>86851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8655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6353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7852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6844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10234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13555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53493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191186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IUCD</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35851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58376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6566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4726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4921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5084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5617</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6052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32966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127193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PPIUCD</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23454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30758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2806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2684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2588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2697</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3476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3490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17741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a:solidFill>
                            <a:srgbClr val="000000"/>
                          </a:solidFill>
                          <a:latin typeface="Calibri"/>
                        </a:rPr>
                        <a:t>71953</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4093">
                <a:tc>
                  <a:txBody>
                    <a:bodyPr/>
                    <a:lstStyle/>
                    <a:p>
                      <a:pPr algn="ctr" fontAlgn="ctr"/>
                      <a:r>
                        <a:rPr lang="en-IN" sz="1200" b="1" i="0" u="none" strike="noStrike">
                          <a:solidFill>
                            <a:srgbClr val="000000"/>
                          </a:solidFill>
                          <a:latin typeface="Calibri"/>
                        </a:rPr>
                        <a:t>Condom</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Piece Distributed</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1689495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3473389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347795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345679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354481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394860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478770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570699</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2492284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7655168</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4409">
                <a:tc>
                  <a:txBody>
                    <a:bodyPr/>
                    <a:lstStyle/>
                    <a:p>
                      <a:pPr algn="ctr" fontAlgn="ctr"/>
                      <a:r>
                        <a:rPr lang="en-IN" sz="1200" b="1" i="0" u="none" strike="noStrike">
                          <a:solidFill>
                            <a:srgbClr val="000000"/>
                          </a:solidFill>
                          <a:latin typeface="Calibri"/>
                        </a:rPr>
                        <a:t>Shagun Kit</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IN" sz="1200" b="0" i="0" u="none" strike="noStrike">
                          <a:solidFill>
                            <a:srgbClr val="000000"/>
                          </a:solidFill>
                          <a:latin typeface="Calibri"/>
                        </a:rPr>
                        <a:t>Beneficiaries</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35651</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31260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IN" sz="1200" b="0" i="0" u="none" strike="noStrike">
                          <a:solidFill>
                            <a:srgbClr val="000000"/>
                          </a:solidFill>
                          <a:latin typeface="Calibri"/>
                        </a:rPr>
                        <a:t>3416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2686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4192</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2336</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3764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dirty="0">
                          <a:solidFill>
                            <a:srgbClr val="000000"/>
                          </a:solidFill>
                          <a:latin typeface="Calibri"/>
                        </a:rPr>
                        <a:t>3610</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0" i="0" u="none" strike="noStrike">
                          <a:solidFill>
                            <a:srgbClr val="000000"/>
                          </a:solidFill>
                          <a:latin typeface="Calibri"/>
                        </a:rPr>
                        <a:t>20004</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200" b="1" i="0" u="none" strike="noStrike" dirty="0">
                          <a:solidFill>
                            <a:srgbClr val="000000"/>
                          </a:solidFill>
                          <a:latin typeface="Calibri"/>
                        </a:rPr>
                        <a:t>86915</a:t>
                      </a:r>
                    </a:p>
                  </a:txBody>
                  <a:tcPr marL="5773" marR="5773" marT="577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rPr>
              <a:t>Saas</a:t>
            </a:r>
            <a:r>
              <a:rPr lang="en-US" sz="2800" b="1" dirty="0" smtClean="0">
                <a:solidFill>
                  <a:schemeClr val="bg1"/>
                </a:solidFill>
              </a:rPr>
              <a:t> Beta </a:t>
            </a:r>
            <a:r>
              <a:rPr lang="en-US" sz="2800" b="1" dirty="0" err="1" smtClean="0">
                <a:solidFill>
                  <a:schemeClr val="bg1"/>
                </a:solidFill>
              </a:rPr>
              <a:t>Bahu</a:t>
            </a:r>
            <a:r>
              <a:rPr lang="en-US" sz="2800" b="1" dirty="0" smtClean="0">
                <a:solidFill>
                  <a:schemeClr val="bg1"/>
                </a:solidFill>
              </a:rPr>
              <a:t> </a:t>
            </a:r>
            <a:r>
              <a:rPr lang="en-US" sz="2800" b="1" dirty="0" err="1" smtClean="0">
                <a:solidFill>
                  <a:schemeClr val="bg1"/>
                </a:solidFill>
              </a:rPr>
              <a:t>Sammelan</a:t>
            </a:r>
            <a:endParaRPr lang="en-US" sz="2800" b="1" dirty="0">
              <a:solidFill>
                <a:schemeClr val="bg1"/>
              </a:solidFill>
            </a:endParaRPr>
          </a:p>
        </p:txBody>
      </p:sp>
      <p:sp>
        <p:nvSpPr>
          <p:cNvPr id="3" name="Rectangle 2"/>
          <p:cNvSpPr/>
          <p:nvPr/>
        </p:nvSpPr>
        <p:spPr>
          <a:xfrm>
            <a:off x="304800" y="895350"/>
            <a:ext cx="8534400" cy="1077218"/>
          </a:xfrm>
          <a:prstGeom prst="rect">
            <a:avLst/>
          </a:prstGeom>
        </p:spPr>
        <p:txBody>
          <a:bodyPr wrap="square">
            <a:spAutoFit/>
          </a:bodyPr>
          <a:lstStyle/>
          <a:p>
            <a:pPr algn="just" defTabSz="914273" fontAlgn="auto">
              <a:spcBef>
                <a:spcPts val="0"/>
              </a:spcBef>
              <a:spcAft>
                <a:spcPts val="0"/>
              </a:spcAft>
              <a:defRPr/>
            </a:pPr>
            <a:r>
              <a:rPr lang="en-US" sz="1600" dirty="0" err="1" smtClean="0">
                <a:solidFill>
                  <a:srgbClr val="000000"/>
                </a:solidFill>
                <a:cs typeface="Calibri" panose="020F0502020204030204" pitchFamily="34" charset="0"/>
              </a:rPr>
              <a:t>Saas-Bahu</a:t>
            </a:r>
            <a:r>
              <a:rPr lang="en-US" sz="1600" dirty="0" smtClean="0">
                <a:solidFill>
                  <a:srgbClr val="000000"/>
                </a:solidFill>
                <a:cs typeface="Calibri" panose="020F0502020204030204" pitchFamily="34" charset="0"/>
              </a:rPr>
              <a:t> </a:t>
            </a:r>
            <a:r>
              <a:rPr lang="en-US" sz="1600" dirty="0" err="1" smtClean="0">
                <a:solidFill>
                  <a:srgbClr val="000000"/>
                </a:solidFill>
                <a:cs typeface="Calibri" panose="020F0502020204030204" pitchFamily="34" charset="0"/>
              </a:rPr>
              <a:t>Sammelan</a:t>
            </a:r>
            <a:r>
              <a:rPr lang="en-US" sz="1600" dirty="0" smtClean="0">
                <a:solidFill>
                  <a:srgbClr val="000000"/>
                </a:solidFill>
                <a:cs typeface="Calibri" panose="020F0502020204030204" pitchFamily="34" charset="0"/>
              </a:rPr>
              <a:t> is being organized through ASHAs at the sub-centre level since 2017-18 in Mission </a:t>
            </a:r>
            <a:r>
              <a:rPr lang="en-US" sz="1600" dirty="0" err="1" smtClean="0">
                <a:solidFill>
                  <a:srgbClr val="000000"/>
                </a:solidFill>
                <a:cs typeface="Calibri" panose="020F0502020204030204" pitchFamily="34" charset="0"/>
              </a:rPr>
              <a:t>Parivar</a:t>
            </a:r>
            <a:r>
              <a:rPr lang="en-US" sz="1600" dirty="0" smtClean="0">
                <a:solidFill>
                  <a:srgbClr val="000000"/>
                </a:solidFill>
                <a:cs typeface="Calibri" panose="020F0502020204030204" pitchFamily="34" charset="0"/>
              </a:rPr>
              <a:t> </a:t>
            </a:r>
            <a:r>
              <a:rPr lang="en-US" sz="1600" dirty="0" err="1" smtClean="0">
                <a:solidFill>
                  <a:srgbClr val="000000"/>
                </a:solidFill>
                <a:cs typeface="Calibri" panose="020F0502020204030204" pitchFamily="34" charset="0"/>
              </a:rPr>
              <a:t>Vikas</a:t>
            </a:r>
            <a:r>
              <a:rPr lang="en-US" sz="1600" dirty="0" smtClean="0">
                <a:solidFill>
                  <a:srgbClr val="000000"/>
                </a:solidFill>
                <a:cs typeface="Calibri" panose="020F0502020204030204" pitchFamily="34" charset="0"/>
              </a:rPr>
              <a:t> Districts. Purpose is to enhance communication between the mother-in-law and the daughter-in-law on the basis of their mutual experiences, so as to change the perceptions, behavior and beliefs pertaining to reproductive health for good.</a:t>
            </a:r>
            <a:endParaRPr lang="en-IN" sz="1600" dirty="0">
              <a:solidFill>
                <a:srgbClr val="000000"/>
              </a:solidFill>
              <a:cs typeface="Calibri" panose="020F0502020204030204" pitchFamily="34" charset="0"/>
            </a:endParaRPr>
          </a:p>
        </p:txBody>
      </p:sp>
      <p:sp>
        <p:nvSpPr>
          <p:cNvPr id="4" name="Rectangle 3"/>
          <p:cNvSpPr/>
          <p:nvPr/>
        </p:nvSpPr>
        <p:spPr>
          <a:xfrm>
            <a:off x="304800" y="2038351"/>
            <a:ext cx="8534400" cy="584775"/>
          </a:xfrm>
          <a:prstGeom prst="rect">
            <a:avLst/>
          </a:prstGeom>
        </p:spPr>
        <p:txBody>
          <a:bodyPr wrap="square">
            <a:spAutoFit/>
          </a:bodyPr>
          <a:lstStyle/>
          <a:p>
            <a:pPr algn="just" defTabSz="914273" fontAlgn="auto">
              <a:spcBef>
                <a:spcPts val="0"/>
              </a:spcBef>
              <a:spcAft>
                <a:spcPts val="0"/>
              </a:spcAft>
              <a:defRPr/>
            </a:pPr>
            <a:r>
              <a:rPr lang="en-US" sz="1600" dirty="0" smtClean="0">
                <a:solidFill>
                  <a:srgbClr val="000000"/>
                </a:solidFill>
                <a:cs typeface="Calibri" panose="020F0502020204030204" pitchFamily="34" charset="0"/>
              </a:rPr>
              <a:t>It has often been seen that the consent of men is paramount in almost all the decisions in the family, so the felt need was to engage son in the </a:t>
            </a:r>
            <a:r>
              <a:rPr lang="en-US" sz="1600" dirty="0" err="1" smtClean="0">
                <a:solidFill>
                  <a:srgbClr val="000000"/>
                </a:solidFill>
                <a:cs typeface="Calibri" panose="020F0502020204030204" pitchFamily="34" charset="0"/>
              </a:rPr>
              <a:t>Saas-Bahu</a:t>
            </a:r>
            <a:r>
              <a:rPr lang="en-US" sz="1600" dirty="0" smtClean="0">
                <a:solidFill>
                  <a:srgbClr val="000000"/>
                </a:solidFill>
                <a:cs typeface="Calibri" panose="020F0502020204030204" pitchFamily="34" charset="0"/>
              </a:rPr>
              <a:t> </a:t>
            </a:r>
            <a:r>
              <a:rPr lang="en-US" sz="1600" dirty="0" err="1" smtClean="0">
                <a:solidFill>
                  <a:srgbClr val="000000"/>
                </a:solidFill>
                <a:cs typeface="Calibri" panose="020F0502020204030204" pitchFamily="34" charset="0"/>
              </a:rPr>
              <a:t>Sammelan</a:t>
            </a:r>
            <a:r>
              <a:rPr lang="en-US" sz="1600" dirty="0" smtClean="0">
                <a:solidFill>
                  <a:srgbClr val="000000"/>
                </a:solidFill>
                <a:cs typeface="Calibri" panose="020F0502020204030204" pitchFamily="34" charset="0"/>
              </a:rPr>
              <a:t> ensuring male participation. </a:t>
            </a:r>
            <a:endParaRPr lang="en-IN" sz="1600" dirty="0">
              <a:solidFill>
                <a:srgbClr val="000000"/>
              </a:solidFill>
              <a:cs typeface="Calibri" panose="020F0502020204030204" pitchFamily="34" charset="0"/>
            </a:endParaRPr>
          </a:p>
        </p:txBody>
      </p:sp>
      <p:graphicFrame>
        <p:nvGraphicFramePr>
          <p:cNvPr id="33794" name="Object 2"/>
          <p:cNvGraphicFramePr>
            <a:graphicFrameLocks/>
          </p:cNvGraphicFramePr>
          <p:nvPr/>
        </p:nvGraphicFramePr>
        <p:xfrm>
          <a:off x="381002" y="2647951"/>
          <a:ext cx="4829175" cy="2027237"/>
        </p:xfrm>
        <a:graphic>
          <a:graphicData uri="http://schemas.openxmlformats.org/presentationml/2006/ole">
            <p:oleObj spid="_x0000_s120834" name="Chart" r:id="rId3" imgW="4834547" imgH="2712955" progId="Excel.Sheet.8">
              <p:embed/>
            </p:oleObj>
          </a:graphicData>
        </a:graphic>
      </p:graphicFrame>
      <p:pic>
        <p:nvPicPr>
          <p:cNvPr id="6" name="Picture 3"/>
          <p:cNvPicPr>
            <a:picLocks noChangeAspect="1"/>
          </p:cNvPicPr>
          <p:nvPr/>
        </p:nvPicPr>
        <p:blipFill>
          <a:blip r:embed="rId4"/>
          <a:srcRect/>
          <a:stretch>
            <a:fillRect/>
          </a:stretch>
        </p:blipFill>
        <p:spPr bwMode="auto">
          <a:xfrm>
            <a:off x="5562601" y="2724151"/>
            <a:ext cx="3089275" cy="1563687"/>
          </a:xfrm>
          <a:prstGeom prst="rect">
            <a:avLst/>
          </a:prstGeom>
          <a:noFill/>
          <a:ln w="9525">
            <a:noFill/>
            <a:miter lim="800000"/>
            <a:headEnd/>
            <a:tailEnd/>
          </a:ln>
        </p:spPr>
      </p:pic>
      <p:sp>
        <p:nvSpPr>
          <p:cNvPr id="7" name="Rectangle 6"/>
          <p:cNvSpPr/>
          <p:nvPr/>
        </p:nvSpPr>
        <p:spPr>
          <a:xfrm>
            <a:off x="5257800" y="4281726"/>
            <a:ext cx="3886200" cy="861774"/>
          </a:xfrm>
          <a:prstGeom prst="rect">
            <a:avLst/>
          </a:prstGeom>
        </p:spPr>
        <p:txBody>
          <a:bodyPr wrap="square">
            <a:spAutoFit/>
          </a:bodyPr>
          <a:lstStyle/>
          <a:p>
            <a:pPr algn="ctr" defTabSz="914273" fontAlgn="auto">
              <a:spcBef>
                <a:spcPts val="0"/>
              </a:spcBef>
              <a:spcAft>
                <a:spcPts val="0"/>
              </a:spcAft>
              <a:defRPr/>
            </a:pPr>
            <a:r>
              <a:rPr lang="en-US" sz="3200" dirty="0" smtClean="0">
                <a:solidFill>
                  <a:srgbClr val="C00000"/>
                </a:solidFill>
              </a:rPr>
              <a:t>82% </a:t>
            </a:r>
            <a:r>
              <a:rPr lang="en-US" dirty="0" smtClean="0">
                <a:solidFill>
                  <a:srgbClr val="C00000"/>
                </a:solidFill>
              </a:rPr>
              <a:t>SBBS held in 2021-22 against physical target</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95800" cy="742950"/>
          </a:xfrm>
          <a:solidFill>
            <a:schemeClr val="accent5">
              <a:lumMod val="75000"/>
            </a:schemeClr>
          </a:solidFill>
          <a:ln>
            <a:noFill/>
          </a:ln>
        </p:spPr>
        <p:txBody>
          <a:bodyPr>
            <a:normAutofit/>
          </a:bodyPr>
          <a:lstStyle/>
          <a:p>
            <a:r>
              <a:rPr lang="en-US" sz="2800" b="1" dirty="0" err="1" smtClean="0">
                <a:solidFill>
                  <a:schemeClr val="bg1"/>
                </a:solidFill>
              </a:rPr>
              <a:t>Saas</a:t>
            </a:r>
            <a:r>
              <a:rPr lang="en-US" sz="2800" b="1" dirty="0" smtClean="0">
                <a:solidFill>
                  <a:schemeClr val="bg1"/>
                </a:solidFill>
              </a:rPr>
              <a:t> Beta </a:t>
            </a:r>
            <a:r>
              <a:rPr lang="en-US" sz="2800" b="1" dirty="0" err="1" smtClean="0">
                <a:solidFill>
                  <a:schemeClr val="bg1"/>
                </a:solidFill>
              </a:rPr>
              <a:t>Bahu</a:t>
            </a:r>
            <a:r>
              <a:rPr lang="en-US" sz="2800" b="1" dirty="0" smtClean="0">
                <a:solidFill>
                  <a:schemeClr val="bg1"/>
                </a:solidFill>
              </a:rPr>
              <a:t> </a:t>
            </a:r>
            <a:r>
              <a:rPr lang="en-US" sz="2800" b="1" dirty="0" err="1" smtClean="0">
                <a:solidFill>
                  <a:schemeClr val="bg1"/>
                </a:solidFill>
              </a:rPr>
              <a:t>Sammellan</a:t>
            </a:r>
            <a:endParaRPr lang="en-US" sz="2800" b="1" dirty="0" smtClean="0">
              <a:solidFill>
                <a:schemeClr val="bg1"/>
              </a:solidFill>
            </a:endParaRPr>
          </a:p>
        </p:txBody>
      </p:sp>
      <p:sp>
        <p:nvSpPr>
          <p:cNvPr id="3" name="Title 1"/>
          <p:cNvSpPr txBox="1">
            <a:spLocks/>
          </p:cNvSpPr>
          <p:nvPr/>
        </p:nvSpPr>
        <p:spPr>
          <a:xfrm>
            <a:off x="4572000" y="0"/>
            <a:ext cx="4572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latin typeface="+mj-lt"/>
                <a:ea typeface="+mj-ea"/>
                <a:cs typeface="+mj-cs"/>
              </a:rPr>
              <a:t> </a:t>
            </a:r>
            <a:r>
              <a:rPr lang="en-US" sz="2800" b="1" dirty="0" err="1" smtClean="0">
                <a:solidFill>
                  <a:schemeClr val="bg1"/>
                </a:solidFill>
                <a:latin typeface="+mj-lt"/>
                <a:ea typeface="+mj-ea"/>
                <a:cs typeface="+mj-cs"/>
              </a:rPr>
              <a:t>Khushaal</a:t>
            </a:r>
            <a:r>
              <a:rPr lang="en-US" sz="2800" b="1" dirty="0" smtClean="0">
                <a:solidFill>
                  <a:schemeClr val="bg1"/>
                </a:solidFill>
                <a:latin typeface="+mj-lt"/>
                <a:ea typeface="+mj-ea"/>
                <a:cs typeface="+mj-cs"/>
              </a:rPr>
              <a:t> </a:t>
            </a:r>
            <a:r>
              <a:rPr lang="en-US" sz="2800" b="1" dirty="0" err="1" smtClean="0">
                <a:solidFill>
                  <a:schemeClr val="bg1"/>
                </a:solidFill>
                <a:latin typeface="+mj-lt"/>
                <a:ea typeface="+mj-ea"/>
                <a:cs typeface="+mj-cs"/>
              </a:rPr>
              <a:t>Parivar</a:t>
            </a:r>
            <a:r>
              <a:rPr lang="en-US" sz="2800" b="1" dirty="0" smtClean="0">
                <a:solidFill>
                  <a:schemeClr val="bg1"/>
                </a:solidFill>
                <a:latin typeface="+mj-lt"/>
                <a:ea typeface="+mj-ea"/>
                <a:cs typeface="+mj-cs"/>
              </a:rPr>
              <a:t> </a:t>
            </a:r>
            <a:r>
              <a:rPr lang="en-US" sz="2800" b="1" dirty="0" err="1" smtClean="0">
                <a:solidFill>
                  <a:schemeClr val="bg1"/>
                </a:solidFill>
                <a:latin typeface="+mj-lt"/>
                <a:ea typeface="+mj-ea"/>
                <a:cs typeface="+mj-cs"/>
              </a:rPr>
              <a:t>Diwas</a:t>
            </a:r>
            <a:endParaRPr kumimoji="0" lang="en-US" sz="2800" b="1" i="0" u="none" strike="noStrike" kern="1200" cap="none" spc="0" normalizeH="0" baseline="0" noProof="0" dirty="0" smtClean="0">
              <a:ln>
                <a:noFill/>
              </a:ln>
              <a:solidFill>
                <a:schemeClr val="bg1"/>
              </a:solidFill>
              <a:effectLst/>
              <a:uLnTx/>
              <a:uFillTx/>
              <a:latin typeface="+mj-lt"/>
              <a:ea typeface="+mj-ea"/>
              <a:cs typeface="+mj-cs"/>
            </a:endParaRPr>
          </a:p>
        </p:txBody>
      </p:sp>
      <p:pic>
        <p:nvPicPr>
          <p:cNvPr id="4" name="Picture 2" descr="C:\Users\Arvindcomp\Desktop\IMG-20211012-WA0079.jpg"/>
          <p:cNvPicPr>
            <a:picLocks noChangeAspect="1" noChangeArrowheads="1"/>
          </p:cNvPicPr>
          <p:nvPr/>
        </p:nvPicPr>
        <p:blipFill>
          <a:blip r:embed="rId2"/>
          <a:srcRect/>
          <a:stretch>
            <a:fillRect/>
          </a:stretch>
        </p:blipFill>
        <p:spPr bwMode="auto">
          <a:xfrm>
            <a:off x="228600" y="2139951"/>
            <a:ext cx="4114800" cy="2794000"/>
          </a:xfrm>
          <a:prstGeom prst="rect">
            <a:avLst/>
          </a:prstGeom>
          <a:noFill/>
          <a:ln w="9525">
            <a:noFill/>
            <a:miter lim="800000"/>
            <a:headEnd/>
            <a:tailEnd/>
          </a:ln>
        </p:spPr>
      </p:pic>
      <p:pic>
        <p:nvPicPr>
          <p:cNvPr id="5" name="Picture 1"/>
          <p:cNvPicPr>
            <a:picLocks noChangeAspect="1"/>
          </p:cNvPicPr>
          <p:nvPr/>
        </p:nvPicPr>
        <p:blipFill>
          <a:blip r:embed="rId3"/>
          <a:srcRect/>
          <a:stretch>
            <a:fillRect/>
          </a:stretch>
        </p:blipFill>
        <p:spPr bwMode="auto">
          <a:xfrm>
            <a:off x="228600" y="819151"/>
            <a:ext cx="4114800" cy="1255713"/>
          </a:xfrm>
          <a:prstGeom prst="rect">
            <a:avLst/>
          </a:prstGeom>
          <a:noFill/>
          <a:ln w="9525">
            <a:noFill/>
            <a:miter lim="800000"/>
            <a:headEnd/>
            <a:tailEnd/>
          </a:ln>
        </p:spPr>
      </p:pic>
      <p:pic>
        <p:nvPicPr>
          <p:cNvPr id="6" name="Picture 6" descr="F:\Pic\IMG-20210121-WA0059.jpg"/>
          <p:cNvPicPr>
            <a:picLocks noChangeAspect="1" noChangeArrowheads="1"/>
          </p:cNvPicPr>
          <p:nvPr/>
        </p:nvPicPr>
        <p:blipFill>
          <a:blip r:embed="rId4"/>
          <a:srcRect/>
          <a:stretch>
            <a:fillRect/>
          </a:stretch>
        </p:blipFill>
        <p:spPr bwMode="auto">
          <a:xfrm>
            <a:off x="4648202" y="819151"/>
            <a:ext cx="4256087" cy="1406525"/>
          </a:xfrm>
          <a:prstGeom prst="rect">
            <a:avLst/>
          </a:prstGeom>
          <a:noFill/>
          <a:ln w="9525">
            <a:noFill/>
            <a:miter lim="800000"/>
            <a:headEnd/>
            <a:tailEnd/>
          </a:ln>
        </p:spPr>
      </p:pic>
      <p:pic>
        <p:nvPicPr>
          <p:cNvPr id="7" name="Picture 7" descr="C:\Users\Arvindcomp\Desktop\khushal paivrdvas.jpg"/>
          <p:cNvPicPr>
            <a:picLocks noChangeAspect="1" noChangeArrowheads="1"/>
          </p:cNvPicPr>
          <p:nvPr/>
        </p:nvPicPr>
        <p:blipFill>
          <a:blip r:embed="rId5"/>
          <a:srcRect/>
          <a:stretch>
            <a:fillRect/>
          </a:stretch>
        </p:blipFill>
        <p:spPr bwMode="auto">
          <a:xfrm>
            <a:off x="4648202" y="2266951"/>
            <a:ext cx="4287837" cy="1524000"/>
          </a:xfrm>
          <a:prstGeom prst="rect">
            <a:avLst/>
          </a:prstGeom>
          <a:noFill/>
          <a:ln w="9525">
            <a:noFill/>
            <a:miter lim="800000"/>
            <a:headEnd/>
            <a:tailEnd/>
          </a:ln>
        </p:spPr>
      </p:pic>
      <p:pic>
        <p:nvPicPr>
          <p:cNvPr id="8" name="Picture 9" descr="C:\Users\Arvindcomp\Desktop\kpd hardoi.jpg"/>
          <p:cNvPicPr>
            <a:picLocks noChangeAspect="1" noChangeArrowheads="1"/>
          </p:cNvPicPr>
          <p:nvPr/>
        </p:nvPicPr>
        <p:blipFill>
          <a:blip r:embed="rId6"/>
          <a:srcRect/>
          <a:stretch>
            <a:fillRect/>
          </a:stretch>
        </p:blipFill>
        <p:spPr bwMode="auto">
          <a:xfrm>
            <a:off x="4648202" y="3890962"/>
            <a:ext cx="4256087" cy="1119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Male Participation Initiative</a:t>
            </a:r>
            <a:endParaRPr lang="en-US" sz="2800" b="1" dirty="0">
              <a:solidFill>
                <a:schemeClr val="bg1"/>
              </a:solidFill>
            </a:endParaRPr>
          </a:p>
        </p:txBody>
      </p:sp>
      <p:sp>
        <p:nvSpPr>
          <p:cNvPr id="3" name="TextBox 2">
            <a:extLst>
              <a:ext uri="{FF2B5EF4-FFF2-40B4-BE49-F238E27FC236}"/>
            </a:extLst>
          </p:cNvPr>
          <p:cNvSpPr txBox="1"/>
          <p:nvPr/>
        </p:nvSpPr>
        <p:spPr>
          <a:xfrm>
            <a:off x="381000" y="819151"/>
            <a:ext cx="8474075" cy="3108543"/>
          </a:xfrm>
          <a:prstGeom prst="rect">
            <a:avLst/>
          </a:prstGeom>
          <a:noFill/>
        </p:spPr>
        <p:txBody>
          <a:bodyPr wrap="square">
            <a:spAutoFit/>
          </a:bodyPr>
          <a:lstStyle/>
          <a:p>
            <a:pPr algn="just" defTabSz="914273" fontAlgn="auto">
              <a:spcBef>
                <a:spcPts val="0"/>
              </a:spcBef>
              <a:spcAft>
                <a:spcPts val="0"/>
              </a:spcAft>
              <a:defRPr/>
            </a:pPr>
            <a:r>
              <a:rPr lang="en-US" sz="1400" dirty="0">
                <a:latin typeface="Calibri" panose="020F0502020204030204" pitchFamily="34" charset="0"/>
                <a:cs typeface="Calibri" panose="020F0502020204030204" pitchFamily="34" charset="0"/>
              </a:rPr>
              <a:t>Based on the findings of the Male Participation Study; an initiative has been strategized to engage men in family planning for increased uptake of FP services. </a:t>
            </a:r>
          </a:p>
          <a:p>
            <a:pPr algn="just" defTabSz="914273" fontAlgn="auto">
              <a:spcBef>
                <a:spcPts val="0"/>
              </a:spcBef>
              <a:spcAft>
                <a:spcPts val="0"/>
              </a:spcAft>
              <a:defRPr/>
            </a:pPr>
            <a:r>
              <a:rPr lang="en-US" sz="1400" b="1" dirty="0">
                <a:latin typeface="Calibri" panose="020F0502020204030204" pitchFamily="34" charset="0"/>
                <a:cs typeface="Calibri" panose="020F0502020204030204" pitchFamily="34" charset="0"/>
              </a:rPr>
              <a:t>Initiative objectives:</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To increase the awareness in male about various family planning methods</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To create awareness about the role of Male in increase uptake of family planning </a:t>
            </a:r>
            <a:r>
              <a:rPr lang="en-US" sz="1400" dirty="0" smtClean="0">
                <a:latin typeface="Calibri" panose="020F0502020204030204" pitchFamily="34" charset="0"/>
                <a:cs typeface="Calibri" panose="020F0502020204030204" pitchFamily="34" charset="0"/>
              </a:rPr>
              <a:t>services</a:t>
            </a:r>
            <a:endParaRPr lang="en-US" sz="1400" dirty="0">
              <a:latin typeface="Calibri" panose="020F0502020204030204" pitchFamily="34" charset="0"/>
              <a:cs typeface="Calibri" panose="020F0502020204030204" pitchFamily="34" charset="0"/>
            </a:endParaRPr>
          </a:p>
          <a:p>
            <a:pPr algn="just" defTabSz="914273" fontAlgn="auto">
              <a:spcBef>
                <a:spcPts val="0"/>
              </a:spcBef>
              <a:spcAft>
                <a:spcPts val="0"/>
              </a:spcAft>
              <a:defRPr/>
            </a:pPr>
            <a:r>
              <a:rPr lang="en-US" sz="1400" b="1" dirty="0">
                <a:latin typeface="Calibri" panose="020F0502020204030204" pitchFamily="34" charset="0"/>
                <a:cs typeface="Calibri" panose="020F0502020204030204" pitchFamily="34" charset="0"/>
              </a:rPr>
              <a:t>Strategy:</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Male participation sammelan will be organized at sub </a:t>
            </a:r>
            <a:r>
              <a:rPr lang="en-US" sz="1400" dirty="0" err="1">
                <a:latin typeface="Calibri" panose="020F0502020204030204" pitchFamily="34" charset="0"/>
                <a:cs typeface="Calibri" panose="020F0502020204030204" pitchFamily="34" charset="0"/>
              </a:rPr>
              <a:t>centres</a:t>
            </a:r>
            <a:r>
              <a:rPr lang="en-US" sz="1400" dirty="0">
                <a:latin typeface="Calibri" panose="020F0502020204030204" pitchFamily="34" charset="0"/>
                <a:cs typeface="Calibri" panose="020F0502020204030204" pitchFamily="34" charset="0"/>
              </a:rPr>
              <a:t> and ASHA will mobilized cohort (Newly married couple &amp; Men having family size 3 and more children). </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Small groups will be formed and information about Family planning will be provided either through TV/Projector/Computer as per the availability in the facility.</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Identified Male influencers will be oriented about Family planning, counselling and will equipped with standardized tool kit to facilitate in initiating dialogue </a:t>
            </a:r>
          </a:p>
          <a:p>
            <a:pPr marL="285750" indent="-285750" algn="just" defTabSz="914273" fontAlgn="auto">
              <a:spcBef>
                <a:spcPts val="0"/>
              </a:spcBef>
              <a:spcAft>
                <a:spcPts val="0"/>
              </a:spcAft>
              <a:buFont typeface="Arial" panose="020B0604020202020204" pitchFamily="34" charset="0"/>
              <a:buChar char="•"/>
              <a:defRPr/>
            </a:pPr>
            <a:r>
              <a:rPr lang="en-US" sz="1400" dirty="0">
                <a:latin typeface="Calibri" panose="020F0502020204030204" pitchFamily="34" charset="0"/>
                <a:cs typeface="Calibri" panose="020F0502020204030204" pitchFamily="34" charset="0"/>
              </a:rPr>
              <a:t>140 trainer have been trained in 18 districts. 273 Mr. Smart </a:t>
            </a:r>
            <a:r>
              <a:rPr lang="en-US" sz="1400" dirty="0" err="1">
                <a:latin typeface="Calibri" panose="020F0502020204030204" pitchFamily="34" charset="0"/>
                <a:cs typeface="Calibri" panose="020F0502020204030204" pitchFamily="34" charset="0"/>
              </a:rPr>
              <a:t>sammellon</a:t>
            </a:r>
            <a:r>
              <a:rPr lang="en-US" sz="1400" dirty="0">
                <a:latin typeface="Calibri" panose="020F0502020204030204" pitchFamily="34" charset="0"/>
                <a:cs typeface="Calibri" panose="020F0502020204030204" pitchFamily="34" charset="0"/>
              </a:rPr>
              <a:t> held at Block level in which 10675 Males were participated. During World Population Day fortnight  total 59 NSV motivated by the team</a:t>
            </a:r>
            <a:r>
              <a:rPr lang="en-US" sz="1400" dirty="0" smtClean="0">
                <a:latin typeface="Calibri" panose="020F0502020204030204" pitchFamily="34" charset="0"/>
                <a:cs typeface="Calibri" panose="020F0502020204030204" pitchFamily="34" charset="0"/>
              </a:rPr>
              <a:t>.</a:t>
            </a:r>
            <a:endParaRPr lang="en-US" sz="1400" dirty="0">
              <a:latin typeface="Calibri" panose="020F0502020204030204" pitchFamily="34" charset="0"/>
              <a:cs typeface="Calibri" panose="020F0502020204030204" pitchFamily="34" charset="0"/>
            </a:endParaRPr>
          </a:p>
        </p:txBody>
      </p:sp>
      <p:graphicFrame>
        <p:nvGraphicFramePr>
          <p:cNvPr id="4" name="Table 3">
            <a:extLst>
              <a:ext uri="{FF2B5EF4-FFF2-40B4-BE49-F238E27FC236}"/>
            </a:extLst>
          </p:cNvPr>
          <p:cNvGraphicFramePr>
            <a:graphicFrameLocks noGrp="1"/>
          </p:cNvGraphicFramePr>
          <p:nvPr/>
        </p:nvGraphicFramePr>
        <p:xfrm>
          <a:off x="457200" y="4324351"/>
          <a:ext cx="8310565" cy="720056"/>
        </p:xfrm>
        <a:graphic>
          <a:graphicData uri="http://schemas.openxmlformats.org/drawingml/2006/table">
            <a:tbl>
              <a:tblPr firstRow="1" bandRow="1"/>
              <a:tblGrid>
                <a:gridCol w="1705682">
                  <a:extLst>
                    <a:ext uri="{9D8B030D-6E8A-4147-A177-3AD203B41FA5}"/>
                  </a:extLst>
                </a:gridCol>
                <a:gridCol w="2373122">
                  <a:extLst>
                    <a:ext uri="{9D8B030D-6E8A-4147-A177-3AD203B41FA5}"/>
                  </a:extLst>
                </a:gridCol>
                <a:gridCol w="2298962">
                  <a:extLst>
                    <a:ext uri="{9D8B030D-6E8A-4147-A177-3AD203B41FA5}"/>
                  </a:extLst>
                </a:gridCol>
                <a:gridCol w="1932799">
                  <a:extLst>
                    <a:ext uri="{9D8B030D-6E8A-4147-A177-3AD203B41FA5}"/>
                  </a:extLst>
                </a:gridCol>
              </a:tblGrid>
              <a:tr h="720056">
                <a:tc>
                  <a:txBody>
                    <a:bodyPr/>
                    <a:lstStyle/>
                    <a:p>
                      <a:r>
                        <a:rPr lang="en-IN" sz="1400" dirty="0"/>
                        <a:t>Newly married couple</a:t>
                      </a:r>
                    </a:p>
                  </a:txBody>
                  <a:tcPr marL="91430" marR="91430" marT="34273" marB="34273">
                    <a:solidFill>
                      <a:schemeClr val="bg1">
                        <a:lumMod val="95000"/>
                      </a:schemeClr>
                    </a:solidFill>
                  </a:tcPr>
                </a:tc>
                <a:tc>
                  <a:txBody>
                    <a:bodyPr/>
                    <a:lstStyle/>
                    <a:p>
                      <a:r>
                        <a:rPr lang="en-US" sz="1400" dirty="0"/>
                        <a:t>Men having family size 3 and more children</a:t>
                      </a:r>
                      <a:endParaRPr lang="en-IN" sz="1400" dirty="0"/>
                    </a:p>
                  </a:txBody>
                  <a:tcPr marL="91430" marR="91430" marT="34273" marB="34273">
                    <a:solidFill>
                      <a:schemeClr val="bg1">
                        <a:lumMod val="95000"/>
                      </a:schemeClr>
                    </a:solidFill>
                  </a:tcPr>
                </a:tc>
                <a:tc>
                  <a:txBody>
                    <a:bodyPr/>
                    <a:lstStyle/>
                    <a:p>
                      <a:r>
                        <a:rPr lang="en-US" sz="1400" dirty="0"/>
                        <a:t>DWH &amp; CHC having high delivery load</a:t>
                      </a:r>
                      <a:endParaRPr lang="en-IN" sz="1400" dirty="0"/>
                    </a:p>
                  </a:txBody>
                  <a:tcPr marL="91430" marR="91430" marT="34273" marB="34273">
                    <a:solidFill>
                      <a:schemeClr val="bg1">
                        <a:lumMod val="95000"/>
                      </a:schemeClr>
                    </a:solidFill>
                  </a:tcPr>
                </a:tc>
                <a:tc>
                  <a:txBody>
                    <a:bodyPr/>
                    <a:lstStyle/>
                    <a:p>
                      <a:r>
                        <a:rPr lang="en-IN" sz="1400" dirty="0"/>
                        <a:t>Degree college</a:t>
                      </a:r>
                    </a:p>
                  </a:txBody>
                  <a:tcPr marL="91430" marR="91430" marT="34273" marB="34273">
                    <a:solidFill>
                      <a:schemeClr val="bg1">
                        <a:lumMod val="95000"/>
                      </a:schemeClr>
                    </a:solidFill>
                  </a:tcPr>
                </a:tc>
                <a:extLst>
                  <a:ext uri="{0D108BD9-81ED-4DB2-BD59-A6C34878D82A}"/>
                </a:extLst>
              </a:tr>
            </a:tbl>
          </a:graphicData>
        </a:graphic>
      </p:graphicFrame>
      <p:sp>
        <p:nvSpPr>
          <p:cNvPr id="5" name="Rectangle 3"/>
          <p:cNvSpPr>
            <a:spLocks noChangeArrowheads="1"/>
          </p:cNvSpPr>
          <p:nvPr/>
        </p:nvSpPr>
        <p:spPr bwMode="auto">
          <a:xfrm>
            <a:off x="381000" y="4019551"/>
            <a:ext cx="1387475" cy="307777"/>
          </a:xfrm>
          <a:prstGeom prst="rect">
            <a:avLst/>
          </a:prstGeom>
          <a:noFill/>
          <a:ln w="9525">
            <a:noFill/>
            <a:miter lim="800000"/>
            <a:headEnd/>
            <a:tailEnd/>
          </a:ln>
        </p:spPr>
        <p:txBody>
          <a:bodyPr>
            <a:spAutoFit/>
          </a:bodyPr>
          <a:lstStyle/>
          <a:p>
            <a:r>
              <a:rPr lang="en-US" altLang="en-US" sz="1400" b="1" dirty="0">
                <a:latin typeface="Calibri" pitchFamily="34" charset="0"/>
                <a:cs typeface="Calibri" pitchFamily="34" charset="0"/>
              </a:rPr>
              <a:t>Target Group:</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altLang="en-US" sz="2800" b="1" dirty="0" smtClean="0">
                <a:solidFill>
                  <a:schemeClr val="bg1"/>
                </a:solidFill>
                <a:cs typeface="Times New Roman" panose="02020603050405020304" pitchFamily="18" charset="0"/>
              </a:rPr>
              <a:t>Family Planning Logistic Management Information System</a:t>
            </a:r>
            <a:endParaRPr lang="en-US" sz="2800" b="1" dirty="0">
              <a:solidFill>
                <a:schemeClr val="bg1"/>
              </a:solidFill>
            </a:endParaRPr>
          </a:p>
        </p:txBody>
      </p:sp>
      <p:sp>
        <p:nvSpPr>
          <p:cNvPr id="3" name="Content Placeholder 2">
            <a:extLst>
              <a:ext uri="{FF2B5EF4-FFF2-40B4-BE49-F238E27FC236}"/>
            </a:extLst>
          </p:cNvPr>
          <p:cNvSpPr>
            <a:spLocks noGrp="1"/>
          </p:cNvSpPr>
          <p:nvPr>
            <p:ph sz="half" idx="1"/>
          </p:nvPr>
        </p:nvSpPr>
        <p:spPr>
          <a:xfrm>
            <a:off x="304800" y="819150"/>
            <a:ext cx="3727450" cy="4267200"/>
          </a:xfrm>
        </p:spPr>
        <p:txBody>
          <a:bodyPr rtlCol="0">
            <a:noAutofit/>
          </a:bodyPr>
          <a:lstStyle/>
          <a:p>
            <a:pPr marL="0" indent="0" algn="just" eaLnBrk="1" fontAlgn="auto" hangingPunct="1">
              <a:spcAft>
                <a:spcPts val="0"/>
              </a:spcAft>
              <a:buFont typeface="Arial" pitchFamily="34" charset="0"/>
              <a:buNone/>
              <a:defRPr/>
            </a:pPr>
            <a:r>
              <a:rPr lang="en-US" sz="1600" dirty="0"/>
              <a:t>A Web, Mobile  and SMS based application that deals with demand forecasting, procurement, inventory management and monitoring of Family Planning Commodities from National Level to ASHA  Level  </a:t>
            </a:r>
          </a:p>
          <a:p>
            <a:pPr marL="0" indent="0" algn="just" eaLnBrk="1" fontAlgn="auto" hangingPunct="1">
              <a:spcAft>
                <a:spcPts val="0"/>
              </a:spcAft>
              <a:buFont typeface="Arial" pitchFamily="34" charset="0"/>
              <a:buNone/>
              <a:defRPr/>
            </a:pPr>
            <a:r>
              <a:rPr lang="en-IN" sz="1600" b="1" dirty="0">
                <a:cs typeface="Arial" pitchFamily="34" charset="0"/>
              </a:rPr>
              <a:t>Key features:</a:t>
            </a:r>
          </a:p>
          <a:p>
            <a:pPr algn="just" eaLnBrk="1" fontAlgn="auto" hangingPunct="1">
              <a:spcAft>
                <a:spcPts val="0"/>
              </a:spcAft>
              <a:defRPr/>
            </a:pPr>
            <a:r>
              <a:rPr lang="en-IN" sz="1600" dirty="0">
                <a:cs typeface="Arial" pitchFamily="34" charset="0"/>
              </a:rPr>
              <a:t>Instant access to stock information at all levels</a:t>
            </a:r>
          </a:p>
          <a:p>
            <a:pPr algn="just" eaLnBrk="1" fontAlgn="auto" hangingPunct="1">
              <a:spcAft>
                <a:spcPts val="0"/>
              </a:spcAft>
              <a:defRPr/>
            </a:pPr>
            <a:r>
              <a:rPr lang="en-IN" sz="1600" dirty="0">
                <a:cs typeface="Arial" pitchFamily="34" charset="0"/>
              </a:rPr>
              <a:t>Auto forecasting of contraceptives</a:t>
            </a:r>
          </a:p>
          <a:p>
            <a:pPr algn="just" eaLnBrk="1" fontAlgn="auto" hangingPunct="1">
              <a:spcAft>
                <a:spcPts val="0"/>
              </a:spcAft>
              <a:defRPr/>
            </a:pPr>
            <a:r>
              <a:rPr lang="en-IN" sz="1600" dirty="0">
                <a:cs typeface="Arial" pitchFamily="34" charset="0"/>
              </a:rPr>
              <a:t>SMS alerts</a:t>
            </a:r>
          </a:p>
          <a:p>
            <a:pPr algn="just" eaLnBrk="1" fontAlgn="auto" hangingPunct="1">
              <a:spcAft>
                <a:spcPts val="0"/>
              </a:spcAft>
              <a:defRPr/>
            </a:pPr>
            <a:r>
              <a:rPr lang="en-IN" sz="1600" dirty="0">
                <a:cs typeface="Arial" pitchFamily="34" charset="0"/>
              </a:rPr>
              <a:t>Auto generated reports</a:t>
            </a:r>
          </a:p>
          <a:p>
            <a:pPr algn="just" eaLnBrk="1" fontAlgn="auto" hangingPunct="1">
              <a:spcAft>
                <a:spcPts val="0"/>
              </a:spcAft>
              <a:defRPr/>
            </a:pPr>
            <a:r>
              <a:rPr lang="en-IN" sz="1600" dirty="0">
                <a:cs typeface="Arial" pitchFamily="34" charset="0"/>
              </a:rPr>
              <a:t>Facility-wise up to ASHA level functionality ( regular monthly indent issue and acknowledgement) review at GOI level</a:t>
            </a:r>
            <a:r>
              <a:rPr lang="en-IN" sz="1600" dirty="0" smtClean="0">
                <a:cs typeface="Arial" pitchFamily="34" charset="0"/>
              </a:rPr>
              <a:t>.</a:t>
            </a:r>
            <a:endParaRPr lang="en-US" sz="1600" dirty="0">
              <a:cs typeface="Arial" pitchFamily="34" charset="0"/>
            </a:endParaRPr>
          </a:p>
        </p:txBody>
      </p:sp>
      <p:pic>
        <p:nvPicPr>
          <p:cNvPr id="4" name="Picture 3"/>
          <p:cNvPicPr>
            <a:picLocks noChangeAspect="1"/>
          </p:cNvPicPr>
          <p:nvPr/>
        </p:nvPicPr>
        <p:blipFill>
          <a:blip r:embed="rId2"/>
          <a:srcRect/>
          <a:stretch>
            <a:fillRect/>
          </a:stretch>
        </p:blipFill>
        <p:spPr bwMode="auto">
          <a:xfrm>
            <a:off x="4191000" y="819150"/>
            <a:ext cx="4724400" cy="2362200"/>
          </a:xfrm>
          <a:prstGeom prst="rect">
            <a:avLst/>
          </a:prstGeom>
          <a:noFill/>
          <a:ln w="9525">
            <a:noFill/>
            <a:miter lim="800000"/>
            <a:headEnd/>
            <a:tailEnd/>
          </a:ln>
        </p:spPr>
      </p:pic>
      <p:pic>
        <p:nvPicPr>
          <p:cNvPr id="5" name="Picture 4"/>
          <p:cNvPicPr>
            <a:picLocks noChangeAspect="1"/>
          </p:cNvPicPr>
          <p:nvPr/>
        </p:nvPicPr>
        <p:blipFill>
          <a:blip r:embed="rId3"/>
          <a:srcRect/>
          <a:stretch>
            <a:fillRect/>
          </a:stretch>
        </p:blipFill>
        <p:spPr bwMode="auto">
          <a:xfrm>
            <a:off x="4448175" y="3098800"/>
            <a:ext cx="1860550" cy="1530350"/>
          </a:xfrm>
          <a:prstGeom prst="rect">
            <a:avLst/>
          </a:prstGeom>
          <a:noFill/>
          <a:ln w="9525">
            <a:noFill/>
            <a:miter lim="800000"/>
            <a:headEnd/>
            <a:tailEnd/>
          </a:ln>
        </p:spPr>
      </p:pic>
      <p:pic>
        <p:nvPicPr>
          <p:cNvPr id="6" name="Picture 6"/>
          <p:cNvPicPr>
            <a:picLocks noChangeAspect="1"/>
          </p:cNvPicPr>
          <p:nvPr/>
        </p:nvPicPr>
        <p:blipFill>
          <a:blip r:embed="rId4" cstate="print"/>
          <a:srcRect l="38123" t="20461" r="37968" b="20000"/>
          <a:stretch>
            <a:fillRect/>
          </a:stretch>
        </p:blipFill>
        <p:spPr bwMode="auto">
          <a:xfrm rot="19940564">
            <a:off x="7454900" y="3254376"/>
            <a:ext cx="679450" cy="1692275"/>
          </a:xfrm>
          <a:prstGeom prst="rect">
            <a:avLst/>
          </a:prstGeom>
          <a:noFill/>
          <a:ln w="9525">
            <a:noFill/>
            <a:miter lim="800000"/>
            <a:headEnd/>
            <a:tailEnd/>
          </a:ln>
        </p:spPr>
      </p:pic>
      <p:pic>
        <p:nvPicPr>
          <p:cNvPr id="7" name="Picture 6" descr="Image result for wifi wave image">
            <a:extLst>
              <a:ext uri="{FF2B5EF4-FFF2-40B4-BE49-F238E27FC236}"/>
            </a:extLst>
          </p:cNvPr>
          <p:cNvPicPr/>
          <p:nvPr/>
        </p:nvPicPr>
        <p:blipFill rotWithShape="1">
          <a:blip r:embed="rId5" cstate="print">
            <a:duotone>
              <a:schemeClr val="accent2">
                <a:shade val="45000"/>
                <a:satMod val="135000"/>
              </a:schemeClr>
              <a:prstClr val="white"/>
            </a:duotone>
          </a:blip>
          <a:srcRect l="62240" r="1"/>
          <a:stretch/>
        </p:blipFill>
        <p:spPr bwMode="auto">
          <a:xfrm rot="14019510">
            <a:off x="7008229" y="2924761"/>
            <a:ext cx="376519" cy="511802"/>
          </a:xfrm>
          <a:prstGeom prst="rect">
            <a:avLst/>
          </a:prstGeom>
          <a:noFill/>
          <a:ln>
            <a:noFill/>
          </a:ln>
        </p:spPr>
      </p:pic>
      <p:sp>
        <p:nvSpPr>
          <p:cNvPr id="8" name="TextBox 8"/>
          <p:cNvSpPr txBox="1">
            <a:spLocks noChangeArrowheads="1"/>
          </p:cNvSpPr>
          <p:nvPr/>
        </p:nvSpPr>
        <p:spPr bwMode="auto">
          <a:xfrm>
            <a:off x="5076825" y="4400551"/>
            <a:ext cx="1247775" cy="584775"/>
          </a:xfrm>
          <a:prstGeom prst="rect">
            <a:avLst/>
          </a:prstGeom>
          <a:noFill/>
          <a:ln w="9525">
            <a:noFill/>
            <a:miter lim="800000"/>
            <a:headEnd/>
            <a:tailEnd/>
          </a:ln>
        </p:spPr>
        <p:txBody>
          <a:bodyPr>
            <a:spAutoFit/>
          </a:bodyPr>
          <a:lstStyle/>
          <a:p>
            <a:r>
              <a:rPr lang="en-IN" altLang="en-US" sz="1600" dirty="0"/>
              <a:t>Web portal based</a:t>
            </a:r>
          </a:p>
        </p:txBody>
      </p:sp>
      <p:sp>
        <p:nvSpPr>
          <p:cNvPr id="9" name="TextBox 10"/>
          <p:cNvSpPr txBox="1">
            <a:spLocks noChangeArrowheads="1"/>
          </p:cNvSpPr>
          <p:nvPr/>
        </p:nvSpPr>
        <p:spPr bwMode="auto">
          <a:xfrm>
            <a:off x="6743700" y="4070351"/>
            <a:ext cx="769938" cy="584775"/>
          </a:xfrm>
          <a:prstGeom prst="rect">
            <a:avLst/>
          </a:prstGeom>
          <a:noFill/>
          <a:ln w="9525">
            <a:noFill/>
            <a:miter lim="800000"/>
            <a:headEnd/>
            <a:tailEnd/>
          </a:ln>
        </p:spPr>
        <p:txBody>
          <a:bodyPr>
            <a:spAutoFit/>
          </a:bodyPr>
          <a:lstStyle/>
          <a:p>
            <a:r>
              <a:rPr lang="en-IN" altLang="en-US" sz="1600" dirty="0"/>
              <a:t>Mobile based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rPr>
              <a:t>FPLMIS Functionality Status: Uttar Pradesh</a:t>
            </a:r>
            <a:endParaRPr lang="en-US" sz="2800" b="1" dirty="0"/>
          </a:p>
        </p:txBody>
      </p:sp>
      <p:graphicFrame>
        <p:nvGraphicFramePr>
          <p:cNvPr id="3" name="Table 2"/>
          <p:cNvGraphicFramePr>
            <a:graphicFrameLocks noGrp="1"/>
          </p:cNvGraphicFramePr>
          <p:nvPr/>
        </p:nvGraphicFramePr>
        <p:xfrm>
          <a:off x="304800" y="895350"/>
          <a:ext cx="8610604" cy="3671410"/>
        </p:xfrm>
        <a:graphic>
          <a:graphicData uri="http://schemas.openxmlformats.org/drawingml/2006/table">
            <a:tbl>
              <a:tblPr/>
              <a:tblGrid>
                <a:gridCol w="2033384">
                  <a:extLst>
                    <a:ext uri="{9D8B030D-6E8A-4147-A177-3AD203B41FA5}"/>
                  </a:extLst>
                </a:gridCol>
                <a:gridCol w="1118359">
                  <a:extLst>
                    <a:ext uri="{9D8B030D-6E8A-4147-A177-3AD203B41FA5}"/>
                  </a:extLst>
                </a:gridCol>
                <a:gridCol w="1321697">
                  <a:extLst>
                    <a:ext uri="{9D8B030D-6E8A-4147-A177-3AD203B41FA5}"/>
                  </a:extLst>
                </a:gridCol>
                <a:gridCol w="1626704">
                  <a:extLst>
                    <a:ext uri="{9D8B030D-6E8A-4147-A177-3AD203B41FA5}"/>
                  </a:extLst>
                </a:gridCol>
                <a:gridCol w="1118359">
                  <a:extLst>
                    <a:ext uri="{9D8B030D-6E8A-4147-A177-3AD203B41FA5}"/>
                  </a:extLst>
                </a:gridCol>
                <a:gridCol w="1392101">
                  <a:extLst>
                    <a:ext uri="{9D8B030D-6E8A-4147-A177-3AD203B41FA5}"/>
                  </a:extLst>
                </a:gridCol>
              </a:tblGrid>
              <a:tr h="469358">
                <a:tc rowSpan="2">
                  <a:txBody>
                    <a:bodyPr/>
                    <a:lstStyle/>
                    <a:p>
                      <a:pPr algn="ctr" fontAlgn="ctr"/>
                      <a:r>
                        <a:rPr lang="en-US" sz="1200" b="1" i="0" u="none" strike="noStrike" dirty="0">
                          <a:solidFill>
                            <a:srgbClr val="000000"/>
                          </a:solidFill>
                          <a:latin typeface="Calibri"/>
                        </a:rPr>
                        <a:t>Facility Type</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rowSpan="2">
                  <a:txBody>
                    <a:bodyPr/>
                    <a:lstStyle/>
                    <a:p>
                      <a:pPr algn="ctr" fontAlgn="ctr"/>
                      <a:r>
                        <a:rPr lang="en-US" sz="1200" b="1" i="0" u="none" strike="noStrike" dirty="0">
                          <a:solidFill>
                            <a:srgbClr val="000000"/>
                          </a:solidFill>
                          <a:latin typeface="Calibri"/>
                        </a:rPr>
                        <a:t>Total Facilities</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algn="ctr" fontAlgn="ctr"/>
                      <a:r>
                        <a:rPr lang="en-US" sz="1200" b="1" i="0" u="none" strike="noStrike" dirty="0">
                          <a:solidFill>
                            <a:srgbClr val="000000"/>
                          </a:solidFill>
                          <a:latin typeface="Calibri"/>
                        </a:rPr>
                        <a:t>Status as on </a:t>
                      </a:r>
                      <a:r>
                        <a:rPr lang="en-US" sz="1200" b="1" i="0" u="none" strike="noStrike" dirty="0" smtClean="0">
                          <a:solidFill>
                            <a:srgbClr val="000000"/>
                          </a:solidFill>
                          <a:latin typeface="Calibri"/>
                        </a:rPr>
                        <a:t>28 </a:t>
                      </a:r>
                      <a:r>
                        <a:rPr lang="en-US" sz="1200" b="1" i="0" u="none" strike="noStrike" dirty="0">
                          <a:solidFill>
                            <a:srgbClr val="000000"/>
                          </a:solidFill>
                          <a:latin typeface="Calibri"/>
                        </a:rPr>
                        <a:t>Oct, </a:t>
                      </a:r>
                      <a:r>
                        <a:rPr lang="en-US" sz="1200" b="1" i="0" u="none" strike="noStrike" dirty="0" smtClean="0">
                          <a:solidFill>
                            <a:srgbClr val="000000"/>
                          </a:solidFill>
                          <a:latin typeface="Calibri"/>
                        </a:rPr>
                        <a:t>2022</a:t>
                      </a:r>
                      <a:endParaRPr lang="en-US" sz="1200" b="1"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gridSpan="2">
                  <a:txBody>
                    <a:bodyPr/>
                    <a:lstStyle/>
                    <a:p>
                      <a:pPr algn="ctr" fontAlgn="ctr"/>
                      <a:r>
                        <a:rPr lang="en-US" sz="1200" b="1" i="0" u="none" strike="noStrike" dirty="0" smtClean="0">
                          <a:solidFill>
                            <a:srgbClr val="000000"/>
                          </a:solidFill>
                          <a:latin typeface="+mn-lt"/>
                        </a:rPr>
                        <a:t>Status as on 28 Oct, 2022</a:t>
                      </a:r>
                      <a:endParaRPr lang="en-US" sz="1200" b="1" i="0" u="none" strike="noStrike" dirty="0">
                        <a:solidFill>
                          <a:srgbClr val="000000"/>
                        </a:solidFill>
                        <a:latin typeface="+mn-lt"/>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extLst>
                  <a:ext uri="{0D108BD9-81ED-4DB2-BD59-A6C34878D82A}"/>
                </a:extLst>
              </a:tr>
              <a:tr h="471285">
                <a:tc vMerge="1">
                  <a:txBody>
                    <a:bodyPr/>
                    <a:lstStyle/>
                    <a:p>
                      <a:endParaRPr lang="en-US"/>
                    </a:p>
                  </a:txBody>
                  <a:tcPr/>
                </a:tc>
                <a:tc vMerge="1">
                  <a:txBody>
                    <a:bodyPr/>
                    <a:lstStyle/>
                    <a:p>
                      <a:endParaRPr lang="en-US"/>
                    </a:p>
                  </a:txBody>
                  <a:tcPr/>
                </a:tc>
                <a:tc>
                  <a:txBody>
                    <a:bodyPr/>
                    <a:lstStyle/>
                    <a:p>
                      <a:pPr algn="ctr" fontAlgn="ctr"/>
                      <a:r>
                        <a:rPr lang="en-US" sz="1200" b="1" i="0" u="none" strike="noStrike" dirty="0">
                          <a:solidFill>
                            <a:srgbClr val="000000"/>
                          </a:solidFill>
                          <a:latin typeface="Calibri"/>
                        </a:rPr>
                        <a:t>Indenting</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a:solidFill>
                            <a:srgbClr val="000000"/>
                          </a:solidFill>
                          <a:latin typeface="Calibri"/>
                        </a:rPr>
                        <a:t>% Indenting</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a:solidFill>
                            <a:srgbClr val="000000"/>
                          </a:solidFill>
                          <a:latin typeface="Calibri"/>
                        </a:rPr>
                        <a:t>Issuing</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200" b="1" i="0" u="none" strike="noStrike" dirty="0">
                          <a:solidFill>
                            <a:srgbClr val="000000"/>
                          </a:solidFill>
                          <a:latin typeface="Calibri"/>
                        </a:rPr>
                        <a:t>% Issuing</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extLst>
              </a:tr>
              <a:tr h="411361">
                <a:tc>
                  <a:txBody>
                    <a:bodyPr/>
                    <a:lstStyle/>
                    <a:p>
                      <a:pPr algn="ctr" fontAlgn="ctr"/>
                      <a:r>
                        <a:rPr lang="en-US" sz="1400" b="0" i="0" u="none" strike="noStrike" dirty="0">
                          <a:solidFill>
                            <a:srgbClr val="000000"/>
                          </a:solidFill>
                          <a:latin typeface="Calibri"/>
                        </a:rPr>
                        <a:t>District Facilities</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0" i="0" u="none" strike="noStrike" dirty="0" smtClean="0">
                          <a:solidFill>
                            <a:srgbClr val="000000"/>
                          </a:solidFill>
                          <a:latin typeface="Calibri"/>
                        </a:rPr>
                        <a:t>144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134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93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103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71</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290994">
                <a:tc>
                  <a:txBody>
                    <a:bodyPr/>
                    <a:lstStyle/>
                    <a:p>
                      <a:pPr algn="ctr" fontAlgn="ctr"/>
                      <a:r>
                        <a:rPr lang="en-US" sz="1400" b="0" i="0" u="none" strike="noStrike" dirty="0">
                          <a:solidFill>
                            <a:srgbClr val="000000"/>
                          </a:solidFill>
                          <a:latin typeface="Calibri"/>
                        </a:rPr>
                        <a:t>CHC</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0" i="0" u="none" strike="noStrike" dirty="0" smtClean="0">
                          <a:solidFill>
                            <a:srgbClr val="000000"/>
                          </a:solidFill>
                          <a:latin typeface="Calibri"/>
                        </a:rPr>
                        <a:t>981</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927</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94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774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78</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573442">
                <a:tc>
                  <a:txBody>
                    <a:bodyPr/>
                    <a:lstStyle/>
                    <a:p>
                      <a:pPr algn="ctr" fontAlgn="ctr"/>
                      <a:r>
                        <a:rPr lang="en-US" sz="1400" b="0" i="0" u="none" strike="noStrike" dirty="0">
                          <a:solidFill>
                            <a:srgbClr val="000000"/>
                          </a:solidFill>
                          <a:latin typeface="Calibri"/>
                        </a:rPr>
                        <a:t>Medical College</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0" i="0" u="none" strike="noStrike" dirty="0" smtClean="0">
                          <a:solidFill>
                            <a:srgbClr val="000000"/>
                          </a:solidFill>
                          <a:latin typeface="Calibri"/>
                        </a:rPr>
                        <a:t>19</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19</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100</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15</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290994">
                <a:tc>
                  <a:txBody>
                    <a:bodyPr/>
                    <a:lstStyle/>
                    <a:p>
                      <a:pPr algn="ctr" fontAlgn="ctr"/>
                      <a:r>
                        <a:rPr lang="en-US" sz="1400" b="0" i="0" u="none" strike="noStrike" dirty="0">
                          <a:solidFill>
                            <a:srgbClr val="000000"/>
                          </a:solidFill>
                          <a:latin typeface="Calibri"/>
                        </a:rPr>
                        <a:t>PHC</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2713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2199</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81</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1212</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45</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290994">
                <a:tc>
                  <a:txBody>
                    <a:bodyPr/>
                    <a:lstStyle/>
                    <a:p>
                      <a:pPr algn="ctr" fontAlgn="ctr"/>
                      <a:r>
                        <a:rPr lang="en-US" sz="1400" b="0" i="0" u="none" strike="noStrike" dirty="0">
                          <a:solidFill>
                            <a:srgbClr val="000000"/>
                          </a:solidFill>
                          <a:latin typeface="Calibri"/>
                        </a:rPr>
                        <a:t>UPHC</a:t>
                      </a: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400" b="0" i="0" u="none" strike="noStrike" dirty="0" smtClean="0">
                          <a:solidFill>
                            <a:srgbClr val="000000"/>
                          </a:solidFill>
                          <a:latin typeface="Calibri"/>
                        </a:rPr>
                        <a:t>594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585</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98</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499</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84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290994">
                <a:tc>
                  <a:txBody>
                    <a:bodyPr/>
                    <a:lstStyle/>
                    <a:p>
                      <a:pPr algn="ctr" fontAlgn="ctr"/>
                      <a:r>
                        <a:rPr lang="en-IN" sz="1400" b="0" i="0" u="none" strike="noStrike" dirty="0" smtClean="0">
                          <a:solidFill>
                            <a:srgbClr val="000000"/>
                          </a:solidFill>
                          <a:latin typeface="Calibri"/>
                        </a:rPr>
                        <a:t>SC</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19156</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14294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74</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8355</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43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extLst>
              </a:tr>
              <a:tr h="290994">
                <a:tc>
                  <a:txBody>
                    <a:bodyPr/>
                    <a:lstStyle/>
                    <a:p>
                      <a:pPr algn="ctr" fontAlgn="ctr"/>
                      <a:r>
                        <a:rPr lang="en-IN" sz="1400" b="0" i="0" u="none" strike="noStrike" dirty="0" err="1" smtClean="0">
                          <a:solidFill>
                            <a:srgbClr val="000000"/>
                          </a:solidFill>
                          <a:latin typeface="Calibri"/>
                        </a:rPr>
                        <a:t>Asha</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150209</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99907</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66</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34567</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23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90994">
                <a:tc>
                  <a:txBody>
                    <a:bodyPr/>
                    <a:lstStyle/>
                    <a:p>
                      <a:pPr algn="ctr" fontAlgn="ctr"/>
                      <a:r>
                        <a:rPr lang="en-IN" sz="1400" b="1" i="0" u="none" strike="noStrike" dirty="0" smtClean="0">
                          <a:solidFill>
                            <a:srgbClr val="000000"/>
                          </a:solidFill>
                          <a:latin typeface="Calibri"/>
                        </a:rPr>
                        <a:t>Total</a:t>
                      </a:r>
                      <a:endParaRPr lang="en-US" sz="1400" b="1"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173816</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IN" sz="1400" b="0" i="0" u="none" strike="noStrike" dirty="0" smtClean="0">
                          <a:solidFill>
                            <a:srgbClr val="000000"/>
                          </a:solidFill>
                          <a:latin typeface="Calibri"/>
                        </a:rPr>
                        <a:t>118065</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67</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45513</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IN" sz="1400" b="0" i="0" u="none" strike="noStrike" dirty="0" smtClean="0">
                          <a:solidFill>
                            <a:srgbClr val="000000"/>
                          </a:solidFill>
                          <a:latin typeface="Calibri"/>
                        </a:rPr>
                        <a:t>26</a:t>
                      </a:r>
                      <a:endParaRPr lang="en-US" sz="1400" b="0" i="0" u="none" strike="noStrike" dirty="0">
                        <a:solidFill>
                          <a:srgbClr val="000000"/>
                        </a:solidFill>
                        <a:latin typeface="Calibri"/>
                      </a:endParaRPr>
                    </a:p>
                  </a:txBody>
                  <a:tcPr marL="8298" marR="8298" marT="622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Clinical Family Planning Trainings</a:t>
            </a:r>
            <a:endParaRPr lang="en-US" sz="2800" b="1" dirty="0"/>
          </a:p>
        </p:txBody>
      </p:sp>
      <p:graphicFrame>
        <p:nvGraphicFramePr>
          <p:cNvPr id="3" name="Table 2"/>
          <p:cNvGraphicFramePr>
            <a:graphicFrameLocks noGrp="1"/>
          </p:cNvGraphicFramePr>
          <p:nvPr/>
        </p:nvGraphicFramePr>
        <p:xfrm>
          <a:off x="304801" y="897875"/>
          <a:ext cx="8534400" cy="4036076"/>
        </p:xfrm>
        <a:graphic>
          <a:graphicData uri="http://schemas.openxmlformats.org/drawingml/2006/table">
            <a:tbl>
              <a:tblPr>
                <a:tableStyleId>{5C22544A-7EE6-4342-B048-85BDC9FD1C3A}</a:tableStyleId>
              </a:tblPr>
              <a:tblGrid>
                <a:gridCol w="235613">
                  <a:extLst>
                    <a:ext uri="{9D8B030D-6E8A-4147-A177-3AD203B41FA5}"/>
                  </a:extLst>
                </a:gridCol>
                <a:gridCol w="2946011">
                  <a:extLst>
                    <a:ext uri="{9D8B030D-6E8A-4147-A177-3AD203B41FA5}"/>
                  </a:extLst>
                </a:gridCol>
                <a:gridCol w="1857086">
                  <a:extLst>
                    <a:ext uri="{9D8B030D-6E8A-4147-A177-3AD203B41FA5}"/>
                  </a:extLst>
                </a:gridCol>
                <a:gridCol w="1820224">
                  <a:extLst>
                    <a:ext uri="{9D8B030D-6E8A-4147-A177-3AD203B41FA5}"/>
                  </a:extLst>
                </a:gridCol>
                <a:gridCol w="1675466">
                  <a:extLst>
                    <a:ext uri="{9D8B030D-6E8A-4147-A177-3AD203B41FA5}"/>
                  </a:extLst>
                </a:gridCol>
              </a:tblGrid>
              <a:tr h="171015">
                <a:tc>
                  <a:txBody>
                    <a:bodyPr/>
                    <a:lstStyle/>
                    <a:p>
                      <a:pPr algn="ctr" rtl="0" fontAlgn="ctr"/>
                      <a:r>
                        <a:rPr lang="en-IN" sz="1100" b="1" u="none" strike="noStrike" dirty="0">
                          <a:effectLst/>
                        </a:rPr>
                        <a:t>SN</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rtl="0" fontAlgn="ctr"/>
                      <a:r>
                        <a:rPr lang="en-IN" sz="1100" b="1" u="none" strike="noStrike" dirty="0">
                          <a:effectLst/>
                        </a:rPr>
                        <a:t>Training Name (TOT)</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Target FY 2022-23</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Completed till  Oct 22</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Remarks</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342031">
                <a:tc>
                  <a:txBody>
                    <a:bodyPr/>
                    <a:lstStyle/>
                    <a:p>
                      <a:pPr algn="ctr" rtl="0" fontAlgn="ctr"/>
                      <a:r>
                        <a:rPr lang="en-IN" sz="1100" u="none" strike="noStrike" dirty="0">
                          <a:effectLst/>
                        </a:rPr>
                        <a:t>1</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Comprehensive Abortion Care 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2 Batch, 20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Planned</a:t>
                      </a:r>
                      <a:br>
                        <a:rPr lang="en-IN" sz="1100" u="none" strike="noStrike" dirty="0">
                          <a:effectLst/>
                        </a:rPr>
                      </a:br>
                      <a:r>
                        <a:rPr lang="en-IN" sz="1100" u="none" strike="noStrike" dirty="0">
                          <a:effectLst/>
                        </a:rPr>
                        <a:t> (2nd – 5th November 2022)</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2</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MMA 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 Batches, 16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 Batches, 30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Completed</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3</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Post Partum </a:t>
                      </a:r>
                      <a:r>
                        <a:rPr lang="en-IN" sz="1100" u="none" strike="noStrike" dirty="0" err="1">
                          <a:effectLst/>
                        </a:rPr>
                        <a:t>Mnilap</a:t>
                      </a:r>
                      <a:r>
                        <a:rPr lang="en-IN" sz="1100" u="none" strike="noStrike" dirty="0">
                          <a:effectLst/>
                        </a:rPr>
                        <a:t> with normal delivery- 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 Batch, 16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2 Batch, 20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Completed</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4</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Lap 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 Batch, 8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1 Batch, 10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Completed</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5</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Comprehensive IUCD &amp; PPIUCD 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 Batch, 8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6</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err="1" smtClean="0">
                          <a:effectLst/>
                        </a:rPr>
                        <a:t>Minilap</a:t>
                      </a:r>
                      <a:r>
                        <a:rPr lang="en-IN" sz="1100" u="none" strike="noStrike" dirty="0" smtClean="0">
                          <a:effectLst/>
                        </a:rPr>
                        <a:t> </a:t>
                      </a:r>
                      <a:r>
                        <a:rPr lang="en-IN" sz="1100" u="none" strike="noStrike" dirty="0">
                          <a:effectLst/>
                        </a:rPr>
                        <a:t>TOT</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 Batch, 4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b="1" u="none" strike="noStrike" dirty="0">
                          <a:effectLst/>
                        </a:rPr>
                        <a:t>SN</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just" rtl="0" fontAlgn="ctr"/>
                      <a:r>
                        <a:rPr lang="en-IN" sz="1100" b="1" u="none" strike="noStrike" dirty="0">
                          <a:effectLst/>
                        </a:rPr>
                        <a:t>Training Name (</a:t>
                      </a:r>
                      <a:r>
                        <a:rPr lang="en-IN" sz="1100" b="1" u="none" strike="noStrike" dirty="0" smtClean="0">
                          <a:effectLst/>
                        </a:rPr>
                        <a:t>Induction </a:t>
                      </a:r>
                      <a:r>
                        <a:rPr lang="en-IN" sz="1100" b="1" u="none" strike="noStrike" dirty="0">
                          <a:effectLst/>
                        </a:rPr>
                        <a:t>Training)</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Target FY 2022-23</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Completed till  Oct 22</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ctr"/>
                      <a:r>
                        <a:rPr lang="en-IN" sz="1100" b="1" u="none" strike="noStrike" dirty="0">
                          <a:effectLst/>
                        </a:rPr>
                        <a:t> </a:t>
                      </a:r>
                      <a:endParaRPr lang="en-IN" sz="11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201431">
                <a:tc>
                  <a:txBody>
                    <a:bodyPr/>
                    <a:lstStyle/>
                    <a:p>
                      <a:pPr algn="ctr" rtl="0" fontAlgn="ctr"/>
                      <a:r>
                        <a:rPr lang="en-IN" sz="1100" u="none" strike="noStrike">
                          <a:effectLst/>
                        </a:rPr>
                        <a:t>1</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Undergraduate -MBBS Final Year</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43 Batches, 1505 Students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42 batches, 1451 Students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last batch planned in nov22</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342031">
                <a:tc>
                  <a:txBody>
                    <a:bodyPr/>
                    <a:lstStyle/>
                    <a:p>
                      <a:pPr algn="ctr" rtl="0" fontAlgn="ctr"/>
                      <a:r>
                        <a:rPr lang="en-IN" sz="1100" u="none" strike="noStrike">
                          <a:effectLst/>
                        </a:rPr>
                        <a:t>2</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New contraceptive- 2 days online Training CHOs/ANMs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60 Batches , 1200  CHOs/ANMs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42 Batches , 1231 CHOs/ANMs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3</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r>
                        <a:rPr lang="en-IN" sz="1100" u="none" strike="noStrike" dirty="0">
                          <a:effectLst/>
                        </a:rPr>
                        <a:t>LAP </a:t>
                      </a:r>
                      <a:r>
                        <a:rPr lang="en-IN" sz="1100" u="none" strike="noStrike" dirty="0" smtClean="0">
                          <a:effectLst/>
                        </a:rPr>
                        <a:t>Induction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36 Batches, 144MOs &amp; 120 SNs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5 Batches, 18 </a:t>
                      </a:r>
                      <a:r>
                        <a:rPr lang="en-IN" sz="1100" u="none" strike="noStrike" dirty="0" err="1">
                          <a:effectLst/>
                        </a:rPr>
                        <a:t>Mos</a:t>
                      </a:r>
                      <a:r>
                        <a:rPr lang="en-IN" sz="1100" u="none" strike="noStrike" dirty="0">
                          <a:effectLst/>
                        </a:rPr>
                        <a:t> &amp; 14 SNs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ongoing</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4</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CAC &amp; LAP- Combine  (SR &amp; JR-3)</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160 SR/JR (17 Batches)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3 Batches, 15 SR/JR</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ongoing</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5</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a:effectLst/>
                        </a:rPr>
                        <a:t>Comp. IUCD &amp; PPIUCD (SR &amp; JR-1,2,3)</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205 SR/JR (21 Batches)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9 Batches, 42 SR/JR</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ongoing</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6</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Post Partum Minilap with normal delivery- SR</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25 SR (5 batches)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ongoing</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7</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Postpartum Minilap with normal delivery</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26 Batches, 104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5 Batch, 21 </a:t>
                      </a:r>
                      <a:r>
                        <a:rPr lang="en-IN" sz="1100" u="none" strike="noStrike" dirty="0" err="1">
                          <a:effectLst/>
                        </a:rPr>
                        <a:t>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8</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dirty="0" err="1">
                          <a:effectLst/>
                        </a:rPr>
                        <a:t>Minilap</a:t>
                      </a:r>
                      <a:r>
                        <a:rPr lang="en-IN" sz="1100" u="none" strike="noStrike" dirty="0">
                          <a:effectLst/>
                        </a:rPr>
                        <a:t> Induction</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10 batches, 40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 Batch, 4 </a:t>
                      </a:r>
                      <a:r>
                        <a:rPr lang="en-IN" sz="1100" u="none" strike="noStrike" dirty="0" err="1">
                          <a:effectLst/>
                        </a:rPr>
                        <a:t>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9</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Comp IUCD &amp; PPIUCD Training Mos/Ayush</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41 Batches, 410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10</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Comp IUCD &amp; PPIUCD Training  CHOs/ANM/SN</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50 Batches, 500 CHOs/ANM/SN</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01431">
                <a:tc>
                  <a:txBody>
                    <a:bodyPr/>
                    <a:lstStyle/>
                    <a:p>
                      <a:pPr algn="ctr" rtl="0" fontAlgn="ctr"/>
                      <a:r>
                        <a:rPr lang="en-IN" sz="1100" u="none" strike="noStrike">
                          <a:effectLst/>
                        </a:rPr>
                        <a:t>11</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Comprehensive Abortion Care MBBS/Gyne</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82 Batches, 271 Mos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10 batches,  40 MOs </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smtClean="0">
                          <a:effectLst/>
                        </a:rPr>
                        <a:t>ongoing</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171015">
                <a:tc>
                  <a:txBody>
                    <a:bodyPr/>
                    <a:lstStyle/>
                    <a:p>
                      <a:pPr algn="ctr" rtl="0" fontAlgn="ctr"/>
                      <a:r>
                        <a:rPr lang="en-IN" sz="1100" u="none" strike="noStrike">
                          <a:effectLst/>
                        </a:rPr>
                        <a:t>12</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0" fontAlgn="ctr"/>
                      <a:r>
                        <a:rPr lang="en-IN" sz="1100" u="none" strike="noStrike">
                          <a:effectLst/>
                        </a:rPr>
                        <a:t>MMA specific trainings -03 days</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30 batches, 300 MOs</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a:effectLst/>
                        </a:rPr>
                        <a:t> </a:t>
                      </a:r>
                      <a:endParaRPr lang="en-IN" sz="1100" b="0" i="0" u="none" strike="noStrike">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IN" sz="1100" u="none" strike="noStrike" dirty="0">
                          <a:effectLst/>
                        </a:rPr>
                        <a:t>Planned</a:t>
                      </a:r>
                      <a:endParaRPr lang="en-IN" sz="1100" b="0"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Comprehensive Abortion Care </a:t>
            </a:r>
            <a:endParaRPr lang="en-US" sz="2800" b="1" dirty="0"/>
          </a:p>
        </p:txBody>
      </p:sp>
      <p:pic>
        <p:nvPicPr>
          <p:cNvPr id="3" name="Picture 5" descr="Map&#10;&#10;Description automatically generated"/>
          <p:cNvPicPr>
            <a:picLocks noChangeAspect="1"/>
          </p:cNvPicPr>
          <p:nvPr/>
        </p:nvPicPr>
        <p:blipFill>
          <a:blip r:embed="rId2"/>
          <a:srcRect/>
          <a:stretch>
            <a:fillRect/>
          </a:stretch>
        </p:blipFill>
        <p:spPr bwMode="auto">
          <a:xfrm>
            <a:off x="5715000" y="811214"/>
            <a:ext cx="3124200" cy="2995612"/>
          </a:xfrm>
          <a:prstGeom prst="rect">
            <a:avLst/>
          </a:prstGeom>
          <a:noFill/>
          <a:ln w="9525">
            <a:noFill/>
            <a:miter lim="800000"/>
            <a:headEnd/>
            <a:tailEnd/>
          </a:ln>
        </p:spPr>
      </p:pic>
      <p:sp>
        <p:nvSpPr>
          <p:cNvPr id="4" name="TextBox 3">
            <a:extLst>
              <a:ext uri="{FF2B5EF4-FFF2-40B4-BE49-F238E27FC236}"/>
            </a:extLst>
          </p:cNvPr>
          <p:cNvSpPr txBox="1"/>
          <p:nvPr/>
        </p:nvSpPr>
        <p:spPr bwMode="auto">
          <a:xfrm>
            <a:off x="6324600" y="3867150"/>
            <a:ext cx="2490788" cy="1077218"/>
          </a:xfrm>
          <a:prstGeom prst="rect">
            <a:avLst/>
          </a:prstGeom>
          <a:noFill/>
        </p:spPr>
        <p:txBody>
          <a:bodyPr>
            <a:spAutoFit/>
          </a:bodyPr>
          <a:lstStyle/>
          <a:p>
            <a:pPr defTabSz="914400" fontAlgn="auto">
              <a:spcBef>
                <a:spcPts val="0"/>
              </a:spcBef>
              <a:spcAft>
                <a:spcPts val="600"/>
              </a:spcAft>
              <a:defRPr/>
            </a:pPr>
            <a:r>
              <a:rPr lang="en-IN" b="1" dirty="0" smtClean="0">
                <a:solidFill>
                  <a:prstClr val="black"/>
                </a:solidFill>
                <a:latin typeface="Gill Sans Nova" panose="020B0602020104020203" pitchFamily="34" charset="0"/>
                <a:cs typeface="+mn-cs"/>
              </a:rPr>
              <a:t>14</a:t>
            </a:r>
            <a:r>
              <a:rPr lang="en-IN" sz="1050" dirty="0" smtClean="0">
                <a:solidFill>
                  <a:prstClr val="black"/>
                </a:solidFill>
                <a:latin typeface="Gill Sans Nova" panose="020B0602020104020203" pitchFamily="34" charset="0"/>
                <a:cs typeface="+mn-cs"/>
              </a:rPr>
              <a:t>   </a:t>
            </a:r>
            <a:r>
              <a:rPr lang="en-IN" sz="1400" dirty="0">
                <a:solidFill>
                  <a:prstClr val="black"/>
                </a:solidFill>
                <a:latin typeface="Gill Sans Nova" panose="020B0602020104020203" pitchFamily="34" charset="0"/>
                <a:cs typeface="+mn-cs"/>
              </a:rPr>
              <a:t>Training Centres</a:t>
            </a:r>
            <a:r>
              <a:rPr lang="en-IN" sz="1100" dirty="0">
                <a:solidFill>
                  <a:prstClr val="black"/>
                </a:solidFill>
                <a:latin typeface="Gill Sans Nova" panose="020B0602020104020203" pitchFamily="34" charset="0"/>
                <a:cs typeface="+mn-cs"/>
              </a:rPr>
              <a:t>                                     </a:t>
            </a:r>
          </a:p>
          <a:p>
            <a:pPr defTabSz="914400" fontAlgn="auto">
              <a:spcBef>
                <a:spcPts val="0"/>
              </a:spcBef>
              <a:spcAft>
                <a:spcPts val="600"/>
              </a:spcAft>
              <a:defRPr/>
            </a:pPr>
            <a:r>
              <a:rPr lang="en-IN" b="1" dirty="0" smtClean="0">
                <a:solidFill>
                  <a:prstClr val="black"/>
                </a:solidFill>
                <a:latin typeface="Gill Sans Nova" panose="020B0602020104020203" pitchFamily="34" charset="0"/>
                <a:cs typeface="+mn-cs"/>
              </a:rPr>
              <a:t>74</a:t>
            </a:r>
            <a:r>
              <a:rPr lang="en-IN" sz="1100" dirty="0" smtClean="0">
                <a:solidFill>
                  <a:prstClr val="black"/>
                </a:solidFill>
                <a:latin typeface="Gill Sans Nova" panose="020B0602020104020203" pitchFamily="34" charset="0"/>
                <a:cs typeface="+mn-cs"/>
              </a:rPr>
              <a:t>   </a:t>
            </a:r>
            <a:r>
              <a:rPr lang="en-IN" sz="1400" dirty="0">
                <a:solidFill>
                  <a:prstClr val="black"/>
                </a:solidFill>
                <a:latin typeface="Gill Sans Nova" panose="020B0602020104020203" pitchFamily="34" charset="0"/>
                <a:cs typeface="+mn-cs"/>
              </a:rPr>
              <a:t>Intervention Districts</a:t>
            </a:r>
          </a:p>
          <a:p>
            <a:pPr defTabSz="914273" fontAlgn="auto">
              <a:spcBef>
                <a:spcPts val="0"/>
              </a:spcBef>
              <a:spcAft>
                <a:spcPts val="600"/>
              </a:spcAft>
              <a:defRPr/>
            </a:pPr>
            <a:r>
              <a:rPr lang="en-IN" b="1" dirty="0">
                <a:latin typeface="Gill Sans Nova" panose="020B0602020104020203" pitchFamily="34" charset="0"/>
                <a:cs typeface="+mn-cs"/>
              </a:rPr>
              <a:t>1089</a:t>
            </a:r>
            <a:r>
              <a:rPr lang="en-IN" sz="1100" b="1" dirty="0">
                <a:latin typeface="Gill Sans Nova" panose="020B0602020104020203" pitchFamily="34" charset="0"/>
                <a:cs typeface="+mn-cs"/>
              </a:rPr>
              <a:t> </a:t>
            </a:r>
            <a:r>
              <a:rPr lang="en-IN" sz="1400" dirty="0">
                <a:solidFill>
                  <a:prstClr val="black"/>
                </a:solidFill>
                <a:latin typeface="Gill Sans Nova" panose="020B0602020104020203" pitchFamily="34" charset="0"/>
                <a:cs typeface="+mn-cs"/>
              </a:rPr>
              <a:t>Provider trained </a:t>
            </a:r>
          </a:p>
        </p:txBody>
      </p:sp>
      <p:grpSp>
        <p:nvGrpSpPr>
          <p:cNvPr id="5" name="Group 8"/>
          <p:cNvGrpSpPr>
            <a:grpSpLocks/>
          </p:cNvGrpSpPr>
          <p:nvPr/>
        </p:nvGrpSpPr>
        <p:grpSpPr bwMode="auto">
          <a:xfrm>
            <a:off x="263527" y="811213"/>
            <a:ext cx="5375275" cy="3986212"/>
            <a:chOff x="10198" y="1140261"/>
            <a:chExt cx="7500842" cy="2875311"/>
          </a:xfrm>
        </p:grpSpPr>
        <p:sp>
          <p:nvSpPr>
            <p:cNvPr id="6" name="Freeform: Shape 10">
              <a:extLst>
                <a:ext uri="{FF2B5EF4-FFF2-40B4-BE49-F238E27FC236}"/>
              </a:extLst>
            </p:cNvPr>
            <p:cNvSpPr/>
            <p:nvPr/>
          </p:nvSpPr>
          <p:spPr>
            <a:xfrm>
              <a:off x="34552" y="1140261"/>
              <a:ext cx="7476488" cy="380169"/>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US" sz="1400" dirty="0"/>
                <a:t>1089 doctors were trained through 12 Training centers from 75 districts till date since FY 2015-16 to Oct’ 2022.</a:t>
              </a:r>
            </a:p>
          </p:txBody>
        </p:sp>
        <p:sp>
          <p:nvSpPr>
            <p:cNvPr id="7" name="Freeform: Shape 12">
              <a:extLst>
                <a:ext uri="{FF2B5EF4-FFF2-40B4-BE49-F238E27FC236}"/>
              </a:extLst>
            </p:cNvPr>
            <p:cNvSpPr/>
            <p:nvPr/>
          </p:nvSpPr>
          <p:spPr>
            <a:xfrm>
              <a:off x="14626" y="2610552"/>
              <a:ext cx="7476489" cy="407651"/>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IN" sz="1400" dirty="0"/>
                <a:t>Dissemination of MTP Act Amendment 2021 was conducted through Regional/Divisional and District level meetings in the state.</a:t>
              </a:r>
              <a:endParaRPr lang="en-US" sz="1400" dirty="0"/>
            </a:p>
          </p:txBody>
        </p:sp>
        <p:sp>
          <p:nvSpPr>
            <p:cNvPr id="8" name="Freeform: Shape 14">
              <a:extLst>
                <a:ext uri="{FF2B5EF4-FFF2-40B4-BE49-F238E27FC236}"/>
              </a:extLst>
            </p:cNvPr>
            <p:cNvSpPr/>
            <p:nvPr/>
          </p:nvSpPr>
          <p:spPr>
            <a:xfrm>
              <a:off x="14626" y="1579974"/>
              <a:ext cx="7476489" cy="529030"/>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IN" sz="1400" dirty="0"/>
                <a:t>Total 271 doctors are to be trained in 82 batches at 14 training centres, out of which 177 doctors in 57 batches are of MBBS doctors to be trained and 64 doctors in 16 batches are of OBGYN, as per PIP 2022-23.</a:t>
              </a:r>
              <a:endParaRPr lang="en-US" sz="1400" dirty="0"/>
            </a:p>
          </p:txBody>
        </p:sp>
        <p:sp>
          <p:nvSpPr>
            <p:cNvPr id="9" name="Freeform: Shape 16">
              <a:extLst>
                <a:ext uri="{FF2B5EF4-FFF2-40B4-BE49-F238E27FC236}"/>
              </a:extLst>
            </p:cNvPr>
            <p:cNvSpPr/>
            <p:nvPr/>
          </p:nvSpPr>
          <p:spPr>
            <a:xfrm>
              <a:off x="10198" y="3560973"/>
              <a:ext cx="7485345" cy="454599"/>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US" sz="1400" dirty="0"/>
                <a:t>New IEC material as per MTP Act Amendment 2021, has been launched on World Population Day 2022.</a:t>
              </a:r>
            </a:p>
          </p:txBody>
        </p:sp>
        <p:sp>
          <p:nvSpPr>
            <p:cNvPr id="10" name="Freeform: Shape 18">
              <a:extLst>
                <a:ext uri="{FF2B5EF4-FFF2-40B4-BE49-F238E27FC236}"/>
              </a:extLst>
            </p:cNvPr>
            <p:cNvSpPr/>
            <p:nvPr/>
          </p:nvSpPr>
          <p:spPr>
            <a:xfrm>
              <a:off x="14626" y="2160532"/>
              <a:ext cx="7476489" cy="407651"/>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IN" sz="1400" dirty="0"/>
                <a:t>43,028 women were able to get safe abortion services in nearby government facility since April’22 to Sep ‘22.									</a:t>
              </a:r>
              <a:endParaRPr lang="en-US" sz="1200" dirty="0"/>
            </a:p>
          </p:txBody>
        </p:sp>
      </p:grpSp>
      <p:sp>
        <p:nvSpPr>
          <p:cNvPr id="11" name="Freeform: Shape 20">
            <a:extLst>
              <a:ext uri="{FF2B5EF4-FFF2-40B4-BE49-F238E27FC236}"/>
            </a:extLst>
          </p:cNvPr>
          <p:cNvSpPr/>
          <p:nvPr/>
        </p:nvSpPr>
        <p:spPr>
          <a:xfrm>
            <a:off x="290515" y="3530601"/>
            <a:ext cx="5348287" cy="563563"/>
          </a:xfrm>
          <a:custGeom>
            <a:avLst/>
            <a:gdLst>
              <a:gd name="connsiteX0" fmla="*/ 0 w 8291146"/>
              <a:gd name="connsiteY0" fmla="*/ 0 h 824693"/>
              <a:gd name="connsiteX1" fmla="*/ 8291146 w 8291146"/>
              <a:gd name="connsiteY1" fmla="*/ 0 h 824693"/>
              <a:gd name="connsiteX2" fmla="*/ 8291146 w 8291146"/>
              <a:gd name="connsiteY2" fmla="*/ 824693 h 824693"/>
              <a:gd name="connsiteX3" fmla="*/ 0 w 8291146"/>
              <a:gd name="connsiteY3" fmla="*/ 824693 h 824693"/>
              <a:gd name="connsiteX4" fmla="*/ 0 w 8291146"/>
              <a:gd name="connsiteY4" fmla="*/ 0 h 824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1146" h="824693">
                <a:moveTo>
                  <a:pt x="0" y="0"/>
                </a:moveTo>
                <a:lnTo>
                  <a:pt x="8291146" y="0"/>
                </a:lnTo>
                <a:lnTo>
                  <a:pt x="8291146" y="824693"/>
                </a:lnTo>
                <a:lnTo>
                  <a:pt x="0" y="824693"/>
                </a:lnTo>
                <a:lnTo>
                  <a:pt x="0" y="0"/>
                </a:lnTo>
                <a:close/>
              </a:path>
            </a:pathLst>
          </a:custGeom>
        </p:spPr>
        <p:style>
          <a:lnRef idx="2">
            <a:schemeClr val="dk1"/>
          </a:lnRef>
          <a:fillRef idx="1">
            <a:schemeClr val="lt1"/>
          </a:fillRef>
          <a:effectRef idx="0">
            <a:schemeClr val="dk1"/>
          </a:effectRef>
          <a:fontRef idx="minor">
            <a:schemeClr val="tx1">
              <a:hueOff val="0"/>
              <a:satOff val="0"/>
              <a:lumOff val="0"/>
              <a:alphaOff val="0"/>
            </a:schemeClr>
          </a:fontRef>
        </p:style>
        <p:txBody>
          <a:bodyPr lIns="68580" tIns="68580" rIns="68580" bIns="68580" spcCol="1270"/>
          <a:lstStyle/>
          <a:p>
            <a:pPr defTabSz="800100" fontAlgn="auto">
              <a:lnSpc>
                <a:spcPct val="90000"/>
              </a:lnSpc>
              <a:spcAft>
                <a:spcPct val="35000"/>
              </a:spcAft>
              <a:defRPr/>
            </a:pPr>
            <a:r>
              <a:rPr lang="en-US" sz="1400" dirty="0"/>
              <a:t>In FY 2022-23, 30 batches of MMA specific trainings are planned in Uttar Pradesh. MMA specific </a:t>
            </a:r>
            <a:r>
              <a:rPr lang="en-US" sz="1400" dirty="0" err="1"/>
              <a:t>ToT</a:t>
            </a:r>
            <a:r>
              <a:rPr lang="en-US" sz="1400" dirty="0"/>
              <a:t> has been completed.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CAC Status Updates </a:t>
            </a:r>
            <a:endParaRPr lang="en-US" sz="2800" b="1" dirty="0"/>
          </a:p>
        </p:txBody>
      </p:sp>
      <p:graphicFrame>
        <p:nvGraphicFramePr>
          <p:cNvPr id="3" name="Table 2"/>
          <p:cNvGraphicFramePr>
            <a:graphicFrameLocks noGrp="1"/>
          </p:cNvGraphicFramePr>
          <p:nvPr/>
        </p:nvGraphicFramePr>
        <p:xfrm>
          <a:off x="304802" y="895351"/>
          <a:ext cx="8534399" cy="3855792"/>
        </p:xfrm>
        <a:graphic>
          <a:graphicData uri="http://schemas.openxmlformats.org/drawingml/2006/table">
            <a:tbl>
              <a:tblPr firstRow="1" bandRow="1">
                <a:tableStyleId>{8799B23B-EC83-4686-B30A-512413B5E67A}</a:tableStyleId>
              </a:tblPr>
              <a:tblGrid>
                <a:gridCol w="2895600">
                  <a:extLst>
                    <a:ext uri="{9D8B030D-6E8A-4147-A177-3AD203B41FA5}"/>
                  </a:extLst>
                </a:gridCol>
                <a:gridCol w="1828800">
                  <a:extLst>
                    <a:ext uri="{9D8B030D-6E8A-4147-A177-3AD203B41FA5}"/>
                  </a:extLst>
                </a:gridCol>
                <a:gridCol w="1981200">
                  <a:extLst>
                    <a:ext uri="{9D8B030D-6E8A-4147-A177-3AD203B41FA5}"/>
                  </a:extLst>
                </a:gridCol>
                <a:gridCol w="1828799">
                  <a:extLst>
                    <a:ext uri="{9D8B030D-6E8A-4147-A177-3AD203B41FA5}"/>
                  </a:extLst>
                </a:gridCol>
              </a:tblGrid>
              <a:tr h="1129038">
                <a:tc>
                  <a:txBody>
                    <a:bodyPr/>
                    <a:lstStyle/>
                    <a:p>
                      <a:pPr algn="ctr"/>
                      <a:r>
                        <a:rPr lang="en-IN" sz="1400" dirty="0">
                          <a:solidFill>
                            <a:schemeClr val="tx1"/>
                          </a:solidFill>
                        </a:rPr>
                        <a:t>Facility </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1400" dirty="0">
                          <a:solidFill>
                            <a:schemeClr val="tx1"/>
                          </a:solidFill>
                        </a:rPr>
                        <a:t>Total No.</a:t>
                      </a:r>
                      <a:r>
                        <a:rPr lang="en-IN" sz="1400" baseline="0" dirty="0">
                          <a:solidFill>
                            <a:schemeClr val="tx1"/>
                          </a:solidFill>
                        </a:rPr>
                        <a:t> of </a:t>
                      </a:r>
                      <a:r>
                        <a:rPr lang="en-IN" sz="1400" dirty="0">
                          <a:solidFill>
                            <a:schemeClr val="tx1"/>
                          </a:solidFill>
                        </a:rPr>
                        <a:t>Facilities </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1400" dirty="0">
                          <a:solidFill>
                            <a:schemeClr val="tx1"/>
                          </a:solidFill>
                        </a:rPr>
                        <a:t>No.</a:t>
                      </a:r>
                      <a:r>
                        <a:rPr lang="en-IN" sz="1400" baseline="0" dirty="0">
                          <a:solidFill>
                            <a:schemeClr val="tx1"/>
                          </a:solidFill>
                        </a:rPr>
                        <a:t> of women </a:t>
                      </a:r>
                      <a:endParaRPr lang="en-IN" sz="1400" dirty="0">
                        <a:solidFill>
                          <a:schemeClr val="tx1"/>
                        </a:solidFill>
                      </a:endParaRPr>
                    </a:p>
                    <a:p>
                      <a:pPr algn="ctr"/>
                      <a:r>
                        <a:rPr lang="en-IN" sz="1400" dirty="0">
                          <a:solidFill>
                            <a:schemeClr val="tx1"/>
                          </a:solidFill>
                        </a:rPr>
                        <a:t>Served in FY 2021-22</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1400" dirty="0">
                          <a:solidFill>
                            <a:schemeClr val="tx1"/>
                          </a:solidFill>
                        </a:rPr>
                        <a:t>No.</a:t>
                      </a:r>
                      <a:r>
                        <a:rPr lang="en-IN" sz="1400" baseline="0" dirty="0">
                          <a:solidFill>
                            <a:schemeClr val="tx1"/>
                          </a:solidFill>
                        </a:rPr>
                        <a:t> of women </a:t>
                      </a:r>
                      <a:endParaRPr lang="en-IN" sz="1400" dirty="0">
                        <a:solidFill>
                          <a:schemeClr val="tx1"/>
                        </a:solidFill>
                      </a:endParaRPr>
                    </a:p>
                    <a:p>
                      <a:pPr algn="ctr"/>
                      <a:r>
                        <a:rPr lang="en-IN" sz="1400" dirty="0">
                          <a:solidFill>
                            <a:schemeClr val="tx1"/>
                          </a:solidFill>
                        </a:rPr>
                        <a:t>Served in FY 2022-23 </a:t>
                      </a:r>
                    </a:p>
                    <a:p>
                      <a:pPr algn="ctr"/>
                      <a:r>
                        <a:rPr lang="en-IN" sz="1400" dirty="0">
                          <a:solidFill>
                            <a:schemeClr val="tx1"/>
                          </a:solidFill>
                        </a:rPr>
                        <a:t>(April-September</a:t>
                      </a:r>
                      <a:r>
                        <a:rPr lang="en-IN" sz="1400" dirty="0" smtClean="0">
                          <a:solidFill>
                            <a:schemeClr val="tx1"/>
                          </a:solidFill>
                        </a:rPr>
                        <a:t>)</a:t>
                      </a:r>
                      <a:endParaRPr lang="en-IN" sz="1400" dirty="0">
                        <a:solidFill>
                          <a:schemeClr val="tx1"/>
                        </a:solidFill>
                      </a:endParaRP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extLst>
              </a:tr>
              <a:tr h="260358">
                <a:tc>
                  <a:txBody>
                    <a:bodyPr/>
                    <a:lstStyle/>
                    <a:p>
                      <a:r>
                        <a:rPr lang="en-IN" sz="1400" dirty="0">
                          <a:solidFill>
                            <a:schemeClr val="tx1"/>
                          </a:solidFill>
                        </a:rPr>
                        <a:t>Medical Colleges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a:solidFill>
                            <a:schemeClr val="tx1"/>
                          </a:solidFill>
                        </a:rPr>
                        <a:t>18</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3262</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2726</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439403">
                <a:tc>
                  <a:txBody>
                    <a:bodyPr/>
                    <a:lstStyle/>
                    <a:p>
                      <a:r>
                        <a:rPr lang="en-IN" sz="1400" dirty="0">
                          <a:solidFill>
                            <a:schemeClr val="tx1"/>
                          </a:solidFill>
                        </a:rPr>
                        <a:t>District Women</a:t>
                      </a:r>
                      <a:r>
                        <a:rPr lang="en-IN" sz="1400" baseline="0" dirty="0">
                          <a:solidFill>
                            <a:schemeClr val="tx1"/>
                          </a:solidFill>
                        </a:rPr>
                        <a:t>  </a:t>
                      </a:r>
                      <a:r>
                        <a:rPr lang="en-IN" sz="1400" dirty="0">
                          <a:solidFill>
                            <a:schemeClr val="tx1"/>
                          </a:solidFill>
                        </a:rPr>
                        <a:t>Hospital</a:t>
                      </a:r>
                      <a:r>
                        <a:rPr lang="en-IN" sz="1400" baseline="0" dirty="0">
                          <a:solidFill>
                            <a:schemeClr val="tx1"/>
                          </a:solidFill>
                        </a:rPr>
                        <a:t> including Women and children Hospitals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dirty="0">
                          <a:solidFill>
                            <a:schemeClr val="tx1"/>
                          </a:solidFill>
                        </a:rPr>
                        <a:t>99</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dirty="0">
                          <a:solidFill>
                            <a:schemeClr val="tx1"/>
                          </a:solidFill>
                        </a:rPr>
                        <a:t>31643</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dirty="0">
                          <a:solidFill>
                            <a:schemeClr val="tx1"/>
                          </a:solidFill>
                        </a:rPr>
                        <a:t>28988</a:t>
                      </a:r>
                      <a:endParaRPr lang="en-IN" sz="1400" b="0" dirty="0">
                        <a:solidFill>
                          <a:schemeClr val="tx1"/>
                        </a:solidFill>
                      </a:endParaRP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260358">
                <a:tc>
                  <a:txBody>
                    <a:bodyPr/>
                    <a:lstStyle/>
                    <a:p>
                      <a:r>
                        <a:rPr lang="en-IN" sz="1400" dirty="0">
                          <a:solidFill>
                            <a:schemeClr val="tx1"/>
                          </a:solidFill>
                        </a:rPr>
                        <a:t>Sub Divisional</a:t>
                      </a:r>
                      <a:r>
                        <a:rPr lang="en-IN" sz="1400" baseline="0" dirty="0">
                          <a:solidFill>
                            <a:schemeClr val="tx1"/>
                          </a:solidFill>
                        </a:rPr>
                        <a:t> Hospitals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a:solidFill>
                            <a:schemeClr val="tx1"/>
                          </a:solidFill>
                        </a:rPr>
                        <a:t>-</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a:solidFill>
                            <a:schemeClr val="tx1"/>
                          </a:solidFill>
                        </a:rPr>
                        <a:t>-</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477528">
                <a:tc>
                  <a:txBody>
                    <a:bodyPr/>
                    <a:lstStyle/>
                    <a:p>
                      <a:r>
                        <a:rPr lang="en-IN" sz="1400" dirty="0">
                          <a:solidFill>
                            <a:schemeClr val="tx1"/>
                          </a:solidFill>
                        </a:rPr>
                        <a:t>CHC’s (FRUs)</a:t>
                      </a:r>
                      <a:r>
                        <a:rPr lang="en-IN" sz="1400" baseline="0" dirty="0">
                          <a:solidFill>
                            <a:schemeClr val="tx1"/>
                          </a:solidFill>
                        </a:rPr>
                        <a:t> &amp; Other sub District Level Hospitals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dirty="0">
                          <a:solidFill>
                            <a:schemeClr val="tx1"/>
                          </a:solidFill>
                        </a:rPr>
                        <a:t>3</a:t>
                      </a:r>
                      <a:r>
                        <a:rPr lang="en-IN" sz="1400" b="0" dirty="0">
                          <a:solidFill>
                            <a:schemeClr val="tx1"/>
                          </a:solidFill>
                        </a:rPr>
                        <a:t>18</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dirty="0">
                          <a:solidFill>
                            <a:schemeClr val="tx1"/>
                          </a:solidFill>
                        </a:rPr>
                        <a:t>15056</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dirty="0">
                          <a:solidFill>
                            <a:schemeClr val="tx1"/>
                          </a:solidFill>
                        </a:rPr>
                        <a:t>4</a:t>
                      </a:r>
                      <a:r>
                        <a:rPr lang="en-IN" sz="1400" b="0" dirty="0">
                          <a:solidFill>
                            <a:schemeClr val="tx1"/>
                          </a:solidFill>
                        </a:rPr>
                        <a:t>906</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260358">
                <a:tc>
                  <a:txBody>
                    <a:bodyPr/>
                    <a:lstStyle/>
                    <a:p>
                      <a:r>
                        <a:rPr lang="en-IN" sz="1400" dirty="0">
                          <a:solidFill>
                            <a:schemeClr val="tx1"/>
                          </a:solidFill>
                        </a:rPr>
                        <a:t>24 X 7 PHCs, Non FRU CHCs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a:solidFill>
                            <a:schemeClr val="tx1"/>
                          </a:solidFill>
                        </a:rPr>
                        <a:t>544</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5924</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solidFill>
                            <a:schemeClr val="tx1"/>
                          </a:solidFill>
                        </a:rPr>
                        <a:t>1560</a:t>
                      </a:r>
                      <a:endParaRPr lang="en-IN" sz="1400" b="0" dirty="0">
                        <a:solidFill>
                          <a:schemeClr val="tx1"/>
                        </a:solidFill>
                      </a:endParaRP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60358">
                <a:tc>
                  <a:txBody>
                    <a:bodyPr/>
                    <a:lstStyle/>
                    <a:p>
                      <a:r>
                        <a:rPr lang="en-IN" sz="1400" dirty="0">
                          <a:solidFill>
                            <a:schemeClr val="tx1"/>
                          </a:solidFill>
                        </a:rPr>
                        <a:t>Other PHCs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a:solidFill>
                            <a:schemeClr val="tx1"/>
                          </a:solidFill>
                        </a:rPr>
                        <a:t>3541</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dirty="0">
                          <a:solidFill>
                            <a:schemeClr val="tx1"/>
                          </a:solidFill>
                        </a:rPr>
                        <a:t>767</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dirty="0">
                          <a:solidFill>
                            <a:schemeClr val="tx1"/>
                          </a:solidFill>
                        </a:rPr>
                        <a:t>431</a:t>
                      </a:r>
                      <a:endParaRPr lang="en-IN" sz="1400" b="0" dirty="0">
                        <a:solidFill>
                          <a:schemeClr val="tx1"/>
                        </a:solidFill>
                      </a:endParaRP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477528">
                <a:tc>
                  <a:txBody>
                    <a:bodyPr/>
                    <a:lstStyle/>
                    <a:p>
                      <a:r>
                        <a:rPr lang="en-IN" sz="1400" dirty="0">
                          <a:solidFill>
                            <a:schemeClr val="tx1"/>
                          </a:solidFill>
                        </a:rPr>
                        <a:t>Approved NGO &amp; Private</a:t>
                      </a:r>
                      <a:r>
                        <a:rPr lang="en-IN" sz="1400" baseline="0" dirty="0">
                          <a:solidFill>
                            <a:schemeClr val="tx1"/>
                          </a:solidFill>
                        </a:rPr>
                        <a:t> Clinics &amp; Hospitals</a:t>
                      </a:r>
                      <a:endParaRPr lang="en-IN" sz="1400" b="1" dirty="0">
                        <a:solidFill>
                          <a:schemeClr val="tx1"/>
                        </a:solidFill>
                      </a:endParaRP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965</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dirty="0">
                          <a:solidFill>
                            <a:schemeClr val="tx1"/>
                          </a:solidFill>
                        </a:rPr>
                        <a:t>8020</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a:solidFill>
                            <a:schemeClr val="tx1"/>
                          </a:solidFill>
                        </a:rPr>
                        <a:t>4417</a:t>
                      </a:r>
                      <a:endParaRPr lang="en-IN" sz="1400" b="0" dirty="0">
                        <a:solidFill>
                          <a:schemeClr val="tx1"/>
                        </a:solidFill>
                      </a:endParaRP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extLst>
              </a:tr>
              <a:tr h="260358">
                <a:tc>
                  <a:txBody>
                    <a:bodyPr/>
                    <a:lstStyle/>
                    <a:p>
                      <a:pPr algn="ctr"/>
                      <a:r>
                        <a:rPr lang="en-IN" sz="1400" b="1">
                          <a:solidFill>
                            <a:schemeClr val="tx1"/>
                          </a:solidFill>
                        </a:rPr>
                        <a:t>Total</a:t>
                      </a:r>
                    </a:p>
                  </a:txBody>
                  <a:tcPr marL="43188" marR="43188" marT="21594" marB="215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1" dirty="0">
                          <a:solidFill>
                            <a:schemeClr val="tx1"/>
                          </a:solidFill>
                        </a:rPr>
                        <a:t>5485</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1" dirty="0">
                          <a:solidFill>
                            <a:schemeClr val="tx1"/>
                          </a:solidFill>
                        </a:rPr>
                        <a:t>64,672</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1" dirty="0">
                          <a:solidFill>
                            <a:schemeClr val="tx1"/>
                          </a:solidFill>
                        </a:rPr>
                        <a:t>43,028</a:t>
                      </a:r>
                    </a:p>
                  </a:txBody>
                  <a:tcPr marL="43188" marR="43188" marT="21594" marB="215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PC&amp;PNDT Act : State progress up to September 2022</a:t>
            </a:r>
            <a:endParaRPr lang="en-US" sz="2800" b="1" dirty="0"/>
          </a:p>
        </p:txBody>
      </p:sp>
      <p:sp>
        <p:nvSpPr>
          <p:cNvPr id="3" name="Content Placeholder 2"/>
          <p:cNvSpPr>
            <a:spLocks noGrp="1"/>
          </p:cNvSpPr>
          <p:nvPr>
            <p:ph idx="1"/>
          </p:nvPr>
        </p:nvSpPr>
        <p:spPr>
          <a:xfrm>
            <a:off x="304800" y="895350"/>
            <a:ext cx="4495800" cy="2286000"/>
          </a:xfrm>
        </p:spPr>
        <p:txBody>
          <a:bodyPr rtlCol="0">
            <a:noAutofit/>
          </a:bodyPr>
          <a:lstStyle/>
          <a:p>
            <a:pPr eaLnBrk="1" fontAlgn="auto" hangingPunct="1">
              <a:spcBef>
                <a:spcPts val="0"/>
              </a:spcBef>
              <a:spcAft>
                <a:spcPts val="0"/>
              </a:spcAft>
              <a:buFont typeface="Wingdings" panose="05000000000000000000" pitchFamily="2" charset="2"/>
              <a:buChar char="Ø"/>
              <a:defRPr/>
            </a:pPr>
            <a:r>
              <a:rPr lang="en-US" sz="1400" dirty="0" smtClean="0"/>
              <a:t>No. of cases filed in Court due to violation of PCPNDT Act- </a:t>
            </a:r>
            <a:r>
              <a:rPr lang="en-US" sz="1400" b="1" dirty="0" smtClean="0"/>
              <a:t>316</a:t>
            </a:r>
          </a:p>
          <a:p>
            <a:pPr eaLnBrk="1" fontAlgn="auto" hangingPunct="1">
              <a:spcBef>
                <a:spcPts val="0"/>
              </a:spcBef>
              <a:spcAft>
                <a:spcPts val="0"/>
              </a:spcAft>
              <a:buFont typeface="Wingdings" panose="05000000000000000000" pitchFamily="2" charset="2"/>
              <a:buChar char="Ø"/>
              <a:defRPr/>
            </a:pPr>
            <a:r>
              <a:rPr lang="en-US" sz="1400" dirty="0" smtClean="0"/>
              <a:t>No. of convictions held till date- </a:t>
            </a:r>
            <a:r>
              <a:rPr lang="en-US" sz="1400" b="1" dirty="0" smtClean="0"/>
              <a:t>26</a:t>
            </a:r>
          </a:p>
          <a:p>
            <a:pPr eaLnBrk="1" fontAlgn="auto" hangingPunct="1">
              <a:spcBef>
                <a:spcPts val="0"/>
              </a:spcBef>
              <a:spcAft>
                <a:spcPts val="0"/>
              </a:spcAft>
              <a:buFont typeface="Wingdings" panose="05000000000000000000" pitchFamily="2" charset="2"/>
              <a:buChar char="Ø"/>
              <a:defRPr/>
            </a:pPr>
            <a:r>
              <a:rPr lang="en-US" sz="1400" dirty="0" smtClean="0"/>
              <a:t>No of  Center Registered- </a:t>
            </a:r>
            <a:r>
              <a:rPr lang="en-US" sz="1400" b="1" dirty="0" smtClean="0"/>
              <a:t>6966</a:t>
            </a:r>
            <a:endParaRPr lang="en-US" sz="1400" dirty="0" smtClean="0"/>
          </a:p>
          <a:p>
            <a:pPr eaLnBrk="1" fontAlgn="auto" hangingPunct="1">
              <a:spcBef>
                <a:spcPts val="0"/>
              </a:spcBef>
              <a:spcAft>
                <a:spcPts val="0"/>
              </a:spcAft>
              <a:buFont typeface="Wingdings" panose="05000000000000000000" pitchFamily="2" charset="2"/>
              <a:buChar char="Ø"/>
              <a:defRPr/>
            </a:pPr>
            <a:r>
              <a:rPr lang="en-US" sz="1400" dirty="0" smtClean="0"/>
              <a:t>No of Machine Sealed-</a:t>
            </a:r>
            <a:r>
              <a:rPr lang="en-US" sz="1400" b="1" dirty="0" smtClean="0"/>
              <a:t>206</a:t>
            </a:r>
            <a:r>
              <a:rPr lang="en-US" sz="1400" dirty="0" smtClean="0"/>
              <a:t> (Fixed) and </a:t>
            </a:r>
            <a:r>
              <a:rPr lang="en-US" sz="1400" b="1" dirty="0" smtClean="0"/>
              <a:t>155</a:t>
            </a:r>
            <a:r>
              <a:rPr lang="en-US" sz="1400" dirty="0" smtClean="0"/>
              <a:t> (Portable Machine)</a:t>
            </a:r>
            <a:r>
              <a:rPr lang="en-US" sz="1400" b="1" dirty="0" smtClean="0"/>
              <a:t> </a:t>
            </a:r>
          </a:p>
          <a:p>
            <a:pPr eaLnBrk="1" fontAlgn="auto" hangingPunct="1">
              <a:spcBef>
                <a:spcPts val="0"/>
              </a:spcBef>
              <a:spcAft>
                <a:spcPts val="0"/>
              </a:spcAft>
              <a:buFont typeface="Wingdings" panose="05000000000000000000" pitchFamily="2" charset="2"/>
              <a:buChar char="Ø"/>
              <a:defRPr/>
            </a:pPr>
            <a:r>
              <a:rPr lang="en-US" sz="1400" dirty="0" smtClean="0"/>
              <a:t>Centers whose registration was cancelled/suspended</a:t>
            </a:r>
            <a:r>
              <a:rPr lang="en-US" sz="1400" b="1" dirty="0" smtClean="0"/>
              <a:t>-530</a:t>
            </a:r>
            <a:endParaRPr lang="en-US" sz="1400" dirty="0" smtClean="0"/>
          </a:p>
          <a:p>
            <a:pPr eaLnBrk="1" fontAlgn="auto" hangingPunct="1">
              <a:spcBef>
                <a:spcPts val="0"/>
              </a:spcBef>
              <a:spcAft>
                <a:spcPts val="0"/>
              </a:spcAft>
              <a:buFont typeface="Wingdings" panose="05000000000000000000" pitchFamily="2" charset="2"/>
              <a:buChar char="Ø"/>
              <a:defRPr/>
            </a:pPr>
            <a:r>
              <a:rPr lang="en-US" sz="1400" b="1" i="1" dirty="0" smtClean="0"/>
              <a:t>Mukhabir Yojna </a:t>
            </a:r>
            <a:r>
              <a:rPr lang="en-US" sz="1400" dirty="0" smtClean="0"/>
              <a:t>started from July 01, 2017, till now 13 decoy operations have been held. </a:t>
            </a:r>
            <a:endParaRPr lang="en-US" sz="1400" b="1" dirty="0" smtClean="0"/>
          </a:p>
          <a:p>
            <a:pPr eaLnBrk="1" fontAlgn="auto" hangingPunct="1">
              <a:spcBef>
                <a:spcPts val="0"/>
              </a:spcBef>
              <a:spcAft>
                <a:spcPts val="0"/>
              </a:spcAft>
              <a:defRPr/>
            </a:pPr>
            <a:endParaRPr lang="en-US" sz="1400" dirty="0" smtClean="0"/>
          </a:p>
        </p:txBody>
      </p:sp>
      <p:graphicFrame>
        <p:nvGraphicFramePr>
          <p:cNvPr id="4" name="Group 179"/>
          <p:cNvGraphicFramePr>
            <a:graphicFrameLocks noGrp="1"/>
          </p:cNvGraphicFramePr>
          <p:nvPr/>
        </p:nvGraphicFramePr>
        <p:xfrm>
          <a:off x="4800600" y="895352"/>
          <a:ext cx="4088904" cy="2133599"/>
        </p:xfrm>
        <a:graphic>
          <a:graphicData uri="http://schemas.openxmlformats.org/drawingml/2006/table">
            <a:tbl>
              <a:tblPr/>
              <a:tblGrid>
                <a:gridCol w="1447800">
                  <a:extLst>
                    <a:ext uri="{9D8B030D-6E8A-4147-A177-3AD203B41FA5}"/>
                  </a:extLst>
                </a:gridCol>
                <a:gridCol w="735749">
                  <a:extLst>
                    <a:ext uri="{9D8B030D-6E8A-4147-A177-3AD203B41FA5}"/>
                  </a:extLst>
                </a:gridCol>
                <a:gridCol w="1039551">
                  <a:extLst>
                    <a:ext uri="{9D8B030D-6E8A-4147-A177-3AD203B41FA5}"/>
                  </a:extLst>
                </a:gridCol>
                <a:gridCol w="865804">
                  <a:extLst>
                    <a:ext uri="{9D8B030D-6E8A-4147-A177-3AD203B41FA5}"/>
                  </a:extLst>
                </a:gridCol>
              </a:tblGrid>
              <a:tr h="528377">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lang="en-US" sz="1400" b="1" kern="1200" dirty="0" smtClean="0">
                          <a:solidFill>
                            <a:schemeClr val="tx1"/>
                          </a:solidFill>
                          <a:latin typeface="+mn-lt"/>
                          <a:ea typeface="+mj-ea"/>
                          <a:cs typeface="+mj-cs"/>
                        </a:rPr>
                        <a:t>Sex Ratio At Birth As Per HMIS Data</a:t>
                      </a:r>
                    </a:p>
                  </a:txBody>
                  <a:tcPr marT="34290" marB="34290" anchor="ctr"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extLst>
              </a:tr>
              <a:tr h="528377">
                <a:tc>
                  <a:txBody>
                    <a:bodyPr/>
                    <a:lstStyle/>
                    <a:p>
                      <a:r>
                        <a:rPr lang="en-IN" sz="1200" b="1" dirty="0" smtClean="0"/>
                        <a:t>State/District</a:t>
                      </a:r>
                      <a:endParaRPr lang="en-IN" sz="1200" b="1" dirty="0"/>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19-20</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20-21</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kern="1200" cap="none" normalizeH="0" baseline="0" dirty="0" smtClean="0">
                          <a:ln>
                            <a:noFill/>
                          </a:ln>
                          <a:solidFill>
                            <a:schemeClr val="tx1"/>
                          </a:solidFill>
                          <a:effectLst/>
                          <a:latin typeface="Arial" charset="0"/>
                          <a:ea typeface="+mn-ea"/>
                          <a:cs typeface="Arial" charset="0"/>
                        </a:rPr>
                        <a:t>21-22</a:t>
                      </a:r>
                      <a:endParaRPr kumimoji="0" lang="en-US" sz="1100" b="1" i="0" u="none" strike="noStrike" kern="1200" cap="none" normalizeH="0" baseline="0" dirty="0">
                        <a:ln>
                          <a:noFill/>
                        </a:ln>
                        <a:solidFill>
                          <a:schemeClr val="tx1"/>
                        </a:solidFill>
                        <a:effectLst/>
                        <a:latin typeface="Arial" charset="0"/>
                        <a:ea typeface="+mn-ea"/>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extLst>
              </a:tr>
              <a:tr h="4410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cap="none" normalizeH="0" baseline="0" dirty="0" smtClean="0">
                          <a:ln>
                            <a:noFill/>
                          </a:ln>
                          <a:solidFill>
                            <a:schemeClr val="tx1"/>
                          </a:solidFill>
                          <a:effectLst/>
                          <a:latin typeface="Arial" charset="0"/>
                          <a:cs typeface="Arial" charset="0"/>
                        </a:rPr>
                        <a:t>State</a:t>
                      </a:r>
                      <a:endParaRPr kumimoji="0" lang="en-US" sz="1100" b="0" i="0" u="none" strike="noStrike" cap="none" normalizeH="0" baseline="0" dirty="0" smtClean="0">
                        <a:ln>
                          <a:noFill/>
                        </a:ln>
                        <a:solidFill>
                          <a:schemeClr val="tx1"/>
                        </a:solidFill>
                        <a:effectLst/>
                        <a:latin typeface="Calibri" pitchFamily="34" charset="0"/>
                        <a:cs typeface="Arial" charset="0"/>
                      </a:endParaRPr>
                    </a:p>
                    <a:p>
                      <a:pPr algn="ctr"/>
                      <a:endParaRPr lang="en-IN" sz="1100" dirty="0"/>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928</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929</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933</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r h="31399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Maharajganj</a:t>
                      </a:r>
                      <a:endParaRPr kumimoji="0" lang="en-US" sz="1100" b="1" i="0" u="none" strike="noStrike" cap="none" normalizeH="0" baseline="0" dirty="0" smtClean="0">
                        <a:ln>
                          <a:noFill/>
                        </a:ln>
                        <a:solidFill>
                          <a:schemeClr val="tx1"/>
                        </a:solidFill>
                        <a:effectLst/>
                        <a:latin typeface="Calibri" pitchFamily="34" charset="0"/>
                        <a:cs typeface="Arial"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kern="1200" cap="none" normalizeH="0" baseline="0" dirty="0" smtClean="0">
                          <a:ln>
                            <a:noFill/>
                          </a:ln>
                          <a:solidFill>
                            <a:schemeClr val="tx1"/>
                          </a:solidFill>
                          <a:effectLst/>
                          <a:latin typeface="Arial" charset="0"/>
                          <a:ea typeface="+mn-ea"/>
                          <a:cs typeface="Arial" charset="0"/>
                        </a:rPr>
                        <a:t>928</a:t>
                      </a: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kern="1200" cap="none" normalizeH="0" baseline="0" dirty="0" smtClean="0">
                          <a:ln>
                            <a:noFill/>
                          </a:ln>
                          <a:solidFill>
                            <a:schemeClr val="tx1"/>
                          </a:solidFill>
                          <a:effectLst/>
                          <a:latin typeface="Arial" charset="0"/>
                          <a:ea typeface="+mn-ea"/>
                          <a:cs typeface="Arial" charset="0"/>
                        </a:rPr>
                        <a:t>941</a:t>
                      </a: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kern="1200" cap="none" normalizeH="0" baseline="0" dirty="0" smtClean="0">
                          <a:ln>
                            <a:noFill/>
                          </a:ln>
                          <a:solidFill>
                            <a:schemeClr val="tx1"/>
                          </a:solidFill>
                          <a:effectLst/>
                          <a:latin typeface="Arial" charset="0"/>
                          <a:ea typeface="+mn-ea"/>
                          <a:cs typeface="Arial" charset="0"/>
                        </a:rPr>
                        <a:t>934</a:t>
                      </a: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r h="32178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cs typeface="Arial" charset="0"/>
                        </a:rPr>
                        <a:t>Chitrakoot</a:t>
                      </a:r>
                      <a:endParaRPr kumimoji="0" lang="en-US" sz="1100" b="1" i="0" u="none" strike="noStrike" cap="none" normalizeH="0" baseline="0" dirty="0" smtClean="0">
                        <a:ln>
                          <a:noFill/>
                        </a:ln>
                        <a:solidFill>
                          <a:schemeClr val="tx1"/>
                        </a:solidFill>
                        <a:effectLst/>
                        <a:latin typeface="Calibri" pitchFamily="34" charset="0"/>
                        <a:cs typeface="Arial"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939</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927</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charset="0"/>
                          <a:cs typeface="Arial" charset="0"/>
                        </a:rPr>
                        <a:t>947</a:t>
                      </a:r>
                      <a:endParaRPr kumimoji="0" lang="en-US" sz="1100" b="0" i="0" u="none" strike="noStrike" cap="none" normalizeH="0" baseline="0" dirty="0" smtClean="0">
                        <a:ln>
                          <a:noFill/>
                        </a:ln>
                        <a:solidFill>
                          <a:schemeClr val="tx1"/>
                        </a:solidFill>
                        <a:effectLst/>
                        <a:latin typeface="Calibri" pitchFamily="34" charset="0"/>
                        <a:cs typeface="Arial"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extLst>
              </a:tr>
            </a:tbl>
          </a:graphicData>
        </a:graphic>
      </p:graphicFrame>
      <p:sp>
        <p:nvSpPr>
          <p:cNvPr id="5" name="TextBox 3"/>
          <p:cNvSpPr txBox="1">
            <a:spLocks noChangeArrowheads="1"/>
          </p:cNvSpPr>
          <p:nvPr/>
        </p:nvSpPr>
        <p:spPr bwMode="auto">
          <a:xfrm>
            <a:off x="1905000" y="3181351"/>
            <a:ext cx="6019800" cy="646331"/>
          </a:xfrm>
          <a:prstGeom prst="rect">
            <a:avLst/>
          </a:prstGeom>
          <a:noFill/>
          <a:ln w="9525">
            <a:noFill/>
            <a:miter lim="800000"/>
            <a:headEnd/>
            <a:tailEnd/>
          </a:ln>
        </p:spPr>
        <p:txBody>
          <a:bodyPr>
            <a:spAutoFit/>
          </a:bodyPr>
          <a:lstStyle/>
          <a:p>
            <a:pPr algn="ctr"/>
            <a:r>
              <a:rPr lang="en-IN" sz="2000" b="1" dirty="0">
                <a:latin typeface="+mj-lt"/>
              </a:rPr>
              <a:t>Improvement in Sex Ratio at </a:t>
            </a:r>
            <a:r>
              <a:rPr lang="en-IN" sz="2000" b="1" dirty="0" smtClean="0">
                <a:latin typeface="+mj-lt"/>
              </a:rPr>
              <a:t>Birth</a:t>
            </a:r>
          </a:p>
          <a:p>
            <a:pPr algn="ctr"/>
            <a:r>
              <a:rPr lang="en-IN" sz="1600" b="1" dirty="0" smtClean="0">
                <a:latin typeface="+mj-lt"/>
              </a:rPr>
              <a:t>As per National Family Health Survey -5</a:t>
            </a:r>
          </a:p>
        </p:txBody>
      </p:sp>
      <p:sp>
        <p:nvSpPr>
          <p:cNvPr id="6" name="TextBox 2"/>
          <p:cNvSpPr txBox="1">
            <a:spLocks noChangeArrowheads="1"/>
          </p:cNvSpPr>
          <p:nvPr/>
        </p:nvSpPr>
        <p:spPr bwMode="auto">
          <a:xfrm>
            <a:off x="1447800" y="3409950"/>
            <a:ext cx="6858000" cy="707886"/>
          </a:xfrm>
          <a:prstGeom prst="rect">
            <a:avLst/>
          </a:prstGeom>
          <a:noFill/>
          <a:ln w="9525">
            <a:noFill/>
            <a:miter lim="800000"/>
            <a:headEnd/>
            <a:tailEnd/>
          </a:ln>
        </p:spPr>
        <p:txBody>
          <a:bodyPr>
            <a:spAutoFit/>
          </a:bodyPr>
          <a:lstStyle/>
          <a:p>
            <a:r>
              <a:rPr lang="en-IN" sz="2000" b="1" i="1" dirty="0">
                <a:solidFill>
                  <a:srgbClr val="FF0000"/>
                </a:solidFill>
                <a:latin typeface="Arial Black" pitchFamily="34" charset="0"/>
              </a:rPr>
              <a:t>	</a:t>
            </a:r>
          </a:p>
          <a:p>
            <a:pPr algn="ctr"/>
            <a:r>
              <a:rPr lang="en-IN" sz="2000" b="1" i="1" dirty="0">
                <a:solidFill>
                  <a:srgbClr val="0000FF"/>
                </a:solidFill>
                <a:latin typeface="Arial Black" pitchFamily="34" charset="0"/>
              </a:rPr>
              <a:t>			</a:t>
            </a:r>
            <a:endParaRPr lang="en-IN" sz="2000" b="1" i="1" dirty="0">
              <a:latin typeface="Arial Black" pitchFamily="34" charset="0"/>
            </a:endParaRPr>
          </a:p>
        </p:txBody>
      </p:sp>
      <p:graphicFrame>
        <p:nvGraphicFramePr>
          <p:cNvPr id="7" name="Table 6"/>
          <p:cNvGraphicFramePr>
            <a:graphicFrameLocks noGrp="1"/>
          </p:cNvGraphicFramePr>
          <p:nvPr/>
        </p:nvGraphicFramePr>
        <p:xfrm>
          <a:off x="685800" y="3943350"/>
          <a:ext cx="7772400" cy="1028700"/>
        </p:xfrm>
        <a:graphic>
          <a:graphicData uri="http://schemas.openxmlformats.org/drawingml/2006/table">
            <a:tbl>
              <a:tblPr/>
              <a:tblGrid>
                <a:gridCol w="2054773"/>
                <a:gridCol w="2322786"/>
                <a:gridCol w="3394841"/>
              </a:tblGrid>
              <a:tr h="457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State/Country </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NFHS-4 (15-16)</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NFHS (19-21)</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r>
              <a:tr h="2857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INDIA</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919</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929</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7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UP</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903</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100" b="1" i="0" u="none" strike="noStrike" kern="1200" cap="none" normalizeH="0" baseline="0" dirty="0">
                          <a:ln>
                            <a:noFill/>
                          </a:ln>
                          <a:solidFill>
                            <a:schemeClr val="tx1"/>
                          </a:solidFill>
                          <a:effectLst/>
                          <a:latin typeface="Arial" charset="0"/>
                          <a:ea typeface="+mn-ea"/>
                          <a:cs typeface="Arial" charset="0"/>
                        </a:rPr>
                        <a:t>941</a:t>
                      </a:r>
                    </a:p>
                  </a:txBody>
                  <a:tcPr marL="9525" marR="9525"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Improvement in Sex Ratio at Birth</a:t>
            </a:r>
            <a:endParaRPr lang="en-IN" sz="2800" b="1" dirty="0">
              <a:solidFill>
                <a:schemeClr val="bg1"/>
              </a:solidFill>
            </a:endParaRPr>
          </a:p>
        </p:txBody>
      </p:sp>
      <p:sp>
        <p:nvSpPr>
          <p:cNvPr id="3" name="Rectangle 2"/>
          <p:cNvSpPr/>
          <p:nvPr/>
        </p:nvSpPr>
        <p:spPr>
          <a:xfrm>
            <a:off x="1600200" y="742950"/>
            <a:ext cx="5943600" cy="369332"/>
          </a:xfrm>
          <a:prstGeom prst="rect">
            <a:avLst/>
          </a:prstGeom>
        </p:spPr>
        <p:txBody>
          <a:bodyPr wrap="square">
            <a:spAutoFit/>
          </a:bodyPr>
          <a:lstStyle/>
          <a:p>
            <a:pPr algn="ctr"/>
            <a:r>
              <a:rPr lang="en-IN" b="1" dirty="0" smtClean="0"/>
              <a:t>As per Health Management Information System</a:t>
            </a:r>
            <a:endParaRPr lang="en-IN" b="1" dirty="0"/>
          </a:p>
        </p:txBody>
      </p:sp>
      <p:graphicFrame>
        <p:nvGraphicFramePr>
          <p:cNvPr id="34818" name="Chart 5"/>
          <p:cNvGraphicFramePr>
            <a:graphicFrameLocks/>
          </p:cNvGraphicFramePr>
          <p:nvPr/>
        </p:nvGraphicFramePr>
        <p:xfrm>
          <a:off x="609600" y="1123950"/>
          <a:ext cx="8001000" cy="1676400"/>
        </p:xfrm>
        <a:graphic>
          <a:graphicData uri="http://schemas.openxmlformats.org/presentationml/2006/ole">
            <p:oleObj spid="_x0000_s121858" r:id="rId3" imgW="8108383" imgH="3755461" progId="Excel.Sheet.8">
              <p:embed/>
            </p:oleObj>
          </a:graphicData>
        </a:graphic>
      </p:graphicFrame>
      <p:sp>
        <p:nvSpPr>
          <p:cNvPr id="5" name="Rectangle 4"/>
          <p:cNvSpPr/>
          <p:nvPr/>
        </p:nvSpPr>
        <p:spPr>
          <a:xfrm>
            <a:off x="3505201" y="2800350"/>
            <a:ext cx="2222852" cy="369332"/>
          </a:xfrm>
          <a:prstGeom prst="rect">
            <a:avLst/>
          </a:prstGeom>
        </p:spPr>
        <p:txBody>
          <a:bodyPr wrap="none">
            <a:spAutoFit/>
          </a:bodyPr>
          <a:lstStyle/>
          <a:p>
            <a:pPr algn="ctr" defTabSz="914273" fontAlgn="auto">
              <a:spcBef>
                <a:spcPts val="0"/>
              </a:spcBef>
              <a:spcAft>
                <a:spcPts val="0"/>
              </a:spcAft>
              <a:defRPr/>
            </a:pPr>
            <a:r>
              <a:rPr lang="en-US" b="1" dirty="0" smtClean="0">
                <a:latin typeface="+mj-lt"/>
              </a:rPr>
              <a:t>Year wise Inspections</a:t>
            </a:r>
            <a:endParaRPr lang="en-US" b="1" dirty="0">
              <a:latin typeface="+mj-lt"/>
            </a:endParaRPr>
          </a:p>
        </p:txBody>
      </p:sp>
      <p:graphicFrame>
        <p:nvGraphicFramePr>
          <p:cNvPr id="34819" name="Chart 3"/>
          <p:cNvGraphicFramePr>
            <a:graphicFrameLocks/>
          </p:cNvGraphicFramePr>
          <p:nvPr/>
        </p:nvGraphicFramePr>
        <p:xfrm>
          <a:off x="609600" y="3105150"/>
          <a:ext cx="8001000" cy="1885950"/>
        </p:xfrm>
        <a:graphic>
          <a:graphicData uri="http://schemas.openxmlformats.org/presentationml/2006/ole">
            <p:oleObj spid="_x0000_s121859" r:id="rId4" imgW="7773074" imgH="3792041" progId="Excel.Sheet.8">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smtClean="0">
                <a:solidFill>
                  <a:schemeClr val="bg1"/>
                </a:solidFill>
                <a:latin typeface="+mj-lt"/>
                <a:cs typeface="Times New Roman" pitchFamily="18" charset="0"/>
              </a:rPr>
              <a:t>Maternal Health</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MATERNAL HEALTH</a:t>
            </a:r>
            <a:endParaRPr lang="en-US" sz="2800" b="1" dirty="0">
              <a:solidFill>
                <a:schemeClr val="bg1"/>
              </a:solidFill>
            </a:endParaRPr>
          </a:p>
        </p:txBody>
      </p:sp>
      <p:pic>
        <p:nvPicPr>
          <p:cNvPr id="3" name="Picture 2" descr="https://pmsma.nhp.gov.in/wp-content/gallery/gujrat/gujrat-22.jpg">
            <a:extLst>
              <a:ext uri="{FF2B5EF4-FFF2-40B4-BE49-F238E27FC236}">
                <a16:creationId xmlns="" xmlns:a16="http://schemas.microsoft.com/office/drawing/2014/main" id="{94F642CA-EAF7-9040-B1DB-CCABBAE85603}"/>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895351"/>
            <a:ext cx="2612004" cy="2003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descr="C:\Users\Dell\Desktop\UN0284331.jpg"/>
          <p:cNvPicPr>
            <a:picLocks noChangeArrowheads="1"/>
          </p:cNvPicPr>
          <p:nvPr/>
        </p:nvPicPr>
        <p:blipFill>
          <a:blip r:embed="rId3" cstate="print"/>
          <a:srcRect/>
          <a:stretch>
            <a:fillRect/>
          </a:stretch>
        </p:blipFill>
        <p:spPr bwMode="auto">
          <a:xfrm>
            <a:off x="6553202" y="2800350"/>
            <a:ext cx="2133587" cy="2114550"/>
          </a:xfrm>
          <a:prstGeom prst="rect">
            <a:avLst/>
          </a:prstGeom>
          <a:solidFill>
            <a:schemeClr val="bg1"/>
          </a:solidFill>
          <a:ln w="57150">
            <a:solidFill>
              <a:schemeClr val="bg1"/>
            </a:solidFill>
          </a:ln>
          <a:effectLst>
            <a:outerShdw blurRad="50800" dist="38100" dir="5400000" sx="58000" sy="58000" algn="t" rotWithShape="0">
              <a:prstClr val="black">
                <a:alpha val="40000"/>
              </a:prstClr>
            </a:outerShdw>
          </a:effectLst>
          <a:scene3d>
            <a:camera prst="orthographicFront"/>
            <a:lightRig rig="threePt" dir="t"/>
          </a:scene3d>
          <a:sp3d>
            <a:bevelT/>
          </a:sp3d>
        </p:spPr>
      </p:pic>
      <p:pic>
        <p:nvPicPr>
          <p:cNvPr id="5" name="Picture 3" descr="C:\Users\Dell\Desktop\Mothers-hand-holding-newborn-babys-hand-000060038360_Medium-1024x682.jpg"/>
          <p:cNvPicPr>
            <a:picLocks noChangeAspect="1" noChangeArrowheads="1"/>
          </p:cNvPicPr>
          <p:nvPr/>
        </p:nvPicPr>
        <p:blipFill>
          <a:blip r:embed="rId4" cstate="print"/>
          <a:srcRect/>
          <a:stretch>
            <a:fillRect/>
          </a:stretch>
        </p:blipFill>
        <p:spPr bwMode="auto">
          <a:xfrm>
            <a:off x="2819400" y="1962151"/>
            <a:ext cx="3931718" cy="2009499"/>
          </a:xfrm>
          <a:prstGeom prst="rect">
            <a:avLst/>
          </a:prstGeom>
          <a:solidFill>
            <a:schemeClr val="bg1"/>
          </a:solidFill>
          <a:ln w="57150">
            <a:solidFill>
              <a:schemeClr val="bg1"/>
            </a:solidFill>
          </a:ln>
          <a:scene3d>
            <a:camera prst="orthographicFront"/>
            <a:lightRig rig="threePt" dir="t"/>
          </a:scene3d>
          <a:sp3d>
            <a:bevelT/>
          </a:sp3d>
        </p:spPr>
      </p:pic>
      <p:sp>
        <p:nvSpPr>
          <p:cNvPr id="6" name="Rectangle 5"/>
          <p:cNvSpPr/>
          <p:nvPr/>
        </p:nvSpPr>
        <p:spPr>
          <a:xfrm>
            <a:off x="5715002" y="1123950"/>
            <a:ext cx="2041649" cy="369332"/>
          </a:xfrm>
          <a:prstGeom prst="rect">
            <a:avLst/>
          </a:prstGeom>
        </p:spPr>
        <p:txBody>
          <a:bodyPr wrap="none">
            <a:spAutoFit/>
          </a:bodyPr>
          <a:lstStyle/>
          <a:p>
            <a:r>
              <a:rPr lang="en-IN" b="1" dirty="0" smtClean="0"/>
              <a:t>MATERNAL HEALTH</a:t>
            </a:r>
            <a:endParaRPr lang="en-US" dirty="0"/>
          </a:p>
        </p:txBody>
      </p:sp>
      <p:sp>
        <p:nvSpPr>
          <p:cNvPr id="7" name="TextBox 6"/>
          <p:cNvSpPr txBox="1"/>
          <p:nvPr/>
        </p:nvSpPr>
        <p:spPr>
          <a:xfrm>
            <a:off x="381000" y="3028950"/>
            <a:ext cx="3429000" cy="1815882"/>
          </a:xfrm>
          <a:prstGeom prst="rect">
            <a:avLst/>
          </a:prstGeom>
          <a:noFill/>
        </p:spPr>
        <p:txBody>
          <a:bodyPr wrap="square" rtlCol="0" anchor="ctr">
            <a:spAutoFit/>
          </a:bodyPr>
          <a:lstStyle/>
          <a:p>
            <a:pPr>
              <a:buFont typeface="Arial" pitchFamily="34" charset="0"/>
              <a:buChar char="•"/>
            </a:pPr>
            <a:r>
              <a:rPr lang="en-IN" sz="1600" b="1" dirty="0" smtClean="0">
                <a:latin typeface="+mj-lt"/>
              </a:rPr>
              <a:t>JSY</a:t>
            </a:r>
          </a:p>
          <a:p>
            <a:pPr>
              <a:buFont typeface="Arial" pitchFamily="34" charset="0"/>
              <a:buChar char="•"/>
            </a:pPr>
            <a:r>
              <a:rPr lang="en-IN" sz="1600" b="1" dirty="0" smtClean="0">
                <a:latin typeface="+mj-lt"/>
              </a:rPr>
              <a:t>JSSK</a:t>
            </a:r>
          </a:p>
          <a:p>
            <a:pPr>
              <a:buFont typeface="Arial" pitchFamily="34" charset="0"/>
              <a:buChar char="•"/>
            </a:pPr>
            <a:r>
              <a:rPr lang="en-IN" sz="1600" b="1" dirty="0" smtClean="0">
                <a:latin typeface="+mj-lt"/>
              </a:rPr>
              <a:t>PMSMA</a:t>
            </a:r>
          </a:p>
          <a:p>
            <a:pPr>
              <a:buFont typeface="Arial" pitchFamily="34" charset="0"/>
              <a:buChar char="•"/>
            </a:pPr>
            <a:r>
              <a:rPr lang="en-IN" sz="1600" b="1" dirty="0" smtClean="0">
                <a:latin typeface="+mj-lt"/>
              </a:rPr>
              <a:t>MDSR</a:t>
            </a:r>
          </a:p>
          <a:p>
            <a:pPr>
              <a:buFont typeface="Arial" pitchFamily="34" charset="0"/>
              <a:buChar char="•"/>
            </a:pPr>
            <a:r>
              <a:rPr lang="en-IN" sz="1600" b="1" dirty="0" smtClean="0">
                <a:latin typeface="+mj-lt"/>
              </a:rPr>
              <a:t>SUMAN</a:t>
            </a:r>
          </a:p>
          <a:p>
            <a:pPr>
              <a:buFont typeface="Arial" pitchFamily="34" charset="0"/>
              <a:buChar char="•"/>
            </a:pPr>
            <a:r>
              <a:rPr lang="en-IN" sz="1600" b="1" dirty="0" smtClean="0">
                <a:latin typeface="+mj-lt"/>
              </a:rPr>
              <a:t>FRU Strengthening</a:t>
            </a:r>
          </a:p>
          <a:p>
            <a:pPr>
              <a:buFont typeface="Arial" pitchFamily="34" charset="0"/>
              <a:buChar char="•"/>
            </a:pPr>
            <a:r>
              <a:rPr lang="en-IN" sz="1600" b="1" dirty="0" smtClean="0">
                <a:latin typeface="+mj-lt"/>
              </a:rPr>
              <a:t>MIDWIFERY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fontScale="90000"/>
          </a:bodyPr>
          <a:lstStyle/>
          <a:p>
            <a:r>
              <a:rPr lang="en-US" sz="2800" b="1" dirty="0" smtClean="0">
                <a:solidFill>
                  <a:schemeClr val="bg1"/>
                </a:solidFill>
              </a:rPr>
              <a:t>JSY Progress over the years </a:t>
            </a:r>
            <a:br>
              <a:rPr lang="en-US" sz="2800" b="1" dirty="0" smtClean="0">
                <a:solidFill>
                  <a:schemeClr val="bg1"/>
                </a:solidFill>
              </a:rPr>
            </a:br>
            <a:r>
              <a:rPr lang="en-US" sz="2000" b="1" dirty="0" smtClean="0">
                <a:solidFill>
                  <a:schemeClr val="bg1"/>
                </a:solidFill>
              </a:rPr>
              <a:t>(up to Sep2022)</a:t>
            </a:r>
            <a:endParaRPr lang="en-US" sz="2800" b="1" dirty="0">
              <a:solidFill>
                <a:schemeClr val="bg1"/>
              </a:solidFill>
            </a:endParaRPr>
          </a:p>
        </p:txBody>
      </p:sp>
      <p:graphicFrame>
        <p:nvGraphicFramePr>
          <p:cNvPr id="3" name="Chart 2"/>
          <p:cNvGraphicFramePr/>
          <p:nvPr>
            <p:extLst>
              <p:ext uri="{D42A27DB-BD31-4B8C-83A1-F6EECF244321}">
                <p14:modId xmlns:p14="http://schemas.microsoft.com/office/powerpoint/2010/main" xmlns="" val="1283414305"/>
              </p:ext>
            </p:extLst>
          </p:nvPr>
        </p:nvGraphicFramePr>
        <p:xfrm>
          <a:off x="304800" y="819150"/>
          <a:ext cx="86106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8"/>
          <p:cNvSpPr txBox="1">
            <a:spLocks noChangeArrowheads="1"/>
          </p:cNvSpPr>
          <p:nvPr/>
        </p:nvSpPr>
        <p:spPr bwMode="auto">
          <a:xfrm>
            <a:off x="6858000" y="4705351"/>
            <a:ext cx="2133600" cy="307777"/>
          </a:xfrm>
          <a:prstGeom prst="rect">
            <a:avLst/>
          </a:prstGeom>
          <a:noFill/>
          <a:ln w="9525">
            <a:noFill/>
            <a:miter lim="800000"/>
            <a:headEnd/>
            <a:tailEnd/>
          </a:ln>
        </p:spPr>
        <p:txBody>
          <a:bodyPr>
            <a:spAutoFit/>
          </a:bodyPr>
          <a:lstStyle/>
          <a:p>
            <a:r>
              <a:rPr lang="en-US" sz="1400" dirty="0">
                <a:latin typeface="Calibri" pitchFamily="34" charset="0"/>
              </a:rPr>
              <a:t>Source: </a:t>
            </a:r>
            <a:r>
              <a:rPr lang="en-US" sz="1400" dirty="0" smtClean="0">
                <a:latin typeface="Calibri" pitchFamily="34" charset="0"/>
              </a:rPr>
              <a:t>State Report</a:t>
            </a:r>
            <a:endParaRPr lang="en-US" sz="1400" dirty="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cs typeface="Times New Roman" pitchFamily="18" charset="0"/>
              </a:rPr>
              <a:t>JSSK Achievement as per HMIS report</a:t>
            </a:r>
            <a:endParaRPr lang="en-US" sz="2800" b="1" dirty="0"/>
          </a:p>
        </p:txBody>
      </p:sp>
      <p:graphicFrame>
        <p:nvGraphicFramePr>
          <p:cNvPr id="3" name="Table 2"/>
          <p:cNvGraphicFramePr>
            <a:graphicFrameLocks noGrp="1"/>
          </p:cNvGraphicFramePr>
          <p:nvPr>
            <p:extLst>
              <p:ext uri="{D42A27DB-BD31-4B8C-83A1-F6EECF244321}">
                <p14:modId xmlns:p14="http://schemas.microsoft.com/office/powerpoint/2010/main" xmlns="" val="4062127245"/>
              </p:ext>
            </p:extLst>
          </p:nvPr>
        </p:nvGraphicFramePr>
        <p:xfrm>
          <a:off x="457201" y="875688"/>
          <a:ext cx="8458200" cy="1213477"/>
        </p:xfrm>
        <a:graphic>
          <a:graphicData uri="http://schemas.openxmlformats.org/drawingml/2006/table">
            <a:tbl>
              <a:tblPr/>
              <a:tblGrid>
                <a:gridCol w="2039029"/>
                <a:gridCol w="1661432"/>
                <a:gridCol w="1510393"/>
                <a:gridCol w="1132795"/>
                <a:gridCol w="2114551"/>
              </a:tblGrid>
              <a:tr h="469900">
                <a:tc>
                  <a:txBody>
                    <a:bodyPr/>
                    <a:lstStyle/>
                    <a:p>
                      <a:pPr algn="ctr" rtl="0" fontAlgn="ctr"/>
                      <a:r>
                        <a:rPr lang="en-US" sz="1500" b="1" i="0" u="none" strike="noStrike" dirty="0">
                          <a:solidFill>
                            <a:srgbClr val="000000"/>
                          </a:solidFill>
                          <a:effectLst>
                            <a:outerShdw blurRad="50800" dist="38100" algn="tr" rotWithShape="0">
                              <a:prstClr val="black">
                                <a:alpha val="40000"/>
                              </a:prstClr>
                            </a:outerShdw>
                          </a:effectLst>
                          <a:latin typeface="+mj-lt"/>
                        </a:rPr>
                        <a:t> </a:t>
                      </a:r>
                    </a:p>
                  </a:txBody>
                  <a:tcPr marL="9525" marR="9525"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1500" b="1" i="0" u="none" strike="noStrike" dirty="0">
                          <a:solidFill>
                            <a:srgbClr val="000000"/>
                          </a:solidFill>
                          <a:latin typeface="+mj-lt"/>
                        </a:rPr>
                        <a:t>FY-2019-20                      </a:t>
                      </a:r>
                    </a:p>
                  </a:txBody>
                  <a:tcPr marL="9525" marR="9525"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1500" b="1" i="0" u="none" strike="noStrike" dirty="0">
                          <a:solidFill>
                            <a:srgbClr val="000000"/>
                          </a:solidFill>
                          <a:latin typeface="+mj-lt"/>
                        </a:rPr>
                        <a:t>FY-2020-21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1500" b="1" i="0" u="none" strike="noStrike" dirty="0" smtClean="0">
                          <a:solidFill>
                            <a:srgbClr val="000000"/>
                          </a:solidFill>
                          <a:latin typeface="+mj-lt"/>
                        </a:rPr>
                        <a:t> FY-2021-22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1500" b="1" i="0" u="none" strike="noStrike" dirty="0" smtClean="0">
                          <a:solidFill>
                            <a:srgbClr val="000000"/>
                          </a:solidFill>
                          <a:latin typeface="+mj-lt"/>
                        </a:rPr>
                        <a:t>FY-</a:t>
                      </a:r>
                      <a:r>
                        <a:rPr lang="en-US" sz="1500" b="1" i="0" u="none" strike="noStrike" baseline="0" dirty="0" smtClean="0">
                          <a:solidFill>
                            <a:srgbClr val="000000"/>
                          </a:solidFill>
                          <a:latin typeface="+mj-lt"/>
                        </a:rPr>
                        <a:t> </a:t>
                      </a:r>
                      <a:r>
                        <a:rPr lang="en-US" sz="1500" b="1" i="0" u="none" strike="noStrike" dirty="0" smtClean="0">
                          <a:solidFill>
                            <a:srgbClr val="000000"/>
                          </a:solidFill>
                          <a:latin typeface="+mj-lt"/>
                        </a:rPr>
                        <a:t>2022-23              </a:t>
                      </a:r>
                    </a:p>
                    <a:p>
                      <a:pPr algn="ctr" rtl="0" fontAlgn="ctr"/>
                      <a:r>
                        <a:rPr lang="en-US" sz="1500" b="1" i="0" u="none" strike="noStrike" dirty="0" smtClean="0">
                          <a:solidFill>
                            <a:srgbClr val="000000"/>
                          </a:solidFill>
                          <a:latin typeface="+mj-lt"/>
                        </a:rPr>
                        <a:t> </a:t>
                      </a:r>
                      <a:r>
                        <a:rPr lang="en-US" sz="1500" b="1" i="0" u="none" strike="noStrike" dirty="0">
                          <a:solidFill>
                            <a:srgbClr val="000000"/>
                          </a:solidFill>
                          <a:latin typeface="+mj-lt"/>
                        </a:rPr>
                        <a:t>(up </a:t>
                      </a:r>
                      <a:r>
                        <a:rPr lang="en-US" sz="1500" b="1" i="0" u="none" strike="noStrike" dirty="0" smtClean="0">
                          <a:solidFill>
                            <a:srgbClr val="000000"/>
                          </a:solidFill>
                          <a:latin typeface="+mj-lt"/>
                        </a:rPr>
                        <a:t>to</a:t>
                      </a:r>
                      <a:r>
                        <a:rPr lang="en-US" sz="1500" b="1" i="0" u="none" strike="noStrike" baseline="0" dirty="0" smtClean="0">
                          <a:solidFill>
                            <a:srgbClr val="000000"/>
                          </a:solidFill>
                          <a:latin typeface="+mj-lt"/>
                        </a:rPr>
                        <a:t>  Sep </a:t>
                      </a:r>
                      <a:r>
                        <a:rPr lang="en-US" sz="1500" b="1" i="0" u="none" strike="noStrike" dirty="0" smtClean="0">
                          <a:solidFill>
                            <a:srgbClr val="000000"/>
                          </a:solidFill>
                          <a:latin typeface="+mj-lt"/>
                        </a:rPr>
                        <a:t>22) </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60977">
                <a:tc>
                  <a:txBody>
                    <a:bodyPr/>
                    <a:lstStyle/>
                    <a:p>
                      <a:pPr algn="ctr" rtl="0" fontAlgn="ctr"/>
                      <a:r>
                        <a:rPr lang="en-US" sz="1500" b="1" i="0" u="none" strike="noStrike" dirty="0">
                          <a:solidFill>
                            <a:srgbClr val="000000"/>
                          </a:solidFill>
                          <a:latin typeface="+mj-lt"/>
                        </a:rPr>
                        <a:t>Free Drugs  </a:t>
                      </a:r>
                    </a:p>
                  </a:txBody>
                  <a:tcPr marL="9525" marR="9525"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a:solidFill>
                            <a:srgbClr val="000000"/>
                          </a:solidFill>
                          <a:latin typeface="+mj-lt"/>
                        </a:rPr>
                        <a:t>27,40,063</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a:solidFill>
                            <a:srgbClr val="000000"/>
                          </a:solidFill>
                          <a:latin typeface="+mj-lt"/>
                        </a:rPr>
                        <a:t>38,42,866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IN" sz="1500" b="1" i="0" u="none" strike="noStrike" kern="1200" dirty="0" smtClean="0">
                          <a:solidFill>
                            <a:srgbClr val="000000"/>
                          </a:solidFill>
                          <a:latin typeface="+mj-lt"/>
                          <a:ea typeface="+mn-ea"/>
                          <a:cs typeface="+mn-cs"/>
                        </a:rPr>
                        <a:t>39,41,553</a:t>
                      </a:r>
                      <a:endParaRPr lang="en-IN" sz="1500" b="1" i="0" u="none" strike="noStrike" kern="1200" dirty="0">
                        <a:solidFill>
                          <a:srgbClr val="000000"/>
                        </a:solidFill>
                        <a:latin typeface="+mj-lt"/>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smtClean="0">
                          <a:solidFill>
                            <a:srgbClr val="000000"/>
                          </a:solidFill>
                          <a:latin typeface="+mj-lt"/>
                        </a:rPr>
                        <a:t>19,91,305</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300">
                <a:tc>
                  <a:txBody>
                    <a:bodyPr/>
                    <a:lstStyle/>
                    <a:p>
                      <a:pPr algn="ctr" rtl="0" fontAlgn="ctr"/>
                      <a:r>
                        <a:rPr lang="en-US" sz="1500" b="1" i="0" u="none" strike="noStrike" dirty="0">
                          <a:solidFill>
                            <a:srgbClr val="000000"/>
                          </a:solidFill>
                          <a:latin typeface="+mj-lt"/>
                        </a:rPr>
                        <a:t>Free Diagnostics </a:t>
                      </a:r>
                    </a:p>
                  </a:txBody>
                  <a:tcPr marL="9525" marR="9525"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a:solidFill>
                            <a:srgbClr val="000000"/>
                          </a:solidFill>
                          <a:latin typeface="+mj-lt"/>
                        </a:rPr>
                        <a:t>27,65,497</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a:solidFill>
                            <a:srgbClr val="000000"/>
                          </a:solidFill>
                          <a:latin typeface="+mj-lt"/>
                        </a:rPr>
                        <a:t>36,82,555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smtClean="0">
                          <a:solidFill>
                            <a:srgbClr val="000000"/>
                          </a:solidFill>
                          <a:latin typeface="+mj-lt"/>
                        </a:rPr>
                        <a:t>38,26,146</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smtClean="0">
                          <a:solidFill>
                            <a:srgbClr val="000000"/>
                          </a:solidFill>
                          <a:latin typeface="+mj-lt"/>
                        </a:rPr>
                        <a:t>19,77,881</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1300">
                <a:tc>
                  <a:txBody>
                    <a:bodyPr/>
                    <a:lstStyle/>
                    <a:p>
                      <a:pPr algn="ctr" rtl="0" fontAlgn="ctr"/>
                      <a:r>
                        <a:rPr lang="en-US" sz="1500" b="1" i="0" u="none" strike="noStrike" dirty="0">
                          <a:solidFill>
                            <a:srgbClr val="000000"/>
                          </a:solidFill>
                          <a:latin typeface="+mj-lt"/>
                        </a:rPr>
                        <a:t>Free Diet </a:t>
                      </a:r>
                    </a:p>
                  </a:txBody>
                  <a:tcPr marL="9525" marR="9525"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a:solidFill>
                            <a:srgbClr val="000000"/>
                          </a:solidFill>
                          <a:latin typeface="+mj-lt"/>
                        </a:rPr>
                        <a:t>13,23,339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a:solidFill>
                            <a:srgbClr val="000000"/>
                          </a:solidFill>
                          <a:latin typeface="+mj-lt"/>
                        </a:rPr>
                        <a:t>17,23,616 </a:t>
                      </a: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smtClean="0">
                          <a:solidFill>
                            <a:srgbClr val="000000"/>
                          </a:solidFill>
                          <a:latin typeface="+mj-lt"/>
                        </a:rPr>
                        <a:t>17,40,198 </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500" b="1" i="0" u="none" strike="noStrike" dirty="0" smtClean="0">
                          <a:solidFill>
                            <a:srgbClr val="000000"/>
                          </a:solidFill>
                          <a:latin typeface="+mj-lt"/>
                        </a:rPr>
                        <a:t>7,60,640 </a:t>
                      </a:r>
                      <a:endParaRPr lang="en-US" sz="1500" b="1" i="0" u="none" strike="noStrike" dirty="0">
                        <a:solidFill>
                          <a:srgbClr val="000000"/>
                        </a:solidFill>
                        <a:latin typeface="+mj-lt"/>
                      </a:endParaRPr>
                    </a:p>
                  </a:txBody>
                  <a:tcPr marL="9525" marR="9525"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Chart 3"/>
          <p:cNvGraphicFramePr/>
          <p:nvPr>
            <p:extLst>
              <p:ext uri="{D42A27DB-BD31-4B8C-83A1-F6EECF244321}">
                <p14:modId xmlns:p14="http://schemas.microsoft.com/office/powerpoint/2010/main" xmlns="" val="2065226907"/>
              </p:ext>
            </p:extLst>
          </p:nvPr>
        </p:nvGraphicFramePr>
        <p:xfrm>
          <a:off x="228600" y="2190750"/>
          <a:ext cx="8763000" cy="2857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err="1" smtClean="0">
                <a:solidFill>
                  <a:schemeClr val="bg1"/>
                </a:solidFill>
                <a:cs typeface="Times New Roman" pitchFamily="18" charset="0"/>
              </a:rPr>
              <a:t>Pradhan</a:t>
            </a:r>
            <a:r>
              <a:rPr lang="en-IN" sz="2800" b="1" dirty="0" smtClean="0">
                <a:solidFill>
                  <a:schemeClr val="bg1"/>
                </a:solidFill>
                <a:cs typeface="Times New Roman" pitchFamily="18" charset="0"/>
              </a:rPr>
              <a:t> </a:t>
            </a:r>
            <a:r>
              <a:rPr lang="en-IN" sz="2800" b="1" dirty="0" err="1" smtClean="0">
                <a:solidFill>
                  <a:schemeClr val="bg1"/>
                </a:solidFill>
                <a:cs typeface="Times New Roman" pitchFamily="18" charset="0"/>
              </a:rPr>
              <a:t>Mantri</a:t>
            </a:r>
            <a:r>
              <a:rPr lang="en-IN" sz="2800" b="1" dirty="0" smtClean="0">
                <a:solidFill>
                  <a:schemeClr val="bg1"/>
                </a:solidFill>
                <a:cs typeface="Times New Roman" pitchFamily="18" charset="0"/>
              </a:rPr>
              <a:t> </a:t>
            </a:r>
            <a:r>
              <a:rPr lang="en-IN" sz="2800" b="1" dirty="0" err="1" smtClean="0">
                <a:solidFill>
                  <a:schemeClr val="bg1"/>
                </a:solidFill>
                <a:cs typeface="Times New Roman" pitchFamily="18" charset="0"/>
              </a:rPr>
              <a:t>Surakshit</a:t>
            </a:r>
            <a:r>
              <a:rPr lang="en-IN" sz="2800" b="1" dirty="0" smtClean="0">
                <a:solidFill>
                  <a:schemeClr val="bg1"/>
                </a:solidFill>
                <a:cs typeface="Times New Roman" pitchFamily="18" charset="0"/>
              </a:rPr>
              <a:t> </a:t>
            </a:r>
            <a:r>
              <a:rPr lang="en-IN" sz="2800" b="1" dirty="0" err="1" smtClean="0">
                <a:solidFill>
                  <a:schemeClr val="bg1"/>
                </a:solidFill>
                <a:cs typeface="Times New Roman" pitchFamily="18" charset="0"/>
              </a:rPr>
              <a:t>Matritwa</a:t>
            </a:r>
            <a:r>
              <a:rPr lang="en-IN" sz="2800" b="1" dirty="0" smtClean="0">
                <a:solidFill>
                  <a:schemeClr val="bg1"/>
                </a:solidFill>
                <a:cs typeface="Times New Roman" pitchFamily="18" charset="0"/>
              </a:rPr>
              <a:t> </a:t>
            </a:r>
            <a:r>
              <a:rPr lang="en-IN" sz="2800" b="1" dirty="0" err="1" smtClean="0">
                <a:solidFill>
                  <a:schemeClr val="bg1"/>
                </a:solidFill>
                <a:cs typeface="Times New Roman" pitchFamily="18" charset="0"/>
              </a:rPr>
              <a:t>Abhiyan</a:t>
            </a:r>
            <a:r>
              <a:rPr lang="en-IN" sz="2800" b="1" dirty="0" smtClean="0">
                <a:solidFill>
                  <a:schemeClr val="bg1"/>
                </a:solidFill>
                <a:cs typeface="Times New Roman" pitchFamily="18" charset="0"/>
              </a:rPr>
              <a:t> (PMSMA</a:t>
            </a:r>
            <a:r>
              <a:rPr lang="en-IN" sz="2800" b="1" dirty="0" smtClean="0">
                <a:solidFill>
                  <a:schemeClr val="bg1"/>
                </a:solidFill>
              </a:rPr>
              <a:t>)</a:t>
            </a:r>
            <a:endParaRPr lang="en-US" sz="2800" b="1" dirty="0"/>
          </a:p>
        </p:txBody>
      </p:sp>
      <p:sp>
        <p:nvSpPr>
          <p:cNvPr id="3" name="Content Placeholder 2"/>
          <p:cNvSpPr>
            <a:spLocks noGrp="1"/>
          </p:cNvSpPr>
          <p:nvPr>
            <p:ph idx="1"/>
          </p:nvPr>
        </p:nvSpPr>
        <p:spPr>
          <a:xfrm>
            <a:off x="228600" y="762000"/>
            <a:ext cx="4724399" cy="2438400"/>
          </a:xfrm>
        </p:spPr>
        <p:txBody>
          <a:bodyPr>
            <a:noAutofit/>
          </a:bodyPr>
          <a:lstStyle/>
          <a:p>
            <a:pPr algn="just"/>
            <a:r>
              <a:rPr lang="en-IN" sz="1200" b="1" dirty="0" smtClean="0">
                <a:latin typeface="+mj-lt"/>
                <a:cs typeface="Times New Roman" pitchFamily="18" charset="0"/>
              </a:rPr>
              <a:t>1615  </a:t>
            </a:r>
            <a:r>
              <a:rPr lang="en-IN" sz="1200" b="1" dirty="0" err="1" smtClean="0">
                <a:latin typeface="+mj-lt"/>
                <a:cs typeface="Times New Roman" pitchFamily="18" charset="0"/>
              </a:rPr>
              <a:t>Govt</a:t>
            </a:r>
            <a:r>
              <a:rPr lang="en-IN" sz="1200" b="1" dirty="0" smtClean="0">
                <a:latin typeface="+mj-lt"/>
                <a:cs typeface="Times New Roman" pitchFamily="18" charset="0"/>
              </a:rPr>
              <a:t> Health Facilities providing services on PMSMA day on 9</a:t>
            </a:r>
            <a:r>
              <a:rPr lang="en-IN" sz="1200" b="1" baseline="30000" dirty="0" smtClean="0">
                <a:latin typeface="+mj-lt"/>
                <a:cs typeface="Times New Roman" pitchFamily="18" charset="0"/>
              </a:rPr>
              <a:t>th</a:t>
            </a:r>
            <a:r>
              <a:rPr lang="en-IN" sz="1200" b="1" dirty="0" smtClean="0">
                <a:latin typeface="+mj-lt"/>
                <a:cs typeface="Times New Roman" pitchFamily="18" charset="0"/>
              </a:rPr>
              <a:t> of every month.</a:t>
            </a:r>
          </a:p>
          <a:p>
            <a:pPr algn="just"/>
            <a:r>
              <a:rPr lang="en-IN" sz="1200" b="1" dirty="0" smtClean="0">
                <a:latin typeface="+mj-lt"/>
                <a:cs typeface="Times New Roman" pitchFamily="18" charset="0"/>
              </a:rPr>
              <a:t> 417 </a:t>
            </a:r>
            <a:r>
              <a:rPr lang="en-IN" sz="1200" b="1" dirty="0" err="1">
                <a:cs typeface="Times New Roman" pitchFamily="18" charset="0"/>
              </a:rPr>
              <a:t>Govt</a:t>
            </a:r>
            <a:r>
              <a:rPr lang="en-IN" sz="1200" b="1" dirty="0">
                <a:cs typeface="Times New Roman" pitchFamily="18" charset="0"/>
              </a:rPr>
              <a:t> Health Facilities </a:t>
            </a:r>
            <a:r>
              <a:rPr lang="en-IN" sz="1200" b="1" dirty="0" smtClean="0">
                <a:cs typeface="Times New Roman" pitchFamily="18" charset="0"/>
              </a:rPr>
              <a:t>(</a:t>
            </a:r>
            <a:r>
              <a:rPr lang="en-IN" sz="1200" b="1" dirty="0" smtClean="0">
                <a:latin typeface="+mj-lt"/>
                <a:cs typeface="Times New Roman" pitchFamily="18" charset="0"/>
              </a:rPr>
              <a:t>FRUs) </a:t>
            </a:r>
            <a:r>
              <a:rPr lang="en-IN" sz="1200" b="1" dirty="0">
                <a:cs typeface="Times New Roman" pitchFamily="18" charset="0"/>
              </a:rPr>
              <a:t>providing services on </a:t>
            </a:r>
            <a:r>
              <a:rPr lang="en-IN" sz="1200" b="1" dirty="0" smtClean="0">
                <a:cs typeface="Times New Roman" pitchFamily="18" charset="0"/>
              </a:rPr>
              <a:t>PMSMA Plus </a:t>
            </a:r>
            <a:r>
              <a:rPr lang="en-IN" sz="1200" b="1" dirty="0">
                <a:cs typeface="Times New Roman" pitchFamily="18" charset="0"/>
              </a:rPr>
              <a:t>day on </a:t>
            </a:r>
            <a:r>
              <a:rPr lang="en-IN" sz="1200" b="1" dirty="0" smtClean="0">
                <a:cs typeface="Times New Roman" pitchFamily="18" charset="0"/>
              </a:rPr>
              <a:t>24</a:t>
            </a:r>
            <a:r>
              <a:rPr lang="en-IN" sz="1200" b="1" baseline="30000" dirty="0" smtClean="0">
                <a:cs typeface="Times New Roman" pitchFamily="18" charset="0"/>
              </a:rPr>
              <a:t>th</a:t>
            </a:r>
            <a:r>
              <a:rPr lang="en-IN" sz="1200" b="1" dirty="0" smtClean="0">
                <a:cs typeface="Times New Roman" pitchFamily="18" charset="0"/>
              </a:rPr>
              <a:t> </a:t>
            </a:r>
            <a:r>
              <a:rPr lang="en-IN" sz="1200" b="1" dirty="0">
                <a:cs typeface="Times New Roman" pitchFamily="18" charset="0"/>
              </a:rPr>
              <a:t>of every month </a:t>
            </a:r>
            <a:r>
              <a:rPr lang="en-IN" sz="1200" b="1" dirty="0" smtClean="0">
                <a:cs typeface="Times New Roman" pitchFamily="18" charset="0"/>
              </a:rPr>
              <a:t>.</a:t>
            </a:r>
            <a:endParaRPr lang="en-IN" sz="1200" b="1" dirty="0">
              <a:cs typeface="Times New Roman" pitchFamily="18" charset="0"/>
            </a:endParaRPr>
          </a:p>
          <a:p>
            <a:pPr algn="just"/>
            <a:r>
              <a:rPr lang="en-IN" sz="1200" b="1" dirty="0" smtClean="0">
                <a:latin typeface="+mj-lt"/>
                <a:cs typeface="Times New Roman" pitchFamily="18" charset="0"/>
              </a:rPr>
              <a:t>901 Pvt. doctors registered to volunteer  their services. </a:t>
            </a:r>
          </a:p>
          <a:p>
            <a:pPr algn="just"/>
            <a:r>
              <a:rPr lang="en-IN" sz="1200" b="1" dirty="0" smtClean="0">
                <a:latin typeface="+mj-lt"/>
                <a:cs typeface="Times New Roman" pitchFamily="18" charset="0"/>
              </a:rPr>
              <a:t>Snacks distributed on PMSMA day to all pregnant women visiting facilities. </a:t>
            </a:r>
          </a:p>
          <a:p>
            <a:pPr algn="just"/>
            <a:r>
              <a:rPr lang="en-IN" sz="1200" b="1" dirty="0" smtClean="0">
                <a:latin typeface="+mj-lt"/>
                <a:cs typeface="Times New Roman" pitchFamily="18" charset="0"/>
              </a:rPr>
              <a:t>8,09,730 PWs availed ANC services </a:t>
            </a:r>
            <a:r>
              <a:rPr lang="en-IN" sz="1200" b="1" dirty="0">
                <a:latin typeface="+mj-lt"/>
                <a:cs typeface="Times New Roman" pitchFamily="18" charset="0"/>
              </a:rPr>
              <a:t>and 95,952 HRPs identified on </a:t>
            </a:r>
            <a:r>
              <a:rPr lang="en-IN" sz="1200" b="1" dirty="0" smtClean="0">
                <a:latin typeface="+mj-lt"/>
                <a:cs typeface="Times New Roman" pitchFamily="18" charset="0"/>
              </a:rPr>
              <a:t>PMSMA day up to Sep 2022  </a:t>
            </a:r>
          </a:p>
        </p:txBody>
      </p:sp>
      <p:pic>
        <p:nvPicPr>
          <p:cNvPr id="4" name="Picture 3"/>
          <p:cNvPicPr/>
          <p:nvPr/>
        </p:nvPicPr>
        <p:blipFill rotWithShape="1">
          <a:blip r:embed="rId2"/>
          <a:srcRect l="59218" t="14794" r="14511" b="20786"/>
          <a:stretch/>
        </p:blipFill>
        <p:spPr bwMode="auto">
          <a:xfrm>
            <a:off x="5029200" y="742950"/>
            <a:ext cx="4114800" cy="1981200"/>
          </a:xfrm>
          <a:prstGeom prst="rect">
            <a:avLst/>
          </a:prstGeom>
          <a:ln>
            <a:noFill/>
          </a:ln>
          <a:extLst>
            <a:ext uri="{53640926-AAD7-44D8-BBD7-CCE9431645EC}">
              <a14:shadowObscured xmlns:a14="http://schemas.microsoft.com/office/drawing/2010/main" xmlns=""/>
            </a:ext>
          </a:extLst>
        </p:spPr>
      </p:pic>
      <p:graphicFrame>
        <p:nvGraphicFramePr>
          <p:cNvPr id="5" name="Chart 4"/>
          <p:cNvGraphicFramePr/>
          <p:nvPr>
            <p:extLst>
              <p:ext uri="{D42A27DB-BD31-4B8C-83A1-F6EECF244321}">
                <p14:modId xmlns:p14="http://schemas.microsoft.com/office/powerpoint/2010/main" xmlns="" val="555089360"/>
              </p:ext>
            </p:extLst>
          </p:nvPr>
        </p:nvGraphicFramePr>
        <p:xfrm>
          <a:off x="457200" y="2571750"/>
          <a:ext cx="8534400" cy="2438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sz="1600" b="1" dirty="0" err="1" smtClean="0">
                <a:solidFill>
                  <a:schemeClr val="bg1"/>
                </a:solidFill>
              </a:rPr>
              <a:t>MaNTrA</a:t>
            </a:r>
            <a:r>
              <a:rPr lang="en-US" sz="1600" b="1" dirty="0" smtClean="0">
                <a:solidFill>
                  <a:schemeClr val="bg1"/>
                </a:solidFill>
              </a:rPr>
              <a:t>-    </a:t>
            </a:r>
            <a:r>
              <a:rPr lang="en-US" sz="1600" b="1" dirty="0" err="1" smtClean="0">
                <a:solidFill>
                  <a:schemeClr val="bg1"/>
                </a:solidFill>
              </a:rPr>
              <a:t>Maa</a:t>
            </a:r>
            <a:r>
              <a:rPr lang="en-US" sz="1600" b="1" dirty="0" smtClean="0">
                <a:solidFill>
                  <a:schemeClr val="bg1"/>
                </a:solidFill>
              </a:rPr>
              <a:t> </a:t>
            </a:r>
            <a:r>
              <a:rPr lang="en-US" sz="1600" b="1" dirty="0" err="1" smtClean="0">
                <a:solidFill>
                  <a:schemeClr val="bg1"/>
                </a:solidFill>
              </a:rPr>
              <a:t>Navjaat</a:t>
            </a:r>
            <a:r>
              <a:rPr lang="en-US" sz="1600" b="1" dirty="0" smtClean="0">
                <a:solidFill>
                  <a:schemeClr val="bg1"/>
                </a:solidFill>
              </a:rPr>
              <a:t> Tracking App</a:t>
            </a:r>
            <a:br>
              <a:rPr lang="en-US" sz="1600" b="1" dirty="0" smtClean="0">
                <a:solidFill>
                  <a:schemeClr val="bg1"/>
                </a:solidFill>
              </a:rPr>
            </a:br>
            <a:r>
              <a:rPr lang="en-US" sz="1600" b="1" dirty="0" err="1" smtClean="0">
                <a:solidFill>
                  <a:schemeClr val="bg1"/>
                </a:solidFill>
              </a:rPr>
              <a:t>Labour</a:t>
            </a:r>
            <a:r>
              <a:rPr lang="en-US" sz="1600" b="1" dirty="0" smtClean="0">
                <a:solidFill>
                  <a:schemeClr val="bg1"/>
                </a:solidFill>
              </a:rPr>
              <a:t> Room Online MIS </a:t>
            </a:r>
            <a:br>
              <a:rPr lang="en-US" sz="1600" b="1" dirty="0" smtClean="0">
                <a:solidFill>
                  <a:schemeClr val="bg1"/>
                </a:solidFill>
              </a:rPr>
            </a:br>
            <a:r>
              <a:rPr lang="en-US" sz="1600" b="1" dirty="0" smtClean="0">
                <a:solidFill>
                  <a:schemeClr val="bg1"/>
                </a:solidFill>
              </a:rPr>
              <a:t>Uttar Pradesh</a:t>
            </a:r>
          </a:p>
        </p:txBody>
      </p:sp>
      <p:sp>
        <p:nvSpPr>
          <p:cNvPr id="3" name="Content Placeholder 2">
            <a:extLst>
              <a:ext uri="{FF2B5EF4-FFF2-40B4-BE49-F238E27FC236}">
                <a16:creationId xmlns="" xmlns:a16="http://schemas.microsoft.com/office/drawing/2014/main" id="{946E36CB-87D2-4D09-98E8-C168609A9869}"/>
              </a:ext>
            </a:extLst>
          </p:cNvPr>
          <p:cNvSpPr>
            <a:spLocks noGrp="1"/>
          </p:cNvSpPr>
          <p:nvPr>
            <p:ph idx="1"/>
          </p:nvPr>
        </p:nvSpPr>
        <p:spPr>
          <a:xfrm>
            <a:off x="457200" y="742950"/>
            <a:ext cx="8458200" cy="4267200"/>
          </a:xfrm>
        </p:spPr>
        <p:txBody>
          <a:bodyPr>
            <a:noAutofit/>
          </a:bodyPr>
          <a:lstStyle/>
          <a:p>
            <a:pPr marL="0" indent="0" algn="just">
              <a:buNone/>
            </a:pPr>
            <a:r>
              <a:rPr lang="en-US" sz="1100" u="sng" dirty="0" smtClean="0"/>
              <a:t>To </a:t>
            </a:r>
            <a:r>
              <a:rPr lang="en-US" sz="1100" u="sng" dirty="0"/>
              <a:t>capture online </a:t>
            </a:r>
            <a:r>
              <a:rPr lang="en-US" sz="1100" u="sng" dirty="0" smtClean="0"/>
              <a:t>real time data of deliveries and referrals from delivery points and gradually </a:t>
            </a:r>
            <a:r>
              <a:rPr lang="en-US" sz="1100" u="sng" dirty="0"/>
              <a:t>phasing out of physical delivery and referral out registers</a:t>
            </a:r>
            <a:r>
              <a:rPr lang="en-US" sz="1100" u="sng" dirty="0" smtClean="0"/>
              <a:t>.</a:t>
            </a:r>
            <a:endParaRPr lang="en-US" sz="1100" u="sng" dirty="0"/>
          </a:p>
          <a:p>
            <a:r>
              <a:rPr lang="en-US" sz="1100" dirty="0" smtClean="0"/>
              <a:t>Identifying </a:t>
            </a:r>
            <a:r>
              <a:rPr lang="en-US" sz="1100" dirty="0"/>
              <a:t>most common causes of HRPs identified </a:t>
            </a:r>
            <a:endParaRPr lang="en-US" sz="1100" dirty="0" smtClean="0"/>
          </a:p>
          <a:p>
            <a:pPr>
              <a:buNone/>
            </a:pPr>
            <a:r>
              <a:rPr lang="en-US" sz="1100" dirty="0" smtClean="0"/>
              <a:t>in </a:t>
            </a:r>
            <a:r>
              <a:rPr lang="en-US" sz="1100" dirty="0" err="1"/>
              <a:t>Labour</a:t>
            </a:r>
            <a:r>
              <a:rPr lang="en-US" sz="1100" dirty="0"/>
              <a:t> room and strengthening identification of </a:t>
            </a:r>
            <a:endParaRPr lang="en-US" sz="1100" dirty="0" smtClean="0"/>
          </a:p>
          <a:p>
            <a:pPr marL="0" indent="0">
              <a:buNone/>
            </a:pPr>
            <a:r>
              <a:rPr lang="en-US" sz="1100" dirty="0" smtClean="0"/>
              <a:t>same in antenatal period</a:t>
            </a:r>
          </a:p>
          <a:p>
            <a:r>
              <a:rPr lang="en-US" sz="1100" dirty="0" smtClean="0"/>
              <a:t>Tracking </a:t>
            </a:r>
            <a:r>
              <a:rPr lang="en-US" sz="1100" dirty="0"/>
              <a:t>HIV and syphilis status and screening in </a:t>
            </a:r>
            <a:endParaRPr lang="en-US" sz="1100" dirty="0" smtClean="0"/>
          </a:p>
          <a:p>
            <a:pPr marL="0" indent="0">
              <a:buNone/>
            </a:pPr>
            <a:r>
              <a:rPr lang="en-US" sz="1100" dirty="0" err="1" smtClean="0"/>
              <a:t>Labour</a:t>
            </a:r>
            <a:r>
              <a:rPr lang="en-US" sz="1100" dirty="0" smtClean="0"/>
              <a:t> </a:t>
            </a:r>
            <a:r>
              <a:rPr lang="en-US" sz="1100" dirty="0"/>
              <a:t>room as </a:t>
            </a:r>
            <a:r>
              <a:rPr lang="en-US" sz="1100" dirty="0" smtClean="0"/>
              <a:t>required</a:t>
            </a:r>
          </a:p>
          <a:p>
            <a:r>
              <a:rPr lang="en-US" sz="1100" dirty="0"/>
              <a:t>Identifying most frequent maternal </a:t>
            </a:r>
            <a:r>
              <a:rPr lang="en-US" sz="1100" dirty="0" smtClean="0"/>
              <a:t>complications</a:t>
            </a:r>
          </a:p>
          <a:p>
            <a:pPr marL="0" indent="0">
              <a:buNone/>
            </a:pPr>
            <a:r>
              <a:rPr lang="en-US" sz="1100" dirty="0" smtClean="0"/>
              <a:t> </a:t>
            </a:r>
            <a:r>
              <a:rPr lang="en-US" sz="1100" dirty="0"/>
              <a:t>and capacity building on management of the same</a:t>
            </a:r>
          </a:p>
          <a:p>
            <a:r>
              <a:rPr lang="en-US" sz="1100" dirty="0"/>
              <a:t>Utilization of ambulance 102/108 by community </a:t>
            </a:r>
            <a:r>
              <a:rPr lang="en-US" sz="1100" dirty="0" smtClean="0"/>
              <a:t>for</a:t>
            </a:r>
          </a:p>
          <a:p>
            <a:pPr marL="0" indent="0">
              <a:buNone/>
            </a:pPr>
            <a:r>
              <a:rPr lang="en-US" sz="1100" dirty="0" smtClean="0"/>
              <a:t> </a:t>
            </a:r>
            <a:r>
              <a:rPr lang="en-US" sz="1100" dirty="0"/>
              <a:t>reaching the facility</a:t>
            </a:r>
          </a:p>
          <a:p>
            <a:r>
              <a:rPr lang="en-US" sz="1100" dirty="0"/>
              <a:t>Analyzing uptake of interval and limiting methods </a:t>
            </a:r>
            <a:r>
              <a:rPr lang="en-US" sz="1100" dirty="0" smtClean="0"/>
              <a:t>for</a:t>
            </a:r>
            <a:endParaRPr lang="en-US" sz="1100" dirty="0"/>
          </a:p>
          <a:p>
            <a:pPr marL="0" indent="0">
              <a:buNone/>
            </a:pPr>
            <a:r>
              <a:rPr lang="en-US" sz="1100" dirty="0" smtClean="0"/>
              <a:t>FP </a:t>
            </a:r>
            <a:r>
              <a:rPr lang="en-US" sz="1100" dirty="0"/>
              <a:t>as per </a:t>
            </a:r>
            <a:r>
              <a:rPr lang="en-US" sz="1100" dirty="0" err="1"/>
              <a:t>gravida</a:t>
            </a:r>
            <a:r>
              <a:rPr lang="en-US" sz="1100" dirty="0"/>
              <a:t> status &amp; focusing FP </a:t>
            </a:r>
            <a:r>
              <a:rPr lang="en-US" sz="1100" dirty="0" err="1"/>
              <a:t>counselling</a:t>
            </a:r>
            <a:r>
              <a:rPr lang="en-US" sz="1100" dirty="0"/>
              <a:t> </a:t>
            </a:r>
            <a:endParaRPr lang="en-US" sz="1100" dirty="0" smtClean="0"/>
          </a:p>
          <a:p>
            <a:pPr marL="0" indent="0">
              <a:buNone/>
            </a:pPr>
            <a:r>
              <a:rPr lang="en-US" sz="1100" dirty="0" smtClean="0"/>
              <a:t>accordingly</a:t>
            </a:r>
            <a:endParaRPr lang="en-US" sz="1100" dirty="0"/>
          </a:p>
          <a:p>
            <a:r>
              <a:rPr lang="en-US" sz="1100" dirty="0"/>
              <a:t>Follow-up of LBW newborns in community </a:t>
            </a:r>
          </a:p>
          <a:p>
            <a:r>
              <a:rPr lang="en-US" sz="1100" dirty="0"/>
              <a:t>Monitoring C-Sections done in FRUs</a:t>
            </a:r>
          </a:p>
          <a:p>
            <a:r>
              <a:rPr lang="en-US" sz="1100" dirty="0"/>
              <a:t>Monitoring blood transfusions done in FRUs</a:t>
            </a:r>
          </a:p>
          <a:p>
            <a:r>
              <a:rPr lang="en-US" sz="1100" dirty="0"/>
              <a:t>Monitoring </a:t>
            </a:r>
            <a:r>
              <a:rPr lang="en-US" sz="1100" dirty="0" smtClean="0"/>
              <a:t>referrals </a:t>
            </a:r>
            <a:r>
              <a:rPr lang="en-US" sz="1100" dirty="0"/>
              <a:t>by </a:t>
            </a:r>
            <a:r>
              <a:rPr lang="en-US" sz="1100" dirty="0" smtClean="0"/>
              <a:t>non FRUs.</a:t>
            </a:r>
          </a:p>
          <a:p>
            <a:r>
              <a:rPr lang="en-US" sz="1100" dirty="0" smtClean="0"/>
              <a:t>Creation of CRS sub module under </a:t>
            </a:r>
            <a:r>
              <a:rPr lang="en-US" sz="1100" dirty="0" err="1" smtClean="0"/>
              <a:t>MaNTrA</a:t>
            </a:r>
            <a:endParaRPr lang="en-US" sz="1100" dirty="0" smtClean="0"/>
          </a:p>
          <a:p>
            <a:r>
              <a:rPr lang="en-US" sz="1100" dirty="0">
                <a:cs typeface="Times New Roman" pitchFamily="18" charset="0"/>
              </a:rPr>
              <a:t>Robson </a:t>
            </a:r>
            <a:r>
              <a:rPr lang="en-US" sz="1100" dirty="0" smtClean="0"/>
              <a:t>classification is also added which helps to group cases </a:t>
            </a:r>
          </a:p>
          <a:p>
            <a:pPr marL="0" indent="0">
              <a:buNone/>
            </a:pPr>
            <a:r>
              <a:rPr lang="en-US" sz="1100" dirty="0" smtClean="0"/>
              <a:t>with caesarean section in order to assess differences in outcome across regions and sites.</a:t>
            </a:r>
            <a:endParaRPr lang="en-US" sz="1100" dirty="0">
              <a:cs typeface="Times New Roman" pitchFamily="18" charset="0"/>
            </a:endParaRPr>
          </a:p>
        </p:txBody>
      </p:sp>
      <p:pic>
        <p:nvPicPr>
          <p:cNvPr id="4" name="Picture 3" descr="Timeline&#10;&#10;Description automatically generated">
            <a:extLst>
              <a:ext uri="{FF2B5EF4-FFF2-40B4-BE49-F238E27FC236}">
                <a16:creationId xmlns="" xmlns:a16="http://schemas.microsoft.com/office/drawing/2014/main" id="{ACBA6EDB-D782-4908-8410-15FA3377C367}"/>
              </a:ext>
            </a:extLst>
          </p:cNvPr>
          <p:cNvPicPr>
            <a:picLocks noChangeAspect="1"/>
          </p:cNvPicPr>
          <p:nvPr/>
        </p:nvPicPr>
        <p:blipFill rotWithShape="1">
          <a:blip r:embed="rId2"/>
          <a:srcRect t="9283" r="-2" b="4726"/>
          <a:stretch/>
        </p:blipFill>
        <p:spPr>
          <a:xfrm>
            <a:off x="5181600" y="1123950"/>
            <a:ext cx="3505200" cy="3581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Screen Shot of </a:t>
            </a:r>
            <a:r>
              <a:rPr lang="en-US" sz="2800" b="1" dirty="0" err="1" smtClean="0">
                <a:solidFill>
                  <a:schemeClr val="bg1"/>
                </a:solidFill>
              </a:rPr>
              <a:t>MaNTrA</a:t>
            </a:r>
            <a:r>
              <a:rPr lang="en-US" sz="2800" b="1" dirty="0" smtClean="0">
                <a:solidFill>
                  <a:schemeClr val="bg1"/>
                </a:solidFill>
              </a:rPr>
              <a:t> dashboard</a:t>
            </a:r>
            <a:endParaRPr lang="en-US" sz="2800" b="1" dirty="0">
              <a:solidFill>
                <a:schemeClr val="bg1"/>
              </a:solidFill>
            </a:endParaRPr>
          </a:p>
        </p:txBody>
      </p:sp>
      <p:pic>
        <p:nvPicPr>
          <p:cNvPr id="3"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04800" y="819150"/>
            <a:ext cx="8610600" cy="409575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Other Activities</a:t>
            </a:r>
            <a:endParaRPr lang="en-US" sz="2800" b="1" dirty="0"/>
          </a:p>
        </p:txBody>
      </p:sp>
      <p:sp>
        <p:nvSpPr>
          <p:cNvPr id="3" name="Content Placeholder 2"/>
          <p:cNvSpPr>
            <a:spLocks noGrp="1"/>
          </p:cNvSpPr>
          <p:nvPr>
            <p:ph idx="1"/>
          </p:nvPr>
        </p:nvSpPr>
        <p:spPr>
          <a:xfrm>
            <a:off x="457200" y="990600"/>
            <a:ext cx="8229600" cy="3790950"/>
          </a:xfrm>
        </p:spPr>
        <p:txBody>
          <a:bodyPr rtlCol="0">
            <a:noAutofit/>
          </a:bodyPr>
          <a:lstStyle/>
          <a:p>
            <a:pPr algn="just" fontAlgn="auto">
              <a:spcAft>
                <a:spcPts val="0"/>
              </a:spcAft>
              <a:defRPr/>
            </a:pPr>
            <a:r>
              <a:rPr lang="en-US" sz="1100" b="1" u="sng" dirty="0" smtClean="0">
                <a:latin typeface="+mj-lt"/>
                <a:cs typeface="Times New Roman" pitchFamily="18" charset="0"/>
              </a:rPr>
              <a:t>Buddy -Buddy Model-  </a:t>
            </a:r>
            <a:r>
              <a:rPr lang="en-US" sz="1100" dirty="0" smtClean="0">
                <a:latin typeface="+mj-lt"/>
                <a:cs typeface="Times New Roman" pitchFamily="18" charset="0"/>
              </a:rPr>
              <a:t>An initiative has been taken by the state for Rapid activation of FRUs through </a:t>
            </a:r>
            <a:r>
              <a:rPr lang="en-US" sz="1100" dirty="0" err="1" smtClean="0">
                <a:latin typeface="+mj-lt"/>
                <a:cs typeface="Times New Roman" pitchFamily="18" charset="0"/>
              </a:rPr>
              <a:t>EmOC</a:t>
            </a:r>
            <a:r>
              <a:rPr lang="en-US" sz="1100" dirty="0" smtClean="0">
                <a:latin typeface="+mj-lt"/>
                <a:cs typeface="Times New Roman" pitchFamily="18" charset="0"/>
              </a:rPr>
              <a:t> - LSAS trained doctors in which </a:t>
            </a:r>
            <a:r>
              <a:rPr lang="en-US" sz="1100" dirty="0" err="1" smtClean="0">
                <a:latin typeface="+mj-lt"/>
                <a:cs typeface="Times New Roman" pitchFamily="18" charset="0"/>
              </a:rPr>
              <a:t>EmOC</a:t>
            </a:r>
            <a:r>
              <a:rPr lang="en-US" sz="1100" dirty="0" smtClean="0">
                <a:latin typeface="+mj-lt"/>
                <a:cs typeface="Times New Roman" pitchFamily="18" charset="0"/>
              </a:rPr>
              <a:t> -LSAS trained Medical Officers are posted in the inactive CHC FRU of their choice after 6 months of Mentoring at the District hospital. Such LSAS-</a:t>
            </a:r>
            <a:r>
              <a:rPr lang="en-US" sz="1100" dirty="0" err="1" smtClean="0">
                <a:latin typeface="+mj-lt"/>
                <a:cs typeface="Times New Roman" pitchFamily="18" charset="0"/>
              </a:rPr>
              <a:t>EmOC</a:t>
            </a:r>
            <a:r>
              <a:rPr lang="en-US" sz="1100" dirty="0" smtClean="0">
                <a:latin typeface="+mj-lt"/>
                <a:cs typeface="Times New Roman" pitchFamily="18" charset="0"/>
              </a:rPr>
              <a:t> trained doctors are deputed at 118 FRUs to make them functional. </a:t>
            </a:r>
          </a:p>
          <a:p>
            <a:pPr algn="just" fontAlgn="auto">
              <a:spcAft>
                <a:spcPts val="0"/>
              </a:spcAft>
              <a:defRPr/>
            </a:pPr>
            <a:r>
              <a:rPr lang="en-IN" sz="1100" b="1" u="sng" dirty="0" smtClean="0">
                <a:latin typeface="+mj-lt"/>
                <a:cs typeface="Times New Roman" pitchFamily="18" charset="0"/>
              </a:rPr>
              <a:t>Midwifery Initiative- </a:t>
            </a:r>
            <a:r>
              <a:rPr lang="en-IN" sz="1100" dirty="0" smtClean="0">
                <a:latin typeface="+mj-lt"/>
                <a:cs typeface="Times New Roman" pitchFamily="18" charset="0"/>
              </a:rPr>
              <a:t>Meerut College of Nursing has been identified as NMTI. First Batch of Midwifery Educator training has been started at NMTI, Meerut from </a:t>
            </a:r>
            <a:r>
              <a:rPr lang="en-IN" sz="1100" dirty="0" err="1" smtClean="0">
                <a:latin typeface="+mj-lt"/>
                <a:cs typeface="Times New Roman" pitchFamily="18" charset="0"/>
              </a:rPr>
              <a:t>june</a:t>
            </a:r>
            <a:r>
              <a:rPr lang="en-IN" sz="1100" dirty="0" smtClean="0">
                <a:latin typeface="+mj-lt"/>
                <a:cs typeface="Times New Roman" pitchFamily="18" charset="0"/>
              </a:rPr>
              <a:t> 2022.  Kanpur college of Nursing is being developed as SMTI. Two more nursing colleges are being identified for SMTI. </a:t>
            </a:r>
          </a:p>
          <a:p>
            <a:pPr algn="just" fontAlgn="auto">
              <a:spcAft>
                <a:spcPts val="0"/>
              </a:spcAft>
              <a:defRPr/>
            </a:pPr>
            <a:r>
              <a:rPr lang="en-IN" sz="1100" b="1" u="sng" dirty="0" smtClean="0">
                <a:latin typeface="+mj-lt"/>
                <a:cs typeface="Times New Roman" pitchFamily="18" charset="0"/>
              </a:rPr>
              <a:t>SUMAN </a:t>
            </a:r>
            <a:r>
              <a:rPr lang="en-US" sz="1100" b="1" u="sng" dirty="0" smtClean="0">
                <a:latin typeface="+mj-lt"/>
                <a:cs typeface="Times New Roman" pitchFamily="18" charset="0"/>
              </a:rPr>
              <a:t>program</a:t>
            </a:r>
            <a:r>
              <a:rPr lang="en-IN" sz="1100" dirty="0" smtClean="0">
                <a:latin typeface="+mj-lt"/>
                <a:cs typeface="Times New Roman" pitchFamily="18" charset="0"/>
              </a:rPr>
              <a:t>- </a:t>
            </a:r>
            <a:r>
              <a:rPr lang="en-US" sz="1100" dirty="0" smtClean="0">
                <a:latin typeface="+mj-lt"/>
                <a:cs typeface="Times New Roman" pitchFamily="18" charset="0"/>
              </a:rPr>
              <a:t>582 facilities have been notified in the state of Uttar Pradesh. District &amp; Block level committees formed. IEC done in 30 facilities. In FY 2022-23, notification of additional 500 </a:t>
            </a:r>
            <a:r>
              <a:rPr lang="en-US" sz="1100" dirty="0">
                <a:latin typeface="+mj-lt"/>
                <a:cs typeface="Times New Roman" pitchFamily="18" charset="0"/>
              </a:rPr>
              <a:t>facilities </a:t>
            </a:r>
            <a:r>
              <a:rPr lang="en-US" sz="1100" dirty="0" smtClean="0">
                <a:latin typeface="+mj-lt"/>
                <a:cs typeface="Times New Roman" pitchFamily="18" charset="0"/>
              </a:rPr>
              <a:t>is in process. </a:t>
            </a:r>
          </a:p>
          <a:p>
            <a:pPr algn="just">
              <a:defRPr/>
            </a:pPr>
            <a:r>
              <a:rPr lang="en-IN" sz="1100" b="1" u="sng" dirty="0" smtClean="0">
                <a:latin typeface="+mj-lt"/>
                <a:cs typeface="Times New Roman" pitchFamily="18" charset="0"/>
              </a:rPr>
              <a:t>Maternal deaths- </a:t>
            </a:r>
            <a:r>
              <a:rPr lang="en-IN" sz="1100" dirty="0" smtClean="0">
                <a:latin typeface="+mj-lt"/>
                <a:cs typeface="Times New Roman" pitchFamily="18" charset="0"/>
              </a:rPr>
              <a:t>Rs. 1000/- incentive for the Primary Informant of community maternal death through 104.</a:t>
            </a:r>
          </a:p>
          <a:p>
            <a:pPr algn="just">
              <a:defRPr/>
            </a:pPr>
            <a:r>
              <a:rPr lang="en-IN" sz="1100" b="1" u="sng" dirty="0" err="1">
                <a:cs typeface="Times New Roman" pitchFamily="18" charset="0"/>
              </a:rPr>
              <a:t>LaQshya</a:t>
            </a:r>
            <a:r>
              <a:rPr lang="en-IN" sz="1100" b="1" u="sng" dirty="0">
                <a:cs typeface="Times New Roman" pitchFamily="18" charset="0"/>
              </a:rPr>
              <a:t>-</a:t>
            </a:r>
            <a:r>
              <a:rPr lang="en-IN" sz="1100" dirty="0">
                <a:cs typeface="Times New Roman" pitchFamily="18" charset="0"/>
              </a:rPr>
              <a:t> </a:t>
            </a:r>
          </a:p>
          <a:p>
            <a:pPr lvl="1" algn="just">
              <a:defRPr/>
            </a:pPr>
            <a:r>
              <a:rPr lang="en-IN" sz="1100" dirty="0">
                <a:latin typeface="+mj-lt"/>
                <a:cs typeface="Times New Roman" pitchFamily="18" charset="0"/>
              </a:rPr>
              <a:t>At present 53 f</a:t>
            </a:r>
            <a:r>
              <a:rPr lang="en-US" sz="1100" dirty="0" err="1">
                <a:latin typeface="+mj-lt"/>
                <a:cs typeface="Times New Roman" pitchFamily="18" charset="0"/>
              </a:rPr>
              <a:t>acilities</a:t>
            </a:r>
            <a:r>
              <a:rPr lang="en-US" sz="1100" dirty="0">
                <a:latin typeface="+mj-lt"/>
                <a:cs typeface="Times New Roman" pitchFamily="18" charset="0"/>
              </a:rPr>
              <a:t> are </a:t>
            </a:r>
            <a:r>
              <a:rPr lang="en-US" sz="1100" dirty="0" err="1">
                <a:latin typeface="+mj-lt"/>
                <a:cs typeface="Times New Roman" pitchFamily="18" charset="0"/>
              </a:rPr>
              <a:t>LaQshya</a:t>
            </a:r>
            <a:r>
              <a:rPr lang="en-US" sz="1100" dirty="0">
                <a:latin typeface="+mj-lt"/>
                <a:cs typeface="Times New Roman" pitchFamily="18" charset="0"/>
              </a:rPr>
              <a:t> certified. Assessment report of </a:t>
            </a:r>
            <a:r>
              <a:rPr lang="en-IN" sz="1100" dirty="0">
                <a:latin typeface="+mj-lt"/>
                <a:cs typeface="Times New Roman" pitchFamily="18" charset="0"/>
              </a:rPr>
              <a:t>07 </a:t>
            </a:r>
            <a:r>
              <a:rPr lang="en-US" sz="1100" dirty="0">
                <a:latin typeface="+mj-lt"/>
                <a:cs typeface="Times New Roman" pitchFamily="18" charset="0"/>
              </a:rPr>
              <a:t>Facilities having undergone </a:t>
            </a:r>
            <a:r>
              <a:rPr lang="en-US" sz="1100" dirty="0" err="1">
                <a:latin typeface="+mj-lt"/>
                <a:cs typeface="Times New Roman" pitchFamily="18" charset="0"/>
              </a:rPr>
              <a:t>Natio</a:t>
            </a:r>
            <a:r>
              <a:rPr lang="en-IN" sz="1100" dirty="0" err="1">
                <a:latin typeface="+mj-lt"/>
                <a:cs typeface="Times New Roman" pitchFamily="18" charset="0"/>
              </a:rPr>
              <a:t>nal</a:t>
            </a:r>
            <a:r>
              <a:rPr lang="en-IN" sz="1100" dirty="0">
                <a:latin typeface="+mj-lt"/>
                <a:cs typeface="Times New Roman" pitchFamily="18" charset="0"/>
              </a:rPr>
              <a:t> assessment </a:t>
            </a:r>
            <a:r>
              <a:rPr lang="en-US" sz="1100" dirty="0">
                <a:latin typeface="+mj-lt"/>
                <a:cs typeface="Times New Roman" pitchFamily="18" charset="0"/>
              </a:rPr>
              <a:t>awaited.</a:t>
            </a:r>
          </a:p>
          <a:p>
            <a:pPr lvl="1" algn="just">
              <a:defRPr/>
            </a:pPr>
            <a:r>
              <a:rPr lang="en-IN" sz="1100" dirty="0">
                <a:latin typeface="+mj-lt"/>
                <a:cs typeface="Times New Roman" pitchFamily="18" charset="0"/>
              </a:rPr>
              <a:t>Certification has been prioritized in 200 health facilities in FY 2021-22. </a:t>
            </a:r>
            <a:r>
              <a:rPr lang="en-US" sz="1100" dirty="0">
                <a:latin typeface="+mj-lt"/>
                <a:cs typeface="Times New Roman" pitchFamily="18" charset="0"/>
              </a:rPr>
              <a:t>State </a:t>
            </a:r>
            <a:r>
              <a:rPr lang="en-US" sz="1100" dirty="0" err="1">
                <a:latin typeface="+mj-lt"/>
                <a:cs typeface="Times New Roman" pitchFamily="18" charset="0"/>
              </a:rPr>
              <a:t>ToT</a:t>
            </a:r>
            <a:r>
              <a:rPr lang="en-US" sz="1100" dirty="0">
                <a:latin typeface="+mj-lt"/>
                <a:cs typeface="Times New Roman" pitchFamily="18" charset="0"/>
              </a:rPr>
              <a:t> of all 75 Districts completed. </a:t>
            </a:r>
            <a:r>
              <a:rPr lang="en-IN" sz="1100" dirty="0">
                <a:latin typeface="+mj-lt"/>
                <a:cs typeface="Times New Roman" pitchFamily="18" charset="0"/>
              </a:rPr>
              <a:t>Internal assessment of all 200 facilities have been completed . </a:t>
            </a:r>
          </a:p>
          <a:p>
            <a:pPr lvl="1" algn="just">
              <a:defRPr/>
            </a:pPr>
            <a:r>
              <a:rPr lang="en-IN" sz="1100" dirty="0">
                <a:latin typeface="+mj-lt"/>
                <a:cs typeface="Times New Roman" pitchFamily="18" charset="0"/>
              </a:rPr>
              <a:t>Request for national assessment of 08 New facilities sent to </a:t>
            </a:r>
            <a:r>
              <a:rPr lang="en-IN" sz="1100" dirty="0" err="1">
                <a:latin typeface="+mj-lt"/>
                <a:cs typeface="Times New Roman" pitchFamily="18" charset="0"/>
              </a:rPr>
              <a:t>GoI</a:t>
            </a:r>
            <a:r>
              <a:rPr lang="en-IN" sz="1100" dirty="0">
                <a:latin typeface="+mj-lt"/>
                <a:cs typeface="Times New Roman" pitchFamily="18" charset="0"/>
              </a:rPr>
              <a:t>. </a:t>
            </a:r>
          </a:p>
          <a:p>
            <a:pPr lvl="1" algn="just">
              <a:defRPr/>
            </a:pPr>
            <a:r>
              <a:rPr lang="en-IN" sz="1100" dirty="0">
                <a:latin typeface="+mj-lt"/>
                <a:cs typeface="Times New Roman" pitchFamily="18" charset="0"/>
              </a:rPr>
              <a:t>60 facilities have been state assessed and are in process of sending request to </a:t>
            </a:r>
            <a:r>
              <a:rPr lang="en-IN" sz="1100" dirty="0" err="1">
                <a:latin typeface="+mj-lt"/>
                <a:cs typeface="Times New Roman" pitchFamily="18" charset="0"/>
              </a:rPr>
              <a:t>GoI</a:t>
            </a:r>
            <a:r>
              <a:rPr lang="en-IN" sz="1100" dirty="0">
                <a:latin typeface="+mj-lt"/>
                <a:cs typeface="Times New Roman" pitchFamily="18" charset="0"/>
              </a:rPr>
              <a:t> for national assessment.</a:t>
            </a:r>
          </a:p>
          <a:p>
            <a:pPr algn="just" fontAlgn="auto">
              <a:spcAft>
                <a:spcPts val="0"/>
              </a:spcAft>
              <a:defRPr/>
            </a:pPr>
            <a:r>
              <a:rPr lang="en-IN" sz="1100" b="1" u="sng" dirty="0" smtClean="0">
                <a:latin typeface="+mj-lt"/>
                <a:cs typeface="Times New Roman" pitchFamily="18" charset="0"/>
              </a:rPr>
              <a:t>Additional DPs-</a:t>
            </a:r>
            <a:r>
              <a:rPr lang="en-IN" sz="1100" b="1" dirty="0" smtClean="0">
                <a:latin typeface="+mj-lt"/>
                <a:cs typeface="Times New Roman" pitchFamily="18" charset="0"/>
              </a:rPr>
              <a:t> </a:t>
            </a:r>
            <a:r>
              <a:rPr lang="en-IN" sz="1100" dirty="0" smtClean="0">
                <a:latin typeface="+mj-lt"/>
                <a:cs typeface="Times New Roman" pitchFamily="18" charset="0"/>
              </a:rPr>
              <a:t>300 HWC-PHCs have been upgraded to 24x7 delivery points. </a:t>
            </a:r>
          </a:p>
          <a:p>
            <a:pPr algn="just" fontAlgn="auto">
              <a:spcAft>
                <a:spcPts val="0"/>
              </a:spcAft>
              <a:defRPr/>
            </a:pPr>
            <a:r>
              <a:rPr lang="en-IN" sz="1100" b="1" u="sng" dirty="0" smtClean="0">
                <a:latin typeface="+mj-lt"/>
                <a:cs typeface="Times New Roman" pitchFamily="18" charset="0"/>
              </a:rPr>
              <a:t>6 Months Obstetric Ultrasound Training for Medical Officers.</a:t>
            </a:r>
          </a:p>
          <a:p>
            <a:pPr algn="just" fontAlgn="auto">
              <a:spcAft>
                <a:spcPts val="0"/>
              </a:spcAft>
              <a:defRPr/>
            </a:pPr>
            <a:r>
              <a:rPr lang="en-IN" sz="1100" b="1" u="sng" dirty="0" smtClean="0">
                <a:latin typeface="+mj-lt"/>
                <a:cs typeface="Times New Roman" pitchFamily="18" charset="0"/>
              </a:rPr>
              <a:t>15 Days Ultrasound Training for Specialist Doctors (Gynaecologist).</a:t>
            </a:r>
          </a:p>
          <a:p>
            <a:pPr algn="just" fontAlgn="auto">
              <a:spcAft>
                <a:spcPts val="0"/>
              </a:spcAft>
              <a:defRPr/>
            </a:pPr>
            <a:r>
              <a:rPr lang="en-IN" sz="1100" b="1" u="sng" dirty="0" smtClean="0">
                <a:latin typeface="+mj-lt"/>
                <a:cs typeface="Times New Roman" pitchFamily="18" charset="0"/>
              </a:rPr>
              <a:t>12 Days Training of Surgeons for C-Section.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pPr>
            <a:r>
              <a:rPr lang="en-IN" sz="2800" b="1" dirty="0" smtClean="0">
                <a:solidFill>
                  <a:schemeClr val="bg1"/>
                </a:solidFill>
              </a:rPr>
              <a:t>Strengthening Of Blood Services</a:t>
            </a:r>
          </a:p>
        </p:txBody>
      </p:sp>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Status of Blood Banks in Uttar Pradesh</a:t>
            </a:r>
            <a:endParaRPr lang="en-US" sz="2800" b="1" dirty="0"/>
          </a:p>
        </p:txBody>
      </p:sp>
      <p:graphicFrame>
        <p:nvGraphicFramePr>
          <p:cNvPr id="7" name="Table 6"/>
          <p:cNvGraphicFramePr>
            <a:graphicFrameLocks noGrp="1"/>
          </p:cNvGraphicFramePr>
          <p:nvPr/>
        </p:nvGraphicFramePr>
        <p:xfrm>
          <a:off x="304800" y="819150"/>
          <a:ext cx="8534400" cy="2133604"/>
        </p:xfrm>
        <a:graphic>
          <a:graphicData uri="http://schemas.openxmlformats.org/drawingml/2006/table">
            <a:tbl>
              <a:tblPr/>
              <a:tblGrid>
                <a:gridCol w="762000"/>
                <a:gridCol w="4710257"/>
                <a:gridCol w="3062143"/>
              </a:tblGrid>
              <a:tr h="193964">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S.N.</a:t>
                      </a:r>
                      <a:r>
                        <a:rPr lang="en-GB" sz="800" kern="1200" dirty="0">
                          <a:solidFill>
                            <a:srgbClr val="000000"/>
                          </a:solidFill>
                          <a:latin typeface="Calibri"/>
                          <a:ea typeface="Times New Roman"/>
                          <a:cs typeface="Mangal"/>
                        </a:rPr>
                        <a:t> </a:t>
                      </a:r>
                      <a:endParaRPr lang="en-IN" sz="800"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Indicators</a:t>
                      </a:r>
                      <a:r>
                        <a:rPr lang="en-GB" sz="800" kern="1200" dirty="0">
                          <a:solidFill>
                            <a:srgbClr val="000000"/>
                          </a:solidFill>
                          <a:latin typeface="Calibri"/>
                          <a:ea typeface="Times New Roman"/>
                          <a:cs typeface="Mangal"/>
                        </a:rPr>
                        <a:t> </a:t>
                      </a:r>
                      <a:endParaRPr lang="en-IN" sz="800"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Units</a:t>
                      </a:r>
                      <a:r>
                        <a:rPr lang="en-GB" sz="800" kern="1200" dirty="0">
                          <a:solidFill>
                            <a:srgbClr val="000000"/>
                          </a:solidFill>
                          <a:latin typeface="Calibri"/>
                          <a:ea typeface="Times New Roman"/>
                          <a:cs typeface="Mangal"/>
                        </a:rPr>
                        <a:t> </a:t>
                      </a:r>
                      <a:endParaRPr lang="en-IN" sz="800"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1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Total Districts</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75</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2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Total Blood Banks in the State ( Gov. &amp; Private)</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smtClean="0">
                          <a:solidFill>
                            <a:srgbClr val="000000"/>
                          </a:solidFill>
                          <a:latin typeface="Times New Roman"/>
                          <a:ea typeface="Times New Roman"/>
                          <a:cs typeface="Mangal"/>
                        </a:rPr>
                        <a:t>428</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3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Districts Without  Govt. Blood Banks</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04</a:t>
                      </a:r>
                      <a:r>
                        <a:rPr lang="en-GB" sz="800" b="1" kern="1200" dirty="0">
                          <a:solidFill>
                            <a:srgbClr val="000000"/>
                          </a:solidFill>
                          <a:latin typeface="Calibri"/>
                          <a:ea typeface="Times New Roman"/>
                          <a:cs typeface="Mangal"/>
                        </a:rPr>
                        <a:t> </a:t>
                      </a:r>
                      <a:r>
                        <a:rPr lang="en-GB" sz="800" b="1" kern="1200" dirty="0" smtClean="0">
                          <a:solidFill>
                            <a:srgbClr val="000000"/>
                          </a:solidFill>
                          <a:latin typeface="Calibri"/>
                          <a:ea typeface="Times New Roman"/>
                          <a:cs typeface="Mangal"/>
                        </a:rPr>
                        <a:t>*</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4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No. of Govt. Blood Banks in the State</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smtClean="0">
                          <a:solidFill>
                            <a:srgbClr val="000000"/>
                          </a:solidFill>
                          <a:latin typeface="Times New Roman"/>
                          <a:ea typeface="Times New Roman"/>
                          <a:cs typeface="Mangal"/>
                        </a:rPr>
                        <a:t>101 ( 76 </a:t>
                      </a:r>
                      <a:r>
                        <a:rPr lang="en-GB" sz="800" b="1" kern="1200" dirty="0">
                          <a:solidFill>
                            <a:srgbClr val="000000"/>
                          </a:solidFill>
                          <a:latin typeface="Times New Roman"/>
                          <a:ea typeface="Times New Roman"/>
                          <a:cs typeface="Mangal"/>
                        </a:rPr>
                        <a:t>DH + </a:t>
                      </a:r>
                      <a:r>
                        <a:rPr lang="en-GB" sz="800" b="1" kern="1200" dirty="0" smtClean="0">
                          <a:solidFill>
                            <a:srgbClr val="000000"/>
                          </a:solidFill>
                          <a:latin typeface="Times New Roman"/>
                          <a:ea typeface="Times New Roman"/>
                          <a:cs typeface="Mangal"/>
                        </a:rPr>
                        <a:t>24 MC+1</a:t>
                      </a:r>
                      <a:r>
                        <a:rPr lang="en-GB" sz="800" b="1" kern="1200" baseline="0" dirty="0" smtClean="0">
                          <a:solidFill>
                            <a:srgbClr val="000000"/>
                          </a:solidFill>
                          <a:latin typeface="Times New Roman"/>
                          <a:ea typeface="Times New Roman"/>
                          <a:cs typeface="Mangal"/>
                        </a:rPr>
                        <a:t> </a:t>
                      </a:r>
                      <a:r>
                        <a:rPr lang="en-GB" sz="800" b="1" kern="1200" dirty="0" smtClean="0">
                          <a:solidFill>
                            <a:srgbClr val="000000"/>
                          </a:solidFill>
                          <a:latin typeface="Times New Roman"/>
                          <a:ea typeface="Times New Roman"/>
                          <a:cs typeface="Mangal"/>
                        </a:rPr>
                        <a:t>CHC</a:t>
                      </a:r>
                      <a:r>
                        <a:rPr lang="en-GB" sz="800" b="1" kern="1200" dirty="0">
                          <a:solidFill>
                            <a:srgbClr val="000000"/>
                          </a:solidFill>
                          <a:latin typeface="Times New Roman"/>
                          <a:ea typeface="Times New Roman"/>
                          <a:cs typeface="Mangal"/>
                        </a:rPr>
                        <a:t>)</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5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BCSUs in the Govt. Hospital</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smtClean="0">
                          <a:solidFill>
                            <a:srgbClr val="000000"/>
                          </a:solidFill>
                          <a:latin typeface="Times New Roman"/>
                          <a:ea typeface="Times New Roman"/>
                          <a:cs typeface="Mangal"/>
                        </a:rPr>
                        <a:t>50</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7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Blood Bank in Military Hospital</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08</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defTabSz="914400" rtl="0" eaLnBrk="1" latinLnBrk="0" hangingPunct="1">
                        <a:lnSpc>
                          <a:spcPct val="115000"/>
                        </a:lnSpc>
                        <a:spcAft>
                          <a:spcPts val="0"/>
                        </a:spcAft>
                      </a:pPr>
                      <a:r>
                        <a:rPr lang="en-US" sz="800" b="1" kern="1200" dirty="0" smtClean="0">
                          <a:solidFill>
                            <a:srgbClr val="000000"/>
                          </a:solidFill>
                          <a:latin typeface="Times New Roman"/>
                          <a:ea typeface="Times New Roman"/>
                          <a:cs typeface="Mangal"/>
                        </a:rPr>
                        <a:t>8</a:t>
                      </a:r>
                      <a:endParaRPr lang="en-US"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Divisional Blood Collection &amp;Transportation Van</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18</a:t>
                      </a:r>
                      <a:r>
                        <a:rPr lang="en-GB" sz="800" b="1" kern="1200" dirty="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defTabSz="914400" rtl="0" eaLnBrk="1" latinLnBrk="0" hangingPunct="1">
                        <a:lnSpc>
                          <a:spcPct val="115000"/>
                        </a:lnSpc>
                        <a:spcAft>
                          <a:spcPts val="0"/>
                        </a:spcAft>
                      </a:pPr>
                      <a:r>
                        <a:rPr lang="en-GB" sz="800" b="1" kern="1200" dirty="0">
                          <a:solidFill>
                            <a:srgbClr val="000000"/>
                          </a:solidFill>
                          <a:latin typeface="Times New Roman"/>
                          <a:ea typeface="Times New Roman"/>
                          <a:cs typeface="Mangal"/>
                        </a:rPr>
                        <a:t>9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Total </a:t>
                      </a:r>
                      <a:r>
                        <a:rPr lang="en-GB" sz="800" b="1" kern="1200" dirty="0" smtClean="0">
                          <a:solidFill>
                            <a:srgbClr val="000000"/>
                          </a:solidFill>
                          <a:latin typeface="Times New Roman"/>
                          <a:ea typeface="Times New Roman"/>
                          <a:cs typeface="Mangal"/>
                        </a:rPr>
                        <a:t>Haemophilia </a:t>
                      </a:r>
                      <a:r>
                        <a:rPr lang="en-GB" sz="800" b="1" kern="1200" dirty="0">
                          <a:solidFill>
                            <a:srgbClr val="000000"/>
                          </a:solidFill>
                          <a:latin typeface="Times New Roman"/>
                          <a:ea typeface="Times New Roman"/>
                          <a:cs typeface="Mangal"/>
                        </a:rPr>
                        <a:t>Treatment </a:t>
                      </a:r>
                      <a:r>
                        <a:rPr lang="en-GB" sz="800" b="1" kern="1200" dirty="0" smtClean="0">
                          <a:solidFill>
                            <a:srgbClr val="000000"/>
                          </a:solidFill>
                          <a:latin typeface="Times New Roman"/>
                          <a:ea typeface="Times New Roman"/>
                          <a:cs typeface="Mangal"/>
                        </a:rPr>
                        <a:t>Centres</a:t>
                      </a:r>
                      <a:r>
                        <a:rPr lang="en-GB" sz="800" b="1" kern="1200" dirty="0" smtClean="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smtClean="0">
                          <a:solidFill>
                            <a:srgbClr val="000000"/>
                          </a:solidFill>
                          <a:latin typeface="Times New Roman"/>
                          <a:ea typeface="Times New Roman"/>
                          <a:cs typeface="Mangal"/>
                        </a:rPr>
                        <a:t>26</a:t>
                      </a:r>
                      <a:r>
                        <a:rPr lang="en-GB" sz="800" b="1" kern="1200" dirty="0" smtClean="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defTabSz="914400" rtl="0" eaLnBrk="1" latinLnBrk="0" hangingPunct="1">
                        <a:lnSpc>
                          <a:spcPct val="115000"/>
                        </a:lnSpc>
                        <a:spcAft>
                          <a:spcPts val="0"/>
                        </a:spcAft>
                      </a:pPr>
                      <a:r>
                        <a:rPr lang="en-GB" sz="800" b="1" kern="1200" dirty="0">
                          <a:solidFill>
                            <a:srgbClr val="000000"/>
                          </a:solidFill>
                          <a:latin typeface="Times New Roman"/>
                          <a:ea typeface="Times New Roman"/>
                          <a:cs typeface="Mangal"/>
                        </a:rPr>
                        <a:t>10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800" b="1" kern="1200" dirty="0">
                          <a:solidFill>
                            <a:srgbClr val="000000"/>
                          </a:solidFill>
                          <a:latin typeface="Times New Roman"/>
                          <a:ea typeface="Times New Roman"/>
                          <a:cs typeface="Mangal"/>
                        </a:rPr>
                        <a:t>Total Thalassemia Treatment </a:t>
                      </a:r>
                      <a:r>
                        <a:rPr lang="en-GB" sz="800" b="1" kern="1200" dirty="0" smtClean="0">
                          <a:solidFill>
                            <a:srgbClr val="000000"/>
                          </a:solidFill>
                          <a:latin typeface="Times New Roman"/>
                          <a:ea typeface="Times New Roman"/>
                          <a:cs typeface="Mangal"/>
                        </a:rPr>
                        <a:t>Centres</a:t>
                      </a:r>
                      <a:r>
                        <a:rPr lang="en-GB" sz="800" b="1" kern="1200" dirty="0" smtClean="0">
                          <a:solidFill>
                            <a:srgbClr val="000000"/>
                          </a:solidFill>
                          <a:latin typeface="Calibri"/>
                          <a:ea typeface="Times New Roman"/>
                          <a:cs typeface="Mangal"/>
                        </a:rPr>
                        <a:t>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800" b="1" kern="1200" dirty="0" smtClean="0">
                          <a:solidFill>
                            <a:srgbClr val="000000"/>
                          </a:solidFill>
                          <a:latin typeface="Times New Roman"/>
                          <a:ea typeface="Times New Roman"/>
                          <a:cs typeface="Mangal"/>
                        </a:rPr>
                        <a:t>16</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964">
                <a:tc>
                  <a:txBody>
                    <a:bodyPr/>
                    <a:lstStyle/>
                    <a:p>
                      <a:pPr marL="347345" indent="-347345" algn="ctr" defTabSz="914400" rtl="0" eaLnBrk="1" latinLnBrk="0" hangingPunct="1">
                        <a:lnSpc>
                          <a:spcPct val="115000"/>
                        </a:lnSpc>
                        <a:spcAft>
                          <a:spcPts val="0"/>
                        </a:spcAft>
                      </a:pPr>
                      <a:r>
                        <a:rPr lang="en-GB" sz="800" b="1" kern="1200" dirty="0">
                          <a:solidFill>
                            <a:srgbClr val="000000"/>
                          </a:solidFill>
                          <a:latin typeface="Times New Roman"/>
                          <a:ea typeface="Times New Roman"/>
                          <a:cs typeface="Mangal"/>
                        </a:rPr>
                        <a:t>11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IN" sz="800" b="1" kern="1200" dirty="0" smtClean="0">
                          <a:solidFill>
                            <a:srgbClr val="000000"/>
                          </a:solidFill>
                          <a:latin typeface="Times New Roman"/>
                          <a:ea typeface="Times New Roman"/>
                          <a:cs typeface="Mangal"/>
                        </a:rPr>
                        <a:t>Total Approved BSUs in State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800" b="1" kern="1200" dirty="0" smtClean="0">
                          <a:solidFill>
                            <a:srgbClr val="000000"/>
                          </a:solidFill>
                          <a:latin typeface="Times New Roman"/>
                          <a:ea typeface="Times New Roman"/>
                          <a:cs typeface="Mangal"/>
                        </a:rPr>
                        <a:t>106</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304800" y="3028950"/>
            <a:ext cx="8534400" cy="276967"/>
          </a:xfrm>
          <a:prstGeom prst="rect">
            <a:avLst/>
          </a:prstGeom>
          <a:solidFill>
            <a:schemeClr val="accent5">
              <a:lumMod val="75000"/>
            </a:schemeClr>
          </a:solidFill>
        </p:spPr>
        <p:txBody>
          <a:bodyPr wrap="square" lIns="91408" tIns="45704" rIns="91408" bIns="45704" rtlCol="0">
            <a:spAutoFit/>
          </a:bodyPr>
          <a:lstStyle/>
          <a:p>
            <a:r>
              <a:rPr lang="en-US" sz="1200" b="1" dirty="0" smtClean="0">
                <a:solidFill>
                  <a:schemeClr val="bg1"/>
                </a:solidFill>
                <a:latin typeface="+mj-lt"/>
                <a:cs typeface="Times New Roman" pitchFamily="18" charset="0"/>
              </a:rPr>
              <a:t>*Blood Bank establishment in District Hospital </a:t>
            </a:r>
            <a:r>
              <a:rPr lang="en-US" sz="1200" b="1" dirty="0" err="1" smtClean="0">
                <a:solidFill>
                  <a:schemeClr val="bg1"/>
                </a:solidFill>
                <a:latin typeface="+mj-lt"/>
                <a:cs typeface="Times New Roman" pitchFamily="18" charset="0"/>
              </a:rPr>
              <a:t>Amethi</a:t>
            </a:r>
            <a:r>
              <a:rPr lang="en-US" sz="1200" b="1" dirty="0" smtClean="0">
                <a:solidFill>
                  <a:schemeClr val="bg1"/>
                </a:solidFill>
                <a:latin typeface="+mj-lt"/>
                <a:cs typeface="Times New Roman" pitchFamily="18" charset="0"/>
              </a:rPr>
              <a:t>, </a:t>
            </a:r>
            <a:r>
              <a:rPr lang="en-US" sz="1200" b="1" dirty="0" err="1" smtClean="0">
                <a:solidFill>
                  <a:schemeClr val="bg1"/>
                </a:solidFill>
                <a:latin typeface="+mj-lt"/>
                <a:cs typeface="Times New Roman" pitchFamily="18" charset="0"/>
              </a:rPr>
              <a:t>Hapur</a:t>
            </a:r>
            <a:r>
              <a:rPr lang="en-US" sz="1200" b="1" dirty="0" smtClean="0">
                <a:solidFill>
                  <a:schemeClr val="bg1"/>
                </a:solidFill>
                <a:latin typeface="+mj-lt"/>
                <a:cs typeface="Times New Roman" pitchFamily="18" charset="0"/>
              </a:rPr>
              <a:t>, </a:t>
            </a:r>
            <a:r>
              <a:rPr lang="en-US" sz="1200" b="1" dirty="0" err="1" smtClean="0">
                <a:solidFill>
                  <a:schemeClr val="bg1"/>
                </a:solidFill>
                <a:latin typeface="+mj-lt"/>
                <a:cs typeface="Times New Roman" pitchFamily="18" charset="0"/>
              </a:rPr>
              <a:t>Sambhal</a:t>
            </a:r>
            <a:r>
              <a:rPr lang="en-US" sz="1200" b="1" dirty="0" smtClean="0">
                <a:solidFill>
                  <a:schemeClr val="bg1"/>
                </a:solidFill>
                <a:latin typeface="+mj-lt"/>
                <a:cs typeface="Times New Roman" pitchFamily="18" charset="0"/>
              </a:rPr>
              <a:t> &amp; </a:t>
            </a:r>
            <a:r>
              <a:rPr lang="en-US" sz="1200" b="1" dirty="0" err="1" smtClean="0">
                <a:solidFill>
                  <a:schemeClr val="bg1"/>
                </a:solidFill>
                <a:latin typeface="+mj-lt"/>
                <a:cs typeface="Times New Roman" pitchFamily="18" charset="0"/>
              </a:rPr>
              <a:t>Shamli</a:t>
            </a:r>
            <a:r>
              <a:rPr lang="en-US" sz="1200" b="1" dirty="0" smtClean="0">
                <a:solidFill>
                  <a:schemeClr val="bg1"/>
                </a:solidFill>
                <a:latin typeface="+mj-lt"/>
                <a:cs typeface="Times New Roman" pitchFamily="18" charset="0"/>
              </a:rPr>
              <a:t> are under process.</a:t>
            </a:r>
            <a:endParaRPr lang="en-US" sz="1200" b="1" dirty="0">
              <a:solidFill>
                <a:schemeClr val="bg1"/>
              </a:solidFill>
              <a:latin typeface="+mj-lt"/>
              <a:cs typeface="Times New Roman" pitchFamily="18" charset="0"/>
            </a:endParaRPr>
          </a:p>
        </p:txBody>
      </p:sp>
      <p:graphicFrame>
        <p:nvGraphicFramePr>
          <p:cNvPr id="9" name="Table 8"/>
          <p:cNvGraphicFramePr>
            <a:graphicFrameLocks noGrp="1"/>
          </p:cNvGraphicFramePr>
          <p:nvPr/>
        </p:nvGraphicFramePr>
        <p:xfrm>
          <a:off x="304800" y="3409947"/>
          <a:ext cx="8534401" cy="1684147"/>
        </p:xfrm>
        <a:graphic>
          <a:graphicData uri="http://schemas.openxmlformats.org/drawingml/2006/table">
            <a:tbl>
              <a:tblPr/>
              <a:tblGrid>
                <a:gridCol w="762000"/>
                <a:gridCol w="6439398"/>
                <a:gridCol w="1333003"/>
              </a:tblGrid>
              <a:tr h="282096">
                <a:tc>
                  <a:txBody>
                    <a:bodyPr/>
                    <a:lstStyle/>
                    <a:p>
                      <a:pPr algn="ctr">
                        <a:lnSpc>
                          <a:spcPct val="115000"/>
                        </a:lnSpc>
                        <a:spcAft>
                          <a:spcPts val="0"/>
                        </a:spcAft>
                      </a:pPr>
                      <a:r>
                        <a:rPr lang="en-GB" sz="800" b="1" kern="1200" dirty="0">
                          <a:solidFill>
                            <a:srgbClr val="000000"/>
                          </a:solidFill>
                          <a:latin typeface="Times New Roman"/>
                          <a:ea typeface="Times New Roman"/>
                          <a:cs typeface="Mangal"/>
                        </a:rPr>
                        <a:t>S.N.</a:t>
                      </a:r>
                      <a:r>
                        <a:rPr lang="en-GB" sz="800" kern="1200" dirty="0">
                          <a:solidFill>
                            <a:srgbClr val="000000"/>
                          </a:solidFill>
                          <a:latin typeface="Calibri"/>
                          <a:ea typeface="Times New Roman"/>
                          <a:cs typeface="Mangal"/>
                        </a:rPr>
                        <a:t> </a:t>
                      </a:r>
                      <a:endParaRPr lang="en-IN" sz="800"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Indicator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Status</a:t>
                      </a:r>
                    </a:p>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FY </a:t>
                      </a:r>
                      <a:r>
                        <a:rPr lang="en-US" sz="800" b="1" kern="1200" dirty="0" smtClean="0">
                          <a:solidFill>
                            <a:srgbClr val="000000"/>
                          </a:solidFill>
                          <a:latin typeface="Times New Roman"/>
                          <a:ea typeface="Times New Roman"/>
                          <a:cs typeface="Mangal"/>
                        </a:rPr>
                        <a:t>2021-22 (Govt</a:t>
                      </a:r>
                      <a:r>
                        <a:rPr lang="en-US" sz="800" b="1" kern="1200" dirty="0">
                          <a:solidFill>
                            <a:srgbClr val="000000"/>
                          </a:solidFill>
                          <a:latin typeface="Times New Roman"/>
                          <a:ea typeface="Times New Roman"/>
                          <a:cs typeface="Mangal"/>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7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1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Total Blood unit Collected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405166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823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2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Blood Unit Collected through Voluntary donation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179989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7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3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Voluntary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7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4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No. of Camps organized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2248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7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5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Collection through camps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61858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175">
                <a:tc>
                  <a:txBody>
                    <a:bodyPr/>
                    <a:lstStyle/>
                    <a:p>
                      <a:pPr marL="347345" indent="-347345" algn="ctr">
                        <a:lnSpc>
                          <a:spcPct val="115000"/>
                        </a:lnSpc>
                        <a:spcAft>
                          <a:spcPts val="0"/>
                        </a:spcAft>
                      </a:pPr>
                      <a:r>
                        <a:rPr lang="en-GB" sz="800" b="1" kern="1200" dirty="0">
                          <a:solidFill>
                            <a:srgbClr val="000000"/>
                          </a:solidFill>
                          <a:latin typeface="Times New Roman"/>
                          <a:ea typeface="Times New Roman"/>
                          <a:cs typeface="Mangal"/>
                        </a:rPr>
                        <a:t>7 </a:t>
                      </a:r>
                      <a:endParaRPr lang="en-IN" sz="800" b="1" dirty="0">
                        <a:latin typeface="Calibri"/>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Component Preparation through BCSU</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226147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646">
                <a:tc>
                  <a:txBody>
                    <a:bodyPr/>
                    <a:lstStyle/>
                    <a:p>
                      <a:pPr marL="347345" indent="-347345" algn="ctr" defTabSz="914400" rtl="0" eaLnBrk="1" latinLnBrk="0" hangingPunct="1">
                        <a:lnSpc>
                          <a:spcPct val="115000"/>
                        </a:lnSpc>
                        <a:spcAft>
                          <a:spcPts val="0"/>
                        </a:spcAft>
                      </a:pPr>
                      <a:r>
                        <a:rPr lang="en-US" sz="800" b="1" kern="1200" dirty="0" smtClean="0">
                          <a:solidFill>
                            <a:srgbClr val="000000"/>
                          </a:solidFill>
                          <a:latin typeface="Times New Roman"/>
                          <a:ea typeface="Times New Roman"/>
                          <a:cs typeface="Mangal"/>
                        </a:rPr>
                        <a:t>8</a:t>
                      </a:r>
                      <a:endParaRPr lang="en-US"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Component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81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2352">
                <a:tc>
                  <a:txBody>
                    <a:bodyPr/>
                    <a:lstStyle/>
                    <a:p>
                      <a:pPr marL="347345" indent="-347345" algn="ctr" defTabSz="914400" rtl="0" eaLnBrk="1" latinLnBrk="0" hangingPunct="1">
                        <a:lnSpc>
                          <a:spcPct val="115000"/>
                        </a:lnSpc>
                        <a:spcAft>
                          <a:spcPts val="0"/>
                        </a:spcAft>
                      </a:pPr>
                      <a:r>
                        <a:rPr lang="en-GB" sz="800" b="1" kern="1200" dirty="0">
                          <a:solidFill>
                            <a:srgbClr val="000000"/>
                          </a:solidFill>
                          <a:latin typeface="Times New Roman"/>
                          <a:ea typeface="Times New Roman"/>
                          <a:cs typeface="Mangal"/>
                        </a:rPr>
                        <a:t>9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Total Camp Through </a:t>
                      </a:r>
                      <a:r>
                        <a:rPr lang="en-US" sz="800" b="1" kern="1200" dirty="0" smtClean="0">
                          <a:solidFill>
                            <a:srgbClr val="000000"/>
                          </a:solidFill>
                          <a:latin typeface="Times New Roman"/>
                          <a:ea typeface="Times New Roman"/>
                          <a:cs typeface="Mangal"/>
                        </a:rPr>
                        <a:t>BCTV ( </a:t>
                      </a:r>
                      <a:r>
                        <a:rPr lang="en-US" sz="800" b="1" kern="1200" dirty="0">
                          <a:solidFill>
                            <a:srgbClr val="000000"/>
                          </a:solidFill>
                          <a:latin typeface="Times New Roman"/>
                          <a:ea typeface="Times New Roman"/>
                          <a:cs typeface="Mangal"/>
                        </a:rPr>
                        <a:t>Blood Collection &amp; Transportation Van)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687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646">
                <a:tc>
                  <a:txBody>
                    <a:bodyPr/>
                    <a:lstStyle/>
                    <a:p>
                      <a:pPr marL="347345" indent="-347345" algn="ctr" defTabSz="914400" rtl="0" eaLnBrk="1" latinLnBrk="0" hangingPunct="1">
                        <a:lnSpc>
                          <a:spcPct val="115000"/>
                        </a:lnSpc>
                        <a:spcAft>
                          <a:spcPts val="0"/>
                        </a:spcAft>
                      </a:pPr>
                      <a:r>
                        <a:rPr lang="en-GB" sz="800" b="1" kern="1200" dirty="0">
                          <a:solidFill>
                            <a:srgbClr val="000000"/>
                          </a:solidFill>
                          <a:latin typeface="Times New Roman"/>
                          <a:ea typeface="Times New Roman"/>
                          <a:cs typeface="Mangal"/>
                        </a:rPr>
                        <a:t>10 </a:t>
                      </a:r>
                      <a:endParaRPr lang="en-IN" sz="800" b="1" kern="1200" dirty="0">
                        <a:solidFill>
                          <a:srgbClr val="000000"/>
                        </a:solidFill>
                        <a:latin typeface="Times New Roman"/>
                        <a:ea typeface="Times New Roman"/>
                        <a:cs typeface="Mangal"/>
                      </a:endParaRPr>
                    </a:p>
                  </a:txBody>
                  <a:tcPr marL="68580" marR="68580" marT="714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Collection Through BCTV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800" b="1" kern="1200" dirty="0">
                          <a:solidFill>
                            <a:srgbClr val="000000"/>
                          </a:solidFill>
                          <a:latin typeface="Times New Roman"/>
                          <a:ea typeface="Times New Roman"/>
                          <a:cs typeface="Mangal"/>
                        </a:rPr>
                        <a:t>25207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Blood Collection &amp; Component preparation Trend</a:t>
            </a:r>
            <a:endParaRPr lang="en-US" sz="2800" b="1" dirty="0"/>
          </a:p>
        </p:txBody>
      </p:sp>
      <p:graphicFrame>
        <p:nvGraphicFramePr>
          <p:cNvPr id="6" name="Content Placeholder 4"/>
          <p:cNvGraphicFramePr>
            <a:graphicFrameLocks noGrp="1"/>
          </p:cNvGraphicFramePr>
          <p:nvPr>
            <p:ph idx="1"/>
          </p:nvPr>
        </p:nvGraphicFramePr>
        <p:xfrm>
          <a:off x="228600" y="819150"/>
          <a:ext cx="8686800" cy="2590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4"/>
          <p:cNvGraphicFramePr>
            <a:graphicFrameLocks/>
          </p:cNvGraphicFramePr>
          <p:nvPr/>
        </p:nvGraphicFramePr>
        <p:xfrm>
          <a:off x="228600" y="3371850"/>
          <a:ext cx="8534400" cy="16573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fontScale="90000"/>
          </a:bodyPr>
          <a:lstStyle/>
          <a:p>
            <a:r>
              <a:rPr lang="en-US" sz="3100" b="1" dirty="0" smtClean="0">
                <a:solidFill>
                  <a:schemeClr val="bg1"/>
                </a:solidFill>
                <a:cs typeface="Times New Roman" pitchFamily="18" charset="0"/>
              </a:rPr>
              <a:t>Blood Cell</a:t>
            </a:r>
            <a:r>
              <a:rPr lang="en-US" sz="2800" b="1" dirty="0" smtClean="0">
                <a:solidFill>
                  <a:schemeClr val="bg1"/>
                </a:solidFill>
                <a:cs typeface="Times New Roman" pitchFamily="18" charset="0"/>
              </a:rPr>
              <a:t/>
            </a:r>
            <a:br>
              <a:rPr lang="en-US" sz="2800" b="1" dirty="0" smtClean="0">
                <a:solidFill>
                  <a:schemeClr val="bg1"/>
                </a:solidFill>
                <a:cs typeface="Times New Roman" pitchFamily="18" charset="0"/>
              </a:rPr>
            </a:br>
            <a:r>
              <a:rPr lang="en-US" sz="1800" b="1" dirty="0" smtClean="0">
                <a:solidFill>
                  <a:schemeClr val="bg1"/>
                </a:solidFill>
                <a:cs typeface="Times New Roman" pitchFamily="18" charset="0"/>
              </a:rPr>
              <a:t>Key Achievements</a:t>
            </a:r>
            <a:endParaRPr lang="en-US" sz="2800" b="1" dirty="0"/>
          </a:p>
        </p:txBody>
      </p:sp>
      <p:sp>
        <p:nvSpPr>
          <p:cNvPr id="6" name="Content Placeholder 2"/>
          <p:cNvSpPr>
            <a:spLocks noGrp="1"/>
          </p:cNvSpPr>
          <p:nvPr>
            <p:ph idx="1"/>
          </p:nvPr>
        </p:nvSpPr>
        <p:spPr>
          <a:xfrm>
            <a:off x="381000" y="819150"/>
            <a:ext cx="8534400" cy="2057400"/>
          </a:xfrm>
        </p:spPr>
        <p:txBody>
          <a:bodyPr>
            <a:noAutofit/>
          </a:bodyPr>
          <a:lstStyle/>
          <a:p>
            <a:pPr algn="just"/>
            <a:r>
              <a:rPr lang="en-US" sz="1400" dirty="0">
                <a:latin typeface="+mj-lt"/>
                <a:cs typeface="Times New Roman" pitchFamily="18" charset="0"/>
              </a:rPr>
              <a:t>195 Blood Storage Centers (BSCs) are being established. Out of total </a:t>
            </a:r>
            <a:r>
              <a:rPr lang="en-US" sz="1400" dirty="0" smtClean="0">
                <a:latin typeface="+mj-lt"/>
                <a:cs typeface="Times New Roman" pitchFamily="18" charset="0"/>
              </a:rPr>
              <a:t>113 </a:t>
            </a:r>
            <a:r>
              <a:rPr lang="en-US" sz="1400" dirty="0">
                <a:latin typeface="+mj-lt"/>
                <a:cs typeface="Times New Roman" pitchFamily="18" charset="0"/>
              </a:rPr>
              <a:t>BSUs get approval from FDA for Operationalization.</a:t>
            </a:r>
          </a:p>
          <a:p>
            <a:pPr algn="just"/>
            <a:r>
              <a:rPr lang="en-US" sz="1400" dirty="0">
                <a:latin typeface="+mj-lt"/>
                <a:cs typeface="Times New Roman" pitchFamily="18" charset="0"/>
              </a:rPr>
              <a:t>Free diagnosis and treatment are being provided to about </a:t>
            </a:r>
            <a:r>
              <a:rPr lang="en-US" sz="1400" dirty="0" smtClean="0">
                <a:latin typeface="+mj-lt"/>
                <a:cs typeface="Times New Roman" pitchFamily="18" charset="0"/>
              </a:rPr>
              <a:t>1700 </a:t>
            </a:r>
            <a:r>
              <a:rPr lang="en-US" sz="1400" dirty="0" err="1" smtClean="0">
                <a:latin typeface="+mj-lt"/>
                <a:cs typeface="Times New Roman" pitchFamily="18" charset="0"/>
              </a:rPr>
              <a:t>Thalassemics</a:t>
            </a:r>
            <a:r>
              <a:rPr lang="en-US" sz="1400" dirty="0" smtClean="0">
                <a:latin typeface="+mj-lt"/>
                <a:cs typeface="Times New Roman" pitchFamily="18" charset="0"/>
              </a:rPr>
              <a:t> </a:t>
            </a:r>
            <a:r>
              <a:rPr lang="en-US" sz="1400" dirty="0">
                <a:latin typeface="+mj-lt"/>
                <a:cs typeface="Times New Roman" pitchFamily="18" charset="0"/>
              </a:rPr>
              <a:t>&amp; about </a:t>
            </a:r>
            <a:r>
              <a:rPr lang="en-US" sz="1400" dirty="0" smtClean="0">
                <a:latin typeface="+mj-lt"/>
                <a:cs typeface="Times New Roman" pitchFamily="18" charset="0"/>
              </a:rPr>
              <a:t>4600 </a:t>
            </a:r>
            <a:r>
              <a:rPr lang="en-US" sz="1400" dirty="0">
                <a:latin typeface="+mj-lt"/>
                <a:cs typeface="Times New Roman" pitchFamily="18" charset="0"/>
              </a:rPr>
              <a:t>Hemophilia patients registered under government health facilities</a:t>
            </a:r>
          </a:p>
          <a:p>
            <a:pPr algn="just"/>
            <a:r>
              <a:rPr lang="en-US" sz="1400" dirty="0">
                <a:latin typeface="+mj-lt"/>
                <a:cs typeface="Times New Roman" pitchFamily="18" charset="0"/>
              </a:rPr>
              <a:t>Up gradation of 43 Blood Center in Blood Component Separation Units (BCSUs) and establishment of 04 new BCSUs are under process to enable </a:t>
            </a:r>
            <a:r>
              <a:rPr lang="en-US" sz="1400" dirty="0" smtClean="0">
                <a:latin typeface="+mj-lt"/>
                <a:cs typeface="Times New Roman" pitchFamily="18" charset="0"/>
              </a:rPr>
              <a:t>govt.</a:t>
            </a:r>
            <a:endParaRPr lang="en-US" sz="1400" dirty="0">
              <a:latin typeface="+mj-lt"/>
              <a:cs typeface="Times New Roman" pitchFamily="18" charset="0"/>
            </a:endParaRPr>
          </a:p>
          <a:p>
            <a:pPr algn="just">
              <a:buNone/>
            </a:pPr>
            <a:r>
              <a:rPr lang="en-US" sz="1400" dirty="0">
                <a:latin typeface="+mj-lt"/>
                <a:cs typeface="Times New Roman" pitchFamily="18" charset="0"/>
              </a:rPr>
              <a:t>	blood component facility in all districts of state</a:t>
            </a:r>
            <a:r>
              <a:rPr lang="en-US" sz="1400" dirty="0" smtClean="0">
                <a:latin typeface="+mj-lt"/>
                <a:cs typeface="Times New Roman" pitchFamily="18" charset="0"/>
              </a:rPr>
              <a:t>.</a:t>
            </a:r>
          </a:p>
          <a:p>
            <a:pPr algn="just"/>
            <a:r>
              <a:rPr lang="en-US" sz="1400" dirty="0" smtClean="0">
                <a:latin typeface="+mj-lt"/>
                <a:cs typeface="Times New Roman" pitchFamily="18" charset="0"/>
              </a:rPr>
              <a:t>Free Blood &amp; Blood Components availability to all patients requiring blood admitted in govt. facilities.</a:t>
            </a:r>
            <a:endParaRPr lang="en-US" sz="1400" dirty="0">
              <a:latin typeface="+mj-lt"/>
              <a:cs typeface="Times New Roman" pitchFamily="18" charset="0"/>
            </a:endParaRPr>
          </a:p>
          <a:p>
            <a:endParaRPr lang="en-US" sz="1900" dirty="0">
              <a:latin typeface="+mj-lt"/>
              <a:cs typeface="Times New Roman" pitchFamily="18" charset="0"/>
            </a:endParaRPr>
          </a:p>
        </p:txBody>
      </p:sp>
      <p:pic>
        <p:nvPicPr>
          <p:cNvPr id="10" name="Picture 2"/>
          <p:cNvPicPr>
            <a:picLocks noChangeAspect="1" noChangeArrowheads="1"/>
          </p:cNvPicPr>
          <p:nvPr/>
        </p:nvPicPr>
        <p:blipFill>
          <a:blip r:embed="rId2" cstate="print"/>
          <a:stretch>
            <a:fillRect/>
          </a:stretch>
        </p:blipFill>
        <p:spPr bwMode="auto">
          <a:xfrm>
            <a:off x="863600" y="3886200"/>
            <a:ext cx="1651000" cy="1047750"/>
          </a:xfrm>
          <a:prstGeom prst="rect">
            <a:avLst/>
          </a:prstGeom>
          <a:noFill/>
          <a:ln>
            <a:solidFill>
              <a:schemeClr val="tx1"/>
            </a:solidFill>
          </a:ln>
        </p:spPr>
      </p:pic>
      <p:pic>
        <p:nvPicPr>
          <p:cNvPr id="11" name="Picture 4"/>
          <p:cNvPicPr>
            <a:picLocks noChangeAspect="1" noChangeArrowheads="1"/>
          </p:cNvPicPr>
          <p:nvPr/>
        </p:nvPicPr>
        <p:blipFill>
          <a:blip r:embed="rId3" cstate="print"/>
          <a:stretch>
            <a:fillRect/>
          </a:stretch>
        </p:blipFill>
        <p:spPr bwMode="auto">
          <a:xfrm>
            <a:off x="838200" y="2800350"/>
            <a:ext cx="1676400" cy="800100"/>
          </a:xfrm>
          <a:prstGeom prst="rect">
            <a:avLst/>
          </a:prstGeom>
          <a:noFill/>
          <a:ln w="9525">
            <a:solidFill>
              <a:schemeClr val="tx1"/>
            </a:solidFill>
            <a:miter lim="800000"/>
            <a:headEnd/>
            <a:tailEnd/>
          </a:ln>
          <a:effectLst/>
        </p:spPr>
      </p:pic>
      <p:pic>
        <p:nvPicPr>
          <p:cNvPr id="12" name="Picture 5"/>
          <p:cNvPicPr>
            <a:picLocks noChangeAspect="1" noChangeArrowheads="1"/>
          </p:cNvPicPr>
          <p:nvPr/>
        </p:nvPicPr>
        <p:blipFill>
          <a:blip r:embed="rId4" cstate="print"/>
          <a:srcRect/>
          <a:stretch>
            <a:fillRect/>
          </a:stretch>
        </p:blipFill>
        <p:spPr bwMode="auto">
          <a:xfrm>
            <a:off x="5029201" y="2800350"/>
            <a:ext cx="1752600" cy="1143000"/>
          </a:xfrm>
          <a:prstGeom prst="rect">
            <a:avLst/>
          </a:prstGeom>
          <a:noFill/>
          <a:ln w="9525">
            <a:solidFill>
              <a:schemeClr val="tx1"/>
            </a:solidFill>
            <a:miter lim="800000"/>
            <a:headEnd/>
            <a:tailEnd/>
          </a:ln>
          <a:effectLst/>
        </p:spPr>
      </p:pic>
      <p:pic>
        <p:nvPicPr>
          <p:cNvPr id="13" name="Picture 6"/>
          <p:cNvPicPr>
            <a:picLocks noChangeAspect="1" noChangeArrowheads="1"/>
          </p:cNvPicPr>
          <p:nvPr/>
        </p:nvPicPr>
        <p:blipFill>
          <a:blip r:embed="rId5" cstate="print"/>
          <a:srcRect/>
          <a:stretch>
            <a:fillRect/>
          </a:stretch>
        </p:blipFill>
        <p:spPr bwMode="auto">
          <a:xfrm>
            <a:off x="5029201" y="4057650"/>
            <a:ext cx="1752600" cy="914400"/>
          </a:xfrm>
          <a:prstGeom prst="rect">
            <a:avLst/>
          </a:prstGeom>
          <a:noFill/>
          <a:ln w="9525">
            <a:solidFill>
              <a:schemeClr val="tx1"/>
            </a:solidFill>
            <a:miter lim="800000"/>
            <a:headEnd/>
            <a:tailEnd/>
          </a:ln>
          <a:effectLst/>
        </p:spPr>
      </p:pic>
      <p:pic>
        <p:nvPicPr>
          <p:cNvPr id="14" name="Picture 7"/>
          <p:cNvPicPr>
            <a:picLocks noChangeAspect="1" noChangeArrowheads="1"/>
          </p:cNvPicPr>
          <p:nvPr/>
        </p:nvPicPr>
        <p:blipFill>
          <a:blip r:embed="rId6" cstate="print"/>
          <a:srcRect/>
          <a:stretch>
            <a:fillRect/>
          </a:stretch>
        </p:blipFill>
        <p:spPr bwMode="auto">
          <a:xfrm>
            <a:off x="7086600" y="2800350"/>
            <a:ext cx="1600200" cy="1143000"/>
          </a:xfrm>
          <a:prstGeom prst="rect">
            <a:avLst/>
          </a:prstGeom>
          <a:noFill/>
          <a:ln w="9525">
            <a:solidFill>
              <a:schemeClr val="tx1"/>
            </a:solidFill>
            <a:miter lim="800000"/>
            <a:headEnd/>
            <a:tailEnd/>
          </a:ln>
          <a:effectLst/>
        </p:spPr>
      </p:pic>
      <p:pic>
        <p:nvPicPr>
          <p:cNvPr id="15" name="Picture 8"/>
          <p:cNvPicPr>
            <a:picLocks noChangeAspect="1" noChangeArrowheads="1"/>
          </p:cNvPicPr>
          <p:nvPr/>
        </p:nvPicPr>
        <p:blipFill>
          <a:blip r:embed="rId7" cstate="print"/>
          <a:srcRect/>
          <a:stretch>
            <a:fillRect/>
          </a:stretch>
        </p:blipFill>
        <p:spPr bwMode="auto">
          <a:xfrm>
            <a:off x="7086601" y="4057650"/>
            <a:ext cx="1600200" cy="848678"/>
          </a:xfrm>
          <a:prstGeom prst="rect">
            <a:avLst/>
          </a:prstGeom>
          <a:noFill/>
          <a:ln w="9525">
            <a:solidFill>
              <a:schemeClr val="tx1"/>
            </a:solidFill>
            <a:miter lim="800000"/>
            <a:headEnd/>
            <a:tailEnd/>
          </a:ln>
          <a:effectLst/>
        </p:spPr>
      </p:pic>
      <p:pic>
        <p:nvPicPr>
          <p:cNvPr id="16" name="Picture 2"/>
          <p:cNvPicPr>
            <a:picLocks noChangeAspect="1" noChangeArrowheads="1"/>
          </p:cNvPicPr>
          <p:nvPr/>
        </p:nvPicPr>
        <p:blipFill>
          <a:blip r:embed="rId8" cstate="print"/>
          <a:srcRect/>
          <a:stretch>
            <a:fillRect/>
          </a:stretch>
        </p:blipFill>
        <p:spPr bwMode="auto">
          <a:xfrm>
            <a:off x="2743200" y="4019550"/>
            <a:ext cx="1981200" cy="914400"/>
          </a:xfrm>
          <a:prstGeom prst="rect">
            <a:avLst/>
          </a:prstGeom>
          <a:noFill/>
          <a:ln w="9525">
            <a:noFill/>
            <a:miter lim="800000"/>
            <a:headEnd/>
            <a:tailEnd/>
          </a:ln>
          <a:effectLst/>
        </p:spPr>
      </p:pic>
      <p:pic>
        <p:nvPicPr>
          <p:cNvPr id="17" name="Picture 16"/>
          <p:cNvPicPr>
            <a:picLocks noChangeAspect="1" noChangeArrowheads="1"/>
          </p:cNvPicPr>
          <p:nvPr/>
        </p:nvPicPr>
        <p:blipFill>
          <a:blip r:embed="rId9" cstate="print"/>
          <a:srcRect/>
          <a:stretch>
            <a:fillRect/>
          </a:stretch>
        </p:blipFill>
        <p:spPr bwMode="auto">
          <a:xfrm>
            <a:off x="2743200" y="2800350"/>
            <a:ext cx="1981200" cy="1085850"/>
          </a:xfrm>
          <a:prstGeom prst="rect">
            <a:avLst/>
          </a:prstGeom>
          <a:noFill/>
          <a:ln w="9525">
            <a:noFill/>
            <a:miter lim="800000"/>
            <a:headEnd/>
            <a:tailEnd/>
          </a:ln>
          <a:effectLst/>
        </p:spPr>
      </p:pic>
      <p:sp>
        <p:nvSpPr>
          <p:cNvPr id="18" name="TextBox 17"/>
          <p:cNvSpPr txBox="1"/>
          <p:nvPr/>
        </p:nvSpPr>
        <p:spPr>
          <a:xfrm>
            <a:off x="762000" y="3562350"/>
            <a:ext cx="1752600" cy="230832"/>
          </a:xfrm>
          <a:prstGeom prst="rect">
            <a:avLst/>
          </a:prstGeom>
          <a:noFill/>
        </p:spPr>
        <p:txBody>
          <a:bodyPr wrap="square" rtlCol="0">
            <a:spAutoFit/>
          </a:bodyPr>
          <a:lstStyle/>
          <a:p>
            <a:pPr algn="ctr"/>
            <a:r>
              <a:rPr lang="en-US" sz="900" dirty="0" smtClean="0"/>
              <a:t>Hemophilia Physiotherapy Centre</a:t>
            </a:r>
            <a:endParaRPr lang="en-US" sz="300" dirty="0"/>
          </a:p>
        </p:txBody>
      </p:sp>
      <p:sp>
        <p:nvSpPr>
          <p:cNvPr id="19" name="TextBox 18"/>
          <p:cNvSpPr txBox="1"/>
          <p:nvPr/>
        </p:nvSpPr>
        <p:spPr>
          <a:xfrm>
            <a:off x="838200" y="4897279"/>
            <a:ext cx="1752600" cy="246221"/>
          </a:xfrm>
          <a:prstGeom prst="rect">
            <a:avLst/>
          </a:prstGeom>
          <a:noFill/>
        </p:spPr>
        <p:txBody>
          <a:bodyPr wrap="square" rtlCol="0">
            <a:spAutoFit/>
          </a:bodyPr>
          <a:lstStyle/>
          <a:p>
            <a:pPr algn="ctr"/>
            <a:r>
              <a:rPr lang="en-US" sz="1000" dirty="0" smtClean="0"/>
              <a:t>Hemophilia Treatment Centre</a:t>
            </a:r>
            <a:endParaRPr lang="en-US" sz="400" dirty="0"/>
          </a:p>
        </p:txBody>
      </p:sp>
      <p:sp>
        <p:nvSpPr>
          <p:cNvPr id="20" name="TextBox 19"/>
          <p:cNvSpPr txBox="1"/>
          <p:nvPr/>
        </p:nvSpPr>
        <p:spPr>
          <a:xfrm>
            <a:off x="2743200" y="4897279"/>
            <a:ext cx="2057400" cy="246221"/>
          </a:xfrm>
          <a:prstGeom prst="rect">
            <a:avLst/>
          </a:prstGeom>
          <a:noFill/>
        </p:spPr>
        <p:txBody>
          <a:bodyPr wrap="square" rtlCol="0">
            <a:spAutoFit/>
          </a:bodyPr>
          <a:lstStyle/>
          <a:p>
            <a:pPr algn="ctr"/>
            <a:r>
              <a:rPr lang="en-US" sz="1000" dirty="0" smtClean="0"/>
              <a:t>Blood Collection Transportation Van</a:t>
            </a:r>
            <a:endParaRPr lang="en-US" sz="400" dirty="0"/>
          </a:p>
        </p:txBody>
      </p:sp>
      <p:sp>
        <p:nvSpPr>
          <p:cNvPr id="21" name="TextBox 20"/>
          <p:cNvSpPr txBox="1"/>
          <p:nvPr/>
        </p:nvSpPr>
        <p:spPr>
          <a:xfrm>
            <a:off x="5029200" y="4933950"/>
            <a:ext cx="1557867" cy="246221"/>
          </a:xfrm>
          <a:prstGeom prst="rect">
            <a:avLst/>
          </a:prstGeom>
          <a:noFill/>
        </p:spPr>
        <p:txBody>
          <a:bodyPr wrap="square" rtlCol="0">
            <a:spAutoFit/>
          </a:bodyPr>
          <a:lstStyle/>
          <a:p>
            <a:pPr algn="ctr"/>
            <a:r>
              <a:rPr lang="en-US" sz="1000" dirty="0" smtClean="0"/>
              <a:t>ICHH</a:t>
            </a:r>
            <a:endParaRPr lang="en-US" sz="400" dirty="0"/>
          </a:p>
        </p:txBody>
      </p:sp>
      <p:sp>
        <p:nvSpPr>
          <p:cNvPr id="22" name="TextBox 21"/>
          <p:cNvSpPr txBox="1"/>
          <p:nvPr/>
        </p:nvSpPr>
        <p:spPr>
          <a:xfrm>
            <a:off x="7239000" y="4897279"/>
            <a:ext cx="1557867" cy="246221"/>
          </a:xfrm>
          <a:prstGeom prst="rect">
            <a:avLst/>
          </a:prstGeom>
          <a:noFill/>
        </p:spPr>
        <p:txBody>
          <a:bodyPr wrap="square" rtlCol="0">
            <a:spAutoFit/>
          </a:bodyPr>
          <a:lstStyle/>
          <a:p>
            <a:pPr algn="ctr"/>
            <a:r>
              <a:rPr lang="en-US" sz="1000" dirty="0" smtClean="0"/>
              <a:t>Blood Storage Unit</a:t>
            </a:r>
            <a:endParaRPr lang="en-US" sz="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pPr>
            <a:r>
              <a:rPr lang="en-IN" sz="2800" b="1" dirty="0" smtClean="0">
                <a:solidFill>
                  <a:schemeClr val="bg1"/>
                </a:solidFill>
              </a:rPr>
              <a:t>Child Health</a:t>
            </a:r>
            <a:endParaRPr lang="en-US" sz="2800" dirty="0" smtClean="0">
              <a:solidFill>
                <a:schemeClr val="bg1"/>
              </a:solidFill>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Sick Newborn Care Unit</a:t>
            </a:r>
            <a:endParaRPr lang="en-US" sz="2800" b="1" dirty="0"/>
          </a:p>
        </p:txBody>
      </p:sp>
      <p:graphicFrame>
        <p:nvGraphicFramePr>
          <p:cNvPr id="3" name="Diagram 2"/>
          <p:cNvGraphicFramePr/>
          <p:nvPr/>
        </p:nvGraphicFramePr>
        <p:xfrm>
          <a:off x="152400" y="819150"/>
          <a:ext cx="5453742"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5638806" y="819150"/>
            <a:ext cx="3437165" cy="3693319"/>
          </a:xfrm>
          <a:prstGeom prst="rect">
            <a:avLst/>
          </a:prstGeom>
          <a:noFill/>
        </p:spPr>
        <p:txBody>
          <a:bodyPr wrap="square" rtlCol="0">
            <a:spAutoFit/>
          </a:bodyPr>
          <a:lstStyle/>
          <a:p>
            <a:pPr marL="342900" indent="-342900">
              <a:buFont typeface="Arial" panose="020B0604020202020204" pitchFamily="34" charset="0"/>
              <a:buChar char="•"/>
            </a:pPr>
            <a:r>
              <a:rPr lang="en-US" dirty="0" smtClean="0"/>
              <a:t>91 </a:t>
            </a:r>
            <a:r>
              <a:rPr lang="en-US" dirty="0"/>
              <a:t>functional SNCUs across </a:t>
            </a:r>
            <a:r>
              <a:rPr lang="en-US" dirty="0" smtClean="0"/>
              <a:t>73 </a:t>
            </a:r>
            <a:r>
              <a:rPr lang="en-US" dirty="0"/>
              <a:t>Districts.</a:t>
            </a:r>
          </a:p>
          <a:p>
            <a:pPr marL="342900" indent="-342900">
              <a:buFont typeface="Arial" panose="020B0604020202020204" pitchFamily="34" charset="0"/>
              <a:buChar char="•"/>
            </a:pPr>
            <a:r>
              <a:rPr lang="en-US" dirty="0" smtClean="0"/>
              <a:t>03 </a:t>
            </a:r>
            <a:r>
              <a:rPr lang="en-US" dirty="0"/>
              <a:t>SNCUs are under establishment </a:t>
            </a:r>
            <a:r>
              <a:rPr lang="en-US" dirty="0" smtClean="0"/>
              <a:t>–</a:t>
            </a:r>
            <a:r>
              <a:rPr lang="en-US" dirty="0" err="1" smtClean="0"/>
              <a:t>Kasganj</a:t>
            </a:r>
            <a:r>
              <a:rPr lang="en-US" dirty="0"/>
              <a:t>, </a:t>
            </a:r>
            <a:r>
              <a:rPr lang="en-US" dirty="0" err="1" smtClean="0"/>
              <a:t>Amethi</a:t>
            </a:r>
            <a:r>
              <a:rPr lang="en-US" dirty="0" smtClean="0"/>
              <a:t>, </a:t>
            </a:r>
            <a:r>
              <a:rPr lang="en-US" dirty="0"/>
              <a:t>DDU Hospital Aligarh</a:t>
            </a:r>
          </a:p>
          <a:p>
            <a:pPr marL="342900" indent="-342900">
              <a:buFont typeface="Arial" panose="020B0604020202020204" pitchFamily="34" charset="0"/>
              <a:buChar char="•"/>
            </a:pPr>
            <a:r>
              <a:rPr lang="en-US" dirty="0"/>
              <a:t>New SNCUs/NICUs </a:t>
            </a:r>
            <a:r>
              <a:rPr lang="en-US" dirty="0" smtClean="0"/>
              <a:t>approved </a:t>
            </a:r>
            <a:r>
              <a:rPr lang="en-US" dirty="0"/>
              <a:t>in 22-23 -MC </a:t>
            </a:r>
            <a:r>
              <a:rPr lang="en-US" dirty="0" err="1"/>
              <a:t>Budaun</a:t>
            </a:r>
            <a:r>
              <a:rPr lang="en-US" dirty="0"/>
              <a:t>, MC Basti, MC </a:t>
            </a:r>
            <a:r>
              <a:rPr lang="en-US" dirty="0" err="1" smtClean="0"/>
              <a:t>Ayodhya</a:t>
            </a:r>
            <a:r>
              <a:rPr lang="en-US" dirty="0" smtClean="0"/>
              <a:t>, MC </a:t>
            </a:r>
            <a:r>
              <a:rPr lang="en-US" dirty="0" err="1" smtClean="0"/>
              <a:t>Azamgarh</a:t>
            </a:r>
            <a:r>
              <a:rPr lang="en-US" dirty="0"/>
              <a:t>, MC Banda, RSM Combined Hospital Lucknow &amp; DWH </a:t>
            </a:r>
            <a:r>
              <a:rPr lang="en-US" dirty="0" err="1"/>
              <a:t>Hapur</a:t>
            </a:r>
            <a:endParaRPr lang="en-US" dirty="0"/>
          </a:p>
          <a:p>
            <a:pPr marL="342900" indent="-342900">
              <a:buFont typeface="Arial" panose="020B0604020202020204" pitchFamily="34" charset="0"/>
              <a:buChar char="•"/>
            </a:pPr>
            <a:r>
              <a:rPr lang="en-US" dirty="0"/>
              <a:t>35 Upgraded NBSUs proposed at FRU-CHCs in PIP 22-23.</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742950"/>
          </a:xfrm>
          <a:solidFill>
            <a:schemeClr val="accent5">
              <a:lumMod val="75000"/>
            </a:schemeClr>
          </a:solidFill>
          <a:ln>
            <a:noFill/>
          </a:ln>
        </p:spPr>
        <p:txBody>
          <a:bodyPr>
            <a:normAutofit/>
          </a:bodyPr>
          <a:lstStyle/>
          <a:p>
            <a:r>
              <a:rPr lang="en-US" sz="2800" b="1" dirty="0" smtClean="0">
                <a:solidFill>
                  <a:schemeClr val="bg1"/>
                </a:solidFill>
              </a:rPr>
              <a:t>Trends of Bed Occupancy Rate</a:t>
            </a:r>
            <a:endParaRPr lang="en-US" sz="2800" b="1" dirty="0"/>
          </a:p>
        </p:txBody>
      </p:sp>
      <p:sp>
        <p:nvSpPr>
          <p:cNvPr id="3" name="Title 1"/>
          <p:cNvSpPr txBox="1">
            <a:spLocks/>
          </p:cNvSpPr>
          <p:nvPr/>
        </p:nvSpPr>
        <p:spPr>
          <a:xfrm>
            <a:off x="0" y="2724150"/>
            <a:ext cx="7086600" cy="533400"/>
          </a:xfrm>
          <a:prstGeom prst="rect">
            <a:avLst/>
          </a:prstGeom>
          <a:solidFill>
            <a:schemeClr val="accent5">
              <a:lumMod val="75000"/>
            </a:schemeClr>
          </a:solidFill>
          <a:ln>
            <a:noFill/>
          </a:ln>
        </p:spPr>
        <p:txBody>
          <a:bodyPr vert="horz" lIns="91440" tIns="45720" rIns="91440" bIns="45720" rtlCol="0" anchor="ctr">
            <a:normAutofit/>
          </a:bodyPr>
          <a:lstStyle/>
          <a:p>
            <a:pPr algn="ctr" defTabSz="685766">
              <a:lnSpc>
                <a:spcPct val="90000"/>
              </a:lnSpc>
              <a:spcBef>
                <a:spcPct val="0"/>
              </a:spcBef>
              <a:defRPr/>
            </a:pPr>
            <a:r>
              <a:rPr lang="en-US" sz="2800" b="1" dirty="0" smtClean="0">
                <a:solidFill>
                  <a:schemeClr val="bg1"/>
                </a:solidFill>
                <a:latin typeface="+mj-lt"/>
              </a:rPr>
              <a:t>Trends of Out born Admissions</a:t>
            </a:r>
            <a:endParaRPr lang="en-US" sz="2800" b="1" dirty="0">
              <a:solidFill>
                <a:schemeClr val="bg1"/>
              </a:solidFill>
              <a:latin typeface="+mj-lt"/>
            </a:endParaRPr>
          </a:p>
        </p:txBody>
      </p:sp>
      <p:graphicFrame>
        <p:nvGraphicFramePr>
          <p:cNvPr id="4" name="Content Placeholder 5"/>
          <p:cNvGraphicFramePr>
            <a:graphicFrameLocks noGrp="1"/>
          </p:cNvGraphicFramePr>
          <p:nvPr>
            <p:ph idx="1"/>
            <p:extLst>
              <p:ext uri="{D42A27DB-BD31-4B8C-83A1-F6EECF244321}">
                <p14:modId xmlns:p14="http://schemas.microsoft.com/office/powerpoint/2010/main" xmlns="" val="2761491407"/>
              </p:ext>
            </p:extLst>
          </p:nvPr>
        </p:nvGraphicFramePr>
        <p:xfrm>
          <a:off x="226002" y="820883"/>
          <a:ext cx="6708198" cy="17508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ontent Placeholder 5"/>
          <p:cNvGraphicFramePr>
            <a:graphicFrameLocks/>
          </p:cNvGraphicFramePr>
          <p:nvPr>
            <p:extLst>
              <p:ext uri="{D42A27DB-BD31-4B8C-83A1-F6EECF244321}">
                <p14:modId xmlns:p14="http://schemas.microsoft.com/office/powerpoint/2010/main" xmlns="" val="959997389"/>
              </p:ext>
            </p:extLst>
          </p:nvPr>
        </p:nvGraphicFramePr>
        <p:xfrm>
          <a:off x="304800" y="3257550"/>
          <a:ext cx="6629400" cy="18097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086600" y="0"/>
            <a:ext cx="2057400" cy="3954927"/>
          </a:xfrm>
          <a:prstGeom prst="rect">
            <a:avLst/>
          </a:prstGeom>
          <a:solidFill>
            <a:schemeClr val="accent6">
              <a:lumMod val="40000"/>
              <a:lumOff val="60000"/>
            </a:schemeClr>
          </a:solidFill>
        </p:spPr>
        <p:txBody>
          <a:bodyPr wrap="square" lIns="68579" tIns="34289" rIns="68579" bIns="34289" rtlCol="0">
            <a:spAutoFit/>
          </a:bodyPr>
          <a:lstStyle/>
          <a:p>
            <a:pPr algn="ctr">
              <a:lnSpc>
                <a:spcPct val="150000"/>
              </a:lnSpc>
            </a:pPr>
            <a:r>
              <a:rPr lang="en-US" sz="1700" b="1" dirty="0" smtClean="0">
                <a:solidFill>
                  <a:srgbClr val="FF0000"/>
                </a:solidFill>
              </a:rPr>
              <a:t>Efforts done by State</a:t>
            </a:r>
            <a:endParaRPr lang="en-US" sz="1700" dirty="0" smtClean="0"/>
          </a:p>
          <a:p>
            <a:pPr marL="214308" indent="-214308" algn="just">
              <a:buFont typeface="Arial" panose="020B0604020202020204" pitchFamily="34" charset="0"/>
              <a:buChar char="•"/>
            </a:pPr>
            <a:r>
              <a:rPr lang="en-US" sz="1400" dirty="0" smtClean="0"/>
              <a:t>Regular review meetings with SNCUs based on MIS online report</a:t>
            </a:r>
          </a:p>
          <a:p>
            <a:pPr marL="214308" indent="-214308" algn="just">
              <a:buFont typeface="Arial" panose="020B0604020202020204" pitchFamily="34" charset="0"/>
              <a:buChar char="•"/>
            </a:pPr>
            <a:endParaRPr lang="en-US" sz="1400" dirty="0" smtClean="0"/>
          </a:p>
          <a:p>
            <a:pPr marL="214308" indent="-214308" algn="just">
              <a:buFont typeface="Arial" panose="020B0604020202020204" pitchFamily="34" charset="0"/>
              <a:buChar char="•"/>
            </a:pPr>
            <a:r>
              <a:rPr lang="en-US" sz="1400" dirty="0" smtClean="0"/>
              <a:t>Sensitization visits of MOICs, BCPM, ASHA </a:t>
            </a:r>
            <a:r>
              <a:rPr lang="en-US" sz="1400" dirty="0" err="1" smtClean="0"/>
              <a:t>Sanginis</a:t>
            </a:r>
            <a:r>
              <a:rPr lang="en-US" sz="1400" dirty="0" smtClean="0"/>
              <a:t> in SNCUs with low BOR </a:t>
            </a:r>
          </a:p>
          <a:p>
            <a:pPr marL="214308" indent="-214308" algn="just"/>
            <a:endParaRPr lang="en-US" sz="1400" dirty="0" smtClean="0"/>
          </a:p>
          <a:p>
            <a:pPr marL="214308" indent="-214308" algn="just">
              <a:buFont typeface="Arial" panose="020B0604020202020204" pitchFamily="34" charset="0"/>
              <a:buChar char="•"/>
            </a:pPr>
            <a:r>
              <a:rPr lang="en-US" sz="1400" dirty="0" smtClean="0"/>
              <a:t>Bed expansion in SNCUs with high BOR</a:t>
            </a:r>
          </a:p>
          <a:p>
            <a:pPr marL="214308" indent="-214308" algn="just"/>
            <a:endParaRPr lang="en-US" sz="1400" dirty="0" smtClean="0"/>
          </a:p>
          <a:p>
            <a:pPr marL="214308" indent="-214308" algn="just">
              <a:buFont typeface="Arial" panose="020B0604020202020204" pitchFamily="34" charset="0"/>
              <a:buChar char="•"/>
            </a:pPr>
            <a:r>
              <a:rPr lang="en-US" sz="1400" b="1" dirty="0" smtClean="0"/>
              <a:t>Mentoring visits in SNCUs </a:t>
            </a:r>
            <a:r>
              <a:rPr lang="en-US" sz="1400" dirty="0" smtClean="0"/>
              <a:t>–Mentoring being done.</a:t>
            </a:r>
            <a:endParaRPr lang="en-US" sz="1400" dirty="0"/>
          </a:p>
        </p:txBody>
      </p:sp>
      <p:sp>
        <p:nvSpPr>
          <p:cNvPr id="7" name="TextBox 6"/>
          <p:cNvSpPr txBox="1"/>
          <p:nvPr/>
        </p:nvSpPr>
        <p:spPr>
          <a:xfrm>
            <a:off x="7315204" y="4781550"/>
            <a:ext cx="1713609" cy="253914"/>
          </a:xfrm>
          <a:prstGeom prst="rect">
            <a:avLst/>
          </a:prstGeom>
          <a:noFill/>
        </p:spPr>
        <p:txBody>
          <a:bodyPr wrap="none" lIns="68579" tIns="34289" rIns="68579" bIns="34289" rtlCol="0">
            <a:spAutoFit/>
          </a:bodyPr>
          <a:lstStyle/>
          <a:p>
            <a:r>
              <a:rPr lang="en-US" sz="1200" dirty="0"/>
              <a:t>Source: SNCU Online </a:t>
            </a:r>
            <a:r>
              <a:rPr lang="en-US" sz="1200" dirty="0" smtClean="0"/>
              <a:t>MIS</a:t>
            </a:r>
            <a:endParaRPr lang="en-US"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39000" y="4705350"/>
            <a:ext cx="1713609" cy="253914"/>
          </a:xfrm>
          <a:prstGeom prst="rect">
            <a:avLst/>
          </a:prstGeom>
          <a:noFill/>
        </p:spPr>
        <p:txBody>
          <a:bodyPr wrap="none" lIns="68579" tIns="34289" rIns="68579" bIns="34289" rtlCol="0">
            <a:spAutoFit/>
          </a:bodyPr>
          <a:lstStyle/>
          <a:p>
            <a:r>
              <a:rPr lang="en-US" sz="1200" dirty="0"/>
              <a:t>Source: SNCU Online </a:t>
            </a:r>
            <a:r>
              <a:rPr lang="en-US" sz="1200" dirty="0" smtClean="0"/>
              <a:t>MIS</a:t>
            </a:r>
            <a:endParaRPr lang="en-US" sz="1200" dirty="0"/>
          </a:p>
        </p:txBody>
      </p:sp>
      <p:graphicFrame>
        <p:nvGraphicFramePr>
          <p:cNvPr id="8" name="Table 7"/>
          <p:cNvGraphicFramePr>
            <a:graphicFrameLocks noGrp="1"/>
          </p:cNvGraphicFramePr>
          <p:nvPr/>
        </p:nvGraphicFramePr>
        <p:xfrm>
          <a:off x="228600" y="895350"/>
          <a:ext cx="8686800" cy="3600369"/>
        </p:xfrm>
        <a:graphic>
          <a:graphicData uri="http://schemas.openxmlformats.org/drawingml/2006/table">
            <a:tbl>
              <a:tblPr firstRow="1" bandRow="1"/>
              <a:tblGrid>
                <a:gridCol w="2788087"/>
                <a:gridCol w="5898713"/>
              </a:tblGrid>
              <a:tr h="514350">
                <a:tc>
                  <a:txBody>
                    <a:bodyPr/>
                    <a:lstStyle/>
                    <a:p>
                      <a:pPr marL="0" marR="0">
                        <a:lnSpc>
                          <a:spcPct val="115000"/>
                        </a:lnSpc>
                        <a:spcBef>
                          <a:spcPts val="0"/>
                        </a:spcBef>
                        <a:spcAft>
                          <a:spcPts val="0"/>
                        </a:spcAft>
                      </a:pPr>
                      <a:r>
                        <a:rPr lang="en-US" sz="1700" dirty="0" smtClean="0"/>
                        <a:t>Approved</a:t>
                      </a:r>
                      <a:endParaRPr lang="en-US" sz="1700" b="1" dirty="0">
                        <a:latin typeface="Calibri"/>
                        <a:ea typeface="Calibri"/>
                        <a:cs typeface="Mangal"/>
                      </a:endParaRPr>
                    </a:p>
                  </a:txBody>
                  <a:tcPr marL="51435" marR="51435" marT="0" marB="0" anchor="ctr"/>
                </a:tc>
                <a:tc>
                  <a:txBody>
                    <a:bodyPr/>
                    <a:lstStyle/>
                    <a:p>
                      <a:pPr marL="0" marR="0" algn="ctr">
                        <a:lnSpc>
                          <a:spcPct val="115000"/>
                        </a:lnSpc>
                        <a:spcBef>
                          <a:spcPts val="0"/>
                        </a:spcBef>
                        <a:spcAft>
                          <a:spcPts val="0"/>
                        </a:spcAft>
                      </a:pPr>
                      <a:r>
                        <a:rPr lang="en-US" sz="1700" dirty="0" smtClean="0"/>
                        <a:t>436</a:t>
                      </a:r>
                      <a:endParaRPr lang="en-US" sz="1700" b="1" dirty="0">
                        <a:latin typeface="Calibri"/>
                        <a:ea typeface="Calibri"/>
                        <a:cs typeface="Mangal"/>
                      </a:endParaRPr>
                    </a:p>
                  </a:txBody>
                  <a:tcPr marL="51435" marR="51435" marT="0" marB="0" anchor="ctr"/>
                </a:tc>
              </a:tr>
              <a:tr h="501076">
                <a:tc>
                  <a:txBody>
                    <a:bodyPr/>
                    <a:lstStyle/>
                    <a:p>
                      <a:pPr marL="0" marR="0">
                        <a:lnSpc>
                          <a:spcPct val="115000"/>
                        </a:lnSpc>
                        <a:spcBef>
                          <a:spcPts val="0"/>
                        </a:spcBef>
                        <a:spcAft>
                          <a:spcPts val="0"/>
                        </a:spcAft>
                      </a:pPr>
                      <a:r>
                        <a:rPr lang="en-US" sz="1700" dirty="0" smtClean="0"/>
                        <a:t>Functional </a:t>
                      </a:r>
                      <a:r>
                        <a:rPr lang="en-US" sz="1700" dirty="0"/>
                        <a:t>NBSUs</a:t>
                      </a:r>
                      <a:endParaRPr lang="en-US" sz="1700" b="1" dirty="0">
                        <a:latin typeface="Calibri"/>
                        <a:ea typeface="Calibri"/>
                        <a:cs typeface="Mangal"/>
                      </a:endParaRPr>
                    </a:p>
                  </a:txBody>
                  <a:tcPr marL="51435" marR="51435" marT="0" marB="0" anchor="ctr"/>
                </a:tc>
                <a:tc>
                  <a:txBody>
                    <a:bodyPr/>
                    <a:lstStyle/>
                    <a:p>
                      <a:pPr marL="0" marR="0" algn="ctr">
                        <a:lnSpc>
                          <a:spcPct val="115000"/>
                        </a:lnSpc>
                        <a:spcBef>
                          <a:spcPts val="0"/>
                        </a:spcBef>
                        <a:spcAft>
                          <a:spcPts val="0"/>
                        </a:spcAft>
                      </a:pPr>
                      <a:r>
                        <a:rPr lang="en-US" sz="1700" dirty="0" smtClean="0"/>
                        <a:t>184</a:t>
                      </a:r>
                      <a:endParaRPr lang="en-US" sz="1700" b="1" dirty="0">
                        <a:latin typeface="Calibri"/>
                        <a:ea typeface="Calibri"/>
                        <a:cs typeface="Mangal"/>
                      </a:endParaRPr>
                    </a:p>
                  </a:txBody>
                  <a:tcPr marL="51435" marR="51435" marT="0" marB="0" anchor="ctr"/>
                </a:tc>
              </a:tr>
              <a:tr h="1041974">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lang="en-US" sz="1700" dirty="0" smtClean="0"/>
                        <a:t>Capacity Building of NBSU Staffs</a:t>
                      </a:r>
                    </a:p>
                    <a:p>
                      <a:pPr marL="0" marR="0">
                        <a:lnSpc>
                          <a:spcPct val="115000"/>
                        </a:lnSpc>
                        <a:spcBef>
                          <a:spcPts val="0"/>
                        </a:spcBef>
                        <a:spcAft>
                          <a:spcPts val="0"/>
                        </a:spcAft>
                      </a:pPr>
                      <a:endParaRPr lang="en-US" sz="1700" b="1" i="1" dirty="0">
                        <a:latin typeface="Calibri"/>
                        <a:ea typeface="Calibri"/>
                        <a:cs typeface="Mangal"/>
                      </a:endParaRPr>
                    </a:p>
                  </a:txBody>
                  <a:tcPr marL="51435" marR="51435" marT="0" marB="0" anchor="ctr"/>
                </a:tc>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lang="en-US" sz="1700" dirty="0" smtClean="0"/>
                        <a:t>33 batches of NBSU training were planned , out of which 14 batches have</a:t>
                      </a:r>
                      <a:r>
                        <a:rPr lang="en-US" sz="1700" baseline="0" dirty="0" smtClean="0"/>
                        <a:t> been completed</a:t>
                      </a:r>
                      <a:r>
                        <a:rPr lang="en-US" sz="1700" dirty="0" smtClean="0"/>
                        <a:t>.</a:t>
                      </a:r>
                    </a:p>
                    <a:p>
                      <a:pPr marL="0" marR="0" lvl="0" indent="0" algn="l" defTabSz="914377" rtl="0" eaLnBrk="1" fontAlgn="auto" latinLnBrk="0" hangingPunct="1">
                        <a:lnSpc>
                          <a:spcPct val="115000"/>
                        </a:lnSpc>
                        <a:spcBef>
                          <a:spcPts val="0"/>
                        </a:spcBef>
                        <a:spcAft>
                          <a:spcPts val="0"/>
                        </a:spcAft>
                        <a:buClrTx/>
                        <a:buSzTx/>
                        <a:buFontTx/>
                        <a:buNone/>
                        <a:tabLst/>
                        <a:defRPr/>
                      </a:pPr>
                      <a:endParaRPr lang="en-US" sz="1700" b="1" i="1" dirty="0">
                        <a:latin typeface="Calibri"/>
                        <a:ea typeface="Calibri"/>
                        <a:cs typeface="Mangal"/>
                      </a:endParaRPr>
                    </a:p>
                  </a:txBody>
                  <a:tcPr marL="51435" marR="51435" marT="0" marB="0" anchor="ctr"/>
                </a:tc>
              </a:tr>
              <a:tr h="1542969">
                <a:tc>
                  <a:txBody>
                    <a:bodyPr/>
                    <a:lstStyle/>
                    <a:p>
                      <a:pPr marL="0" marR="0">
                        <a:lnSpc>
                          <a:spcPct val="115000"/>
                        </a:lnSpc>
                        <a:spcBef>
                          <a:spcPts val="0"/>
                        </a:spcBef>
                        <a:spcAft>
                          <a:spcPts val="0"/>
                        </a:spcAft>
                      </a:pPr>
                      <a:r>
                        <a:rPr lang="en-US" sz="1700" dirty="0" smtClean="0"/>
                        <a:t>Training</a:t>
                      </a:r>
                      <a:endParaRPr lang="en-US" sz="1700" b="1" i="1" dirty="0">
                        <a:latin typeface="Calibri"/>
                        <a:ea typeface="Calibri"/>
                        <a:cs typeface="Mangal"/>
                      </a:endParaRPr>
                    </a:p>
                  </a:txBody>
                  <a:tcPr marL="51435" marR="51435" marT="0" marB="0" anchor="ctr"/>
                </a:tc>
                <a:tc>
                  <a:txBody>
                    <a:bodyPr/>
                    <a:lstStyle/>
                    <a:p>
                      <a:pPr marL="0" marR="0" lvl="0" indent="0" algn="l" defTabSz="914377" rtl="0" eaLnBrk="1" fontAlgn="auto" latinLnBrk="0" hangingPunct="1">
                        <a:lnSpc>
                          <a:spcPct val="115000"/>
                        </a:lnSpc>
                        <a:spcBef>
                          <a:spcPts val="0"/>
                        </a:spcBef>
                        <a:spcAft>
                          <a:spcPts val="0"/>
                        </a:spcAft>
                        <a:buClrTx/>
                        <a:buSzTx/>
                        <a:buFontTx/>
                        <a:buNone/>
                        <a:tabLst/>
                        <a:defRPr/>
                      </a:pPr>
                      <a:r>
                        <a:rPr lang="en-US" sz="1800" dirty="0" smtClean="0"/>
                        <a:t>New initiative of </a:t>
                      </a:r>
                      <a:r>
                        <a:rPr lang="en-US" sz="1800" dirty="0" err="1" smtClean="0"/>
                        <a:t>observership</a:t>
                      </a:r>
                      <a:r>
                        <a:rPr lang="en-US" sz="1800" dirty="0" smtClean="0"/>
                        <a:t> training of NBSU staff for 6 days in SNCUs approved  in PIP of FY 2022 - 24</a:t>
                      </a:r>
                      <a:endParaRPr lang="en-IN" sz="1800" dirty="0" smtClean="0"/>
                    </a:p>
                    <a:p>
                      <a:pPr marL="0" marR="0" lvl="0" indent="0" algn="l" defTabSz="914377" rtl="0" eaLnBrk="1" fontAlgn="auto" latinLnBrk="0" hangingPunct="1">
                        <a:lnSpc>
                          <a:spcPct val="115000"/>
                        </a:lnSpc>
                        <a:spcBef>
                          <a:spcPts val="0"/>
                        </a:spcBef>
                        <a:spcAft>
                          <a:spcPts val="0"/>
                        </a:spcAft>
                        <a:buClrTx/>
                        <a:buSzTx/>
                        <a:buFontTx/>
                        <a:buNone/>
                        <a:tabLst/>
                        <a:defRPr/>
                      </a:pPr>
                      <a:endParaRPr lang="en-US" sz="1700" b="1" i="1" dirty="0">
                        <a:latin typeface="Calibri"/>
                        <a:ea typeface="Calibri"/>
                        <a:cs typeface="Mangal"/>
                      </a:endParaRPr>
                    </a:p>
                  </a:txBody>
                  <a:tcPr marL="51435" marR="51435" marT="0" marB="0" anchor="ctr"/>
                </a:tc>
              </a:tr>
            </a:tbl>
          </a:graphicData>
        </a:graphic>
      </p:graphicFrame>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NBSU</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16528587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xmlns="" val="2633878903"/>
              </p:ext>
            </p:extLst>
          </p:nvPr>
        </p:nvGraphicFramePr>
        <p:xfrm>
          <a:off x="228600" y="895350"/>
          <a:ext cx="8688348" cy="40827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400" b="1" dirty="0" smtClean="0">
                <a:solidFill>
                  <a:prstClr val="white"/>
                </a:solidFill>
              </a:rPr>
              <a:t>Innovation/ new practices for improving the FBNC in the State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xmlns="" val="784740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ubtitle 2"/>
          <p:cNvSpPr>
            <a:spLocks noGrp="1"/>
          </p:cNvSpPr>
          <p:nvPr>
            <p:ph type="subTitle" idx="1"/>
          </p:nvPr>
        </p:nvSpPr>
        <p:spPr>
          <a:xfrm>
            <a:off x="228600" y="895350"/>
            <a:ext cx="8610600" cy="3429000"/>
          </a:xfrm>
        </p:spPr>
        <p:txBody>
          <a:bodyPr>
            <a:normAutofit/>
          </a:bodyPr>
          <a:lstStyle/>
          <a:p>
            <a:pPr marL="457200" indent="-457200" algn="just" eaLnBrk="1" hangingPunct="1">
              <a:defRPr/>
            </a:pPr>
            <a:endParaRPr lang="en-US" altLang="en-US" sz="1600" dirty="0">
              <a:solidFill>
                <a:schemeClr val="tx1"/>
              </a:solidFill>
            </a:endParaRPr>
          </a:p>
          <a:p>
            <a:pPr marL="457200" indent="-457200" algn="just" eaLnBrk="1" hangingPunct="1">
              <a:buFont typeface="Wingdings" pitchFamily="2" charset="2"/>
              <a:buChar char="Ø"/>
              <a:defRPr/>
            </a:pPr>
            <a:r>
              <a:rPr lang="en-US" altLang="en-US" sz="1600" dirty="0">
                <a:solidFill>
                  <a:schemeClr val="tx1"/>
                </a:solidFill>
              </a:rPr>
              <a:t>15 Batches of State training of trainers completed in 64 Districts (85%), where as 384 District level Participants were trained on SAANS (ACMO, pediatricians, medical officers, staff nurses</a:t>
            </a:r>
            <a:r>
              <a:rPr lang="en-US" altLang="en-US" sz="1600" dirty="0" smtClean="0">
                <a:solidFill>
                  <a:schemeClr val="tx1"/>
                </a:solidFill>
              </a:rPr>
              <a:t>)</a:t>
            </a:r>
          </a:p>
          <a:p>
            <a:pPr marL="457200" indent="-457200" algn="just" eaLnBrk="1" hangingPunct="1">
              <a:buFont typeface="Wingdings" pitchFamily="2" charset="2"/>
              <a:buChar char="Ø"/>
              <a:defRPr/>
            </a:pPr>
            <a:endParaRPr lang="en-US" altLang="en-US" sz="1600" dirty="0">
              <a:solidFill>
                <a:schemeClr val="tx1"/>
              </a:solidFill>
            </a:endParaRPr>
          </a:p>
          <a:p>
            <a:pPr marL="457200" indent="-457200" algn="just" eaLnBrk="1" hangingPunct="1">
              <a:buFont typeface="Wingdings" pitchFamily="2" charset="2"/>
              <a:buChar char="Ø"/>
              <a:defRPr/>
            </a:pPr>
            <a:r>
              <a:rPr lang="en-US" altLang="en-US" sz="1600" dirty="0">
                <a:solidFill>
                  <a:schemeClr val="tx1"/>
                </a:solidFill>
              </a:rPr>
              <a:t>Rollout of District level trainings - SAANS </a:t>
            </a:r>
            <a:r>
              <a:rPr lang="en-US" altLang="en-US" sz="1600" dirty="0" smtClean="0">
                <a:solidFill>
                  <a:schemeClr val="tx1"/>
                </a:solidFill>
              </a:rPr>
              <a:t>14 </a:t>
            </a:r>
            <a:r>
              <a:rPr lang="en-US" altLang="en-US" sz="1600" dirty="0">
                <a:solidFill>
                  <a:schemeClr val="tx1"/>
                </a:solidFill>
              </a:rPr>
              <a:t>districts completed one day training of Field level worker,1350 participants were trained and 480 participants were trained in two days training for medical officer and staff </a:t>
            </a:r>
            <a:r>
              <a:rPr lang="en-US" altLang="en-US" sz="1600" dirty="0" smtClean="0">
                <a:solidFill>
                  <a:schemeClr val="tx1"/>
                </a:solidFill>
              </a:rPr>
              <a:t>nurse</a:t>
            </a:r>
          </a:p>
          <a:p>
            <a:pPr marL="457200" indent="-457200" algn="just" eaLnBrk="1" hangingPunct="1">
              <a:buFont typeface="Wingdings" pitchFamily="2" charset="2"/>
              <a:buChar char="Ø"/>
              <a:defRPr/>
            </a:pPr>
            <a:endParaRPr lang="en-US" altLang="en-US" sz="1600" dirty="0" smtClean="0">
              <a:solidFill>
                <a:schemeClr val="tx1"/>
              </a:solidFill>
            </a:endParaRPr>
          </a:p>
          <a:p>
            <a:pPr marL="457200" indent="-457200" algn="just" eaLnBrk="1" hangingPunct="1">
              <a:buFont typeface="Wingdings" pitchFamily="2" charset="2"/>
              <a:buChar char="Ø"/>
              <a:defRPr/>
            </a:pPr>
            <a:r>
              <a:rPr lang="en-US" altLang="en-US" sz="1600" dirty="0" smtClean="0">
                <a:solidFill>
                  <a:schemeClr val="tx1"/>
                </a:solidFill>
              </a:rPr>
              <a:t>Letter </a:t>
            </a:r>
            <a:r>
              <a:rPr lang="en-US" altLang="en-US" sz="1600" dirty="0">
                <a:solidFill>
                  <a:schemeClr val="tx1"/>
                </a:solidFill>
              </a:rPr>
              <a:t>has been issued to ALL CMOs regarding ASHAs orientation during monthly meeting and also being  trained for “SAANS” along with HBYC training </a:t>
            </a:r>
            <a:r>
              <a:rPr lang="en-US" altLang="en-US" sz="1600" dirty="0" err="1">
                <a:solidFill>
                  <a:schemeClr val="tx1"/>
                </a:solidFill>
              </a:rPr>
              <a:t>Programme</a:t>
            </a:r>
            <a:r>
              <a:rPr lang="en-US" altLang="en-US" sz="1600" dirty="0">
                <a:solidFill>
                  <a:schemeClr val="tx1"/>
                </a:solidFill>
              </a:rPr>
              <a:t>. </a:t>
            </a:r>
          </a:p>
          <a:p>
            <a:pPr marL="457200" indent="-457200" algn="just" eaLnBrk="1" hangingPunct="1">
              <a:buFont typeface="Wingdings" pitchFamily="2" charset="2"/>
              <a:buChar char="Ø"/>
              <a:defRPr/>
            </a:pPr>
            <a:endParaRPr lang="en-US" altLang="en-US" sz="1600" dirty="0" smtClean="0">
              <a:solidFill>
                <a:schemeClr val="tx1"/>
              </a:solidFill>
            </a:endParaRPr>
          </a:p>
          <a:p>
            <a:pPr marL="457200" indent="-457200" algn="just" eaLnBrk="1" hangingPunct="1">
              <a:buFont typeface="Arial" panose="020B0604020202020204" pitchFamily="34" charset="0"/>
              <a:buChar char="•"/>
              <a:defRPr/>
            </a:pPr>
            <a:endParaRPr lang="en-US" altLang="en-US" sz="1600" dirty="0">
              <a:solidFill>
                <a:schemeClr val="tx1"/>
              </a:solidFill>
            </a:endParaRPr>
          </a:p>
          <a:p>
            <a:pPr marL="285750" indent="-285750" algn="just" eaLnBrk="1" hangingPunct="1">
              <a:buFont typeface="Arial" panose="020B0604020202020204" pitchFamily="34" charset="0"/>
              <a:buChar char="•"/>
              <a:defRPr/>
            </a:pPr>
            <a:endParaRPr lang="en-US" sz="1600" dirty="0">
              <a:solidFill>
                <a:schemeClr val="tx1"/>
              </a:solidFill>
            </a:endParaRPr>
          </a:p>
          <a:p>
            <a:pPr marL="285750" indent="-285750" algn="just" eaLnBrk="1" hangingPunct="1">
              <a:buFont typeface="Arial" panose="020B0604020202020204" pitchFamily="34" charset="0"/>
              <a:buChar char="•"/>
              <a:defRPr/>
            </a:pPr>
            <a:endParaRPr lang="en-US" sz="1600" dirty="0">
              <a:solidFill>
                <a:schemeClr val="tx1"/>
              </a:solidFill>
            </a:endParaRPr>
          </a:p>
          <a:p>
            <a:pPr marL="285750" indent="-285750" algn="just" eaLnBrk="1" hangingPunct="1">
              <a:buFont typeface="Arial" panose="020B0604020202020204" pitchFamily="34" charset="0"/>
              <a:buChar char="•"/>
              <a:defRPr/>
            </a:pPr>
            <a:endParaRPr lang="en-US" sz="1600" dirty="0">
              <a:solidFill>
                <a:schemeClr val="tx1"/>
              </a:solidFill>
            </a:endParaRPr>
          </a:p>
          <a:p>
            <a:pPr marL="285750" indent="-285750" algn="just" eaLnBrk="1" hangingPunct="1">
              <a:buFont typeface="Arial" panose="020B0604020202020204" pitchFamily="34" charset="0"/>
              <a:buChar char="•"/>
              <a:defRPr/>
            </a:pPr>
            <a:endParaRPr lang="en-IN" sz="1600" dirty="0">
              <a:solidFill>
                <a:schemeClr val="tx1"/>
              </a:solidFill>
            </a:endParaRPr>
          </a:p>
          <a:p>
            <a:pPr marL="457200" indent="-457200" algn="just" eaLnBrk="1" hangingPunct="1">
              <a:buFont typeface="Arial" panose="020B0604020202020204" pitchFamily="34" charset="0"/>
              <a:buChar char="•"/>
              <a:defRPr/>
            </a:pPr>
            <a:endParaRPr lang="en-US" altLang="en-US" sz="1600" dirty="0">
              <a:solidFill>
                <a:schemeClr val="tx1"/>
              </a:solidFill>
            </a:endParaRP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fontScale="92500"/>
          </a:bodyPr>
          <a:lstStyle/>
          <a:p>
            <a:pPr lvl="0" algn="ctr">
              <a:spcBef>
                <a:spcPct val="0"/>
              </a:spcBef>
            </a:pPr>
            <a:r>
              <a:rPr lang="en-US" sz="2400" b="1" dirty="0" smtClean="0">
                <a:solidFill>
                  <a:schemeClr val="bg1"/>
                </a:solidFill>
              </a:rPr>
              <a:t>SAANS(Social Awareness and Action to Neutralize pneumonia Successfully)</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ubtitle 2"/>
          <p:cNvSpPr>
            <a:spLocks noGrp="1"/>
          </p:cNvSpPr>
          <p:nvPr>
            <p:ph type="subTitle" idx="1"/>
          </p:nvPr>
        </p:nvSpPr>
        <p:spPr>
          <a:xfrm>
            <a:off x="228601" y="590550"/>
            <a:ext cx="8458200" cy="4343400"/>
          </a:xfrm>
        </p:spPr>
        <p:txBody>
          <a:bodyPr>
            <a:normAutofit fontScale="92500" lnSpcReduction="10000"/>
          </a:bodyPr>
          <a:lstStyle/>
          <a:p>
            <a:pPr marL="457200" indent="-457200" algn="just" eaLnBrk="1" hangingPunct="1">
              <a:buFont typeface="Arial" charset="0"/>
              <a:buChar char="•"/>
              <a:defRPr/>
            </a:pPr>
            <a:endParaRPr lang="en-US" sz="1600" dirty="0" smtClean="0">
              <a:solidFill>
                <a:schemeClr val="tx1"/>
              </a:solidFill>
            </a:endParaRPr>
          </a:p>
          <a:p>
            <a:pPr marL="457200" indent="-457200" algn="just" eaLnBrk="1" hangingPunct="1">
              <a:buFont typeface="Wingdings" pitchFamily="2" charset="2"/>
              <a:buChar char="Ø"/>
              <a:defRPr/>
            </a:pPr>
            <a:r>
              <a:rPr lang="en-US" sz="1600" dirty="0" smtClean="0">
                <a:solidFill>
                  <a:schemeClr val="tx1"/>
                </a:solidFill>
              </a:rPr>
              <a:t> </a:t>
            </a:r>
            <a:r>
              <a:rPr lang="en-US" sz="1600" dirty="0">
                <a:solidFill>
                  <a:schemeClr val="tx1"/>
                </a:solidFill>
              </a:rPr>
              <a:t>G</a:t>
            </a:r>
            <a:r>
              <a:rPr lang="en-US" sz="1600" dirty="0" smtClean="0">
                <a:solidFill>
                  <a:schemeClr val="tx1"/>
                </a:solidFill>
              </a:rPr>
              <a:t>uideline issued to </a:t>
            </a:r>
            <a:r>
              <a:rPr lang="en-US" sz="1600" dirty="0">
                <a:solidFill>
                  <a:schemeClr val="tx1"/>
                </a:solidFill>
              </a:rPr>
              <a:t>include CDR in DHS agenda</a:t>
            </a:r>
            <a:r>
              <a:rPr lang="en-US" sz="1600" dirty="0" smtClean="0">
                <a:solidFill>
                  <a:schemeClr val="tx1"/>
                </a:solidFill>
              </a:rPr>
              <a:t>.</a:t>
            </a:r>
          </a:p>
          <a:p>
            <a:pPr marL="457200" indent="-457200" algn="just" eaLnBrk="1" hangingPunct="1">
              <a:defRPr/>
            </a:pPr>
            <a:endParaRPr lang="en-US" sz="1600" dirty="0">
              <a:solidFill>
                <a:schemeClr val="tx1"/>
              </a:solidFill>
            </a:endParaRPr>
          </a:p>
          <a:p>
            <a:pPr marL="457200" indent="-457200" algn="just" eaLnBrk="1" hangingPunct="1">
              <a:buFont typeface="Wingdings" pitchFamily="2" charset="2"/>
              <a:buChar char="Ø"/>
              <a:defRPr/>
            </a:pPr>
            <a:r>
              <a:rPr lang="en-US" sz="1600" dirty="0" smtClean="0">
                <a:solidFill>
                  <a:schemeClr val="tx1"/>
                </a:solidFill>
              </a:rPr>
              <a:t>The </a:t>
            </a:r>
            <a:r>
              <a:rPr lang="en-US" sz="1600" dirty="0">
                <a:solidFill>
                  <a:schemeClr val="tx1"/>
                </a:solidFill>
              </a:rPr>
              <a:t>District level committee’s letter was issued to all CMOs in 75 </a:t>
            </a:r>
            <a:r>
              <a:rPr lang="en-US" sz="1600" dirty="0" smtClean="0">
                <a:solidFill>
                  <a:schemeClr val="tx1"/>
                </a:solidFill>
              </a:rPr>
              <a:t>Districts</a:t>
            </a:r>
          </a:p>
          <a:p>
            <a:pPr marL="457200" indent="-457200" algn="just" eaLnBrk="1" hangingPunct="1">
              <a:defRPr/>
            </a:pPr>
            <a:endParaRPr lang="en-US" sz="1600" dirty="0">
              <a:solidFill>
                <a:schemeClr val="tx1"/>
              </a:solidFill>
            </a:endParaRPr>
          </a:p>
          <a:p>
            <a:pPr marL="457200" indent="-457200" algn="just">
              <a:buFont typeface="Wingdings" pitchFamily="2" charset="2"/>
              <a:buChar char="Ø"/>
              <a:defRPr/>
            </a:pPr>
            <a:r>
              <a:rPr lang="en-US" sz="1600" dirty="0" smtClean="0">
                <a:solidFill>
                  <a:schemeClr val="tx1"/>
                </a:solidFill>
              </a:rPr>
              <a:t>A letter was issued to </a:t>
            </a:r>
            <a:r>
              <a:rPr lang="en-US" sz="1600" dirty="0">
                <a:solidFill>
                  <a:schemeClr val="tx1"/>
                </a:solidFill>
              </a:rPr>
              <a:t>all CMOs (75 districts) regarding the training of Block data operator training on MPCDSR software at District </a:t>
            </a:r>
            <a:r>
              <a:rPr lang="en-US" sz="1600" dirty="0" smtClean="0">
                <a:solidFill>
                  <a:schemeClr val="tx1"/>
                </a:solidFill>
              </a:rPr>
              <a:t>level</a:t>
            </a:r>
          </a:p>
          <a:p>
            <a:pPr marL="457200" indent="-457200" algn="just">
              <a:defRPr/>
            </a:pPr>
            <a:endParaRPr lang="en-US" sz="1600" dirty="0">
              <a:solidFill>
                <a:schemeClr val="tx1"/>
              </a:solidFill>
            </a:endParaRPr>
          </a:p>
          <a:p>
            <a:pPr marL="457200" indent="-457200" algn="just" eaLnBrk="1" hangingPunct="1">
              <a:buFont typeface="Wingdings" pitchFamily="2" charset="2"/>
              <a:buChar char="Ø"/>
              <a:defRPr/>
            </a:pPr>
            <a:r>
              <a:rPr lang="en-US" sz="1600" dirty="0">
                <a:solidFill>
                  <a:schemeClr val="tx1"/>
                </a:solidFill>
              </a:rPr>
              <a:t>A Zoom meeting was held with </a:t>
            </a:r>
            <a:r>
              <a:rPr lang="en-US" sz="1600" dirty="0" err="1">
                <a:solidFill>
                  <a:schemeClr val="tx1"/>
                </a:solidFill>
              </a:rPr>
              <a:t>GoI</a:t>
            </a:r>
            <a:r>
              <a:rPr lang="en-US" sz="1600" dirty="0">
                <a:solidFill>
                  <a:schemeClr val="tx1"/>
                </a:solidFill>
              </a:rPr>
              <a:t>, NHM &amp;UNICEF (UP) on issue and challenge in MPCDSR </a:t>
            </a:r>
            <a:r>
              <a:rPr lang="en-US" sz="1600" dirty="0" smtClean="0">
                <a:solidFill>
                  <a:schemeClr val="tx1"/>
                </a:solidFill>
              </a:rPr>
              <a:t>software</a:t>
            </a:r>
          </a:p>
          <a:p>
            <a:pPr marL="457200" indent="-457200" algn="just" eaLnBrk="1" hangingPunct="1">
              <a:defRPr/>
            </a:pPr>
            <a:endParaRPr lang="en-US" sz="1600" dirty="0" smtClean="0">
              <a:solidFill>
                <a:schemeClr val="tx1"/>
              </a:solidFill>
            </a:endParaRPr>
          </a:p>
          <a:p>
            <a:pPr marL="457200" indent="-457200" algn="just" eaLnBrk="1" hangingPunct="1">
              <a:buFont typeface="Wingdings" pitchFamily="2" charset="2"/>
              <a:buChar char="Ø"/>
              <a:defRPr/>
            </a:pPr>
            <a:r>
              <a:rPr lang="en-US" sz="1600" dirty="0" smtClean="0">
                <a:solidFill>
                  <a:schemeClr val="tx1"/>
                </a:solidFill>
              </a:rPr>
              <a:t> District </a:t>
            </a:r>
            <a:r>
              <a:rPr lang="en-US" sz="1600" dirty="0">
                <a:solidFill>
                  <a:schemeClr val="tx1"/>
                </a:solidFill>
              </a:rPr>
              <a:t>Data managers (75 Districts) training </a:t>
            </a:r>
            <a:r>
              <a:rPr lang="en-US" sz="1600" dirty="0" smtClean="0">
                <a:solidFill>
                  <a:schemeClr val="tx1"/>
                </a:solidFill>
              </a:rPr>
              <a:t>conducted on </a:t>
            </a:r>
            <a:r>
              <a:rPr lang="en-US" sz="1600" dirty="0">
                <a:solidFill>
                  <a:schemeClr val="tx1"/>
                </a:solidFill>
              </a:rPr>
              <a:t>MPCDSR Portal in reporting and recording </a:t>
            </a:r>
            <a:r>
              <a:rPr lang="en-US" sz="1600" dirty="0" smtClean="0">
                <a:solidFill>
                  <a:schemeClr val="tx1"/>
                </a:solidFill>
              </a:rPr>
              <a:t>at </a:t>
            </a:r>
            <a:r>
              <a:rPr lang="en-US" sz="1600" dirty="0">
                <a:solidFill>
                  <a:schemeClr val="tx1"/>
                </a:solidFill>
              </a:rPr>
              <a:t>State </a:t>
            </a:r>
            <a:r>
              <a:rPr lang="en-US" sz="1600" dirty="0" smtClean="0">
                <a:solidFill>
                  <a:schemeClr val="tx1"/>
                </a:solidFill>
              </a:rPr>
              <a:t>level</a:t>
            </a:r>
          </a:p>
          <a:p>
            <a:pPr marL="457200" indent="-457200" algn="just" eaLnBrk="1" hangingPunct="1">
              <a:defRPr/>
            </a:pPr>
            <a:endParaRPr lang="en-US" sz="1600" dirty="0">
              <a:solidFill>
                <a:schemeClr val="tx1"/>
              </a:solidFill>
            </a:endParaRPr>
          </a:p>
          <a:p>
            <a:pPr marL="457200" indent="-457200" algn="just" eaLnBrk="1" hangingPunct="1">
              <a:buFont typeface="Wingdings" pitchFamily="2" charset="2"/>
              <a:buChar char="Ø"/>
              <a:defRPr/>
            </a:pPr>
            <a:r>
              <a:rPr lang="en-US" sz="1600" dirty="0">
                <a:solidFill>
                  <a:schemeClr val="tx1"/>
                </a:solidFill>
              </a:rPr>
              <a:t>Monthly CDR review meeting being conducted at Divisional level in 3 Division – Moradabad commissioner started the review of CDR </a:t>
            </a:r>
            <a:r>
              <a:rPr lang="en-US" sz="1600" dirty="0" err="1">
                <a:solidFill>
                  <a:schemeClr val="tx1"/>
                </a:solidFill>
              </a:rPr>
              <a:t>programme</a:t>
            </a:r>
            <a:r>
              <a:rPr lang="en-US" sz="1600" dirty="0">
                <a:solidFill>
                  <a:schemeClr val="tx1"/>
                </a:solidFill>
              </a:rPr>
              <a:t>, Additional director health </a:t>
            </a:r>
            <a:r>
              <a:rPr lang="en-US" sz="1600" dirty="0" err="1">
                <a:solidFill>
                  <a:schemeClr val="tx1"/>
                </a:solidFill>
              </a:rPr>
              <a:t>Ayodha</a:t>
            </a:r>
            <a:r>
              <a:rPr lang="en-US" sz="1600" dirty="0">
                <a:solidFill>
                  <a:schemeClr val="tx1"/>
                </a:solidFill>
              </a:rPr>
              <a:t> and Gonda  division also review the  CDR </a:t>
            </a:r>
            <a:r>
              <a:rPr lang="en-US" sz="1600" dirty="0" err="1" smtClean="0">
                <a:solidFill>
                  <a:schemeClr val="tx1"/>
                </a:solidFill>
              </a:rPr>
              <a:t>programme</a:t>
            </a:r>
            <a:r>
              <a:rPr lang="en-US" sz="1600" dirty="0" smtClean="0">
                <a:solidFill>
                  <a:schemeClr val="tx1"/>
                </a:solidFill>
              </a:rPr>
              <a:t> and District </a:t>
            </a:r>
            <a:r>
              <a:rPr lang="en-US" sz="1600" dirty="0">
                <a:solidFill>
                  <a:schemeClr val="tx1"/>
                </a:solidFill>
              </a:rPr>
              <a:t>Jhansi and Banda CMO </a:t>
            </a:r>
            <a:r>
              <a:rPr lang="en-US" sz="1600" dirty="0" smtClean="0">
                <a:solidFill>
                  <a:schemeClr val="tx1"/>
                </a:solidFill>
              </a:rPr>
              <a:t>reviewed CDR portal entry</a:t>
            </a:r>
            <a:endParaRPr lang="en-US" sz="1600" dirty="0">
              <a:solidFill>
                <a:schemeClr val="tx1"/>
              </a:solidFill>
            </a:endParaRPr>
          </a:p>
          <a:p>
            <a:pPr marL="457200" indent="-457200" algn="just" eaLnBrk="1" hangingPunct="1">
              <a:buFont typeface="Arial" panose="020B0604020202020204" pitchFamily="34" charset="0"/>
              <a:buChar char="•"/>
              <a:defRPr/>
            </a:pPr>
            <a:endParaRPr lang="en-US" sz="1600" b="1" dirty="0">
              <a:solidFill>
                <a:schemeClr val="tx1"/>
              </a:solidFill>
            </a:endParaRP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CDR-Child Death Review</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 xmlns:a16="http://schemas.microsoft.com/office/drawing/2014/main" id="{AF72385D-A2E7-49EA-A002-625F1F9EB945}"/>
              </a:ext>
            </a:extLst>
          </p:cNvPr>
          <p:cNvSpPr txBox="1"/>
          <p:nvPr/>
        </p:nvSpPr>
        <p:spPr>
          <a:xfrm>
            <a:off x="6068177" y="4516842"/>
            <a:ext cx="2964273" cy="261610"/>
          </a:xfrm>
          <a:prstGeom prst="rect">
            <a:avLst/>
          </a:prstGeom>
          <a:noFill/>
        </p:spPr>
        <p:txBody>
          <a:bodyPr wrap="none" rtlCol="0">
            <a:spAutoFit/>
          </a:bodyPr>
          <a:lstStyle/>
          <a:p>
            <a:r>
              <a:rPr lang="en-IN" sz="1100" dirty="0"/>
              <a:t>Weighing of </a:t>
            </a:r>
            <a:r>
              <a:rPr lang="en-IN" sz="1100" dirty="0" err="1"/>
              <a:t>newborn</a:t>
            </a:r>
            <a:r>
              <a:rPr lang="en-IN" sz="1100" dirty="0"/>
              <a:t> by ASHA during HBNC visit</a:t>
            </a:r>
          </a:p>
        </p:txBody>
      </p:sp>
      <p:graphicFrame>
        <p:nvGraphicFramePr>
          <p:cNvPr id="3" name="Chart 2">
            <a:extLst>
              <a:ext uri="{FF2B5EF4-FFF2-40B4-BE49-F238E27FC236}">
                <a16:creationId xmlns="" xmlns:a16="http://schemas.microsoft.com/office/drawing/2014/main" id="{6CF1BB11-555E-1347-F411-634B3133DEC7}"/>
              </a:ext>
            </a:extLst>
          </p:cNvPr>
          <p:cNvGraphicFramePr/>
          <p:nvPr>
            <p:extLst>
              <p:ext uri="{D42A27DB-BD31-4B8C-83A1-F6EECF244321}">
                <p14:modId xmlns="" xmlns:p14="http://schemas.microsoft.com/office/powerpoint/2010/main" val="1376687953"/>
              </p:ext>
            </p:extLst>
          </p:nvPr>
        </p:nvGraphicFramePr>
        <p:xfrm>
          <a:off x="105570" y="2647950"/>
          <a:ext cx="5838030" cy="198291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 xmlns:a16="http://schemas.microsoft.com/office/drawing/2014/main" id="{D90F18B2-DC41-F9E4-6BBE-21D04A199179}"/>
              </a:ext>
            </a:extLst>
          </p:cNvPr>
          <p:cNvGraphicFramePr>
            <a:graphicFrameLocks/>
          </p:cNvGraphicFramePr>
          <p:nvPr>
            <p:extLst>
              <p:ext uri="{D42A27DB-BD31-4B8C-83A1-F6EECF244321}">
                <p14:modId xmlns="" xmlns:p14="http://schemas.microsoft.com/office/powerpoint/2010/main" val="3410432136"/>
              </p:ext>
            </p:extLst>
          </p:nvPr>
        </p:nvGraphicFramePr>
        <p:xfrm>
          <a:off x="76201" y="857250"/>
          <a:ext cx="4391025" cy="15438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 xmlns:a16="http://schemas.microsoft.com/office/drawing/2014/main" id="{F6C34007-A22B-AC50-5B1D-024ECBD18280}"/>
              </a:ext>
            </a:extLst>
          </p:cNvPr>
          <p:cNvGraphicFramePr>
            <a:graphicFrameLocks/>
          </p:cNvGraphicFramePr>
          <p:nvPr>
            <p:extLst>
              <p:ext uri="{D42A27DB-BD31-4B8C-83A1-F6EECF244321}">
                <p14:modId xmlns="" xmlns:p14="http://schemas.microsoft.com/office/powerpoint/2010/main" val="2248197040"/>
              </p:ext>
            </p:extLst>
          </p:nvPr>
        </p:nvGraphicFramePr>
        <p:xfrm>
          <a:off x="4678926" y="895350"/>
          <a:ext cx="4236137"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35">
            <a:extLst>
              <a:ext uri="{FF2B5EF4-FFF2-40B4-BE49-F238E27FC236}">
                <a16:creationId xmlns="" xmlns:a16="http://schemas.microsoft.com/office/drawing/2014/main" id="{B3346F72-D7C1-252A-BECB-9464E0030691}"/>
              </a:ext>
            </a:extLst>
          </p:cNvPr>
          <p:cNvSpPr/>
          <p:nvPr/>
        </p:nvSpPr>
        <p:spPr>
          <a:xfrm>
            <a:off x="76199" y="2392250"/>
            <a:ext cx="3839942" cy="154796"/>
          </a:xfrm>
          <a:prstGeom prst="roundRect">
            <a:avLst/>
          </a:prstGeom>
          <a:solidFill>
            <a:schemeClr val="accent6">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sz="1300" b="1" dirty="0">
                <a:solidFill>
                  <a:schemeClr val="bg1"/>
                </a:solidFill>
                <a:latin typeface="Calibri" panose="020F0502020204030204" pitchFamily="34" charset="0"/>
                <a:cs typeface="Calibri" panose="020F0502020204030204" pitchFamily="34" charset="0"/>
              </a:rPr>
              <a:t>Physical and Financial Progress</a:t>
            </a:r>
            <a:endParaRPr kumimoji="0" lang="en-IN" sz="1300" b="1" i="0" u="none" strike="noStrike" kern="1200" cap="none" spc="0" normalizeH="0" baseline="0" noProof="0" dirty="0">
              <a:ln>
                <a:noFill/>
              </a:ln>
              <a:solidFill>
                <a:prstClr val="white"/>
              </a:solidFill>
              <a:effectLst/>
              <a:uLnTx/>
              <a:uFillTx/>
              <a:ea typeface="+mn-ea"/>
              <a:cs typeface="Arial" panose="020B0604020202020204" pitchFamily="34" charset="0"/>
            </a:endParaRPr>
          </a:p>
        </p:txBody>
      </p:sp>
      <p:sp>
        <p:nvSpPr>
          <p:cNvPr id="7" name="Rounded Rectangle 42">
            <a:extLst>
              <a:ext uri="{FF2B5EF4-FFF2-40B4-BE49-F238E27FC236}">
                <a16:creationId xmlns="" xmlns:a16="http://schemas.microsoft.com/office/drawing/2014/main" id="{DD3BD842-0093-767D-6B85-A4DED837F471}"/>
              </a:ext>
            </a:extLst>
          </p:cNvPr>
          <p:cNvSpPr/>
          <p:nvPr/>
        </p:nvSpPr>
        <p:spPr>
          <a:xfrm>
            <a:off x="76200" y="597915"/>
            <a:ext cx="3839941" cy="145036"/>
          </a:xfrm>
          <a:prstGeom prst="roundRect">
            <a:avLst/>
          </a:prstGeom>
          <a:solidFill>
            <a:schemeClr val="accent6">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IN" sz="1300" b="1" dirty="0">
                <a:solidFill>
                  <a:schemeClr val="bg1"/>
                </a:solidFill>
                <a:cs typeface="Arial" panose="020B0604020202020204" pitchFamily="34" charset="0"/>
              </a:rPr>
              <a:t>ASHA Module 6 &amp; 7 training progress</a:t>
            </a:r>
            <a:endParaRPr lang="en-US" sz="1300" b="1" dirty="0">
              <a:solidFill>
                <a:schemeClr val="bg1"/>
              </a:solidFill>
              <a:cs typeface="Arial" panose="020B0604020202020204" pitchFamily="34" charset="0"/>
            </a:endParaRPr>
          </a:p>
        </p:txBody>
      </p:sp>
      <p:sp>
        <p:nvSpPr>
          <p:cNvPr id="8" name="TextBox 7">
            <a:extLst>
              <a:ext uri="{FF2B5EF4-FFF2-40B4-BE49-F238E27FC236}">
                <a16:creationId xmlns="" xmlns:a16="http://schemas.microsoft.com/office/drawing/2014/main" id="{A72E4F3D-E6AE-D2A4-3C85-40493C1DFBF7}"/>
              </a:ext>
            </a:extLst>
          </p:cNvPr>
          <p:cNvSpPr txBox="1"/>
          <p:nvPr/>
        </p:nvSpPr>
        <p:spPr>
          <a:xfrm>
            <a:off x="6400800" y="742950"/>
            <a:ext cx="2469907" cy="276999"/>
          </a:xfrm>
          <a:prstGeom prst="rect">
            <a:avLst/>
          </a:prstGeom>
          <a:noFill/>
        </p:spPr>
        <p:txBody>
          <a:bodyPr wrap="square" rtlCol="0">
            <a:spAutoFit/>
          </a:bodyPr>
          <a:lstStyle/>
          <a:p>
            <a:r>
              <a:rPr lang="en-IN" sz="1200" b="1" dirty="0"/>
              <a:t>Urban HBNC, N= 7,837 (45 Districts)</a:t>
            </a:r>
          </a:p>
        </p:txBody>
      </p:sp>
      <p:sp>
        <p:nvSpPr>
          <p:cNvPr id="9" name="TextBox 8">
            <a:extLst>
              <a:ext uri="{FF2B5EF4-FFF2-40B4-BE49-F238E27FC236}">
                <a16:creationId xmlns="" xmlns:a16="http://schemas.microsoft.com/office/drawing/2014/main" id="{D112CD6B-4FF1-F403-A9C6-BCA46AE917BF}"/>
              </a:ext>
            </a:extLst>
          </p:cNvPr>
          <p:cNvSpPr txBox="1"/>
          <p:nvPr/>
        </p:nvSpPr>
        <p:spPr>
          <a:xfrm>
            <a:off x="85538" y="685801"/>
            <a:ext cx="949299" cy="276999"/>
          </a:xfrm>
          <a:prstGeom prst="rect">
            <a:avLst/>
          </a:prstGeom>
          <a:noFill/>
        </p:spPr>
        <p:txBody>
          <a:bodyPr wrap="none" rtlCol="0">
            <a:spAutoFit/>
          </a:bodyPr>
          <a:lstStyle/>
          <a:p>
            <a:r>
              <a:rPr lang="en-IN" sz="1200" b="1" dirty="0"/>
              <a:t>N= 1,61,604</a:t>
            </a:r>
          </a:p>
        </p:txBody>
      </p:sp>
      <p:pic>
        <p:nvPicPr>
          <p:cNvPr id="16" name="Picture 15">
            <a:extLst>
              <a:ext uri="{FF2B5EF4-FFF2-40B4-BE49-F238E27FC236}">
                <a16:creationId xmlns="" xmlns:a16="http://schemas.microsoft.com/office/drawing/2014/main" id="{809DA180-96C4-0781-0A22-F098E16A9E40}"/>
              </a:ext>
            </a:extLst>
          </p:cNvPr>
          <p:cNvPicPr>
            <a:picLocks noChangeAspect="1"/>
          </p:cNvPicPr>
          <p:nvPr/>
        </p:nvPicPr>
        <p:blipFill rotWithShape="1">
          <a:blip r:embed="rId5" cstate="print"/>
          <a:srcRect l="26865"/>
          <a:stretch/>
        </p:blipFill>
        <p:spPr>
          <a:xfrm>
            <a:off x="6248400" y="2952750"/>
            <a:ext cx="2583924" cy="1595177"/>
          </a:xfrm>
          <a:prstGeom prst="rect">
            <a:avLst/>
          </a:prstGeom>
        </p:spPr>
      </p:pic>
      <p:sp>
        <p:nvSpPr>
          <p:cNvPr id="18" name="TextBox 8">
            <a:extLst>
              <a:ext uri="{FF2B5EF4-FFF2-40B4-BE49-F238E27FC236}">
                <a16:creationId xmlns="" xmlns:a16="http://schemas.microsoft.com/office/drawing/2014/main" id="{D4D9C845-D33F-76BB-C6D4-0039FF7945CE}"/>
              </a:ext>
            </a:extLst>
          </p:cNvPr>
          <p:cNvSpPr txBox="1">
            <a:spLocks noChangeArrowheads="1"/>
          </p:cNvSpPr>
          <p:nvPr/>
        </p:nvSpPr>
        <p:spPr bwMode="auto">
          <a:xfrm>
            <a:off x="76199" y="4741649"/>
            <a:ext cx="8458201" cy="253914"/>
          </a:xfrm>
          <a:prstGeom prst="rect">
            <a:avLst/>
          </a:prstGeom>
          <a:noFill/>
          <a:ln w="9525">
            <a:noFill/>
            <a:miter lim="800000"/>
            <a:headEnd/>
            <a:tailEnd/>
          </a:ln>
        </p:spPr>
        <p:txBody>
          <a:bodyPr wrap="square" lIns="68579" tIns="34289" rIns="68579" bIns="34289">
            <a:spAutoFit/>
          </a:bodyPr>
          <a:lstStyle/>
          <a:p>
            <a:pPr marL="128585" indent="-128585" algn="just">
              <a:buFontTx/>
              <a:buChar char="•"/>
            </a:pPr>
            <a:r>
              <a:rPr lang="en-IN" altLang="en-US" sz="1200" b="1" dirty="0"/>
              <a:t>1.40 lakh ASHAs are trained in HBNC and 15.56 lakh newborns were covered under HBNC by ASHAs from April 2022-Sept 2022</a:t>
            </a:r>
          </a:p>
        </p:txBody>
      </p:sp>
      <p:sp>
        <p:nvSpPr>
          <p:cNvPr id="21" name="Text Box 6">
            <a:extLst>
              <a:ext uri="{FF2B5EF4-FFF2-40B4-BE49-F238E27FC236}">
                <a16:creationId xmlns="" xmlns:a16="http://schemas.microsoft.com/office/drawing/2014/main" id="{C4A0F7B3-6AC7-6D3C-ED83-A1641198205E}"/>
              </a:ext>
            </a:extLst>
          </p:cNvPr>
          <p:cNvSpPr txBox="1">
            <a:spLocks noChangeArrowheads="1"/>
          </p:cNvSpPr>
          <p:nvPr/>
        </p:nvSpPr>
        <p:spPr bwMode="auto">
          <a:xfrm>
            <a:off x="7569984" y="4971946"/>
            <a:ext cx="1547813" cy="207747"/>
          </a:xfrm>
          <a:prstGeom prst="rect">
            <a:avLst/>
          </a:prstGeom>
          <a:noFill/>
          <a:ln w="9525">
            <a:noFill/>
            <a:miter lim="800000"/>
            <a:headEnd/>
            <a:tailEnd/>
          </a:ln>
        </p:spPr>
        <p:txBody>
          <a:bodyPr lIns="68579" tIns="34289" rIns="68579" bIns="34289">
            <a:spAutoFit/>
          </a:bodyPr>
          <a:lstStyle/>
          <a:p>
            <a:pPr algn="r">
              <a:spcBef>
                <a:spcPct val="50000"/>
              </a:spcBef>
            </a:pPr>
            <a:r>
              <a:rPr lang="en-US" altLang="en-US" sz="900" b="1" i="1" dirty="0"/>
              <a:t>Source: MPR &amp; FMR</a:t>
            </a:r>
          </a:p>
        </p:txBody>
      </p:sp>
      <p:sp>
        <p:nvSpPr>
          <p:cNvPr id="1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Home Based Newborn Care </a:t>
            </a:r>
            <a:r>
              <a:rPr lang="en-US" sz="2800" b="1" dirty="0" err="1" smtClean="0">
                <a:solidFill>
                  <a:schemeClr val="bg1"/>
                </a:solidFill>
              </a:rPr>
              <a:t>Programme</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 xmlns:p14="http://schemas.microsoft.com/office/powerpoint/2010/main" val="3561483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6477000" y="4935753"/>
            <a:ext cx="2525369" cy="207747"/>
          </a:xfrm>
          <a:prstGeom prst="rect">
            <a:avLst/>
          </a:prstGeom>
          <a:noFill/>
          <a:ln w="9525">
            <a:noFill/>
            <a:miter lim="800000"/>
            <a:headEnd/>
            <a:tailEnd/>
          </a:ln>
        </p:spPr>
        <p:txBody>
          <a:bodyPr wrap="none" lIns="68579" tIns="34289" rIns="68579" bIns="34289">
            <a:spAutoFit/>
          </a:bodyPr>
          <a:lstStyle/>
          <a:p>
            <a:r>
              <a:rPr lang="en-IN" altLang="en-US" sz="900" b="1" dirty="0">
                <a:latin typeface="Calibri" pitchFamily="34" charset="0"/>
                <a:cs typeface="Calibri" pitchFamily="34" charset="0"/>
              </a:rPr>
              <a:t>Source: HBYC government report- April-Sept 2022</a:t>
            </a:r>
          </a:p>
        </p:txBody>
      </p:sp>
      <p:pic>
        <p:nvPicPr>
          <p:cNvPr id="3" name="Picture 2">
            <a:extLst>
              <a:ext uri="{FF2B5EF4-FFF2-40B4-BE49-F238E27FC236}">
                <a16:creationId xmlns="" xmlns:a16="http://schemas.microsoft.com/office/drawing/2014/main" id="{1F8A1CE8-C835-F02E-9F5D-A42AB8E61D68}"/>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57200" y="3181350"/>
            <a:ext cx="2514600" cy="1677576"/>
          </a:xfrm>
          <a:prstGeom prst="rect">
            <a:avLst/>
          </a:prstGeom>
        </p:spPr>
      </p:pic>
      <p:sp>
        <p:nvSpPr>
          <p:cNvPr id="4" name="TextBox 3">
            <a:extLst>
              <a:ext uri="{FF2B5EF4-FFF2-40B4-BE49-F238E27FC236}">
                <a16:creationId xmlns="" xmlns:a16="http://schemas.microsoft.com/office/drawing/2014/main" id="{0F303E9A-5E15-29CC-902C-6E734F099A70}"/>
              </a:ext>
            </a:extLst>
          </p:cNvPr>
          <p:cNvSpPr txBox="1"/>
          <p:nvPr/>
        </p:nvSpPr>
        <p:spPr>
          <a:xfrm>
            <a:off x="207390" y="4868942"/>
            <a:ext cx="2363147" cy="261610"/>
          </a:xfrm>
          <a:prstGeom prst="rect">
            <a:avLst/>
          </a:prstGeom>
          <a:noFill/>
        </p:spPr>
        <p:txBody>
          <a:bodyPr wrap="none" rtlCol="0">
            <a:spAutoFit/>
          </a:bodyPr>
          <a:lstStyle/>
          <a:p>
            <a:r>
              <a:rPr lang="en-IN" sz="1100" dirty="0"/>
              <a:t>Counselling by ASHA during HBYC visit</a:t>
            </a:r>
          </a:p>
        </p:txBody>
      </p:sp>
      <p:graphicFrame>
        <p:nvGraphicFramePr>
          <p:cNvPr id="6" name="Chart 5">
            <a:extLst>
              <a:ext uri="{FF2B5EF4-FFF2-40B4-BE49-F238E27FC236}">
                <a16:creationId xmlns="" xmlns:a16="http://schemas.microsoft.com/office/drawing/2014/main" id="{62368708-51E3-9CA9-AF9A-F69158D45988}"/>
              </a:ext>
            </a:extLst>
          </p:cNvPr>
          <p:cNvGraphicFramePr/>
          <p:nvPr>
            <p:extLst>
              <p:ext uri="{D42A27DB-BD31-4B8C-83A1-F6EECF244321}">
                <p14:modId xmlns="" xmlns:p14="http://schemas.microsoft.com/office/powerpoint/2010/main" val="2811471811"/>
              </p:ext>
            </p:extLst>
          </p:nvPr>
        </p:nvGraphicFramePr>
        <p:xfrm>
          <a:off x="19639" y="971549"/>
          <a:ext cx="4724488" cy="213360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 xmlns:a16="http://schemas.microsoft.com/office/drawing/2014/main" id="{FADA9B7A-2DB9-6F7D-E67B-7851575280CB}"/>
              </a:ext>
            </a:extLst>
          </p:cNvPr>
          <p:cNvSpPr txBox="1"/>
          <p:nvPr/>
        </p:nvSpPr>
        <p:spPr>
          <a:xfrm>
            <a:off x="228600" y="742950"/>
            <a:ext cx="3750544" cy="276999"/>
          </a:xfrm>
          <a:prstGeom prst="rect">
            <a:avLst/>
          </a:prstGeom>
          <a:noFill/>
        </p:spPr>
        <p:txBody>
          <a:bodyPr wrap="square" rtlCol="0">
            <a:spAutoFit/>
          </a:bodyPr>
          <a:lstStyle/>
          <a:p>
            <a:pPr>
              <a:defRPr/>
            </a:pPr>
            <a:r>
              <a:rPr lang="en-IN" sz="1200" b="1" dirty="0">
                <a:solidFill>
                  <a:prstClr val="black"/>
                </a:solidFill>
                <a:latin typeface="Calibri"/>
              </a:rPr>
              <a:t>%  ASHAs (round-3</a:t>
            </a:r>
            <a:r>
              <a:rPr lang="en-IN" sz="1200" b="1" baseline="30000" dirty="0">
                <a:solidFill>
                  <a:prstClr val="black"/>
                </a:solidFill>
                <a:latin typeface="Calibri"/>
              </a:rPr>
              <a:t>rd</a:t>
            </a:r>
            <a:r>
              <a:rPr lang="en-IN" sz="1200" b="1" dirty="0">
                <a:solidFill>
                  <a:prstClr val="black"/>
                </a:solidFill>
                <a:latin typeface="Calibri"/>
              </a:rPr>
              <a:t> trained) vs FLWs trained on HBYC</a:t>
            </a:r>
          </a:p>
        </p:txBody>
      </p:sp>
      <p:sp>
        <p:nvSpPr>
          <p:cNvPr id="12" name="TextBox 11">
            <a:extLst>
              <a:ext uri="{FF2B5EF4-FFF2-40B4-BE49-F238E27FC236}">
                <a16:creationId xmlns="" xmlns:a16="http://schemas.microsoft.com/office/drawing/2014/main" id="{AE613C6B-1539-4C60-BB14-2492351309B7}"/>
              </a:ext>
            </a:extLst>
          </p:cNvPr>
          <p:cNvSpPr txBox="1"/>
          <p:nvPr/>
        </p:nvSpPr>
        <p:spPr>
          <a:xfrm>
            <a:off x="5638800" y="742950"/>
            <a:ext cx="3505200" cy="276999"/>
          </a:xfrm>
          <a:prstGeom prst="rect">
            <a:avLst/>
          </a:prstGeom>
          <a:noFill/>
        </p:spPr>
        <p:txBody>
          <a:bodyPr wrap="square">
            <a:spAutoFit/>
          </a:bodyPr>
          <a:lstStyle/>
          <a:p>
            <a:r>
              <a:rPr lang="en-US" sz="1200" b="1" dirty="0">
                <a:latin typeface="+mj-lt"/>
              </a:rPr>
              <a:t>% ASHAs (out of trained) reporting HBYC visits           </a:t>
            </a:r>
          </a:p>
        </p:txBody>
      </p:sp>
      <p:graphicFrame>
        <p:nvGraphicFramePr>
          <p:cNvPr id="13" name="Chart 12">
            <a:extLst>
              <a:ext uri="{FF2B5EF4-FFF2-40B4-BE49-F238E27FC236}">
                <a16:creationId xmlns="" xmlns:a16="http://schemas.microsoft.com/office/drawing/2014/main" id="{4F12B213-5C9F-1767-BCF4-49BDEDBC55C8}"/>
              </a:ext>
            </a:extLst>
          </p:cNvPr>
          <p:cNvGraphicFramePr/>
          <p:nvPr>
            <p:extLst>
              <p:ext uri="{D42A27DB-BD31-4B8C-83A1-F6EECF244321}">
                <p14:modId xmlns="" xmlns:p14="http://schemas.microsoft.com/office/powerpoint/2010/main" val="770904273"/>
              </p:ext>
            </p:extLst>
          </p:nvPr>
        </p:nvGraphicFramePr>
        <p:xfrm>
          <a:off x="5105400" y="1047750"/>
          <a:ext cx="3886198" cy="1905000"/>
        </p:xfrm>
        <a:graphic>
          <a:graphicData uri="http://schemas.openxmlformats.org/drawingml/2006/chart">
            <c:chart xmlns:c="http://schemas.openxmlformats.org/drawingml/2006/chart" xmlns:r="http://schemas.openxmlformats.org/officeDocument/2006/relationships" r:id="rId4"/>
          </a:graphicData>
        </a:graphic>
      </p:graphicFrame>
      <p:sp>
        <p:nvSpPr>
          <p:cNvPr id="14" name="Rounded Rectangle 4">
            <a:extLst>
              <a:ext uri="{FF2B5EF4-FFF2-40B4-BE49-F238E27FC236}">
                <a16:creationId xmlns="" xmlns:a16="http://schemas.microsoft.com/office/drawing/2014/main" id="{025BF542-5540-EFBF-26A7-63139B5FECC9}"/>
              </a:ext>
            </a:extLst>
          </p:cNvPr>
          <p:cNvSpPr/>
          <p:nvPr/>
        </p:nvSpPr>
        <p:spPr>
          <a:xfrm>
            <a:off x="3212117" y="3105150"/>
            <a:ext cx="5866453" cy="1779958"/>
          </a:xfrm>
          <a:prstGeom prst="roundRect">
            <a:avLst/>
          </a:prstGeom>
          <a:solidFill>
            <a:schemeClr val="accent6">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285750" indent="-285750">
              <a:buFontTx/>
              <a:buChar char="-"/>
              <a:defRPr/>
            </a:pPr>
            <a:r>
              <a:rPr kumimoji="0" lang="en-US" sz="1400" b="0" i="0" u="none" strike="noStrike" kern="1200" cap="none" spc="0" normalizeH="0" baseline="0" noProof="0" dirty="0">
                <a:ln>
                  <a:noFill/>
                </a:ln>
                <a:solidFill>
                  <a:schemeClr val="bg1"/>
                </a:solidFill>
                <a:effectLst/>
                <a:uLnTx/>
                <a:uFillTx/>
                <a:latin typeface="Calibri"/>
                <a:ea typeface="ＭＳ Ｐゴシック" panose="020B0600070205080204" pitchFamily="34" charset="-128"/>
                <a:cs typeface="+mn-cs"/>
              </a:rPr>
              <a:t>HBYC state </a:t>
            </a:r>
            <a:r>
              <a:rPr kumimoji="0" lang="en-US" sz="1400" b="0" i="0" u="none" strike="noStrike" kern="1200" cap="none" spc="0" normalizeH="0" baseline="0" noProof="0" dirty="0" err="1">
                <a:ln>
                  <a:noFill/>
                </a:ln>
                <a:solidFill>
                  <a:schemeClr val="bg1"/>
                </a:solidFill>
                <a:effectLst/>
                <a:uLnTx/>
                <a:uFillTx/>
                <a:latin typeface="Calibri"/>
                <a:ea typeface="ＭＳ Ｐゴシック" panose="020B0600070205080204" pitchFamily="34" charset="-128"/>
                <a:cs typeface="+mn-cs"/>
              </a:rPr>
              <a:t>ToT</a:t>
            </a:r>
            <a:r>
              <a:rPr kumimoji="0" lang="en-US" sz="1400" b="0" i="0" u="none" strike="noStrike" kern="1200" cap="none" spc="0" normalizeH="0" baseline="0" noProof="0" dirty="0">
                <a:ln>
                  <a:noFill/>
                </a:ln>
                <a:solidFill>
                  <a:schemeClr val="bg1"/>
                </a:solidFill>
                <a:effectLst/>
                <a:uLnTx/>
                <a:uFillTx/>
                <a:latin typeface="Calibri"/>
                <a:ea typeface="ＭＳ Ｐゴシック" panose="020B0600070205080204" pitchFamily="34" charset="-128"/>
                <a:cs typeface="+mn-cs"/>
              </a:rPr>
              <a:t> of </a:t>
            </a:r>
            <a:r>
              <a:rPr lang="en-US" sz="1400" dirty="0">
                <a:solidFill>
                  <a:schemeClr val="bg1"/>
                </a:solidFill>
                <a:latin typeface="Calibri"/>
                <a:ea typeface="ＭＳ Ｐゴシック" panose="020B0600070205080204" pitchFamily="34" charset="-128"/>
              </a:rPr>
              <a:t>70</a:t>
            </a:r>
            <a:r>
              <a:rPr kumimoji="0" lang="en-US" sz="1400" b="0" i="0" u="none" strike="noStrike" kern="1200" cap="none" spc="0" normalizeH="0" baseline="0" noProof="0" dirty="0">
                <a:ln>
                  <a:noFill/>
                </a:ln>
                <a:solidFill>
                  <a:schemeClr val="bg1"/>
                </a:solidFill>
                <a:effectLst/>
                <a:uLnTx/>
                <a:uFillTx/>
                <a:latin typeface="Calibri"/>
                <a:ea typeface="ＭＳ Ｐゴシック" panose="020B0600070205080204" pitchFamily="34" charset="-128"/>
                <a:cs typeface="+mn-cs"/>
              </a:rPr>
              <a:t> districts have been completed. </a:t>
            </a:r>
          </a:p>
          <a:p>
            <a:pPr marL="285750" indent="-285750">
              <a:buFontTx/>
              <a:buChar char="-"/>
              <a:defRPr/>
            </a:pPr>
            <a:r>
              <a:rPr lang="en-US" sz="1400" dirty="0">
                <a:solidFill>
                  <a:schemeClr val="bg1"/>
                </a:solidFill>
                <a:latin typeface="Calibri"/>
                <a:ea typeface="ＭＳ Ｐゴシック" panose="020B0600070205080204" pitchFamily="34" charset="-128"/>
              </a:rPr>
              <a:t>35 districts have completed districts </a:t>
            </a:r>
            <a:r>
              <a:rPr lang="en-US" sz="1400" dirty="0" err="1">
                <a:solidFill>
                  <a:schemeClr val="bg1"/>
                </a:solidFill>
                <a:latin typeface="Calibri"/>
                <a:ea typeface="ＭＳ Ｐゴシック" panose="020B0600070205080204" pitchFamily="34" charset="-128"/>
              </a:rPr>
              <a:t>ToT</a:t>
            </a:r>
            <a:r>
              <a:rPr lang="en-US" sz="1400" dirty="0">
                <a:solidFill>
                  <a:schemeClr val="bg1"/>
                </a:solidFill>
                <a:latin typeface="Calibri"/>
                <a:ea typeface="ＭＳ Ｐゴシック" panose="020B0600070205080204" pitchFamily="34" charset="-128"/>
              </a:rPr>
              <a:t> on HBYC.</a:t>
            </a:r>
          </a:p>
          <a:p>
            <a:pPr marL="285750" indent="-285750">
              <a:buFontTx/>
              <a:buChar char="-"/>
              <a:defRPr/>
            </a:pPr>
            <a:r>
              <a:rPr lang="en-US" sz="1400" dirty="0">
                <a:solidFill>
                  <a:schemeClr val="bg1"/>
                </a:solidFill>
                <a:latin typeface="Calibri"/>
                <a:ea typeface="ＭＳ Ｐゴシック" panose="020B0600070205080204" pitchFamily="34" charset="-128"/>
              </a:rPr>
              <a:t>In 11 additional districts have started training of FLWs in 2022 and  14897 FLWs are trained.</a:t>
            </a:r>
          </a:p>
          <a:p>
            <a:pPr marL="285750" indent="-285750">
              <a:buFontTx/>
              <a:buChar char="-"/>
              <a:defRPr/>
            </a:pPr>
            <a:r>
              <a:rPr kumimoji="0" lang="en-US" sz="1400" b="0" i="0" u="none" strike="noStrike" kern="1200" cap="none" spc="0" normalizeH="0" baseline="0" noProof="0" dirty="0">
                <a:ln>
                  <a:noFill/>
                </a:ln>
                <a:solidFill>
                  <a:schemeClr val="bg1"/>
                </a:solidFill>
                <a:effectLst/>
                <a:uLnTx/>
                <a:uFillTx/>
                <a:latin typeface="Calibri"/>
                <a:ea typeface="ＭＳ Ｐゴシック" panose="020B0600070205080204" pitchFamily="34" charset="-128"/>
                <a:cs typeface="+mn-cs"/>
              </a:rPr>
              <a:t>HBYC module and Job Aid has been printed by all the 75 districts.</a:t>
            </a:r>
          </a:p>
          <a:p>
            <a:pPr marL="285750" indent="-285750">
              <a:buFontTx/>
              <a:buChar char="-"/>
              <a:defRPr/>
            </a:pPr>
            <a:r>
              <a:rPr lang="en-US" sz="1400" dirty="0">
                <a:solidFill>
                  <a:schemeClr val="bg1"/>
                </a:solidFill>
                <a:latin typeface="Calibri"/>
                <a:ea typeface="ＭＳ Ｐゴシック" panose="020B0600070205080204" pitchFamily="34" charset="-128"/>
              </a:rPr>
              <a:t>Guidelines has been issued to remaining districts to conduct district </a:t>
            </a:r>
            <a:r>
              <a:rPr lang="en-US" sz="1400" dirty="0" err="1">
                <a:solidFill>
                  <a:schemeClr val="bg1"/>
                </a:solidFill>
                <a:latin typeface="Calibri"/>
                <a:ea typeface="ＭＳ Ｐゴシック" panose="020B0600070205080204" pitchFamily="34" charset="-128"/>
              </a:rPr>
              <a:t>ToT</a:t>
            </a:r>
            <a:r>
              <a:rPr lang="en-US" sz="1400" dirty="0">
                <a:solidFill>
                  <a:schemeClr val="bg1"/>
                </a:solidFill>
                <a:latin typeface="Calibri"/>
                <a:ea typeface="ＭＳ Ｐゴシック" panose="020B0600070205080204" pitchFamily="34" charset="-128"/>
              </a:rPr>
              <a:t> and training of FLWs.</a:t>
            </a:r>
            <a:endParaRPr kumimoji="0" lang="en-IN" sz="1600" b="0" i="0" u="none" strike="noStrike" kern="1200" cap="none" spc="0" normalizeH="0" baseline="0" noProof="0" dirty="0">
              <a:ln>
                <a:noFill/>
              </a:ln>
              <a:solidFill>
                <a:schemeClr val="bg1"/>
              </a:solidFill>
              <a:effectLst/>
              <a:uLnTx/>
              <a:uFillTx/>
              <a:latin typeface="Calibri"/>
              <a:ea typeface="+mn-ea"/>
              <a:cs typeface="+mn-cs"/>
            </a:endParaRPr>
          </a:p>
        </p:txBody>
      </p:sp>
      <p:sp>
        <p:nvSpPr>
          <p:cNvPr id="11"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prstClr val="white"/>
                </a:solidFill>
                <a:latin typeface="+mj-lt"/>
                <a:ea typeface="+mj-ea"/>
                <a:cs typeface="Calibri Light" panose="020F0302020204030204" pitchFamily="34" charset="0"/>
              </a:rPr>
              <a:t>Home Based care for Young Child </a:t>
            </a:r>
            <a:r>
              <a:rPr lang="en-US" sz="2800" b="1" dirty="0" err="1" smtClean="0">
                <a:solidFill>
                  <a:prstClr val="white"/>
                </a:solidFill>
                <a:latin typeface="+mj-lt"/>
                <a:ea typeface="+mj-ea"/>
                <a:cs typeface="Calibri Light" panose="020F0302020204030204" pitchFamily="34" charset="0"/>
              </a:rPr>
              <a:t>Programme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spd="slow" advClick="0" advTm="10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a:picLocks noChangeArrowheads="1"/>
          </p:cNvPicPr>
          <p:nvPr/>
        </p:nvPicPr>
        <p:blipFill>
          <a:blip r:embed="rId3" cstate="print"/>
          <a:srcRect/>
          <a:stretch>
            <a:fillRect/>
          </a:stretch>
        </p:blipFill>
        <p:spPr bwMode="auto">
          <a:xfrm>
            <a:off x="19050" y="3571877"/>
            <a:ext cx="2541058" cy="1562101"/>
          </a:xfrm>
          <a:prstGeom prst="ellipse">
            <a:avLst/>
          </a:prstGeom>
          <a:ln>
            <a:noFill/>
          </a:ln>
          <a:effectLst>
            <a:softEdge rad="112500"/>
          </a:effectLst>
        </p:spPr>
      </p:pic>
      <p:pic>
        <p:nvPicPr>
          <p:cNvPr id="75" name="Picture 3" descr="C:\Users\Dell\Downloads\PV_UNICEF_UP_2019_Day 5-221.jpg"/>
          <p:cNvPicPr>
            <a:picLocks noChangeArrowheads="1"/>
          </p:cNvPicPr>
          <p:nvPr/>
        </p:nvPicPr>
        <p:blipFill>
          <a:blip r:embed="rId4" cstate="print"/>
          <a:srcRect/>
          <a:stretch>
            <a:fillRect/>
          </a:stretch>
        </p:blipFill>
        <p:spPr bwMode="auto">
          <a:xfrm>
            <a:off x="6248400" y="514350"/>
            <a:ext cx="2760135" cy="1828800"/>
          </a:xfrm>
          <a:prstGeom prst="ellipse">
            <a:avLst/>
          </a:prstGeom>
          <a:ln>
            <a:noFill/>
          </a:ln>
          <a:effectLst>
            <a:softEdge rad="112500"/>
          </a:effectLst>
        </p:spPr>
      </p:pic>
      <p:sp>
        <p:nvSpPr>
          <p:cNvPr id="4" name="Title 3"/>
          <p:cNvSpPr>
            <a:spLocks noGrp="1"/>
          </p:cNvSpPr>
          <p:nvPr>
            <p:ph type="title"/>
          </p:nvPr>
        </p:nvSpPr>
        <p:spPr>
          <a:xfrm>
            <a:off x="2971800" y="1"/>
            <a:ext cx="6172203" cy="628650"/>
          </a:xfrm>
          <a:solidFill>
            <a:schemeClr val="accent5">
              <a:lumMod val="75000"/>
            </a:schemeClr>
          </a:solidFill>
        </p:spPr>
        <p:txBody>
          <a:bodyPr>
            <a:normAutofit/>
          </a:bodyPr>
          <a:lstStyle/>
          <a:p>
            <a:pPr algn="ctr"/>
            <a:r>
              <a:rPr lang="en-US" sz="2800" b="1" dirty="0">
                <a:solidFill>
                  <a:schemeClr val="bg1"/>
                </a:solidFill>
              </a:rPr>
              <a:t>SAM program journey in Uttar Pradesh</a:t>
            </a:r>
          </a:p>
        </p:txBody>
      </p:sp>
      <p:grpSp>
        <p:nvGrpSpPr>
          <p:cNvPr id="2" name="Group 30"/>
          <p:cNvGrpSpPr/>
          <p:nvPr/>
        </p:nvGrpSpPr>
        <p:grpSpPr>
          <a:xfrm>
            <a:off x="-45199" y="915598"/>
            <a:ext cx="6456969" cy="4120816"/>
            <a:chOff x="0" y="1371600"/>
            <a:chExt cx="8661400" cy="5527676"/>
          </a:xfrm>
        </p:grpSpPr>
        <p:sp>
          <p:nvSpPr>
            <p:cNvPr id="8" name="Freeform 5"/>
            <p:cNvSpPr>
              <a:spLocks/>
            </p:cNvSpPr>
            <p:nvPr/>
          </p:nvSpPr>
          <p:spPr bwMode="auto">
            <a:xfrm>
              <a:off x="0" y="1371600"/>
              <a:ext cx="8661400" cy="5527675"/>
            </a:xfrm>
            <a:custGeom>
              <a:avLst/>
              <a:gdLst>
                <a:gd name="T0" fmla="*/ 3413 w 3414"/>
                <a:gd name="T1" fmla="*/ 2170 h 2178"/>
                <a:gd name="T2" fmla="*/ 1832 w 3414"/>
                <a:gd name="T3" fmla="*/ 1121 h 2178"/>
                <a:gd name="T4" fmla="*/ 1340 w 3414"/>
                <a:gd name="T5" fmla="*/ 1124 h 2178"/>
                <a:gd name="T6" fmla="*/ 746 w 3414"/>
                <a:gd name="T7" fmla="*/ 1045 h 2178"/>
                <a:gd name="T8" fmla="*/ 708 w 3414"/>
                <a:gd name="T9" fmla="*/ 983 h 2178"/>
                <a:gd name="T10" fmla="*/ 722 w 3414"/>
                <a:gd name="T11" fmla="*/ 913 h 2178"/>
                <a:gd name="T12" fmla="*/ 765 w 3414"/>
                <a:gd name="T13" fmla="*/ 873 h 2178"/>
                <a:gd name="T14" fmla="*/ 833 w 3414"/>
                <a:gd name="T15" fmla="*/ 837 h 2178"/>
                <a:gd name="T16" fmla="*/ 1150 w 3414"/>
                <a:gd name="T17" fmla="*/ 745 h 2178"/>
                <a:gd name="T18" fmla="*/ 1521 w 3414"/>
                <a:gd name="T19" fmla="*/ 516 h 2178"/>
                <a:gd name="T20" fmla="*/ 1494 w 3414"/>
                <a:gd name="T21" fmla="*/ 320 h 2178"/>
                <a:gd name="T22" fmla="*/ 1110 w 3414"/>
                <a:gd name="T23" fmla="*/ 129 h 2178"/>
                <a:gd name="T24" fmla="*/ 597 w 3414"/>
                <a:gd name="T25" fmla="*/ 43 h 2178"/>
                <a:gd name="T26" fmla="*/ 0 w 3414"/>
                <a:gd name="T27" fmla="*/ 0 h 2178"/>
                <a:gd name="T28" fmla="*/ 0 w 3414"/>
                <a:gd name="T29" fmla="*/ 209 h 2178"/>
                <a:gd name="T30" fmla="*/ 207 w 3414"/>
                <a:gd name="T31" fmla="*/ 220 h 2178"/>
                <a:gd name="T32" fmla="*/ 292 w 3414"/>
                <a:gd name="T33" fmla="*/ 226 h 2178"/>
                <a:gd name="T34" fmla="*/ 567 w 3414"/>
                <a:gd name="T35" fmla="*/ 241 h 2178"/>
                <a:gd name="T36" fmla="*/ 684 w 3414"/>
                <a:gd name="T37" fmla="*/ 249 h 2178"/>
                <a:gd name="T38" fmla="*/ 1013 w 3414"/>
                <a:gd name="T39" fmla="*/ 394 h 2178"/>
                <a:gd name="T40" fmla="*/ 904 w 3414"/>
                <a:gd name="T41" fmla="*/ 523 h 2178"/>
                <a:gd name="T42" fmla="*/ 817 w 3414"/>
                <a:gd name="T43" fmla="*/ 554 h 2178"/>
                <a:gd name="T44" fmla="*/ 117 w 3414"/>
                <a:gd name="T45" fmla="*/ 858 h 2178"/>
                <a:gd name="T46" fmla="*/ 72 w 3414"/>
                <a:gd name="T47" fmla="*/ 920 h 2178"/>
                <a:gd name="T48" fmla="*/ 47 w 3414"/>
                <a:gd name="T49" fmla="*/ 990 h 2178"/>
                <a:gd name="T50" fmla="*/ 52 w 3414"/>
                <a:gd name="T51" fmla="*/ 1121 h 2178"/>
                <a:gd name="T52" fmla="*/ 849 w 3414"/>
                <a:gd name="T53" fmla="*/ 1485 h 2178"/>
                <a:gd name="T54" fmla="*/ 1613 w 3414"/>
                <a:gd name="T55" fmla="*/ 1541 h 2178"/>
                <a:gd name="T56" fmla="*/ 2144 w 3414"/>
                <a:gd name="T57" fmla="*/ 1848 h 2178"/>
                <a:gd name="T58" fmla="*/ 2125 w 3414"/>
                <a:gd name="T59" fmla="*/ 2178 h 2178"/>
                <a:gd name="T60" fmla="*/ 3414 w 3414"/>
                <a:gd name="T61" fmla="*/ 2178 h 2178"/>
                <a:gd name="T62" fmla="*/ 3413 w 3414"/>
                <a:gd name="T63" fmla="*/ 2170 h 2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14" h="2178">
                  <a:moveTo>
                    <a:pt x="3413" y="2170"/>
                  </a:moveTo>
                  <a:cubicBezTo>
                    <a:pt x="3269" y="1591"/>
                    <a:pt x="2632" y="1151"/>
                    <a:pt x="1832" y="1121"/>
                  </a:cubicBezTo>
                  <a:cubicBezTo>
                    <a:pt x="1670" y="1115"/>
                    <a:pt x="1503" y="1126"/>
                    <a:pt x="1340" y="1124"/>
                  </a:cubicBezTo>
                  <a:cubicBezTo>
                    <a:pt x="1182" y="1123"/>
                    <a:pt x="859" y="1139"/>
                    <a:pt x="746" y="1045"/>
                  </a:cubicBezTo>
                  <a:cubicBezTo>
                    <a:pt x="726" y="1028"/>
                    <a:pt x="713" y="1006"/>
                    <a:pt x="708" y="983"/>
                  </a:cubicBezTo>
                  <a:cubicBezTo>
                    <a:pt x="704" y="960"/>
                    <a:pt x="708" y="935"/>
                    <a:pt x="722" y="913"/>
                  </a:cubicBezTo>
                  <a:cubicBezTo>
                    <a:pt x="731" y="899"/>
                    <a:pt x="746" y="885"/>
                    <a:pt x="765" y="873"/>
                  </a:cubicBezTo>
                  <a:cubicBezTo>
                    <a:pt x="784" y="860"/>
                    <a:pt x="807" y="848"/>
                    <a:pt x="833" y="837"/>
                  </a:cubicBezTo>
                  <a:cubicBezTo>
                    <a:pt x="934" y="793"/>
                    <a:pt x="1075" y="764"/>
                    <a:pt x="1150" y="745"/>
                  </a:cubicBezTo>
                  <a:cubicBezTo>
                    <a:pt x="1308" y="706"/>
                    <a:pt x="1471" y="645"/>
                    <a:pt x="1521" y="516"/>
                  </a:cubicBezTo>
                  <a:cubicBezTo>
                    <a:pt x="1548" y="448"/>
                    <a:pt x="1540" y="377"/>
                    <a:pt x="1494" y="320"/>
                  </a:cubicBezTo>
                  <a:cubicBezTo>
                    <a:pt x="1405" y="209"/>
                    <a:pt x="1242" y="163"/>
                    <a:pt x="1110" y="129"/>
                  </a:cubicBezTo>
                  <a:cubicBezTo>
                    <a:pt x="942" y="86"/>
                    <a:pt x="769" y="62"/>
                    <a:pt x="597" y="43"/>
                  </a:cubicBezTo>
                  <a:cubicBezTo>
                    <a:pt x="398" y="21"/>
                    <a:pt x="200" y="6"/>
                    <a:pt x="0" y="0"/>
                  </a:cubicBezTo>
                  <a:cubicBezTo>
                    <a:pt x="0" y="209"/>
                    <a:pt x="0" y="209"/>
                    <a:pt x="0" y="209"/>
                  </a:cubicBezTo>
                  <a:cubicBezTo>
                    <a:pt x="73" y="216"/>
                    <a:pt x="134" y="215"/>
                    <a:pt x="207" y="220"/>
                  </a:cubicBezTo>
                  <a:cubicBezTo>
                    <a:pt x="230" y="221"/>
                    <a:pt x="268" y="224"/>
                    <a:pt x="292" y="226"/>
                  </a:cubicBezTo>
                  <a:cubicBezTo>
                    <a:pt x="399" y="230"/>
                    <a:pt x="461" y="236"/>
                    <a:pt x="567" y="241"/>
                  </a:cubicBezTo>
                  <a:cubicBezTo>
                    <a:pt x="585" y="243"/>
                    <a:pt x="660" y="247"/>
                    <a:pt x="684" y="249"/>
                  </a:cubicBezTo>
                  <a:cubicBezTo>
                    <a:pt x="804" y="259"/>
                    <a:pt x="987" y="285"/>
                    <a:pt x="1013" y="394"/>
                  </a:cubicBezTo>
                  <a:cubicBezTo>
                    <a:pt x="1027" y="450"/>
                    <a:pt x="985" y="488"/>
                    <a:pt x="904" y="523"/>
                  </a:cubicBezTo>
                  <a:cubicBezTo>
                    <a:pt x="877" y="535"/>
                    <a:pt x="848" y="545"/>
                    <a:pt x="817" y="554"/>
                  </a:cubicBezTo>
                  <a:cubicBezTo>
                    <a:pt x="575" y="629"/>
                    <a:pt x="293" y="654"/>
                    <a:pt x="117" y="858"/>
                  </a:cubicBezTo>
                  <a:cubicBezTo>
                    <a:pt x="101" y="877"/>
                    <a:pt x="86" y="897"/>
                    <a:pt x="72" y="920"/>
                  </a:cubicBezTo>
                  <a:cubicBezTo>
                    <a:pt x="61" y="942"/>
                    <a:pt x="53" y="965"/>
                    <a:pt x="47" y="990"/>
                  </a:cubicBezTo>
                  <a:cubicBezTo>
                    <a:pt x="37" y="1031"/>
                    <a:pt x="38" y="1075"/>
                    <a:pt x="52" y="1121"/>
                  </a:cubicBezTo>
                  <a:cubicBezTo>
                    <a:pt x="131" y="1375"/>
                    <a:pt x="560" y="1449"/>
                    <a:pt x="849" y="1485"/>
                  </a:cubicBezTo>
                  <a:cubicBezTo>
                    <a:pt x="1101" y="1516"/>
                    <a:pt x="1361" y="1512"/>
                    <a:pt x="1613" y="1541"/>
                  </a:cubicBezTo>
                  <a:cubicBezTo>
                    <a:pt x="1884" y="1572"/>
                    <a:pt x="2086" y="1700"/>
                    <a:pt x="2144" y="1848"/>
                  </a:cubicBezTo>
                  <a:cubicBezTo>
                    <a:pt x="2185" y="1953"/>
                    <a:pt x="2172" y="2070"/>
                    <a:pt x="2125" y="2178"/>
                  </a:cubicBezTo>
                  <a:cubicBezTo>
                    <a:pt x="3414" y="2178"/>
                    <a:pt x="3414" y="2178"/>
                    <a:pt x="3414" y="2178"/>
                  </a:cubicBezTo>
                  <a:cubicBezTo>
                    <a:pt x="3414" y="2176"/>
                    <a:pt x="3413" y="2173"/>
                    <a:pt x="3413" y="2170"/>
                  </a:cubicBez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6"/>
            <p:cNvSpPr>
              <a:spLocks/>
            </p:cNvSpPr>
            <p:nvPr/>
          </p:nvSpPr>
          <p:spPr bwMode="auto">
            <a:xfrm>
              <a:off x="0" y="1452563"/>
              <a:ext cx="8556625" cy="5446713"/>
            </a:xfrm>
            <a:custGeom>
              <a:avLst/>
              <a:gdLst>
                <a:gd name="T0" fmla="*/ 3261 w 3373"/>
                <a:gd name="T1" fmla="*/ 1875 h 2146"/>
                <a:gd name="T2" fmla="*/ 3165 w 3373"/>
                <a:gd name="T3" fmla="*/ 1736 h 2146"/>
                <a:gd name="T4" fmla="*/ 3059 w 3373"/>
                <a:gd name="T5" fmla="*/ 1619 h 2146"/>
                <a:gd name="T6" fmla="*/ 2870 w 3373"/>
                <a:gd name="T7" fmla="*/ 1463 h 2146"/>
                <a:gd name="T8" fmla="*/ 2702 w 3373"/>
                <a:gd name="T9" fmla="*/ 1359 h 2146"/>
                <a:gd name="T10" fmla="*/ 2492 w 3373"/>
                <a:gd name="T11" fmla="*/ 1263 h 2146"/>
                <a:gd name="T12" fmla="*/ 2259 w 3373"/>
                <a:gd name="T13" fmla="*/ 1189 h 2146"/>
                <a:gd name="T14" fmla="*/ 2044 w 3373"/>
                <a:gd name="T15" fmla="*/ 1145 h 2146"/>
                <a:gd name="T16" fmla="*/ 1824 w 3373"/>
                <a:gd name="T17" fmla="*/ 1123 h 2146"/>
                <a:gd name="T18" fmla="*/ 1631 w 3373"/>
                <a:gd name="T19" fmla="*/ 1121 h 2146"/>
                <a:gd name="T20" fmla="*/ 1404 w 3373"/>
                <a:gd name="T21" fmla="*/ 1125 h 2146"/>
                <a:gd name="T22" fmla="*/ 1340 w 3373"/>
                <a:gd name="T23" fmla="*/ 1126 h 2146"/>
                <a:gd name="T24" fmla="*/ 1141 w 3373"/>
                <a:gd name="T25" fmla="*/ 1126 h 2146"/>
                <a:gd name="T26" fmla="*/ 924 w 3373"/>
                <a:gd name="T27" fmla="*/ 1113 h 2146"/>
                <a:gd name="T28" fmla="*/ 743 w 3373"/>
                <a:gd name="T29" fmla="*/ 1060 h 2146"/>
                <a:gd name="T30" fmla="*/ 709 w 3373"/>
                <a:gd name="T31" fmla="*/ 1036 h 2146"/>
                <a:gd name="T32" fmla="*/ 675 w 3373"/>
                <a:gd name="T33" fmla="*/ 884 h 2146"/>
                <a:gd name="T34" fmla="*/ 779 w 3373"/>
                <a:gd name="T35" fmla="*/ 792 h 2146"/>
                <a:gd name="T36" fmla="*/ 990 w 3373"/>
                <a:gd name="T37" fmla="*/ 718 h 2146"/>
                <a:gd name="T38" fmla="*/ 1196 w 3373"/>
                <a:gd name="T39" fmla="*/ 666 h 2146"/>
                <a:gd name="T40" fmla="*/ 1397 w 3373"/>
                <a:gd name="T41" fmla="*/ 576 h 2146"/>
                <a:gd name="T42" fmla="*/ 1482 w 3373"/>
                <a:gd name="T43" fmla="*/ 469 h 2146"/>
                <a:gd name="T44" fmla="*/ 1420 w 3373"/>
                <a:gd name="T45" fmla="*/ 262 h 2146"/>
                <a:gd name="T46" fmla="*/ 1275 w 3373"/>
                <a:gd name="T47" fmla="*/ 173 h 2146"/>
                <a:gd name="T48" fmla="*/ 1094 w 3373"/>
                <a:gd name="T49" fmla="*/ 119 h 2146"/>
                <a:gd name="T50" fmla="*/ 1008 w 3373"/>
                <a:gd name="T51" fmla="*/ 98 h 2146"/>
                <a:gd name="T52" fmla="*/ 848 w 3373"/>
                <a:gd name="T53" fmla="*/ 72 h 2146"/>
                <a:gd name="T54" fmla="*/ 629 w 3373"/>
                <a:gd name="T55" fmla="*/ 45 h 2146"/>
                <a:gd name="T56" fmla="*/ 409 w 3373"/>
                <a:gd name="T57" fmla="*/ 20 h 2146"/>
                <a:gd name="T58" fmla="*/ 188 w 3373"/>
                <a:gd name="T59" fmla="*/ 3 h 2146"/>
                <a:gd name="T60" fmla="*/ 45 w 3373"/>
                <a:gd name="T61" fmla="*/ 0 h 2146"/>
                <a:gd name="T62" fmla="*/ 62 w 3373"/>
                <a:gd name="T63" fmla="*/ 9 h 2146"/>
                <a:gd name="T64" fmla="*/ 222 w 3373"/>
                <a:gd name="T65" fmla="*/ 14 h 2146"/>
                <a:gd name="T66" fmla="*/ 443 w 3373"/>
                <a:gd name="T67" fmla="*/ 33 h 2146"/>
                <a:gd name="T68" fmla="*/ 663 w 3373"/>
                <a:gd name="T69" fmla="*/ 58 h 2146"/>
                <a:gd name="T70" fmla="*/ 881 w 3373"/>
                <a:gd name="T71" fmla="*/ 87 h 2146"/>
                <a:gd name="T72" fmla="*/ 1024 w 3373"/>
                <a:gd name="T73" fmla="*/ 111 h 2146"/>
                <a:gd name="T74" fmla="*/ 1127 w 3373"/>
                <a:gd name="T75" fmla="*/ 138 h 2146"/>
                <a:gd name="T76" fmla="*/ 1306 w 3373"/>
                <a:gd name="T77" fmla="*/ 198 h 2146"/>
                <a:gd name="T78" fmla="*/ 1462 w 3373"/>
                <a:gd name="T79" fmla="*/ 335 h 2146"/>
                <a:gd name="T80" fmla="*/ 1456 w 3373"/>
                <a:gd name="T81" fmla="*/ 492 h 2146"/>
                <a:gd name="T82" fmla="*/ 1264 w 3373"/>
                <a:gd name="T83" fmla="*/ 629 h 2146"/>
                <a:gd name="T84" fmla="*/ 1072 w 3373"/>
                <a:gd name="T85" fmla="*/ 683 h 2146"/>
                <a:gd name="T86" fmla="*/ 850 w 3373"/>
                <a:gd name="T87" fmla="*/ 745 h 2146"/>
                <a:gd name="T88" fmla="*/ 691 w 3373"/>
                <a:gd name="T89" fmla="*/ 832 h 2146"/>
                <a:gd name="T90" fmla="*/ 686 w 3373"/>
                <a:gd name="T91" fmla="*/ 1029 h 2146"/>
                <a:gd name="T92" fmla="*/ 717 w 3373"/>
                <a:gd name="T93" fmla="*/ 1057 h 2146"/>
                <a:gd name="T94" fmla="*/ 805 w 3373"/>
                <a:gd name="T95" fmla="*/ 1102 h 2146"/>
                <a:gd name="T96" fmla="*/ 1008 w 3373"/>
                <a:gd name="T97" fmla="*/ 1136 h 2146"/>
                <a:gd name="T98" fmla="*/ 1212 w 3373"/>
                <a:gd name="T99" fmla="*/ 1142 h 2146"/>
                <a:gd name="T100" fmla="*/ 1360 w 3373"/>
                <a:gd name="T101" fmla="*/ 1143 h 2146"/>
                <a:gd name="T102" fmla="*/ 1470 w 3373"/>
                <a:gd name="T103" fmla="*/ 1141 h 2146"/>
                <a:gd name="T104" fmla="*/ 1696 w 3373"/>
                <a:gd name="T105" fmla="*/ 1137 h 2146"/>
                <a:gd name="T106" fmla="*/ 1919 w 3373"/>
                <a:gd name="T107" fmla="*/ 1147 h 2146"/>
                <a:gd name="T108" fmla="*/ 2137 w 3373"/>
                <a:gd name="T109" fmla="*/ 1179 h 2146"/>
                <a:gd name="T110" fmla="*/ 2350 w 3373"/>
                <a:gd name="T111" fmla="*/ 1233 h 2146"/>
                <a:gd name="T112" fmla="*/ 2557 w 3373"/>
                <a:gd name="T113" fmla="*/ 1309 h 2146"/>
                <a:gd name="T114" fmla="*/ 2759 w 3373"/>
                <a:gd name="T115" fmla="*/ 1411 h 2146"/>
                <a:gd name="T116" fmla="*/ 2952 w 3373"/>
                <a:gd name="T117" fmla="*/ 1546 h 2146"/>
                <a:gd name="T118" fmla="*/ 3131 w 3373"/>
                <a:gd name="T119" fmla="*/ 1722 h 2146"/>
                <a:gd name="T120" fmla="*/ 3225 w 3373"/>
                <a:gd name="T121" fmla="*/ 1851 h 2146"/>
                <a:gd name="T122" fmla="*/ 3338 w 3373"/>
                <a:gd name="T123" fmla="*/ 2097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3" h="2146">
                  <a:moveTo>
                    <a:pt x="3365" y="2116"/>
                  </a:moveTo>
                  <a:cubicBezTo>
                    <a:pt x="3363" y="2109"/>
                    <a:pt x="3361" y="2102"/>
                    <a:pt x="3359" y="2095"/>
                  </a:cubicBezTo>
                  <a:cubicBezTo>
                    <a:pt x="3355" y="2083"/>
                    <a:pt x="3351" y="2070"/>
                    <a:pt x="3347" y="2058"/>
                  </a:cubicBezTo>
                  <a:cubicBezTo>
                    <a:pt x="3340" y="2041"/>
                    <a:pt x="3334" y="2023"/>
                    <a:pt x="3327" y="2006"/>
                  </a:cubicBezTo>
                  <a:cubicBezTo>
                    <a:pt x="3321" y="1993"/>
                    <a:pt x="3315" y="1980"/>
                    <a:pt x="3309" y="1967"/>
                  </a:cubicBezTo>
                  <a:cubicBezTo>
                    <a:pt x="3308" y="1964"/>
                    <a:pt x="3307" y="1961"/>
                    <a:pt x="3306" y="1959"/>
                  </a:cubicBezTo>
                  <a:cubicBezTo>
                    <a:pt x="3299" y="1944"/>
                    <a:pt x="3291" y="1930"/>
                    <a:pt x="3284" y="1915"/>
                  </a:cubicBezTo>
                  <a:cubicBezTo>
                    <a:pt x="3276" y="1902"/>
                    <a:pt x="3269" y="1888"/>
                    <a:pt x="3261" y="1875"/>
                  </a:cubicBezTo>
                  <a:cubicBezTo>
                    <a:pt x="3255" y="1865"/>
                    <a:pt x="3250" y="1855"/>
                    <a:pt x="3244" y="1846"/>
                  </a:cubicBezTo>
                  <a:cubicBezTo>
                    <a:pt x="3242" y="1843"/>
                    <a:pt x="3240" y="1840"/>
                    <a:pt x="3238" y="1837"/>
                  </a:cubicBezTo>
                  <a:cubicBezTo>
                    <a:pt x="3234" y="1830"/>
                    <a:pt x="3229" y="1824"/>
                    <a:pt x="3225" y="1817"/>
                  </a:cubicBezTo>
                  <a:cubicBezTo>
                    <a:pt x="3221" y="1812"/>
                    <a:pt x="3218" y="1807"/>
                    <a:pt x="3214" y="1801"/>
                  </a:cubicBezTo>
                  <a:cubicBezTo>
                    <a:pt x="3211" y="1797"/>
                    <a:pt x="3208" y="1793"/>
                    <a:pt x="3205" y="1789"/>
                  </a:cubicBezTo>
                  <a:cubicBezTo>
                    <a:pt x="3200" y="1782"/>
                    <a:pt x="3195" y="1775"/>
                    <a:pt x="3190" y="1768"/>
                  </a:cubicBezTo>
                  <a:cubicBezTo>
                    <a:pt x="3188" y="1766"/>
                    <a:pt x="3186" y="1763"/>
                    <a:pt x="3185" y="1761"/>
                  </a:cubicBezTo>
                  <a:cubicBezTo>
                    <a:pt x="3178" y="1753"/>
                    <a:pt x="3172" y="1744"/>
                    <a:pt x="3165" y="1736"/>
                  </a:cubicBezTo>
                  <a:cubicBezTo>
                    <a:pt x="3165" y="1735"/>
                    <a:pt x="3164" y="1735"/>
                    <a:pt x="3164" y="1734"/>
                  </a:cubicBezTo>
                  <a:cubicBezTo>
                    <a:pt x="3156" y="1724"/>
                    <a:pt x="3148" y="1715"/>
                    <a:pt x="3140" y="1706"/>
                  </a:cubicBezTo>
                  <a:cubicBezTo>
                    <a:pt x="3132" y="1696"/>
                    <a:pt x="3123" y="1686"/>
                    <a:pt x="3115" y="1677"/>
                  </a:cubicBezTo>
                  <a:cubicBezTo>
                    <a:pt x="3106" y="1667"/>
                    <a:pt x="3098" y="1658"/>
                    <a:pt x="3089" y="1649"/>
                  </a:cubicBezTo>
                  <a:cubicBezTo>
                    <a:pt x="3083" y="1643"/>
                    <a:pt x="3078" y="1638"/>
                    <a:pt x="3072" y="1632"/>
                  </a:cubicBezTo>
                  <a:cubicBezTo>
                    <a:pt x="3071" y="1631"/>
                    <a:pt x="3070" y="1630"/>
                    <a:pt x="3070" y="1630"/>
                  </a:cubicBezTo>
                  <a:cubicBezTo>
                    <a:pt x="3069" y="1629"/>
                    <a:pt x="3068" y="1628"/>
                    <a:pt x="3068" y="1628"/>
                  </a:cubicBezTo>
                  <a:cubicBezTo>
                    <a:pt x="3065" y="1625"/>
                    <a:pt x="3062" y="1622"/>
                    <a:pt x="3059" y="1619"/>
                  </a:cubicBezTo>
                  <a:cubicBezTo>
                    <a:pt x="3050" y="1610"/>
                    <a:pt x="3041" y="1602"/>
                    <a:pt x="3033" y="1594"/>
                  </a:cubicBezTo>
                  <a:cubicBezTo>
                    <a:pt x="3024" y="1586"/>
                    <a:pt x="3015" y="1578"/>
                    <a:pt x="3006" y="1570"/>
                  </a:cubicBezTo>
                  <a:cubicBezTo>
                    <a:pt x="2997" y="1562"/>
                    <a:pt x="2988" y="1554"/>
                    <a:pt x="2979" y="1547"/>
                  </a:cubicBezTo>
                  <a:cubicBezTo>
                    <a:pt x="2975" y="1543"/>
                    <a:pt x="2971" y="1539"/>
                    <a:pt x="2966" y="1535"/>
                  </a:cubicBezTo>
                  <a:cubicBezTo>
                    <a:pt x="2962" y="1532"/>
                    <a:pt x="2957" y="1528"/>
                    <a:pt x="2952" y="1524"/>
                  </a:cubicBezTo>
                  <a:cubicBezTo>
                    <a:pt x="2943" y="1517"/>
                    <a:pt x="2934" y="1510"/>
                    <a:pt x="2925" y="1503"/>
                  </a:cubicBezTo>
                  <a:cubicBezTo>
                    <a:pt x="2916" y="1496"/>
                    <a:pt x="2907" y="1489"/>
                    <a:pt x="2898" y="1483"/>
                  </a:cubicBezTo>
                  <a:cubicBezTo>
                    <a:pt x="2889" y="1476"/>
                    <a:pt x="2880" y="1469"/>
                    <a:pt x="2870" y="1463"/>
                  </a:cubicBezTo>
                  <a:cubicBezTo>
                    <a:pt x="2866" y="1460"/>
                    <a:pt x="2861" y="1456"/>
                    <a:pt x="2856" y="1453"/>
                  </a:cubicBezTo>
                  <a:cubicBezTo>
                    <a:pt x="2852" y="1450"/>
                    <a:pt x="2847" y="1447"/>
                    <a:pt x="2843" y="1444"/>
                  </a:cubicBezTo>
                  <a:cubicBezTo>
                    <a:pt x="2833" y="1438"/>
                    <a:pt x="2824" y="1432"/>
                    <a:pt x="2815" y="1426"/>
                  </a:cubicBezTo>
                  <a:cubicBezTo>
                    <a:pt x="2805" y="1420"/>
                    <a:pt x="2796" y="1414"/>
                    <a:pt x="2787" y="1408"/>
                  </a:cubicBezTo>
                  <a:cubicBezTo>
                    <a:pt x="2777" y="1402"/>
                    <a:pt x="2768" y="1397"/>
                    <a:pt x="2758" y="1391"/>
                  </a:cubicBezTo>
                  <a:cubicBezTo>
                    <a:pt x="2752" y="1388"/>
                    <a:pt x="2746" y="1384"/>
                    <a:pt x="2740" y="1380"/>
                  </a:cubicBezTo>
                  <a:cubicBezTo>
                    <a:pt x="2737" y="1378"/>
                    <a:pt x="2733" y="1377"/>
                    <a:pt x="2730" y="1375"/>
                  </a:cubicBezTo>
                  <a:cubicBezTo>
                    <a:pt x="2721" y="1370"/>
                    <a:pt x="2711" y="1364"/>
                    <a:pt x="2702" y="1359"/>
                  </a:cubicBezTo>
                  <a:cubicBezTo>
                    <a:pt x="2692" y="1354"/>
                    <a:pt x="2682" y="1349"/>
                    <a:pt x="2673" y="1344"/>
                  </a:cubicBezTo>
                  <a:cubicBezTo>
                    <a:pt x="2663" y="1339"/>
                    <a:pt x="2654" y="1334"/>
                    <a:pt x="2644" y="1330"/>
                  </a:cubicBezTo>
                  <a:cubicBezTo>
                    <a:pt x="2635" y="1325"/>
                    <a:pt x="2625" y="1320"/>
                    <a:pt x="2615" y="1316"/>
                  </a:cubicBezTo>
                  <a:cubicBezTo>
                    <a:pt x="2606" y="1311"/>
                    <a:pt x="2596" y="1307"/>
                    <a:pt x="2586" y="1302"/>
                  </a:cubicBezTo>
                  <a:cubicBezTo>
                    <a:pt x="2576" y="1298"/>
                    <a:pt x="2567" y="1294"/>
                    <a:pt x="2557" y="1290"/>
                  </a:cubicBezTo>
                  <a:cubicBezTo>
                    <a:pt x="2547" y="1285"/>
                    <a:pt x="2537" y="1281"/>
                    <a:pt x="2528" y="1277"/>
                  </a:cubicBezTo>
                  <a:cubicBezTo>
                    <a:pt x="2518" y="1273"/>
                    <a:pt x="2508" y="1269"/>
                    <a:pt x="2498" y="1266"/>
                  </a:cubicBezTo>
                  <a:cubicBezTo>
                    <a:pt x="2496" y="1265"/>
                    <a:pt x="2494" y="1264"/>
                    <a:pt x="2492" y="1263"/>
                  </a:cubicBezTo>
                  <a:cubicBezTo>
                    <a:pt x="2484" y="1260"/>
                    <a:pt x="2476" y="1257"/>
                    <a:pt x="2469" y="1254"/>
                  </a:cubicBezTo>
                  <a:cubicBezTo>
                    <a:pt x="2459" y="1251"/>
                    <a:pt x="2449" y="1247"/>
                    <a:pt x="2439" y="1244"/>
                  </a:cubicBezTo>
                  <a:cubicBezTo>
                    <a:pt x="2429" y="1240"/>
                    <a:pt x="2419" y="1237"/>
                    <a:pt x="2409" y="1233"/>
                  </a:cubicBezTo>
                  <a:cubicBezTo>
                    <a:pt x="2399" y="1230"/>
                    <a:pt x="2389" y="1227"/>
                    <a:pt x="2379" y="1223"/>
                  </a:cubicBezTo>
                  <a:cubicBezTo>
                    <a:pt x="2369" y="1220"/>
                    <a:pt x="2359" y="1217"/>
                    <a:pt x="2349" y="1214"/>
                  </a:cubicBezTo>
                  <a:cubicBezTo>
                    <a:pt x="2339" y="1211"/>
                    <a:pt x="2329" y="1208"/>
                    <a:pt x="2319" y="1205"/>
                  </a:cubicBezTo>
                  <a:cubicBezTo>
                    <a:pt x="2309" y="1202"/>
                    <a:pt x="2299" y="1200"/>
                    <a:pt x="2289" y="1197"/>
                  </a:cubicBezTo>
                  <a:cubicBezTo>
                    <a:pt x="2279" y="1194"/>
                    <a:pt x="2269" y="1191"/>
                    <a:pt x="2259" y="1189"/>
                  </a:cubicBezTo>
                  <a:cubicBezTo>
                    <a:pt x="2249" y="1186"/>
                    <a:pt x="2240" y="1184"/>
                    <a:pt x="2230" y="1182"/>
                  </a:cubicBezTo>
                  <a:cubicBezTo>
                    <a:pt x="2230" y="1182"/>
                    <a:pt x="2229" y="1181"/>
                    <a:pt x="2228" y="1181"/>
                  </a:cubicBezTo>
                  <a:cubicBezTo>
                    <a:pt x="2218" y="1179"/>
                    <a:pt x="2208" y="1176"/>
                    <a:pt x="2198" y="1174"/>
                  </a:cubicBezTo>
                  <a:cubicBezTo>
                    <a:pt x="2188" y="1172"/>
                    <a:pt x="2177" y="1170"/>
                    <a:pt x="2167" y="1168"/>
                  </a:cubicBezTo>
                  <a:cubicBezTo>
                    <a:pt x="2157" y="1165"/>
                    <a:pt x="2147" y="1163"/>
                    <a:pt x="2136" y="1161"/>
                  </a:cubicBezTo>
                  <a:cubicBezTo>
                    <a:pt x="2126" y="1159"/>
                    <a:pt x="2116" y="1157"/>
                    <a:pt x="2106" y="1156"/>
                  </a:cubicBezTo>
                  <a:cubicBezTo>
                    <a:pt x="2095" y="1154"/>
                    <a:pt x="2085" y="1152"/>
                    <a:pt x="2075" y="1150"/>
                  </a:cubicBezTo>
                  <a:cubicBezTo>
                    <a:pt x="2064" y="1149"/>
                    <a:pt x="2054" y="1147"/>
                    <a:pt x="2044" y="1145"/>
                  </a:cubicBezTo>
                  <a:cubicBezTo>
                    <a:pt x="2033" y="1144"/>
                    <a:pt x="2023" y="1142"/>
                    <a:pt x="2012" y="1141"/>
                  </a:cubicBezTo>
                  <a:cubicBezTo>
                    <a:pt x="2002" y="1139"/>
                    <a:pt x="1992" y="1138"/>
                    <a:pt x="1981" y="1137"/>
                  </a:cubicBezTo>
                  <a:cubicBezTo>
                    <a:pt x="1974" y="1136"/>
                    <a:pt x="1968" y="1135"/>
                    <a:pt x="1961" y="1134"/>
                  </a:cubicBezTo>
                  <a:cubicBezTo>
                    <a:pt x="1957" y="1134"/>
                    <a:pt x="1953" y="1134"/>
                    <a:pt x="1950" y="1133"/>
                  </a:cubicBezTo>
                  <a:cubicBezTo>
                    <a:pt x="1939" y="1132"/>
                    <a:pt x="1929" y="1131"/>
                    <a:pt x="1918" y="1130"/>
                  </a:cubicBezTo>
                  <a:cubicBezTo>
                    <a:pt x="1908" y="1129"/>
                    <a:pt x="1897" y="1128"/>
                    <a:pt x="1887" y="1127"/>
                  </a:cubicBezTo>
                  <a:cubicBezTo>
                    <a:pt x="1876" y="1126"/>
                    <a:pt x="1866" y="1125"/>
                    <a:pt x="1855" y="1125"/>
                  </a:cubicBezTo>
                  <a:cubicBezTo>
                    <a:pt x="1845" y="1124"/>
                    <a:pt x="1835" y="1123"/>
                    <a:pt x="1824" y="1123"/>
                  </a:cubicBezTo>
                  <a:cubicBezTo>
                    <a:pt x="1824" y="1123"/>
                    <a:pt x="1824" y="1123"/>
                    <a:pt x="1823" y="1123"/>
                  </a:cubicBezTo>
                  <a:cubicBezTo>
                    <a:pt x="1813" y="1122"/>
                    <a:pt x="1802" y="1122"/>
                    <a:pt x="1792" y="1121"/>
                  </a:cubicBezTo>
                  <a:cubicBezTo>
                    <a:pt x="1781" y="1121"/>
                    <a:pt x="1770" y="1121"/>
                    <a:pt x="1760" y="1120"/>
                  </a:cubicBezTo>
                  <a:cubicBezTo>
                    <a:pt x="1749" y="1120"/>
                    <a:pt x="1738" y="1120"/>
                    <a:pt x="1727" y="1120"/>
                  </a:cubicBezTo>
                  <a:cubicBezTo>
                    <a:pt x="1717" y="1120"/>
                    <a:pt x="1706" y="1120"/>
                    <a:pt x="1695" y="1120"/>
                  </a:cubicBezTo>
                  <a:cubicBezTo>
                    <a:pt x="1693" y="1120"/>
                    <a:pt x="1690" y="1120"/>
                    <a:pt x="1687" y="1120"/>
                  </a:cubicBezTo>
                  <a:cubicBezTo>
                    <a:pt x="1663" y="1120"/>
                    <a:pt x="1663" y="1120"/>
                    <a:pt x="1663" y="1120"/>
                  </a:cubicBezTo>
                  <a:cubicBezTo>
                    <a:pt x="1631" y="1121"/>
                    <a:pt x="1631" y="1121"/>
                    <a:pt x="1631" y="1121"/>
                  </a:cubicBezTo>
                  <a:cubicBezTo>
                    <a:pt x="1598" y="1121"/>
                    <a:pt x="1598" y="1121"/>
                    <a:pt x="1598" y="1121"/>
                  </a:cubicBezTo>
                  <a:cubicBezTo>
                    <a:pt x="1566" y="1122"/>
                    <a:pt x="1566" y="1122"/>
                    <a:pt x="1566" y="1122"/>
                  </a:cubicBezTo>
                  <a:cubicBezTo>
                    <a:pt x="1534" y="1123"/>
                    <a:pt x="1534" y="1123"/>
                    <a:pt x="1534" y="1123"/>
                  </a:cubicBezTo>
                  <a:cubicBezTo>
                    <a:pt x="1501" y="1123"/>
                    <a:pt x="1501" y="1123"/>
                    <a:pt x="1501" y="1123"/>
                  </a:cubicBezTo>
                  <a:cubicBezTo>
                    <a:pt x="1469" y="1124"/>
                    <a:pt x="1469" y="1124"/>
                    <a:pt x="1469" y="1124"/>
                  </a:cubicBezTo>
                  <a:cubicBezTo>
                    <a:pt x="1437" y="1125"/>
                    <a:pt x="1437" y="1125"/>
                    <a:pt x="1437" y="1125"/>
                  </a:cubicBezTo>
                  <a:cubicBezTo>
                    <a:pt x="1414" y="1125"/>
                    <a:pt x="1414" y="1125"/>
                    <a:pt x="1414" y="1125"/>
                  </a:cubicBezTo>
                  <a:cubicBezTo>
                    <a:pt x="1404" y="1125"/>
                    <a:pt x="1404" y="1125"/>
                    <a:pt x="1404" y="1125"/>
                  </a:cubicBezTo>
                  <a:cubicBezTo>
                    <a:pt x="1380" y="1126"/>
                    <a:pt x="1380" y="1126"/>
                    <a:pt x="1380" y="1126"/>
                  </a:cubicBezTo>
                  <a:cubicBezTo>
                    <a:pt x="1372" y="1126"/>
                    <a:pt x="1372" y="1126"/>
                    <a:pt x="1372" y="1126"/>
                  </a:cubicBezTo>
                  <a:cubicBezTo>
                    <a:pt x="1363" y="1126"/>
                    <a:pt x="1363" y="1126"/>
                    <a:pt x="1363" y="1126"/>
                  </a:cubicBezTo>
                  <a:cubicBezTo>
                    <a:pt x="1359" y="1126"/>
                    <a:pt x="1359" y="1126"/>
                    <a:pt x="1359" y="1126"/>
                  </a:cubicBezTo>
                  <a:cubicBezTo>
                    <a:pt x="1357" y="1126"/>
                    <a:pt x="1357" y="1126"/>
                    <a:pt x="1357" y="1126"/>
                  </a:cubicBezTo>
                  <a:cubicBezTo>
                    <a:pt x="1354" y="1126"/>
                    <a:pt x="1354" y="1126"/>
                    <a:pt x="1354" y="1126"/>
                  </a:cubicBezTo>
                  <a:cubicBezTo>
                    <a:pt x="1346" y="1126"/>
                    <a:pt x="1346" y="1126"/>
                    <a:pt x="1346" y="1126"/>
                  </a:cubicBezTo>
                  <a:cubicBezTo>
                    <a:pt x="1344" y="1126"/>
                    <a:pt x="1342" y="1126"/>
                    <a:pt x="1340" y="1126"/>
                  </a:cubicBezTo>
                  <a:cubicBezTo>
                    <a:pt x="1329" y="1126"/>
                    <a:pt x="1318" y="1126"/>
                    <a:pt x="1307" y="1126"/>
                  </a:cubicBezTo>
                  <a:cubicBezTo>
                    <a:pt x="1297" y="1126"/>
                    <a:pt x="1287" y="1126"/>
                    <a:pt x="1277" y="1126"/>
                  </a:cubicBezTo>
                  <a:cubicBezTo>
                    <a:pt x="1277" y="1126"/>
                    <a:pt x="1276" y="1126"/>
                    <a:pt x="1275" y="1126"/>
                  </a:cubicBezTo>
                  <a:cubicBezTo>
                    <a:pt x="1264" y="1126"/>
                    <a:pt x="1254" y="1126"/>
                    <a:pt x="1243" y="1126"/>
                  </a:cubicBezTo>
                  <a:cubicBezTo>
                    <a:pt x="1232" y="1126"/>
                    <a:pt x="1221" y="1126"/>
                    <a:pt x="1211" y="1126"/>
                  </a:cubicBezTo>
                  <a:cubicBezTo>
                    <a:pt x="1200" y="1126"/>
                    <a:pt x="1189" y="1126"/>
                    <a:pt x="1178" y="1126"/>
                  </a:cubicBezTo>
                  <a:cubicBezTo>
                    <a:pt x="1168" y="1126"/>
                    <a:pt x="1157" y="1126"/>
                    <a:pt x="1146" y="1126"/>
                  </a:cubicBezTo>
                  <a:cubicBezTo>
                    <a:pt x="1145" y="1126"/>
                    <a:pt x="1143" y="1126"/>
                    <a:pt x="1141" y="1126"/>
                  </a:cubicBezTo>
                  <a:cubicBezTo>
                    <a:pt x="1132" y="1126"/>
                    <a:pt x="1123" y="1126"/>
                    <a:pt x="1114" y="1125"/>
                  </a:cubicBezTo>
                  <a:cubicBezTo>
                    <a:pt x="1104" y="1125"/>
                    <a:pt x="1093" y="1125"/>
                    <a:pt x="1082" y="1125"/>
                  </a:cubicBezTo>
                  <a:cubicBezTo>
                    <a:pt x="1072" y="1124"/>
                    <a:pt x="1061" y="1124"/>
                    <a:pt x="1050" y="1123"/>
                  </a:cubicBezTo>
                  <a:cubicBezTo>
                    <a:pt x="1040" y="1123"/>
                    <a:pt x="1029" y="1122"/>
                    <a:pt x="1019" y="1122"/>
                  </a:cubicBezTo>
                  <a:cubicBezTo>
                    <a:pt x="1014" y="1121"/>
                    <a:pt x="1009" y="1121"/>
                    <a:pt x="1005" y="1121"/>
                  </a:cubicBezTo>
                  <a:cubicBezTo>
                    <a:pt x="999" y="1120"/>
                    <a:pt x="993" y="1120"/>
                    <a:pt x="987" y="1119"/>
                  </a:cubicBezTo>
                  <a:cubicBezTo>
                    <a:pt x="976" y="1118"/>
                    <a:pt x="966" y="1117"/>
                    <a:pt x="955" y="1116"/>
                  </a:cubicBezTo>
                  <a:cubicBezTo>
                    <a:pt x="945" y="1115"/>
                    <a:pt x="934" y="1114"/>
                    <a:pt x="924" y="1113"/>
                  </a:cubicBezTo>
                  <a:cubicBezTo>
                    <a:pt x="914" y="1111"/>
                    <a:pt x="903" y="1110"/>
                    <a:pt x="893" y="1108"/>
                  </a:cubicBezTo>
                  <a:cubicBezTo>
                    <a:pt x="885" y="1107"/>
                    <a:pt x="878" y="1105"/>
                    <a:pt x="870" y="1104"/>
                  </a:cubicBezTo>
                  <a:cubicBezTo>
                    <a:pt x="867" y="1103"/>
                    <a:pt x="865" y="1103"/>
                    <a:pt x="862" y="1102"/>
                  </a:cubicBezTo>
                  <a:cubicBezTo>
                    <a:pt x="852" y="1100"/>
                    <a:pt x="842" y="1097"/>
                    <a:pt x="832" y="1095"/>
                  </a:cubicBezTo>
                  <a:cubicBezTo>
                    <a:pt x="823" y="1092"/>
                    <a:pt x="814" y="1090"/>
                    <a:pt x="805" y="1087"/>
                  </a:cubicBezTo>
                  <a:cubicBezTo>
                    <a:pt x="804" y="1087"/>
                    <a:pt x="803" y="1086"/>
                    <a:pt x="802" y="1086"/>
                  </a:cubicBezTo>
                  <a:cubicBezTo>
                    <a:pt x="792" y="1082"/>
                    <a:pt x="782" y="1079"/>
                    <a:pt x="772" y="1075"/>
                  </a:cubicBezTo>
                  <a:cubicBezTo>
                    <a:pt x="762" y="1070"/>
                    <a:pt x="752" y="1066"/>
                    <a:pt x="743" y="1060"/>
                  </a:cubicBezTo>
                  <a:cubicBezTo>
                    <a:pt x="743" y="1060"/>
                    <a:pt x="743" y="1060"/>
                    <a:pt x="743" y="1060"/>
                  </a:cubicBezTo>
                  <a:cubicBezTo>
                    <a:pt x="741" y="1059"/>
                    <a:pt x="738" y="1058"/>
                    <a:pt x="736" y="1056"/>
                  </a:cubicBezTo>
                  <a:cubicBezTo>
                    <a:pt x="734" y="1055"/>
                    <a:pt x="731" y="1053"/>
                    <a:pt x="729" y="1052"/>
                  </a:cubicBezTo>
                  <a:cubicBezTo>
                    <a:pt x="722" y="1047"/>
                    <a:pt x="722" y="1047"/>
                    <a:pt x="722" y="1047"/>
                  </a:cubicBezTo>
                  <a:cubicBezTo>
                    <a:pt x="720" y="1045"/>
                    <a:pt x="718" y="1043"/>
                    <a:pt x="715" y="1042"/>
                  </a:cubicBezTo>
                  <a:cubicBezTo>
                    <a:pt x="715" y="1042"/>
                    <a:pt x="715" y="1042"/>
                    <a:pt x="715" y="1042"/>
                  </a:cubicBezTo>
                  <a:cubicBezTo>
                    <a:pt x="712" y="1039"/>
                    <a:pt x="712" y="1039"/>
                    <a:pt x="712" y="1039"/>
                  </a:cubicBezTo>
                  <a:cubicBezTo>
                    <a:pt x="709" y="1036"/>
                    <a:pt x="709" y="1036"/>
                    <a:pt x="709" y="1036"/>
                  </a:cubicBezTo>
                  <a:cubicBezTo>
                    <a:pt x="704" y="1032"/>
                    <a:pt x="704" y="1032"/>
                    <a:pt x="704" y="1032"/>
                  </a:cubicBezTo>
                  <a:cubicBezTo>
                    <a:pt x="703" y="1031"/>
                    <a:pt x="702" y="1030"/>
                    <a:pt x="701" y="1029"/>
                  </a:cubicBezTo>
                  <a:cubicBezTo>
                    <a:pt x="700" y="1027"/>
                    <a:pt x="698" y="1025"/>
                    <a:pt x="696" y="1023"/>
                  </a:cubicBezTo>
                  <a:cubicBezTo>
                    <a:pt x="695" y="1022"/>
                    <a:pt x="694" y="1020"/>
                    <a:pt x="693" y="1019"/>
                  </a:cubicBezTo>
                  <a:cubicBezTo>
                    <a:pt x="684" y="1007"/>
                    <a:pt x="676" y="993"/>
                    <a:pt x="671" y="978"/>
                  </a:cubicBezTo>
                  <a:cubicBezTo>
                    <a:pt x="670" y="973"/>
                    <a:pt x="668" y="969"/>
                    <a:pt x="667" y="964"/>
                  </a:cubicBezTo>
                  <a:cubicBezTo>
                    <a:pt x="662" y="943"/>
                    <a:pt x="663" y="920"/>
                    <a:pt x="669" y="899"/>
                  </a:cubicBezTo>
                  <a:cubicBezTo>
                    <a:pt x="671" y="894"/>
                    <a:pt x="673" y="889"/>
                    <a:pt x="675" y="884"/>
                  </a:cubicBezTo>
                  <a:cubicBezTo>
                    <a:pt x="676" y="882"/>
                    <a:pt x="677" y="879"/>
                    <a:pt x="678" y="877"/>
                  </a:cubicBezTo>
                  <a:cubicBezTo>
                    <a:pt x="683" y="869"/>
                    <a:pt x="683" y="869"/>
                    <a:pt x="683" y="869"/>
                  </a:cubicBezTo>
                  <a:cubicBezTo>
                    <a:pt x="688" y="860"/>
                    <a:pt x="695" y="852"/>
                    <a:pt x="703" y="844"/>
                  </a:cubicBezTo>
                  <a:cubicBezTo>
                    <a:pt x="703" y="844"/>
                    <a:pt x="703" y="844"/>
                    <a:pt x="703" y="844"/>
                  </a:cubicBezTo>
                  <a:cubicBezTo>
                    <a:pt x="711" y="836"/>
                    <a:pt x="719" y="829"/>
                    <a:pt x="728" y="822"/>
                  </a:cubicBezTo>
                  <a:cubicBezTo>
                    <a:pt x="733" y="819"/>
                    <a:pt x="737" y="816"/>
                    <a:pt x="742" y="813"/>
                  </a:cubicBezTo>
                  <a:cubicBezTo>
                    <a:pt x="747" y="810"/>
                    <a:pt x="752" y="807"/>
                    <a:pt x="756" y="804"/>
                  </a:cubicBezTo>
                  <a:cubicBezTo>
                    <a:pt x="764" y="800"/>
                    <a:pt x="772" y="796"/>
                    <a:pt x="779" y="792"/>
                  </a:cubicBezTo>
                  <a:cubicBezTo>
                    <a:pt x="791" y="786"/>
                    <a:pt x="803" y="780"/>
                    <a:pt x="815" y="775"/>
                  </a:cubicBezTo>
                  <a:cubicBezTo>
                    <a:pt x="816" y="775"/>
                    <a:pt x="817" y="775"/>
                    <a:pt x="817" y="774"/>
                  </a:cubicBezTo>
                  <a:cubicBezTo>
                    <a:pt x="828" y="770"/>
                    <a:pt x="840" y="765"/>
                    <a:pt x="851" y="761"/>
                  </a:cubicBezTo>
                  <a:cubicBezTo>
                    <a:pt x="863" y="757"/>
                    <a:pt x="874" y="753"/>
                    <a:pt x="886" y="749"/>
                  </a:cubicBezTo>
                  <a:cubicBezTo>
                    <a:pt x="898" y="745"/>
                    <a:pt x="909" y="741"/>
                    <a:pt x="921" y="738"/>
                  </a:cubicBezTo>
                  <a:cubicBezTo>
                    <a:pt x="929" y="735"/>
                    <a:pt x="938" y="733"/>
                    <a:pt x="946" y="730"/>
                  </a:cubicBezTo>
                  <a:cubicBezTo>
                    <a:pt x="949" y="730"/>
                    <a:pt x="952" y="729"/>
                    <a:pt x="955" y="728"/>
                  </a:cubicBezTo>
                  <a:cubicBezTo>
                    <a:pt x="967" y="725"/>
                    <a:pt x="978" y="721"/>
                    <a:pt x="990" y="718"/>
                  </a:cubicBezTo>
                  <a:cubicBezTo>
                    <a:pt x="1001" y="715"/>
                    <a:pt x="1013" y="712"/>
                    <a:pt x="1024" y="710"/>
                  </a:cubicBezTo>
                  <a:cubicBezTo>
                    <a:pt x="1036" y="707"/>
                    <a:pt x="1047" y="704"/>
                    <a:pt x="1058" y="701"/>
                  </a:cubicBezTo>
                  <a:cubicBezTo>
                    <a:pt x="1065" y="699"/>
                    <a:pt x="1071" y="698"/>
                    <a:pt x="1078" y="696"/>
                  </a:cubicBezTo>
                  <a:cubicBezTo>
                    <a:pt x="1083" y="695"/>
                    <a:pt x="1088" y="694"/>
                    <a:pt x="1093" y="693"/>
                  </a:cubicBezTo>
                  <a:cubicBezTo>
                    <a:pt x="1104" y="690"/>
                    <a:pt x="1115" y="687"/>
                    <a:pt x="1127" y="684"/>
                  </a:cubicBezTo>
                  <a:cubicBezTo>
                    <a:pt x="1133" y="683"/>
                    <a:pt x="1138" y="682"/>
                    <a:pt x="1144" y="680"/>
                  </a:cubicBezTo>
                  <a:cubicBezTo>
                    <a:pt x="1150" y="679"/>
                    <a:pt x="1155" y="677"/>
                    <a:pt x="1161" y="676"/>
                  </a:cubicBezTo>
                  <a:cubicBezTo>
                    <a:pt x="1173" y="673"/>
                    <a:pt x="1184" y="669"/>
                    <a:pt x="1196" y="666"/>
                  </a:cubicBezTo>
                  <a:cubicBezTo>
                    <a:pt x="1200" y="665"/>
                    <a:pt x="1205" y="663"/>
                    <a:pt x="1210" y="662"/>
                  </a:cubicBezTo>
                  <a:cubicBezTo>
                    <a:pt x="1217" y="660"/>
                    <a:pt x="1224" y="658"/>
                    <a:pt x="1230" y="655"/>
                  </a:cubicBezTo>
                  <a:cubicBezTo>
                    <a:pt x="1242" y="652"/>
                    <a:pt x="1254" y="648"/>
                    <a:pt x="1265" y="643"/>
                  </a:cubicBezTo>
                  <a:cubicBezTo>
                    <a:pt x="1277" y="639"/>
                    <a:pt x="1289" y="634"/>
                    <a:pt x="1301" y="629"/>
                  </a:cubicBezTo>
                  <a:cubicBezTo>
                    <a:pt x="1313" y="624"/>
                    <a:pt x="1325" y="619"/>
                    <a:pt x="1337" y="613"/>
                  </a:cubicBezTo>
                  <a:cubicBezTo>
                    <a:pt x="1337" y="612"/>
                    <a:pt x="1338" y="612"/>
                    <a:pt x="1338" y="612"/>
                  </a:cubicBezTo>
                  <a:cubicBezTo>
                    <a:pt x="1350" y="606"/>
                    <a:pt x="1362" y="599"/>
                    <a:pt x="1374" y="592"/>
                  </a:cubicBezTo>
                  <a:cubicBezTo>
                    <a:pt x="1382" y="587"/>
                    <a:pt x="1390" y="582"/>
                    <a:pt x="1397" y="576"/>
                  </a:cubicBezTo>
                  <a:cubicBezTo>
                    <a:pt x="1403" y="572"/>
                    <a:pt x="1408" y="568"/>
                    <a:pt x="1413" y="564"/>
                  </a:cubicBezTo>
                  <a:cubicBezTo>
                    <a:pt x="1426" y="554"/>
                    <a:pt x="1437" y="542"/>
                    <a:pt x="1448" y="529"/>
                  </a:cubicBezTo>
                  <a:cubicBezTo>
                    <a:pt x="1451" y="526"/>
                    <a:pt x="1453" y="523"/>
                    <a:pt x="1456" y="519"/>
                  </a:cubicBezTo>
                  <a:cubicBezTo>
                    <a:pt x="1460" y="513"/>
                    <a:pt x="1464" y="507"/>
                    <a:pt x="1468" y="501"/>
                  </a:cubicBezTo>
                  <a:cubicBezTo>
                    <a:pt x="1469" y="498"/>
                    <a:pt x="1471" y="496"/>
                    <a:pt x="1472" y="493"/>
                  </a:cubicBezTo>
                  <a:cubicBezTo>
                    <a:pt x="1473" y="490"/>
                    <a:pt x="1475" y="488"/>
                    <a:pt x="1476" y="485"/>
                  </a:cubicBezTo>
                  <a:cubicBezTo>
                    <a:pt x="1479" y="477"/>
                    <a:pt x="1479" y="477"/>
                    <a:pt x="1479" y="477"/>
                  </a:cubicBezTo>
                  <a:cubicBezTo>
                    <a:pt x="1480" y="474"/>
                    <a:pt x="1481" y="472"/>
                    <a:pt x="1482" y="469"/>
                  </a:cubicBezTo>
                  <a:cubicBezTo>
                    <a:pt x="1490" y="447"/>
                    <a:pt x="1495" y="424"/>
                    <a:pt x="1494" y="401"/>
                  </a:cubicBezTo>
                  <a:cubicBezTo>
                    <a:pt x="1494" y="400"/>
                    <a:pt x="1494" y="400"/>
                    <a:pt x="1494" y="400"/>
                  </a:cubicBezTo>
                  <a:cubicBezTo>
                    <a:pt x="1494" y="400"/>
                    <a:pt x="1494" y="400"/>
                    <a:pt x="1494" y="400"/>
                  </a:cubicBezTo>
                  <a:cubicBezTo>
                    <a:pt x="1493" y="392"/>
                    <a:pt x="1496" y="396"/>
                    <a:pt x="1491" y="376"/>
                  </a:cubicBezTo>
                  <a:cubicBezTo>
                    <a:pt x="1487" y="358"/>
                    <a:pt x="1477" y="343"/>
                    <a:pt x="1469" y="327"/>
                  </a:cubicBezTo>
                  <a:cubicBezTo>
                    <a:pt x="1463" y="316"/>
                    <a:pt x="1456" y="305"/>
                    <a:pt x="1448" y="295"/>
                  </a:cubicBezTo>
                  <a:cubicBezTo>
                    <a:pt x="1447" y="293"/>
                    <a:pt x="1446" y="292"/>
                    <a:pt x="1445" y="291"/>
                  </a:cubicBezTo>
                  <a:cubicBezTo>
                    <a:pt x="1437" y="281"/>
                    <a:pt x="1429" y="271"/>
                    <a:pt x="1420" y="262"/>
                  </a:cubicBezTo>
                  <a:cubicBezTo>
                    <a:pt x="1420" y="262"/>
                    <a:pt x="1419" y="262"/>
                    <a:pt x="1419" y="262"/>
                  </a:cubicBezTo>
                  <a:cubicBezTo>
                    <a:pt x="1418" y="261"/>
                    <a:pt x="1417" y="260"/>
                    <a:pt x="1416" y="258"/>
                  </a:cubicBezTo>
                  <a:cubicBezTo>
                    <a:pt x="1407" y="250"/>
                    <a:pt x="1398" y="243"/>
                    <a:pt x="1389" y="236"/>
                  </a:cubicBezTo>
                  <a:cubicBezTo>
                    <a:pt x="1380" y="229"/>
                    <a:pt x="1371" y="222"/>
                    <a:pt x="1361" y="217"/>
                  </a:cubicBezTo>
                  <a:cubicBezTo>
                    <a:pt x="1360" y="216"/>
                    <a:pt x="1359" y="215"/>
                    <a:pt x="1358" y="215"/>
                  </a:cubicBezTo>
                  <a:cubicBezTo>
                    <a:pt x="1350" y="210"/>
                    <a:pt x="1341" y="205"/>
                    <a:pt x="1333" y="200"/>
                  </a:cubicBezTo>
                  <a:cubicBezTo>
                    <a:pt x="1323" y="195"/>
                    <a:pt x="1314" y="190"/>
                    <a:pt x="1304" y="186"/>
                  </a:cubicBezTo>
                  <a:cubicBezTo>
                    <a:pt x="1294" y="182"/>
                    <a:pt x="1285" y="177"/>
                    <a:pt x="1275" y="173"/>
                  </a:cubicBezTo>
                  <a:cubicBezTo>
                    <a:pt x="1268" y="171"/>
                    <a:pt x="1262" y="168"/>
                    <a:pt x="1255" y="166"/>
                  </a:cubicBezTo>
                  <a:cubicBezTo>
                    <a:pt x="1252" y="165"/>
                    <a:pt x="1248" y="163"/>
                    <a:pt x="1245" y="162"/>
                  </a:cubicBezTo>
                  <a:cubicBezTo>
                    <a:pt x="1235" y="159"/>
                    <a:pt x="1225" y="155"/>
                    <a:pt x="1215" y="152"/>
                  </a:cubicBezTo>
                  <a:cubicBezTo>
                    <a:pt x="1205" y="149"/>
                    <a:pt x="1195" y="146"/>
                    <a:pt x="1185" y="143"/>
                  </a:cubicBezTo>
                  <a:cubicBezTo>
                    <a:pt x="1175" y="140"/>
                    <a:pt x="1165" y="137"/>
                    <a:pt x="1155" y="135"/>
                  </a:cubicBezTo>
                  <a:cubicBezTo>
                    <a:pt x="1152" y="134"/>
                    <a:pt x="1149" y="133"/>
                    <a:pt x="1146" y="132"/>
                  </a:cubicBezTo>
                  <a:cubicBezTo>
                    <a:pt x="1139" y="130"/>
                    <a:pt x="1132" y="128"/>
                    <a:pt x="1125" y="127"/>
                  </a:cubicBezTo>
                  <a:cubicBezTo>
                    <a:pt x="1115" y="124"/>
                    <a:pt x="1104" y="121"/>
                    <a:pt x="1094" y="119"/>
                  </a:cubicBezTo>
                  <a:cubicBezTo>
                    <a:pt x="1093" y="118"/>
                    <a:pt x="1092" y="118"/>
                    <a:pt x="1091" y="118"/>
                  </a:cubicBezTo>
                  <a:cubicBezTo>
                    <a:pt x="1064" y="111"/>
                    <a:pt x="1064" y="111"/>
                    <a:pt x="1064" y="111"/>
                  </a:cubicBezTo>
                  <a:cubicBezTo>
                    <a:pt x="1036" y="104"/>
                    <a:pt x="1036" y="104"/>
                    <a:pt x="1036" y="104"/>
                  </a:cubicBezTo>
                  <a:cubicBezTo>
                    <a:pt x="1034" y="103"/>
                    <a:pt x="1034" y="103"/>
                    <a:pt x="1034" y="103"/>
                  </a:cubicBezTo>
                  <a:cubicBezTo>
                    <a:pt x="1029" y="102"/>
                    <a:pt x="1029" y="102"/>
                    <a:pt x="1029" y="102"/>
                  </a:cubicBezTo>
                  <a:cubicBezTo>
                    <a:pt x="1025" y="101"/>
                    <a:pt x="1025" y="101"/>
                    <a:pt x="1025" y="101"/>
                  </a:cubicBezTo>
                  <a:cubicBezTo>
                    <a:pt x="1024" y="101"/>
                    <a:pt x="1023" y="100"/>
                    <a:pt x="1022" y="100"/>
                  </a:cubicBezTo>
                  <a:cubicBezTo>
                    <a:pt x="1008" y="98"/>
                    <a:pt x="1008" y="98"/>
                    <a:pt x="1008" y="98"/>
                  </a:cubicBezTo>
                  <a:cubicBezTo>
                    <a:pt x="1006" y="97"/>
                    <a:pt x="1005" y="97"/>
                    <a:pt x="1003" y="97"/>
                  </a:cubicBezTo>
                  <a:cubicBezTo>
                    <a:pt x="995" y="95"/>
                    <a:pt x="987" y="94"/>
                    <a:pt x="980" y="92"/>
                  </a:cubicBezTo>
                  <a:cubicBezTo>
                    <a:pt x="977" y="92"/>
                    <a:pt x="975" y="91"/>
                    <a:pt x="972" y="91"/>
                  </a:cubicBezTo>
                  <a:cubicBezTo>
                    <a:pt x="962" y="89"/>
                    <a:pt x="951" y="87"/>
                    <a:pt x="941" y="86"/>
                  </a:cubicBezTo>
                  <a:cubicBezTo>
                    <a:pt x="935" y="85"/>
                    <a:pt x="929" y="84"/>
                    <a:pt x="923" y="83"/>
                  </a:cubicBezTo>
                  <a:cubicBezTo>
                    <a:pt x="919" y="82"/>
                    <a:pt x="915" y="81"/>
                    <a:pt x="910" y="81"/>
                  </a:cubicBezTo>
                  <a:cubicBezTo>
                    <a:pt x="900" y="79"/>
                    <a:pt x="889" y="78"/>
                    <a:pt x="879" y="76"/>
                  </a:cubicBezTo>
                  <a:cubicBezTo>
                    <a:pt x="869" y="75"/>
                    <a:pt x="858" y="73"/>
                    <a:pt x="848" y="72"/>
                  </a:cubicBezTo>
                  <a:cubicBezTo>
                    <a:pt x="837" y="70"/>
                    <a:pt x="827" y="69"/>
                    <a:pt x="817" y="67"/>
                  </a:cubicBezTo>
                  <a:cubicBezTo>
                    <a:pt x="806" y="66"/>
                    <a:pt x="796" y="65"/>
                    <a:pt x="785" y="63"/>
                  </a:cubicBezTo>
                  <a:cubicBezTo>
                    <a:pt x="775" y="62"/>
                    <a:pt x="765" y="61"/>
                    <a:pt x="754" y="59"/>
                  </a:cubicBezTo>
                  <a:cubicBezTo>
                    <a:pt x="744" y="58"/>
                    <a:pt x="733" y="57"/>
                    <a:pt x="723" y="56"/>
                  </a:cubicBezTo>
                  <a:cubicBezTo>
                    <a:pt x="714" y="55"/>
                    <a:pt x="706" y="54"/>
                    <a:pt x="698" y="53"/>
                  </a:cubicBezTo>
                  <a:cubicBezTo>
                    <a:pt x="691" y="52"/>
                    <a:pt x="691" y="52"/>
                    <a:pt x="691" y="52"/>
                  </a:cubicBezTo>
                  <a:cubicBezTo>
                    <a:pt x="660" y="48"/>
                    <a:pt x="660" y="48"/>
                    <a:pt x="660" y="48"/>
                  </a:cubicBezTo>
                  <a:cubicBezTo>
                    <a:pt x="629" y="45"/>
                    <a:pt x="629" y="45"/>
                    <a:pt x="629" y="45"/>
                  </a:cubicBezTo>
                  <a:cubicBezTo>
                    <a:pt x="597" y="41"/>
                    <a:pt x="597" y="41"/>
                    <a:pt x="597" y="41"/>
                  </a:cubicBezTo>
                  <a:cubicBezTo>
                    <a:pt x="566" y="37"/>
                    <a:pt x="566" y="37"/>
                    <a:pt x="566" y="37"/>
                  </a:cubicBezTo>
                  <a:cubicBezTo>
                    <a:pt x="535" y="34"/>
                    <a:pt x="535" y="34"/>
                    <a:pt x="535" y="34"/>
                  </a:cubicBezTo>
                  <a:cubicBezTo>
                    <a:pt x="503" y="30"/>
                    <a:pt x="503" y="30"/>
                    <a:pt x="503" y="30"/>
                  </a:cubicBezTo>
                  <a:cubicBezTo>
                    <a:pt x="472" y="27"/>
                    <a:pt x="472" y="27"/>
                    <a:pt x="472" y="27"/>
                  </a:cubicBezTo>
                  <a:cubicBezTo>
                    <a:pt x="471" y="26"/>
                    <a:pt x="471" y="26"/>
                    <a:pt x="471" y="26"/>
                  </a:cubicBezTo>
                  <a:cubicBezTo>
                    <a:pt x="461" y="25"/>
                    <a:pt x="451" y="24"/>
                    <a:pt x="441" y="23"/>
                  </a:cubicBezTo>
                  <a:cubicBezTo>
                    <a:pt x="430" y="22"/>
                    <a:pt x="420" y="21"/>
                    <a:pt x="409" y="20"/>
                  </a:cubicBezTo>
                  <a:cubicBezTo>
                    <a:pt x="399" y="19"/>
                    <a:pt x="388" y="18"/>
                    <a:pt x="378" y="17"/>
                  </a:cubicBezTo>
                  <a:cubicBezTo>
                    <a:pt x="367" y="16"/>
                    <a:pt x="357" y="15"/>
                    <a:pt x="346" y="14"/>
                  </a:cubicBezTo>
                  <a:cubicBezTo>
                    <a:pt x="336" y="13"/>
                    <a:pt x="325" y="12"/>
                    <a:pt x="315" y="11"/>
                  </a:cubicBezTo>
                  <a:cubicBezTo>
                    <a:pt x="304" y="10"/>
                    <a:pt x="294" y="9"/>
                    <a:pt x="283" y="9"/>
                  </a:cubicBezTo>
                  <a:cubicBezTo>
                    <a:pt x="272" y="8"/>
                    <a:pt x="262" y="7"/>
                    <a:pt x="251" y="6"/>
                  </a:cubicBezTo>
                  <a:cubicBezTo>
                    <a:pt x="249" y="6"/>
                    <a:pt x="247" y="6"/>
                    <a:pt x="244" y="6"/>
                  </a:cubicBezTo>
                  <a:cubicBezTo>
                    <a:pt x="236" y="5"/>
                    <a:pt x="228" y="5"/>
                    <a:pt x="220" y="4"/>
                  </a:cubicBezTo>
                  <a:cubicBezTo>
                    <a:pt x="209" y="4"/>
                    <a:pt x="198" y="3"/>
                    <a:pt x="188" y="3"/>
                  </a:cubicBezTo>
                  <a:cubicBezTo>
                    <a:pt x="177" y="2"/>
                    <a:pt x="167" y="2"/>
                    <a:pt x="156" y="1"/>
                  </a:cubicBezTo>
                  <a:cubicBezTo>
                    <a:pt x="147" y="1"/>
                    <a:pt x="139" y="1"/>
                    <a:pt x="131" y="1"/>
                  </a:cubicBezTo>
                  <a:cubicBezTo>
                    <a:pt x="128" y="1"/>
                    <a:pt x="126" y="0"/>
                    <a:pt x="124" y="0"/>
                  </a:cubicBezTo>
                  <a:cubicBezTo>
                    <a:pt x="117" y="0"/>
                    <a:pt x="109" y="0"/>
                    <a:pt x="102" y="0"/>
                  </a:cubicBezTo>
                  <a:cubicBezTo>
                    <a:pt x="92" y="0"/>
                    <a:pt x="92" y="0"/>
                    <a:pt x="92" y="0"/>
                  </a:cubicBezTo>
                  <a:cubicBezTo>
                    <a:pt x="74" y="0"/>
                    <a:pt x="74" y="0"/>
                    <a:pt x="74" y="0"/>
                  </a:cubicBezTo>
                  <a:cubicBezTo>
                    <a:pt x="60" y="0"/>
                    <a:pt x="60" y="0"/>
                    <a:pt x="60" y="0"/>
                  </a:cubicBezTo>
                  <a:cubicBezTo>
                    <a:pt x="45" y="0"/>
                    <a:pt x="45" y="0"/>
                    <a:pt x="45" y="0"/>
                  </a:cubicBezTo>
                  <a:cubicBezTo>
                    <a:pt x="39" y="0"/>
                    <a:pt x="33" y="0"/>
                    <a:pt x="27" y="0"/>
                  </a:cubicBezTo>
                  <a:cubicBezTo>
                    <a:pt x="24" y="1"/>
                    <a:pt x="20" y="1"/>
                    <a:pt x="17" y="1"/>
                  </a:cubicBezTo>
                  <a:cubicBezTo>
                    <a:pt x="11" y="1"/>
                    <a:pt x="6" y="1"/>
                    <a:pt x="0" y="2"/>
                  </a:cubicBezTo>
                  <a:cubicBezTo>
                    <a:pt x="0" y="10"/>
                    <a:pt x="0" y="10"/>
                    <a:pt x="0" y="10"/>
                  </a:cubicBezTo>
                  <a:cubicBezTo>
                    <a:pt x="7" y="10"/>
                    <a:pt x="14" y="10"/>
                    <a:pt x="21" y="10"/>
                  </a:cubicBezTo>
                  <a:cubicBezTo>
                    <a:pt x="24" y="9"/>
                    <a:pt x="27" y="9"/>
                    <a:pt x="30" y="9"/>
                  </a:cubicBezTo>
                  <a:cubicBezTo>
                    <a:pt x="36" y="9"/>
                    <a:pt x="43" y="9"/>
                    <a:pt x="49" y="9"/>
                  </a:cubicBezTo>
                  <a:cubicBezTo>
                    <a:pt x="62" y="9"/>
                    <a:pt x="62" y="9"/>
                    <a:pt x="62" y="9"/>
                  </a:cubicBezTo>
                  <a:cubicBezTo>
                    <a:pt x="78" y="9"/>
                    <a:pt x="78" y="9"/>
                    <a:pt x="78" y="9"/>
                  </a:cubicBezTo>
                  <a:cubicBezTo>
                    <a:pt x="95" y="9"/>
                    <a:pt x="95" y="9"/>
                    <a:pt x="95" y="9"/>
                  </a:cubicBezTo>
                  <a:cubicBezTo>
                    <a:pt x="106" y="9"/>
                    <a:pt x="106" y="9"/>
                    <a:pt x="106" y="9"/>
                  </a:cubicBezTo>
                  <a:cubicBezTo>
                    <a:pt x="113" y="9"/>
                    <a:pt x="120" y="9"/>
                    <a:pt x="127" y="9"/>
                  </a:cubicBezTo>
                  <a:cubicBezTo>
                    <a:pt x="129" y="9"/>
                    <a:pt x="132" y="9"/>
                    <a:pt x="134" y="10"/>
                  </a:cubicBezTo>
                  <a:cubicBezTo>
                    <a:pt x="143" y="10"/>
                    <a:pt x="151" y="10"/>
                    <a:pt x="159" y="10"/>
                  </a:cubicBezTo>
                  <a:cubicBezTo>
                    <a:pt x="169" y="11"/>
                    <a:pt x="180" y="11"/>
                    <a:pt x="191" y="12"/>
                  </a:cubicBezTo>
                  <a:cubicBezTo>
                    <a:pt x="201" y="12"/>
                    <a:pt x="212" y="13"/>
                    <a:pt x="222" y="14"/>
                  </a:cubicBezTo>
                  <a:cubicBezTo>
                    <a:pt x="231" y="14"/>
                    <a:pt x="240" y="15"/>
                    <a:pt x="248" y="15"/>
                  </a:cubicBezTo>
                  <a:cubicBezTo>
                    <a:pt x="250" y="15"/>
                    <a:pt x="252" y="15"/>
                    <a:pt x="254" y="16"/>
                  </a:cubicBezTo>
                  <a:cubicBezTo>
                    <a:pt x="265" y="16"/>
                    <a:pt x="275" y="17"/>
                    <a:pt x="286" y="18"/>
                  </a:cubicBezTo>
                  <a:cubicBezTo>
                    <a:pt x="296" y="19"/>
                    <a:pt x="307" y="20"/>
                    <a:pt x="317" y="20"/>
                  </a:cubicBezTo>
                  <a:cubicBezTo>
                    <a:pt x="328" y="21"/>
                    <a:pt x="338" y="22"/>
                    <a:pt x="349" y="23"/>
                  </a:cubicBezTo>
                  <a:cubicBezTo>
                    <a:pt x="359" y="24"/>
                    <a:pt x="370" y="25"/>
                    <a:pt x="380" y="26"/>
                  </a:cubicBezTo>
                  <a:cubicBezTo>
                    <a:pt x="391" y="27"/>
                    <a:pt x="401" y="28"/>
                    <a:pt x="412" y="29"/>
                  </a:cubicBezTo>
                  <a:cubicBezTo>
                    <a:pt x="422" y="30"/>
                    <a:pt x="433" y="32"/>
                    <a:pt x="443" y="33"/>
                  </a:cubicBezTo>
                  <a:cubicBezTo>
                    <a:pt x="454" y="34"/>
                    <a:pt x="464" y="35"/>
                    <a:pt x="475" y="36"/>
                  </a:cubicBezTo>
                  <a:cubicBezTo>
                    <a:pt x="475" y="36"/>
                    <a:pt x="475" y="36"/>
                    <a:pt x="475" y="36"/>
                  </a:cubicBezTo>
                  <a:cubicBezTo>
                    <a:pt x="506" y="40"/>
                    <a:pt x="506" y="40"/>
                    <a:pt x="506" y="40"/>
                  </a:cubicBezTo>
                  <a:cubicBezTo>
                    <a:pt x="537" y="44"/>
                    <a:pt x="537" y="44"/>
                    <a:pt x="537" y="44"/>
                  </a:cubicBezTo>
                  <a:cubicBezTo>
                    <a:pt x="569" y="47"/>
                    <a:pt x="569" y="47"/>
                    <a:pt x="569" y="47"/>
                  </a:cubicBezTo>
                  <a:cubicBezTo>
                    <a:pt x="600" y="51"/>
                    <a:pt x="600" y="51"/>
                    <a:pt x="600" y="51"/>
                  </a:cubicBezTo>
                  <a:cubicBezTo>
                    <a:pt x="631" y="55"/>
                    <a:pt x="631" y="55"/>
                    <a:pt x="631" y="55"/>
                  </a:cubicBezTo>
                  <a:cubicBezTo>
                    <a:pt x="663" y="58"/>
                    <a:pt x="663" y="58"/>
                    <a:pt x="663" y="58"/>
                  </a:cubicBezTo>
                  <a:cubicBezTo>
                    <a:pt x="694" y="62"/>
                    <a:pt x="694" y="62"/>
                    <a:pt x="694" y="62"/>
                  </a:cubicBezTo>
                  <a:cubicBezTo>
                    <a:pt x="701" y="63"/>
                    <a:pt x="701" y="63"/>
                    <a:pt x="701" y="63"/>
                  </a:cubicBezTo>
                  <a:cubicBezTo>
                    <a:pt x="709" y="64"/>
                    <a:pt x="717" y="65"/>
                    <a:pt x="725" y="66"/>
                  </a:cubicBezTo>
                  <a:cubicBezTo>
                    <a:pt x="736" y="67"/>
                    <a:pt x="746" y="68"/>
                    <a:pt x="757" y="70"/>
                  </a:cubicBezTo>
                  <a:cubicBezTo>
                    <a:pt x="767" y="71"/>
                    <a:pt x="777" y="72"/>
                    <a:pt x="788" y="74"/>
                  </a:cubicBezTo>
                  <a:cubicBezTo>
                    <a:pt x="798" y="75"/>
                    <a:pt x="809" y="76"/>
                    <a:pt x="819" y="78"/>
                  </a:cubicBezTo>
                  <a:cubicBezTo>
                    <a:pt x="830" y="79"/>
                    <a:pt x="840" y="81"/>
                    <a:pt x="850" y="82"/>
                  </a:cubicBezTo>
                  <a:cubicBezTo>
                    <a:pt x="861" y="84"/>
                    <a:pt x="871" y="85"/>
                    <a:pt x="881" y="87"/>
                  </a:cubicBezTo>
                  <a:cubicBezTo>
                    <a:pt x="892" y="88"/>
                    <a:pt x="902" y="90"/>
                    <a:pt x="913" y="91"/>
                  </a:cubicBezTo>
                  <a:cubicBezTo>
                    <a:pt x="917" y="92"/>
                    <a:pt x="922" y="93"/>
                    <a:pt x="926" y="94"/>
                  </a:cubicBezTo>
                  <a:cubicBezTo>
                    <a:pt x="932" y="94"/>
                    <a:pt x="938" y="95"/>
                    <a:pt x="944" y="96"/>
                  </a:cubicBezTo>
                  <a:cubicBezTo>
                    <a:pt x="954" y="98"/>
                    <a:pt x="964" y="100"/>
                    <a:pt x="974" y="102"/>
                  </a:cubicBezTo>
                  <a:cubicBezTo>
                    <a:pt x="977" y="102"/>
                    <a:pt x="980" y="103"/>
                    <a:pt x="982" y="103"/>
                  </a:cubicBezTo>
                  <a:cubicBezTo>
                    <a:pt x="990" y="105"/>
                    <a:pt x="998" y="106"/>
                    <a:pt x="1005" y="107"/>
                  </a:cubicBezTo>
                  <a:cubicBezTo>
                    <a:pt x="1007" y="108"/>
                    <a:pt x="1009" y="108"/>
                    <a:pt x="1010" y="108"/>
                  </a:cubicBezTo>
                  <a:cubicBezTo>
                    <a:pt x="1024" y="111"/>
                    <a:pt x="1024" y="111"/>
                    <a:pt x="1024" y="111"/>
                  </a:cubicBezTo>
                  <a:cubicBezTo>
                    <a:pt x="1025" y="111"/>
                    <a:pt x="1027" y="112"/>
                    <a:pt x="1028" y="112"/>
                  </a:cubicBezTo>
                  <a:cubicBezTo>
                    <a:pt x="1031" y="113"/>
                    <a:pt x="1031" y="113"/>
                    <a:pt x="1031" y="113"/>
                  </a:cubicBezTo>
                  <a:cubicBezTo>
                    <a:pt x="1036" y="114"/>
                    <a:pt x="1036" y="114"/>
                    <a:pt x="1036" y="114"/>
                  </a:cubicBezTo>
                  <a:cubicBezTo>
                    <a:pt x="1038" y="114"/>
                    <a:pt x="1038" y="114"/>
                    <a:pt x="1038" y="114"/>
                  </a:cubicBezTo>
                  <a:cubicBezTo>
                    <a:pt x="1066" y="122"/>
                    <a:pt x="1066" y="122"/>
                    <a:pt x="1066" y="122"/>
                  </a:cubicBezTo>
                  <a:cubicBezTo>
                    <a:pt x="1093" y="129"/>
                    <a:pt x="1093" y="129"/>
                    <a:pt x="1093" y="129"/>
                  </a:cubicBezTo>
                  <a:cubicBezTo>
                    <a:pt x="1094" y="129"/>
                    <a:pt x="1095" y="129"/>
                    <a:pt x="1097" y="130"/>
                  </a:cubicBezTo>
                  <a:cubicBezTo>
                    <a:pt x="1107" y="132"/>
                    <a:pt x="1117" y="135"/>
                    <a:pt x="1127" y="138"/>
                  </a:cubicBezTo>
                  <a:cubicBezTo>
                    <a:pt x="1134" y="139"/>
                    <a:pt x="1141" y="141"/>
                    <a:pt x="1148" y="143"/>
                  </a:cubicBezTo>
                  <a:cubicBezTo>
                    <a:pt x="1151" y="144"/>
                    <a:pt x="1154" y="145"/>
                    <a:pt x="1157" y="146"/>
                  </a:cubicBezTo>
                  <a:cubicBezTo>
                    <a:pt x="1167" y="148"/>
                    <a:pt x="1177" y="151"/>
                    <a:pt x="1188" y="154"/>
                  </a:cubicBezTo>
                  <a:cubicBezTo>
                    <a:pt x="1198" y="157"/>
                    <a:pt x="1208" y="160"/>
                    <a:pt x="1218" y="164"/>
                  </a:cubicBezTo>
                  <a:cubicBezTo>
                    <a:pt x="1228" y="167"/>
                    <a:pt x="1237" y="170"/>
                    <a:pt x="1247" y="174"/>
                  </a:cubicBezTo>
                  <a:cubicBezTo>
                    <a:pt x="1250" y="175"/>
                    <a:pt x="1253" y="176"/>
                    <a:pt x="1256" y="177"/>
                  </a:cubicBezTo>
                  <a:cubicBezTo>
                    <a:pt x="1263" y="179"/>
                    <a:pt x="1270" y="182"/>
                    <a:pt x="1277" y="185"/>
                  </a:cubicBezTo>
                  <a:cubicBezTo>
                    <a:pt x="1287" y="189"/>
                    <a:pt x="1297" y="193"/>
                    <a:pt x="1306" y="198"/>
                  </a:cubicBezTo>
                  <a:cubicBezTo>
                    <a:pt x="1316" y="202"/>
                    <a:pt x="1326" y="207"/>
                    <a:pt x="1335" y="212"/>
                  </a:cubicBezTo>
                  <a:cubicBezTo>
                    <a:pt x="1343" y="216"/>
                    <a:pt x="1351" y="221"/>
                    <a:pt x="1358" y="225"/>
                  </a:cubicBezTo>
                  <a:cubicBezTo>
                    <a:pt x="1360" y="226"/>
                    <a:pt x="1362" y="228"/>
                    <a:pt x="1363" y="229"/>
                  </a:cubicBezTo>
                  <a:cubicBezTo>
                    <a:pt x="1373" y="235"/>
                    <a:pt x="1382" y="241"/>
                    <a:pt x="1391" y="248"/>
                  </a:cubicBezTo>
                  <a:cubicBezTo>
                    <a:pt x="1399" y="254"/>
                    <a:pt x="1406" y="261"/>
                    <a:pt x="1414" y="268"/>
                  </a:cubicBezTo>
                  <a:cubicBezTo>
                    <a:pt x="1422" y="276"/>
                    <a:pt x="1431" y="286"/>
                    <a:pt x="1438" y="296"/>
                  </a:cubicBezTo>
                  <a:cubicBezTo>
                    <a:pt x="1438" y="296"/>
                    <a:pt x="1439" y="296"/>
                    <a:pt x="1439" y="297"/>
                  </a:cubicBezTo>
                  <a:cubicBezTo>
                    <a:pt x="1448" y="309"/>
                    <a:pt x="1455" y="322"/>
                    <a:pt x="1462" y="335"/>
                  </a:cubicBezTo>
                  <a:cubicBezTo>
                    <a:pt x="1470" y="353"/>
                    <a:pt x="1477" y="372"/>
                    <a:pt x="1481" y="391"/>
                  </a:cubicBezTo>
                  <a:cubicBezTo>
                    <a:pt x="1481" y="393"/>
                    <a:pt x="1482" y="398"/>
                    <a:pt x="1482" y="399"/>
                  </a:cubicBezTo>
                  <a:cubicBezTo>
                    <a:pt x="1482" y="422"/>
                    <a:pt x="1478" y="441"/>
                    <a:pt x="1470" y="462"/>
                  </a:cubicBezTo>
                  <a:cubicBezTo>
                    <a:pt x="1469" y="465"/>
                    <a:pt x="1468" y="467"/>
                    <a:pt x="1467" y="470"/>
                  </a:cubicBezTo>
                  <a:cubicBezTo>
                    <a:pt x="1464" y="478"/>
                    <a:pt x="1464" y="478"/>
                    <a:pt x="1464" y="478"/>
                  </a:cubicBezTo>
                  <a:cubicBezTo>
                    <a:pt x="1463" y="480"/>
                    <a:pt x="1462" y="483"/>
                    <a:pt x="1460" y="485"/>
                  </a:cubicBezTo>
                  <a:cubicBezTo>
                    <a:pt x="1459" y="487"/>
                    <a:pt x="1458" y="489"/>
                    <a:pt x="1457" y="490"/>
                  </a:cubicBezTo>
                  <a:cubicBezTo>
                    <a:pt x="1457" y="491"/>
                    <a:pt x="1457" y="492"/>
                    <a:pt x="1456" y="492"/>
                  </a:cubicBezTo>
                  <a:cubicBezTo>
                    <a:pt x="1451" y="502"/>
                    <a:pt x="1444" y="511"/>
                    <a:pt x="1437" y="520"/>
                  </a:cubicBezTo>
                  <a:cubicBezTo>
                    <a:pt x="1430" y="529"/>
                    <a:pt x="1421" y="538"/>
                    <a:pt x="1412" y="546"/>
                  </a:cubicBezTo>
                  <a:cubicBezTo>
                    <a:pt x="1405" y="553"/>
                    <a:pt x="1396" y="559"/>
                    <a:pt x="1388" y="565"/>
                  </a:cubicBezTo>
                  <a:cubicBezTo>
                    <a:pt x="1383" y="569"/>
                    <a:pt x="1378" y="572"/>
                    <a:pt x="1373" y="575"/>
                  </a:cubicBezTo>
                  <a:cubicBezTo>
                    <a:pt x="1361" y="583"/>
                    <a:pt x="1348" y="590"/>
                    <a:pt x="1336" y="597"/>
                  </a:cubicBezTo>
                  <a:cubicBezTo>
                    <a:pt x="1334" y="598"/>
                    <a:pt x="1332" y="599"/>
                    <a:pt x="1330" y="600"/>
                  </a:cubicBezTo>
                  <a:cubicBezTo>
                    <a:pt x="1320" y="605"/>
                    <a:pt x="1310" y="610"/>
                    <a:pt x="1299" y="614"/>
                  </a:cubicBezTo>
                  <a:cubicBezTo>
                    <a:pt x="1288" y="619"/>
                    <a:pt x="1276" y="624"/>
                    <a:pt x="1264" y="629"/>
                  </a:cubicBezTo>
                  <a:cubicBezTo>
                    <a:pt x="1252" y="633"/>
                    <a:pt x="1240" y="637"/>
                    <a:pt x="1229" y="641"/>
                  </a:cubicBezTo>
                  <a:cubicBezTo>
                    <a:pt x="1220" y="644"/>
                    <a:pt x="1212" y="646"/>
                    <a:pt x="1204" y="649"/>
                  </a:cubicBezTo>
                  <a:cubicBezTo>
                    <a:pt x="1200" y="650"/>
                    <a:pt x="1197" y="651"/>
                    <a:pt x="1194" y="652"/>
                  </a:cubicBezTo>
                  <a:cubicBezTo>
                    <a:pt x="1182" y="655"/>
                    <a:pt x="1171" y="658"/>
                    <a:pt x="1159" y="661"/>
                  </a:cubicBezTo>
                  <a:cubicBezTo>
                    <a:pt x="1152" y="663"/>
                    <a:pt x="1145" y="665"/>
                    <a:pt x="1138" y="667"/>
                  </a:cubicBezTo>
                  <a:cubicBezTo>
                    <a:pt x="1134" y="668"/>
                    <a:pt x="1129" y="669"/>
                    <a:pt x="1125" y="670"/>
                  </a:cubicBezTo>
                  <a:cubicBezTo>
                    <a:pt x="1114" y="673"/>
                    <a:pt x="1102" y="676"/>
                    <a:pt x="1091" y="678"/>
                  </a:cubicBezTo>
                  <a:cubicBezTo>
                    <a:pt x="1085" y="680"/>
                    <a:pt x="1078" y="681"/>
                    <a:pt x="1072" y="683"/>
                  </a:cubicBezTo>
                  <a:cubicBezTo>
                    <a:pt x="1067" y="684"/>
                    <a:pt x="1062" y="685"/>
                    <a:pt x="1057" y="687"/>
                  </a:cubicBezTo>
                  <a:cubicBezTo>
                    <a:pt x="1045" y="689"/>
                    <a:pt x="1034" y="692"/>
                    <a:pt x="1023" y="695"/>
                  </a:cubicBezTo>
                  <a:cubicBezTo>
                    <a:pt x="1011" y="698"/>
                    <a:pt x="1000" y="701"/>
                    <a:pt x="988" y="704"/>
                  </a:cubicBezTo>
                  <a:cubicBezTo>
                    <a:pt x="977" y="707"/>
                    <a:pt x="965" y="710"/>
                    <a:pt x="954" y="713"/>
                  </a:cubicBezTo>
                  <a:cubicBezTo>
                    <a:pt x="949" y="714"/>
                    <a:pt x="944" y="716"/>
                    <a:pt x="939" y="717"/>
                  </a:cubicBezTo>
                  <a:cubicBezTo>
                    <a:pt x="933" y="719"/>
                    <a:pt x="926" y="721"/>
                    <a:pt x="920" y="723"/>
                  </a:cubicBezTo>
                  <a:cubicBezTo>
                    <a:pt x="908" y="726"/>
                    <a:pt x="896" y="730"/>
                    <a:pt x="885" y="733"/>
                  </a:cubicBezTo>
                  <a:cubicBezTo>
                    <a:pt x="873" y="737"/>
                    <a:pt x="861" y="741"/>
                    <a:pt x="850" y="745"/>
                  </a:cubicBezTo>
                  <a:cubicBezTo>
                    <a:pt x="838" y="750"/>
                    <a:pt x="826" y="754"/>
                    <a:pt x="814" y="759"/>
                  </a:cubicBezTo>
                  <a:cubicBezTo>
                    <a:pt x="813" y="760"/>
                    <a:pt x="811" y="760"/>
                    <a:pt x="809" y="761"/>
                  </a:cubicBezTo>
                  <a:cubicBezTo>
                    <a:pt x="799" y="765"/>
                    <a:pt x="789" y="770"/>
                    <a:pt x="778" y="775"/>
                  </a:cubicBezTo>
                  <a:cubicBezTo>
                    <a:pt x="768" y="780"/>
                    <a:pt x="757" y="785"/>
                    <a:pt x="747" y="791"/>
                  </a:cubicBezTo>
                  <a:cubicBezTo>
                    <a:pt x="745" y="792"/>
                    <a:pt x="743" y="793"/>
                    <a:pt x="742" y="794"/>
                  </a:cubicBezTo>
                  <a:cubicBezTo>
                    <a:pt x="734" y="799"/>
                    <a:pt x="726" y="804"/>
                    <a:pt x="718" y="810"/>
                  </a:cubicBezTo>
                  <a:cubicBezTo>
                    <a:pt x="713" y="814"/>
                    <a:pt x="708" y="818"/>
                    <a:pt x="703" y="822"/>
                  </a:cubicBezTo>
                  <a:cubicBezTo>
                    <a:pt x="699" y="825"/>
                    <a:pt x="695" y="829"/>
                    <a:pt x="691" y="832"/>
                  </a:cubicBezTo>
                  <a:cubicBezTo>
                    <a:pt x="683" y="841"/>
                    <a:pt x="676" y="850"/>
                    <a:pt x="670" y="860"/>
                  </a:cubicBezTo>
                  <a:cubicBezTo>
                    <a:pt x="665" y="868"/>
                    <a:pt x="665" y="868"/>
                    <a:pt x="665" y="868"/>
                  </a:cubicBezTo>
                  <a:cubicBezTo>
                    <a:pt x="664" y="870"/>
                    <a:pt x="663" y="873"/>
                    <a:pt x="661" y="876"/>
                  </a:cubicBezTo>
                  <a:cubicBezTo>
                    <a:pt x="659" y="881"/>
                    <a:pt x="657" y="887"/>
                    <a:pt x="655" y="892"/>
                  </a:cubicBezTo>
                  <a:cubicBezTo>
                    <a:pt x="649" y="915"/>
                    <a:pt x="647" y="940"/>
                    <a:pt x="653" y="963"/>
                  </a:cubicBezTo>
                  <a:cubicBezTo>
                    <a:pt x="655" y="973"/>
                    <a:pt x="658" y="983"/>
                    <a:pt x="663" y="992"/>
                  </a:cubicBezTo>
                  <a:cubicBezTo>
                    <a:pt x="668" y="1004"/>
                    <a:pt x="675" y="1015"/>
                    <a:pt x="684" y="1026"/>
                  </a:cubicBezTo>
                  <a:cubicBezTo>
                    <a:pt x="684" y="1027"/>
                    <a:pt x="685" y="1028"/>
                    <a:pt x="686" y="1029"/>
                  </a:cubicBezTo>
                  <a:cubicBezTo>
                    <a:pt x="687" y="1030"/>
                    <a:pt x="688" y="1031"/>
                    <a:pt x="689" y="1032"/>
                  </a:cubicBezTo>
                  <a:cubicBezTo>
                    <a:pt x="691" y="1034"/>
                    <a:pt x="693" y="1037"/>
                    <a:pt x="695" y="1039"/>
                  </a:cubicBezTo>
                  <a:cubicBezTo>
                    <a:pt x="697" y="1040"/>
                    <a:pt x="697" y="1040"/>
                    <a:pt x="697" y="1040"/>
                  </a:cubicBezTo>
                  <a:cubicBezTo>
                    <a:pt x="697" y="1041"/>
                    <a:pt x="698" y="1042"/>
                    <a:pt x="699" y="1043"/>
                  </a:cubicBezTo>
                  <a:cubicBezTo>
                    <a:pt x="706" y="1049"/>
                    <a:pt x="706" y="1049"/>
                    <a:pt x="706" y="1049"/>
                  </a:cubicBezTo>
                  <a:cubicBezTo>
                    <a:pt x="709" y="1052"/>
                    <a:pt x="709" y="1052"/>
                    <a:pt x="709" y="1052"/>
                  </a:cubicBezTo>
                  <a:cubicBezTo>
                    <a:pt x="713" y="1054"/>
                    <a:pt x="713" y="1054"/>
                    <a:pt x="713" y="1054"/>
                  </a:cubicBezTo>
                  <a:cubicBezTo>
                    <a:pt x="714" y="1055"/>
                    <a:pt x="715" y="1056"/>
                    <a:pt x="717" y="1057"/>
                  </a:cubicBezTo>
                  <a:cubicBezTo>
                    <a:pt x="717" y="1058"/>
                    <a:pt x="718" y="1059"/>
                    <a:pt x="719" y="1060"/>
                  </a:cubicBezTo>
                  <a:cubicBezTo>
                    <a:pt x="727" y="1065"/>
                    <a:pt x="727" y="1065"/>
                    <a:pt x="727" y="1065"/>
                  </a:cubicBezTo>
                  <a:cubicBezTo>
                    <a:pt x="729" y="1067"/>
                    <a:pt x="732" y="1068"/>
                    <a:pt x="734" y="1070"/>
                  </a:cubicBezTo>
                  <a:cubicBezTo>
                    <a:pt x="737" y="1071"/>
                    <a:pt x="739" y="1073"/>
                    <a:pt x="742" y="1074"/>
                  </a:cubicBezTo>
                  <a:cubicBezTo>
                    <a:pt x="743" y="1075"/>
                    <a:pt x="744" y="1075"/>
                    <a:pt x="744" y="1076"/>
                  </a:cubicBezTo>
                  <a:cubicBezTo>
                    <a:pt x="754" y="1081"/>
                    <a:pt x="764" y="1086"/>
                    <a:pt x="773" y="1090"/>
                  </a:cubicBezTo>
                  <a:cubicBezTo>
                    <a:pt x="783" y="1094"/>
                    <a:pt x="793" y="1098"/>
                    <a:pt x="803" y="1101"/>
                  </a:cubicBezTo>
                  <a:cubicBezTo>
                    <a:pt x="804" y="1101"/>
                    <a:pt x="804" y="1101"/>
                    <a:pt x="805" y="1102"/>
                  </a:cubicBezTo>
                  <a:cubicBezTo>
                    <a:pt x="814" y="1105"/>
                    <a:pt x="824" y="1107"/>
                    <a:pt x="833" y="1110"/>
                  </a:cubicBezTo>
                  <a:cubicBezTo>
                    <a:pt x="843" y="1113"/>
                    <a:pt x="853" y="1115"/>
                    <a:pt x="863" y="1117"/>
                  </a:cubicBezTo>
                  <a:cubicBezTo>
                    <a:pt x="866" y="1118"/>
                    <a:pt x="869" y="1118"/>
                    <a:pt x="872" y="1119"/>
                  </a:cubicBezTo>
                  <a:cubicBezTo>
                    <a:pt x="879" y="1120"/>
                    <a:pt x="887" y="1122"/>
                    <a:pt x="894" y="1123"/>
                  </a:cubicBezTo>
                  <a:cubicBezTo>
                    <a:pt x="905" y="1125"/>
                    <a:pt x="915" y="1126"/>
                    <a:pt x="925" y="1128"/>
                  </a:cubicBezTo>
                  <a:cubicBezTo>
                    <a:pt x="936" y="1129"/>
                    <a:pt x="946" y="1131"/>
                    <a:pt x="957" y="1132"/>
                  </a:cubicBezTo>
                  <a:cubicBezTo>
                    <a:pt x="967" y="1133"/>
                    <a:pt x="978" y="1134"/>
                    <a:pt x="988" y="1135"/>
                  </a:cubicBezTo>
                  <a:cubicBezTo>
                    <a:pt x="995" y="1135"/>
                    <a:pt x="1001" y="1136"/>
                    <a:pt x="1008" y="1136"/>
                  </a:cubicBezTo>
                  <a:cubicBezTo>
                    <a:pt x="1012" y="1137"/>
                    <a:pt x="1016" y="1137"/>
                    <a:pt x="1020" y="1137"/>
                  </a:cubicBezTo>
                  <a:cubicBezTo>
                    <a:pt x="1030" y="1138"/>
                    <a:pt x="1041" y="1139"/>
                    <a:pt x="1052" y="1139"/>
                  </a:cubicBezTo>
                  <a:cubicBezTo>
                    <a:pt x="1062" y="1140"/>
                    <a:pt x="1073" y="1140"/>
                    <a:pt x="1083" y="1140"/>
                  </a:cubicBezTo>
                  <a:cubicBezTo>
                    <a:pt x="1094" y="1141"/>
                    <a:pt x="1105" y="1141"/>
                    <a:pt x="1115" y="1141"/>
                  </a:cubicBezTo>
                  <a:cubicBezTo>
                    <a:pt x="1125" y="1142"/>
                    <a:pt x="1135" y="1142"/>
                    <a:pt x="1145" y="1142"/>
                  </a:cubicBezTo>
                  <a:cubicBezTo>
                    <a:pt x="1146" y="1142"/>
                    <a:pt x="1147" y="1142"/>
                    <a:pt x="1147" y="1142"/>
                  </a:cubicBezTo>
                  <a:cubicBezTo>
                    <a:pt x="1158" y="1142"/>
                    <a:pt x="1169" y="1142"/>
                    <a:pt x="1180" y="1142"/>
                  </a:cubicBezTo>
                  <a:cubicBezTo>
                    <a:pt x="1190" y="1142"/>
                    <a:pt x="1201" y="1142"/>
                    <a:pt x="1212" y="1142"/>
                  </a:cubicBezTo>
                  <a:cubicBezTo>
                    <a:pt x="1223" y="1142"/>
                    <a:pt x="1233" y="1142"/>
                    <a:pt x="1244" y="1142"/>
                  </a:cubicBezTo>
                  <a:cubicBezTo>
                    <a:pt x="1255" y="1142"/>
                    <a:pt x="1265" y="1142"/>
                    <a:pt x="1276" y="1142"/>
                  </a:cubicBezTo>
                  <a:cubicBezTo>
                    <a:pt x="1278" y="1142"/>
                    <a:pt x="1280" y="1142"/>
                    <a:pt x="1282" y="1142"/>
                  </a:cubicBezTo>
                  <a:cubicBezTo>
                    <a:pt x="1291" y="1142"/>
                    <a:pt x="1299" y="1142"/>
                    <a:pt x="1308" y="1142"/>
                  </a:cubicBezTo>
                  <a:cubicBezTo>
                    <a:pt x="1319" y="1142"/>
                    <a:pt x="1330" y="1142"/>
                    <a:pt x="1341" y="1142"/>
                  </a:cubicBezTo>
                  <a:cubicBezTo>
                    <a:pt x="1344" y="1143"/>
                    <a:pt x="1347" y="1143"/>
                    <a:pt x="1350" y="1143"/>
                  </a:cubicBezTo>
                  <a:cubicBezTo>
                    <a:pt x="1358" y="1143"/>
                    <a:pt x="1358" y="1143"/>
                    <a:pt x="1358" y="1143"/>
                  </a:cubicBezTo>
                  <a:cubicBezTo>
                    <a:pt x="1360" y="1143"/>
                    <a:pt x="1360" y="1143"/>
                    <a:pt x="1360" y="1143"/>
                  </a:cubicBezTo>
                  <a:cubicBezTo>
                    <a:pt x="1363" y="1143"/>
                    <a:pt x="1363" y="1143"/>
                    <a:pt x="1363" y="1143"/>
                  </a:cubicBezTo>
                  <a:cubicBezTo>
                    <a:pt x="1367" y="1143"/>
                    <a:pt x="1367" y="1143"/>
                    <a:pt x="1367" y="1143"/>
                  </a:cubicBezTo>
                  <a:cubicBezTo>
                    <a:pt x="1373" y="1142"/>
                    <a:pt x="1373" y="1142"/>
                    <a:pt x="1373" y="1142"/>
                  </a:cubicBezTo>
                  <a:cubicBezTo>
                    <a:pt x="1384" y="1142"/>
                    <a:pt x="1384" y="1142"/>
                    <a:pt x="1384" y="1142"/>
                  </a:cubicBezTo>
                  <a:cubicBezTo>
                    <a:pt x="1405" y="1142"/>
                    <a:pt x="1405" y="1142"/>
                    <a:pt x="1405" y="1142"/>
                  </a:cubicBezTo>
                  <a:cubicBezTo>
                    <a:pt x="1418" y="1142"/>
                    <a:pt x="1418" y="1142"/>
                    <a:pt x="1418" y="1142"/>
                  </a:cubicBezTo>
                  <a:cubicBezTo>
                    <a:pt x="1437" y="1141"/>
                    <a:pt x="1437" y="1141"/>
                    <a:pt x="1437" y="1141"/>
                  </a:cubicBezTo>
                  <a:cubicBezTo>
                    <a:pt x="1470" y="1141"/>
                    <a:pt x="1470" y="1141"/>
                    <a:pt x="1470" y="1141"/>
                  </a:cubicBezTo>
                  <a:cubicBezTo>
                    <a:pt x="1502" y="1140"/>
                    <a:pt x="1502" y="1140"/>
                    <a:pt x="1502" y="1140"/>
                  </a:cubicBezTo>
                  <a:cubicBezTo>
                    <a:pt x="1534" y="1140"/>
                    <a:pt x="1534" y="1140"/>
                    <a:pt x="1534" y="1140"/>
                  </a:cubicBezTo>
                  <a:cubicBezTo>
                    <a:pt x="1567" y="1139"/>
                    <a:pt x="1567" y="1139"/>
                    <a:pt x="1567" y="1139"/>
                  </a:cubicBezTo>
                  <a:cubicBezTo>
                    <a:pt x="1599" y="1139"/>
                    <a:pt x="1599" y="1139"/>
                    <a:pt x="1599" y="1139"/>
                  </a:cubicBezTo>
                  <a:cubicBezTo>
                    <a:pt x="1631" y="1138"/>
                    <a:pt x="1631" y="1138"/>
                    <a:pt x="1631" y="1138"/>
                  </a:cubicBezTo>
                  <a:cubicBezTo>
                    <a:pt x="1664" y="1138"/>
                    <a:pt x="1664" y="1138"/>
                    <a:pt x="1664" y="1138"/>
                  </a:cubicBezTo>
                  <a:cubicBezTo>
                    <a:pt x="1691" y="1137"/>
                    <a:pt x="1691" y="1137"/>
                    <a:pt x="1691" y="1137"/>
                  </a:cubicBezTo>
                  <a:cubicBezTo>
                    <a:pt x="1693" y="1137"/>
                    <a:pt x="1695" y="1137"/>
                    <a:pt x="1696" y="1137"/>
                  </a:cubicBezTo>
                  <a:cubicBezTo>
                    <a:pt x="1707" y="1137"/>
                    <a:pt x="1718" y="1137"/>
                    <a:pt x="1728" y="1137"/>
                  </a:cubicBezTo>
                  <a:cubicBezTo>
                    <a:pt x="1739" y="1137"/>
                    <a:pt x="1750" y="1137"/>
                    <a:pt x="1760" y="1138"/>
                  </a:cubicBezTo>
                  <a:cubicBezTo>
                    <a:pt x="1771" y="1138"/>
                    <a:pt x="1782" y="1138"/>
                    <a:pt x="1792" y="1139"/>
                  </a:cubicBezTo>
                  <a:cubicBezTo>
                    <a:pt x="1803" y="1139"/>
                    <a:pt x="1814" y="1140"/>
                    <a:pt x="1824" y="1140"/>
                  </a:cubicBezTo>
                  <a:cubicBezTo>
                    <a:pt x="1825" y="1140"/>
                    <a:pt x="1826" y="1140"/>
                    <a:pt x="1827" y="1140"/>
                  </a:cubicBezTo>
                  <a:cubicBezTo>
                    <a:pt x="1837" y="1141"/>
                    <a:pt x="1846" y="1142"/>
                    <a:pt x="1856" y="1142"/>
                  </a:cubicBezTo>
                  <a:cubicBezTo>
                    <a:pt x="1867" y="1143"/>
                    <a:pt x="1877" y="1144"/>
                    <a:pt x="1888" y="1145"/>
                  </a:cubicBezTo>
                  <a:cubicBezTo>
                    <a:pt x="1898" y="1146"/>
                    <a:pt x="1909" y="1146"/>
                    <a:pt x="1919" y="1147"/>
                  </a:cubicBezTo>
                  <a:cubicBezTo>
                    <a:pt x="1930" y="1148"/>
                    <a:pt x="1940" y="1150"/>
                    <a:pt x="1951" y="1151"/>
                  </a:cubicBezTo>
                  <a:cubicBezTo>
                    <a:pt x="1955" y="1151"/>
                    <a:pt x="1959" y="1152"/>
                    <a:pt x="1963" y="1152"/>
                  </a:cubicBezTo>
                  <a:cubicBezTo>
                    <a:pt x="1969" y="1153"/>
                    <a:pt x="1976" y="1154"/>
                    <a:pt x="1982" y="1154"/>
                  </a:cubicBezTo>
                  <a:cubicBezTo>
                    <a:pt x="1992" y="1156"/>
                    <a:pt x="2003" y="1157"/>
                    <a:pt x="2013" y="1159"/>
                  </a:cubicBezTo>
                  <a:cubicBezTo>
                    <a:pt x="2024" y="1160"/>
                    <a:pt x="2034" y="1162"/>
                    <a:pt x="2044" y="1163"/>
                  </a:cubicBezTo>
                  <a:cubicBezTo>
                    <a:pt x="2055" y="1165"/>
                    <a:pt x="2065" y="1166"/>
                    <a:pt x="2075" y="1168"/>
                  </a:cubicBezTo>
                  <a:cubicBezTo>
                    <a:pt x="2086" y="1170"/>
                    <a:pt x="2096" y="1172"/>
                    <a:pt x="2106" y="1173"/>
                  </a:cubicBezTo>
                  <a:cubicBezTo>
                    <a:pt x="2117" y="1175"/>
                    <a:pt x="2127" y="1177"/>
                    <a:pt x="2137" y="1179"/>
                  </a:cubicBezTo>
                  <a:cubicBezTo>
                    <a:pt x="2147" y="1181"/>
                    <a:pt x="2158" y="1183"/>
                    <a:pt x="2168" y="1186"/>
                  </a:cubicBezTo>
                  <a:cubicBezTo>
                    <a:pt x="2178" y="1188"/>
                    <a:pt x="2188" y="1190"/>
                    <a:pt x="2198" y="1192"/>
                  </a:cubicBezTo>
                  <a:cubicBezTo>
                    <a:pt x="2209" y="1195"/>
                    <a:pt x="2219" y="1197"/>
                    <a:pt x="2229" y="1199"/>
                  </a:cubicBezTo>
                  <a:cubicBezTo>
                    <a:pt x="2230" y="1200"/>
                    <a:pt x="2230" y="1200"/>
                    <a:pt x="2231" y="1200"/>
                  </a:cubicBezTo>
                  <a:cubicBezTo>
                    <a:pt x="2241" y="1202"/>
                    <a:pt x="2250" y="1205"/>
                    <a:pt x="2259" y="1207"/>
                  </a:cubicBezTo>
                  <a:cubicBezTo>
                    <a:pt x="2269" y="1210"/>
                    <a:pt x="2280" y="1212"/>
                    <a:pt x="2290" y="1215"/>
                  </a:cubicBezTo>
                  <a:cubicBezTo>
                    <a:pt x="2300" y="1218"/>
                    <a:pt x="2310" y="1221"/>
                    <a:pt x="2320" y="1224"/>
                  </a:cubicBezTo>
                  <a:cubicBezTo>
                    <a:pt x="2330" y="1227"/>
                    <a:pt x="2340" y="1230"/>
                    <a:pt x="2350" y="1233"/>
                  </a:cubicBezTo>
                  <a:cubicBezTo>
                    <a:pt x="2360" y="1236"/>
                    <a:pt x="2370" y="1239"/>
                    <a:pt x="2380" y="1242"/>
                  </a:cubicBezTo>
                  <a:cubicBezTo>
                    <a:pt x="2390" y="1245"/>
                    <a:pt x="2400" y="1249"/>
                    <a:pt x="2410" y="1252"/>
                  </a:cubicBezTo>
                  <a:cubicBezTo>
                    <a:pt x="2420" y="1255"/>
                    <a:pt x="2430" y="1259"/>
                    <a:pt x="2440" y="1262"/>
                  </a:cubicBezTo>
                  <a:cubicBezTo>
                    <a:pt x="2449" y="1266"/>
                    <a:pt x="2459" y="1269"/>
                    <a:pt x="2469" y="1273"/>
                  </a:cubicBezTo>
                  <a:cubicBezTo>
                    <a:pt x="2476" y="1276"/>
                    <a:pt x="2484" y="1279"/>
                    <a:pt x="2491" y="1281"/>
                  </a:cubicBezTo>
                  <a:cubicBezTo>
                    <a:pt x="2493" y="1282"/>
                    <a:pt x="2496" y="1283"/>
                    <a:pt x="2499" y="1285"/>
                  </a:cubicBezTo>
                  <a:cubicBezTo>
                    <a:pt x="2509" y="1288"/>
                    <a:pt x="2518" y="1292"/>
                    <a:pt x="2528" y="1296"/>
                  </a:cubicBezTo>
                  <a:cubicBezTo>
                    <a:pt x="2538" y="1300"/>
                    <a:pt x="2548" y="1305"/>
                    <a:pt x="2557" y="1309"/>
                  </a:cubicBezTo>
                  <a:cubicBezTo>
                    <a:pt x="2567" y="1313"/>
                    <a:pt x="2577" y="1317"/>
                    <a:pt x="2587" y="1322"/>
                  </a:cubicBezTo>
                  <a:cubicBezTo>
                    <a:pt x="2596" y="1326"/>
                    <a:pt x="2606" y="1331"/>
                    <a:pt x="2616" y="1335"/>
                  </a:cubicBezTo>
                  <a:cubicBezTo>
                    <a:pt x="2625" y="1340"/>
                    <a:pt x="2635" y="1344"/>
                    <a:pt x="2644" y="1349"/>
                  </a:cubicBezTo>
                  <a:cubicBezTo>
                    <a:pt x="2654" y="1354"/>
                    <a:pt x="2664" y="1359"/>
                    <a:pt x="2673" y="1364"/>
                  </a:cubicBezTo>
                  <a:cubicBezTo>
                    <a:pt x="2683" y="1369"/>
                    <a:pt x="2692" y="1374"/>
                    <a:pt x="2702" y="1379"/>
                  </a:cubicBezTo>
                  <a:cubicBezTo>
                    <a:pt x="2711" y="1384"/>
                    <a:pt x="2721" y="1389"/>
                    <a:pt x="2730" y="1395"/>
                  </a:cubicBezTo>
                  <a:cubicBezTo>
                    <a:pt x="2732" y="1396"/>
                    <a:pt x="2734" y="1397"/>
                    <a:pt x="2736" y="1398"/>
                  </a:cubicBezTo>
                  <a:cubicBezTo>
                    <a:pt x="2744" y="1402"/>
                    <a:pt x="2751" y="1407"/>
                    <a:pt x="2759" y="1411"/>
                  </a:cubicBezTo>
                  <a:cubicBezTo>
                    <a:pt x="2768" y="1417"/>
                    <a:pt x="2777" y="1423"/>
                    <a:pt x="2787" y="1428"/>
                  </a:cubicBezTo>
                  <a:cubicBezTo>
                    <a:pt x="2796" y="1434"/>
                    <a:pt x="2806" y="1440"/>
                    <a:pt x="2815" y="1446"/>
                  </a:cubicBezTo>
                  <a:cubicBezTo>
                    <a:pt x="2824" y="1452"/>
                    <a:pt x="2833" y="1458"/>
                    <a:pt x="2843" y="1465"/>
                  </a:cubicBezTo>
                  <a:cubicBezTo>
                    <a:pt x="2846" y="1466"/>
                    <a:pt x="2848" y="1468"/>
                    <a:pt x="2851" y="1470"/>
                  </a:cubicBezTo>
                  <a:cubicBezTo>
                    <a:pt x="2858" y="1475"/>
                    <a:pt x="2864" y="1479"/>
                    <a:pt x="2870" y="1484"/>
                  </a:cubicBezTo>
                  <a:cubicBezTo>
                    <a:pt x="2880" y="1490"/>
                    <a:pt x="2889" y="1497"/>
                    <a:pt x="2898" y="1504"/>
                  </a:cubicBezTo>
                  <a:cubicBezTo>
                    <a:pt x="2907" y="1510"/>
                    <a:pt x="2916" y="1517"/>
                    <a:pt x="2925" y="1524"/>
                  </a:cubicBezTo>
                  <a:cubicBezTo>
                    <a:pt x="2934" y="1532"/>
                    <a:pt x="2943" y="1539"/>
                    <a:pt x="2952" y="1546"/>
                  </a:cubicBezTo>
                  <a:cubicBezTo>
                    <a:pt x="2955" y="1548"/>
                    <a:pt x="2957" y="1550"/>
                    <a:pt x="2960" y="1552"/>
                  </a:cubicBezTo>
                  <a:cubicBezTo>
                    <a:pt x="2966" y="1558"/>
                    <a:pt x="2973" y="1563"/>
                    <a:pt x="2979" y="1569"/>
                  </a:cubicBezTo>
                  <a:cubicBezTo>
                    <a:pt x="2988" y="1576"/>
                    <a:pt x="2997" y="1584"/>
                    <a:pt x="3006" y="1592"/>
                  </a:cubicBezTo>
                  <a:cubicBezTo>
                    <a:pt x="3015" y="1600"/>
                    <a:pt x="3023" y="1608"/>
                    <a:pt x="3032" y="1616"/>
                  </a:cubicBezTo>
                  <a:cubicBezTo>
                    <a:pt x="3041" y="1625"/>
                    <a:pt x="3049" y="1633"/>
                    <a:pt x="3057" y="1641"/>
                  </a:cubicBezTo>
                  <a:cubicBezTo>
                    <a:pt x="3065" y="1649"/>
                    <a:pt x="3073" y="1657"/>
                    <a:pt x="3080" y="1665"/>
                  </a:cubicBezTo>
                  <a:cubicBezTo>
                    <a:pt x="3089" y="1674"/>
                    <a:pt x="3097" y="1683"/>
                    <a:pt x="3106" y="1693"/>
                  </a:cubicBezTo>
                  <a:cubicBezTo>
                    <a:pt x="3114" y="1702"/>
                    <a:pt x="3123" y="1712"/>
                    <a:pt x="3131" y="1722"/>
                  </a:cubicBezTo>
                  <a:cubicBezTo>
                    <a:pt x="3136" y="1728"/>
                    <a:pt x="3141" y="1734"/>
                    <a:pt x="3146" y="1741"/>
                  </a:cubicBezTo>
                  <a:cubicBezTo>
                    <a:pt x="3150" y="1745"/>
                    <a:pt x="3153" y="1749"/>
                    <a:pt x="3156" y="1753"/>
                  </a:cubicBezTo>
                  <a:cubicBezTo>
                    <a:pt x="3160" y="1758"/>
                    <a:pt x="3164" y="1763"/>
                    <a:pt x="3167" y="1767"/>
                  </a:cubicBezTo>
                  <a:cubicBezTo>
                    <a:pt x="3172" y="1773"/>
                    <a:pt x="3176" y="1779"/>
                    <a:pt x="3181" y="1786"/>
                  </a:cubicBezTo>
                  <a:cubicBezTo>
                    <a:pt x="3183" y="1789"/>
                    <a:pt x="3185" y="1792"/>
                    <a:pt x="3187" y="1795"/>
                  </a:cubicBezTo>
                  <a:cubicBezTo>
                    <a:pt x="3193" y="1803"/>
                    <a:pt x="3199" y="1812"/>
                    <a:pt x="3205" y="1820"/>
                  </a:cubicBezTo>
                  <a:cubicBezTo>
                    <a:pt x="3205" y="1821"/>
                    <a:pt x="3206" y="1822"/>
                    <a:pt x="3206" y="1823"/>
                  </a:cubicBezTo>
                  <a:cubicBezTo>
                    <a:pt x="3213" y="1832"/>
                    <a:pt x="3219" y="1842"/>
                    <a:pt x="3225" y="1851"/>
                  </a:cubicBezTo>
                  <a:cubicBezTo>
                    <a:pt x="3226" y="1853"/>
                    <a:pt x="3227" y="1855"/>
                    <a:pt x="3228" y="1857"/>
                  </a:cubicBezTo>
                  <a:cubicBezTo>
                    <a:pt x="3236" y="1869"/>
                    <a:pt x="3244" y="1882"/>
                    <a:pt x="3251" y="1895"/>
                  </a:cubicBezTo>
                  <a:cubicBezTo>
                    <a:pt x="3259" y="1909"/>
                    <a:pt x="3266" y="1923"/>
                    <a:pt x="3273" y="1937"/>
                  </a:cubicBezTo>
                  <a:cubicBezTo>
                    <a:pt x="3279" y="1948"/>
                    <a:pt x="3284" y="1959"/>
                    <a:pt x="3289" y="1970"/>
                  </a:cubicBezTo>
                  <a:cubicBezTo>
                    <a:pt x="3291" y="1974"/>
                    <a:pt x="3293" y="1979"/>
                    <a:pt x="3295" y="1983"/>
                  </a:cubicBezTo>
                  <a:cubicBezTo>
                    <a:pt x="3302" y="1999"/>
                    <a:pt x="3309" y="2015"/>
                    <a:pt x="3316" y="2032"/>
                  </a:cubicBezTo>
                  <a:cubicBezTo>
                    <a:pt x="3322" y="2050"/>
                    <a:pt x="3329" y="2069"/>
                    <a:pt x="3335" y="2087"/>
                  </a:cubicBezTo>
                  <a:cubicBezTo>
                    <a:pt x="3336" y="2090"/>
                    <a:pt x="3337" y="2093"/>
                    <a:pt x="3338" y="2097"/>
                  </a:cubicBezTo>
                  <a:cubicBezTo>
                    <a:pt x="3343" y="2113"/>
                    <a:pt x="3347" y="2130"/>
                    <a:pt x="3352" y="2146"/>
                  </a:cubicBezTo>
                  <a:cubicBezTo>
                    <a:pt x="3373" y="2146"/>
                    <a:pt x="3373" y="2146"/>
                    <a:pt x="3373" y="2146"/>
                  </a:cubicBezTo>
                  <a:cubicBezTo>
                    <a:pt x="3371" y="2136"/>
                    <a:pt x="3368" y="2126"/>
                    <a:pt x="3365" y="211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7"/>
            <p:cNvSpPr>
              <a:spLocks/>
            </p:cNvSpPr>
            <p:nvPr/>
          </p:nvSpPr>
          <p:spPr bwMode="auto">
            <a:xfrm>
              <a:off x="0" y="1825625"/>
              <a:ext cx="5667375" cy="5073650"/>
            </a:xfrm>
            <a:custGeom>
              <a:avLst/>
              <a:gdLst>
                <a:gd name="T0" fmla="*/ 2234 w 2234"/>
                <a:gd name="T1" fmla="*/ 1809 h 1999"/>
                <a:gd name="T2" fmla="*/ 2223 w 2234"/>
                <a:gd name="T3" fmla="*/ 1712 h 1999"/>
                <a:gd name="T4" fmla="*/ 2172 w 2234"/>
                <a:gd name="T5" fmla="*/ 1596 h 1999"/>
                <a:gd name="T6" fmla="*/ 2110 w 2234"/>
                <a:gd name="T7" fmla="*/ 1522 h 1999"/>
                <a:gd name="T8" fmla="*/ 2042 w 2234"/>
                <a:gd name="T9" fmla="*/ 1465 h 1999"/>
                <a:gd name="T10" fmla="*/ 1962 w 2234"/>
                <a:gd name="T11" fmla="*/ 1413 h 1999"/>
                <a:gd name="T12" fmla="*/ 1897 w 2234"/>
                <a:gd name="T13" fmla="*/ 1382 h 1999"/>
                <a:gd name="T14" fmla="*/ 1698 w 2234"/>
                <a:gd name="T15" fmla="*/ 1328 h 1999"/>
                <a:gd name="T16" fmla="*/ 1491 w 2234"/>
                <a:gd name="T17" fmla="*/ 1304 h 1999"/>
                <a:gd name="T18" fmla="*/ 1282 w 2234"/>
                <a:gd name="T19" fmla="*/ 1291 h 1999"/>
                <a:gd name="T20" fmla="*/ 1049 w 2234"/>
                <a:gd name="T21" fmla="*/ 1279 h 1999"/>
                <a:gd name="T22" fmla="*/ 842 w 2234"/>
                <a:gd name="T23" fmla="*/ 1260 h 1999"/>
                <a:gd name="T24" fmla="*/ 640 w 2234"/>
                <a:gd name="T25" fmla="*/ 1230 h 1999"/>
                <a:gd name="T26" fmla="*/ 453 w 2234"/>
                <a:gd name="T27" fmla="*/ 1187 h 1999"/>
                <a:gd name="T28" fmla="*/ 272 w 2234"/>
                <a:gd name="T29" fmla="*/ 1119 h 1999"/>
                <a:gd name="T30" fmla="*/ 130 w 2234"/>
                <a:gd name="T31" fmla="*/ 1012 h 1999"/>
                <a:gd name="T32" fmla="*/ 93 w 2234"/>
                <a:gd name="T33" fmla="*/ 950 h 1999"/>
                <a:gd name="T34" fmla="*/ 107 w 2234"/>
                <a:gd name="T35" fmla="*/ 760 h 1999"/>
                <a:gd name="T36" fmla="*/ 159 w 2234"/>
                <a:gd name="T37" fmla="*/ 689 h 1999"/>
                <a:gd name="T38" fmla="*/ 299 w 2234"/>
                <a:gd name="T39" fmla="*/ 582 h 1999"/>
                <a:gd name="T40" fmla="*/ 511 w 2234"/>
                <a:gd name="T41" fmla="*/ 494 h 1999"/>
                <a:gd name="T42" fmla="*/ 711 w 2234"/>
                <a:gd name="T43" fmla="*/ 441 h 1999"/>
                <a:gd name="T44" fmla="*/ 940 w 2234"/>
                <a:gd name="T45" fmla="*/ 369 h 1999"/>
                <a:gd name="T46" fmla="*/ 1051 w 2234"/>
                <a:gd name="T47" fmla="*/ 208 h 1999"/>
                <a:gd name="T48" fmla="*/ 992 w 2234"/>
                <a:gd name="T49" fmla="*/ 125 h 1999"/>
                <a:gd name="T50" fmla="*/ 843 w 2234"/>
                <a:gd name="T51" fmla="*/ 58 h 1999"/>
                <a:gd name="T52" fmla="*/ 637 w 2234"/>
                <a:gd name="T53" fmla="*/ 32 h 1999"/>
                <a:gd name="T54" fmla="*/ 443 w 2234"/>
                <a:gd name="T55" fmla="*/ 19 h 1999"/>
                <a:gd name="T56" fmla="*/ 218 w 2234"/>
                <a:gd name="T57" fmla="*/ 9 h 1999"/>
                <a:gd name="T58" fmla="*/ 8 w 2234"/>
                <a:gd name="T59" fmla="*/ 0 h 1999"/>
                <a:gd name="T60" fmla="*/ 153 w 2234"/>
                <a:gd name="T61" fmla="*/ 15 h 1999"/>
                <a:gd name="T62" fmla="*/ 386 w 2234"/>
                <a:gd name="T63" fmla="*/ 26 h 1999"/>
                <a:gd name="T64" fmla="*/ 595 w 2234"/>
                <a:gd name="T65" fmla="*/ 38 h 1999"/>
                <a:gd name="T66" fmla="*/ 801 w 2234"/>
                <a:gd name="T67" fmla="*/ 59 h 1999"/>
                <a:gd name="T68" fmla="*/ 954 w 2234"/>
                <a:gd name="T69" fmla="*/ 109 h 1999"/>
                <a:gd name="T70" fmla="*/ 1036 w 2234"/>
                <a:gd name="T71" fmla="*/ 195 h 1999"/>
                <a:gd name="T72" fmla="*/ 965 w 2234"/>
                <a:gd name="T73" fmla="*/ 340 h 1999"/>
                <a:gd name="T74" fmla="*/ 733 w 2234"/>
                <a:gd name="T75" fmla="*/ 423 h 1999"/>
                <a:gd name="T76" fmla="*/ 516 w 2234"/>
                <a:gd name="T77" fmla="*/ 478 h 1999"/>
                <a:gd name="T78" fmla="*/ 299 w 2234"/>
                <a:gd name="T79" fmla="*/ 565 h 1999"/>
                <a:gd name="T80" fmla="*/ 171 w 2234"/>
                <a:gd name="T81" fmla="*/ 655 h 1999"/>
                <a:gd name="T82" fmla="*/ 101 w 2234"/>
                <a:gd name="T83" fmla="*/ 741 h 1999"/>
                <a:gd name="T84" fmla="*/ 72 w 2234"/>
                <a:gd name="T85" fmla="*/ 927 h 1999"/>
                <a:gd name="T86" fmla="*/ 103 w 2234"/>
                <a:gd name="T87" fmla="*/ 995 h 1999"/>
                <a:gd name="T88" fmla="*/ 225 w 2234"/>
                <a:gd name="T89" fmla="*/ 1107 h 1999"/>
                <a:gd name="T90" fmla="*/ 395 w 2234"/>
                <a:gd name="T91" fmla="*/ 1184 h 1999"/>
                <a:gd name="T92" fmla="*/ 594 w 2234"/>
                <a:gd name="T93" fmla="*/ 1236 h 1999"/>
                <a:gd name="T94" fmla="*/ 798 w 2234"/>
                <a:gd name="T95" fmla="*/ 1270 h 1999"/>
                <a:gd name="T96" fmla="*/ 1004 w 2234"/>
                <a:gd name="T97" fmla="*/ 1292 h 1999"/>
                <a:gd name="T98" fmla="*/ 1213 w 2234"/>
                <a:gd name="T99" fmla="*/ 1305 h 1999"/>
                <a:gd name="T100" fmla="*/ 1422 w 2234"/>
                <a:gd name="T101" fmla="*/ 1316 h 1999"/>
                <a:gd name="T102" fmla="*/ 1629 w 2234"/>
                <a:gd name="T103" fmla="*/ 1336 h 1999"/>
                <a:gd name="T104" fmla="*/ 1809 w 2234"/>
                <a:gd name="T105" fmla="*/ 1370 h 1999"/>
                <a:gd name="T106" fmla="*/ 1950 w 2234"/>
                <a:gd name="T107" fmla="*/ 1425 h 1999"/>
                <a:gd name="T108" fmla="*/ 2001 w 2234"/>
                <a:gd name="T109" fmla="*/ 1456 h 1999"/>
                <a:gd name="T110" fmla="*/ 2081 w 2234"/>
                <a:gd name="T111" fmla="*/ 1516 h 1999"/>
                <a:gd name="T112" fmla="*/ 2152 w 2234"/>
                <a:gd name="T113" fmla="*/ 1598 h 1999"/>
                <a:gd name="T114" fmla="*/ 2200 w 2234"/>
                <a:gd name="T115" fmla="*/ 1699 h 1999"/>
                <a:gd name="T116" fmla="*/ 2214 w 2234"/>
                <a:gd name="T117" fmla="*/ 1805 h 1999"/>
                <a:gd name="T118" fmla="*/ 2184 w 2234"/>
                <a:gd name="T119" fmla="*/ 1971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34" h="1999">
                  <a:moveTo>
                    <a:pt x="2204" y="1980"/>
                  </a:moveTo>
                  <a:cubicBezTo>
                    <a:pt x="2206" y="1971"/>
                    <a:pt x="2206" y="1971"/>
                    <a:pt x="2206" y="1971"/>
                  </a:cubicBezTo>
                  <a:cubicBezTo>
                    <a:pt x="2208" y="1965"/>
                    <a:pt x="2210" y="1959"/>
                    <a:pt x="2212" y="1953"/>
                  </a:cubicBezTo>
                  <a:cubicBezTo>
                    <a:pt x="2214" y="1947"/>
                    <a:pt x="2215" y="1940"/>
                    <a:pt x="2217" y="1934"/>
                  </a:cubicBezTo>
                  <a:cubicBezTo>
                    <a:pt x="2218" y="1928"/>
                    <a:pt x="2220" y="1922"/>
                    <a:pt x="2221" y="1915"/>
                  </a:cubicBezTo>
                  <a:cubicBezTo>
                    <a:pt x="2223" y="1909"/>
                    <a:pt x="2224" y="1903"/>
                    <a:pt x="2225" y="1897"/>
                  </a:cubicBezTo>
                  <a:cubicBezTo>
                    <a:pt x="2227" y="1890"/>
                    <a:pt x="2228" y="1884"/>
                    <a:pt x="2229" y="1877"/>
                  </a:cubicBezTo>
                  <a:cubicBezTo>
                    <a:pt x="2231" y="1864"/>
                    <a:pt x="2232" y="1851"/>
                    <a:pt x="2233" y="1838"/>
                  </a:cubicBezTo>
                  <a:cubicBezTo>
                    <a:pt x="2234" y="1832"/>
                    <a:pt x="2234" y="1825"/>
                    <a:pt x="2234" y="1819"/>
                  </a:cubicBezTo>
                  <a:cubicBezTo>
                    <a:pt x="2234" y="1809"/>
                    <a:pt x="2234" y="1809"/>
                    <a:pt x="2234" y="1809"/>
                  </a:cubicBezTo>
                  <a:cubicBezTo>
                    <a:pt x="2234" y="1799"/>
                    <a:pt x="2234" y="1799"/>
                    <a:pt x="2234" y="1799"/>
                  </a:cubicBezTo>
                  <a:cubicBezTo>
                    <a:pt x="2234" y="1792"/>
                    <a:pt x="2234" y="1785"/>
                    <a:pt x="2233" y="1779"/>
                  </a:cubicBezTo>
                  <a:cubicBezTo>
                    <a:pt x="2233" y="1776"/>
                    <a:pt x="2233" y="1773"/>
                    <a:pt x="2232" y="1770"/>
                  </a:cubicBezTo>
                  <a:cubicBezTo>
                    <a:pt x="2232" y="1766"/>
                    <a:pt x="2232" y="1762"/>
                    <a:pt x="2231" y="1759"/>
                  </a:cubicBezTo>
                  <a:cubicBezTo>
                    <a:pt x="2231" y="1754"/>
                    <a:pt x="2231" y="1754"/>
                    <a:pt x="2231" y="1754"/>
                  </a:cubicBezTo>
                  <a:cubicBezTo>
                    <a:pt x="2230" y="1749"/>
                    <a:pt x="2230" y="1749"/>
                    <a:pt x="2230" y="1749"/>
                  </a:cubicBezTo>
                  <a:cubicBezTo>
                    <a:pt x="2228" y="1739"/>
                    <a:pt x="2228" y="1739"/>
                    <a:pt x="2228" y="1739"/>
                  </a:cubicBezTo>
                  <a:cubicBezTo>
                    <a:pt x="2227" y="1729"/>
                    <a:pt x="2227" y="1729"/>
                    <a:pt x="2227" y="1729"/>
                  </a:cubicBezTo>
                  <a:cubicBezTo>
                    <a:pt x="2226" y="1725"/>
                    <a:pt x="2225" y="1722"/>
                    <a:pt x="2224" y="1719"/>
                  </a:cubicBezTo>
                  <a:cubicBezTo>
                    <a:pt x="2224" y="1716"/>
                    <a:pt x="2223" y="1714"/>
                    <a:pt x="2223" y="1712"/>
                  </a:cubicBezTo>
                  <a:cubicBezTo>
                    <a:pt x="2222" y="1708"/>
                    <a:pt x="2221" y="1703"/>
                    <a:pt x="2219" y="1699"/>
                  </a:cubicBezTo>
                  <a:cubicBezTo>
                    <a:pt x="2217" y="1693"/>
                    <a:pt x="2215" y="1686"/>
                    <a:pt x="2213" y="1680"/>
                  </a:cubicBezTo>
                  <a:cubicBezTo>
                    <a:pt x="2212" y="1676"/>
                    <a:pt x="2211" y="1673"/>
                    <a:pt x="2209" y="1669"/>
                  </a:cubicBezTo>
                  <a:cubicBezTo>
                    <a:pt x="2208" y="1666"/>
                    <a:pt x="2207" y="1663"/>
                    <a:pt x="2206" y="1660"/>
                  </a:cubicBezTo>
                  <a:cubicBezTo>
                    <a:pt x="2203" y="1654"/>
                    <a:pt x="2201" y="1648"/>
                    <a:pt x="2197" y="1642"/>
                  </a:cubicBezTo>
                  <a:cubicBezTo>
                    <a:pt x="2196" y="1639"/>
                    <a:pt x="2195" y="1637"/>
                    <a:pt x="2194" y="1635"/>
                  </a:cubicBezTo>
                  <a:cubicBezTo>
                    <a:pt x="2192" y="1631"/>
                    <a:pt x="2190" y="1627"/>
                    <a:pt x="2188" y="1623"/>
                  </a:cubicBezTo>
                  <a:cubicBezTo>
                    <a:pt x="2184" y="1617"/>
                    <a:pt x="2181" y="1611"/>
                    <a:pt x="2177" y="1605"/>
                  </a:cubicBezTo>
                  <a:cubicBezTo>
                    <a:pt x="2177" y="1605"/>
                    <a:pt x="2177" y="1605"/>
                    <a:pt x="2177" y="1605"/>
                  </a:cubicBezTo>
                  <a:cubicBezTo>
                    <a:pt x="2175" y="1602"/>
                    <a:pt x="2174" y="1599"/>
                    <a:pt x="2172" y="1596"/>
                  </a:cubicBezTo>
                  <a:cubicBezTo>
                    <a:pt x="2166" y="1588"/>
                    <a:pt x="2166" y="1588"/>
                    <a:pt x="2166" y="1588"/>
                  </a:cubicBezTo>
                  <a:cubicBezTo>
                    <a:pt x="2164" y="1585"/>
                    <a:pt x="2162" y="1582"/>
                    <a:pt x="2160" y="1579"/>
                  </a:cubicBezTo>
                  <a:cubicBezTo>
                    <a:pt x="2158" y="1577"/>
                    <a:pt x="2156" y="1574"/>
                    <a:pt x="2154" y="1571"/>
                  </a:cubicBezTo>
                  <a:cubicBezTo>
                    <a:pt x="2150" y="1566"/>
                    <a:pt x="2146" y="1561"/>
                    <a:pt x="2142" y="1557"/>
                  </a:cubicBezTo>
                  <a:cubicBezTo>
                    <a:pt x="2141" y="1556"/>
                    <a:pt x="2141" y="1555"/>
                    <a:pt x="2140" y="1555"/>
                  </a:cubicBezTo>
                  <a:cubicBezTo>
                    <a:pt x="2138" y="1552"/>
                    <a:pt x="2136" y="1549"/>
                    <a:pt x="2134" y="1547"/>
                  </a:cubicBezTo>
                  <a:cubicBezTo>
                    <a:pt x="2126" y="1539"/>
                    <a:pt x="2126" y="1539"/>
                    <a:pt x="2126" y="1539"/>
                  </a:cubicBezTo>
                  <a:cubicBezTo>
                    <a:pt x="2125" y="1538"/>
                    <a:pt x="2124" y="1537"/>
                    <a:pt x="2123" y="1536"/>
                  </a:cubicBezTo>
                  <a:cubicBezTo>
                    <a:pt x="2119" y="1532"/>
                    <a:pt x="2116" y="1528"/>
                    <a:pt x="2112" y="1524"/>
                  </a:cubicBezTo>
                  <a:cubicBezTo>
                    <a:pt x="2111" y="1523"/>
                    <a:pt x="2111" y="1523"/>
                    <a:pt x="2110" y="1522"/>
                  </a:cubicBezTo>
                  <a:cubicBezTo>
                    <a:pt x="2109" y="1522"/>
                    <a:pt x="2109" y="1521"/>
                    <a:pt x="2108" y="1520"/>
                  </a:cubicBezTo>
                  <a:cubicBezTo>
                    <a:pt x="2106" y="1518"/>
                    <a:pt x="2104" y="1516"/>
                    <a:pt x="2101" y="1514"/>
                  </a:cubicBezTo>
                  <a:cubicBezTo>
                    <a:pt x="2098" y="1511"/>
                    <a:pt x="2095" y="1508"/>
                    <a:pt x="2092" y="1506"/>
                  </a:cubicBezTo>
                  <a:cubicBezTo>
                    <a:pt x="2085" y="1498"/>
                    <a:pt x="2085" y="1498"/>
                    <a:pt x="2085" y="1498"/>
                  </a:cubicBezTo>
                  <a:cubicBezTo>
                    <a:pt x="2084" y="1498"/>
                    <a:pt x="2083" y="1497"/>
                    <a:pt x="2082" y="1496"/>
                  </a:cubicBezTo>
                  <a:cubicBezTo>
                    <a:pt x="2080" y="1495"/>
                    <a:pt x="2078" y="1493"/>
                    <a:pt x="2077" y="1492"/>
                  </a:cubicBezTo>
                  <a:cubicBezTo>
                    <a:pt x="2072" y="1488"/>
                    <a:pt x="2067" y="1484"/>
                    <a:pt x="2062" y="1480"/>
                  </a:cubicBezTo>
                  <a:cubicBezTo>
                    <a:pt x="2062" y="1479"/>
                    <a:pt x="2061" y="1479"/>
                    <a:pt x="2060" y="1478"/>
                  </a:cubicBezTo>
                  <a:cubicBezTo>
                    <a:pt x="2055" y="1473"/>
                    <a:pt x="2049" y="1470"/>
                    <a:pt x="2043" y="1465"/>
                  </a:cubicBezTo>
                  <a:cubicBezTo>
                    <a:pt x="2043" y="1465"/>
                    <a:pt x="2043" y="1465"/>
                    <a:pt x="2042" y="1465"/>
                  </a:cubicBezTo>
                  <a:cubicBezTo>
                    <a:pt x="2037" y="1461"/>
                    <a:pt x="2032" y="1457"/>
                    <a:pt x="2026" y="1453"/>
                  </a:cubicBezTo>
                  <a:cubicBezTo>
                    <a:pt x="2025" y="1452"/>
                    <a:pt x="2023" y="1451"/>
                    <a:pt x="2022" y="1450"/>
                  </a:cubicBezTo>
                  <a:cubicBezTo>
                    <a:pt x="2018" y="1447"/>
                    <a:pt x="2013" y="1444"/>
                    <a:pt x="2008" y="1441"/>
                  </a:cubicBezTo>
                  <a:cubicBezTo>
                    <a:pt x="2002" y="1437"/>
                    <a:pt x="2002" y="1437"/>
                    <a:pt x="2002" y="1437"/>
                  </a:cubicBezTo>
                  <a:cubicBezTo>
                    <a:pt x="1999" y="1435"/>
                    <a:pt x="1999" y="1435"/>
                    <a:pt x="1999" y="1435"/>
                  </a:cubicBezTo>
                  <a:cubicBezTo>
                    <a:pt x="1995" y="1432"/>
                    <a:pt x="1995" y="1432"/>
                    <a:pt x="1995" y="1432"/>
                  </a:cubicBezTo>
                  <a:cubicBezTo>
                    <a:pt x="1990" y="1429"/>
                    <a:pt x="1990" y="1429"/>
                    <a:pt x="1990" y="1429"/>
                  </a:cubicBezTo>
                  <a:cubicBezTo>
                    <a:pt x="1987" y="1428"/>
                    <a:pt x="1984" y="1426"/>
                    <a:pt x="1981" y="1424"/>
                  </a:cubicBezTo>
                  <a:cubicBezTo>
                    <a:pt x="1978" y="1422"/>
                    <a:pt x="1975" y="1420"/>
                    <a:pt x="1972" y="1419"/>
                  </a:cubicBezTo>
                  <a:cubicBezTo>
                    <a:pt x="1962" y="1413"/>
                    <a:pt x="1962" y="1413"/>
                    <a:pt x="1962" y="1413"/>
                  </a:cubicBezTo>
                  <a:cubicBezTo>
                    <a:pt x="1961" y="1412"/>
                    <a:pt x="1961" y="1412"/>
                    <a:pt x="1961" y="1412"/>
                  </a:cubicBezTo>
                  <a:cubicBezTo>
                    <a:pt x="1960" y="1412"/>
                    <a:pt x="1960" y="1412"/>
                    <a:pt x="1960" y="1412"/>
                  </a:cubicBezTo>
                  <a:cubicBezTo>
                    <a:pt x="1958" y="1410"/>
                    <a:pt x="1958" y="1410"/>
                    <a:pt x="1958" y="1410"/>
                  </a:cubicBezTo>
                  <a:cubicBezTo>
                    <a:pt x="1953" y="1408"/>
                    <a:pt x="1953" y="1408"/>
                    <a:pt x="1953" y="1408"/>
                  </a:cubicBezTo>
                  <a:cubicBezTo>
                    <a:pt x="1943" y="1403"/>
                    <a:pt x="1943" y="1403"/>
                    <a:pt x="1943" y="1403"/>
                  </a:cubicBezTo>
                  <a:cubicBezTo>
                    <a:pt x="1940" y="1401"/>
                    <a:pt x="1940" y="1401"/>
                    <a:pt x="1940" y="1401"/>
                  </a:cubicBezTo>
                  <a:cubicBezTo>
                    <a:pt x="1934" y="1398"/>
                    <a:pt x="1934" y="1398"/>
                    <a:pt x="1934" y="1398"/>
                  </a:cubicBezTo>
                  <a:cubicBezTo>
                    <a:pt x="1929" y="1395"/>
                    <a:pt x="1923" y="1393"/>
                    <a:pt x="1918" y="1391"/>
                  </a:cubicBezTo>
                  <a:cubicBezTo>
                    <a:pt x="1917" y="1390"/>
                    <a:pt x="1915" y="1389"/>
                    <a:pt x="1914" y="1389"/>
                  </a:cubicBezTo>
                  <a:cubicBezTo>
                    <a:pt x="1908" y="1386"/>
                    <a:pt x="1903" y="1384"/>
                    <a:pt x="1897" y="1382"/>
                  </a:cubicBezTo>
                  <a:cubicBezTo>
                    <a:pt x="1890" y="1379"/>
                    <a:pt x="1883" y="1376"/>
                    <a:pt x="1875" y="1373"/>
                  </a:cubicBezTo>
                  <a:cubicBezTo>
                    <a:pt x="1868" y="1371"/>
                    <a:pt x="1861" y="1368"/>
                    <a:pt x="1854" y="1366"/>
                  </a:cubicBezTo>
                  <a:cubicBezTo>
                    <a:pt x="1846" y="1363"/>
                    <a:pt x="1839" y="1361"/>
                    <a:pt x="1832" y="1358"/>
                  </a:cubicBezTo>
                  <a:cubicBezTo>
                    <a:pt x="1824" y="1356"/>
                    <a:pt x="1817" y="1354"/>
                    <a:pt x="1810" y="1352"/>
                  </a:cubicBezTo>
                  <a:cubicBezTo>
                    <a:pt x="1802" y="1350"/>
                    <a:pt x="1795" y="1348"/>
                    <a:pt x="1787" y="1346"/>
                  </a:cubicBezTo>
                  <a:cubicBezTo>
                    <a:pt x="1780" y="1345"/>
                    <a:pt x="1773" y="1343"/>
                    <a:pt x="1765" y="1341"/>
                  </a:cubicBezTo>
                  <a:cubicBezTo>
                    <a:pt x="1759" y="1340"/>
                    <a:pt x="1753" y="1338"/>
                    <a:pt x="1746" y="1337"/>
                  </a:cubicBezTo>
                  <a:cubicBezTo>
                    <a:pt x="1745" y="1337"/>
                    <a:pt x="1744" y="1336"/>
                    <a:pt x="1743" y="1336"/>
                  </a:cubicBezTo>
                  <a:cubicBezTo>
                    <a:pt x="1735" y="1335"/>
                    <a:pt x="1728" y="1333"/>
                    <a:pt x="1720" y="1332"/>
                  </a:cubicBezTo>
                  <a:cubicBezTo>
                    <a:pt x="1713" y="1330"/>
                    <a:pt x="1705" y="1329"/>
                    <a:pt x="1698" y="1328"/>
                  </a:cubicBezTo>
                  <a:cubicBezTo>
                    <a:pt x="1690" y="1327"/>
                    <a:pt x="1682" y="1325"/>
                    <a:pt x="1675" y="1324"/>
                  </a:cubicBezTo>
                  <a:cubicBezTo>
                    <a:pt x="1667" y="1323"/>
                    <a:pt x="1660" y="1322"/>
                    <a:pt x="1652" y="1321"/>
                  </a:cubicBezTo>
                  <a:cubicBezTo>
                    <a:pt x="1645" y="1320"/>
                    <a:pt x="1637" y="1319"/>
                    <a:pt x="1629" y="1318"/>
                  </a:cubicBezTo>
                  <a:cubicBezTo>
                    <a:pt x="1622" y="1317"/>
                    <a:pt x="1614" y="1316"/>
                    <a:pt x="1606" y="1315"/>
                  </a:cubicBezTo>
                  <a:cubicBezTo>
                    <a:pt x="1599" y="1314"/>
                    <a:pt x="1591" y="1313"/>
                    <a:pt x="1583" y="1312"/>
                  </a:cubicBezTo>
                  <a:cubicBezTo>
                    <a:pt x="1579" y="1312"/>
                    <a:pt x="1574" y="1311"/>
                    <a:pt x="1569" y="1311"/>
                  </a:cubicBezTo>
                  <a:cubicBezTo>
                    <a:pt x="1566" y="1311"/>
                    <a:pt x="1563" y="1310"/>
                    <a:pt x="1560" y="1310"/>
                  </a:cubicBezTo>
                  <a:cubicBezTo>
                    <a:pt x="1553" y="1309"/>
                    <a:pt x="1545" y="1309"/>
                    <a:pt x="1537" y="1308"/>
                  </a:cubicBezTo>
                  <a:cubicBezTo>
                    <a:pt x="1530" y="1307"/>
                    <a:pt x="1522" y="1307"/>
                    <a:pt x="1514" y="1306"/>
                  </a:cubicBezTo>
                  <a:cubicBezTo>
                    <a:pt x="1507" y="1305"/>
                    <a:pt x="1499" y="1305"/>
                    <a:pt x="1491" y="1304"/>
                  </a:cubicBezTo>
                  <a:cubicBezTo>
                    <a:pt x="1483" y="1303"/>
                    <a:pt x="1476" y="1303"/>
                    <a:pt x="1468" y="1302"/>
                  </a:cubicBezTo>
                  <a:cubicBezTo>
                    <a:pt x="1460" y="1302"/>
                    <a:pt x="1453" y="1301"/>
                    <a:pt x="1445" y="1300"/>
                  </a:cubicBezTo>
                  <a:cubicBezTo>
                    <a:pt x="1437" y="1300"/>
                    <a:pt x="1429" y="1299"/>
                    <a:pt x="1422" y="1299"/>
                  </a:cubicBezTo>
                  <a:cubicBezTo>
                    <a:pt x="1414" y="1298"/>
                    <a:pt x="1406" y="1298"/>
                    <a:pt x="1398" y="1297"/>
                  </a:cubicBezTo>
                  <a:cubicBezTo>
                    <a:pt x="1395" y="1297"/>
                    <a:pt x="1392" y="1297"/>
                    <a:pt x="1388" y="1297"/>
                  </a:cubicBezTo>
                  <a:cubicBezTo>
                    <a:pt x="1384" y="1297"/>
                    <a:pt x="1379" y="1296"/>
                    <a:pt x="1375" y="1296"/>
                  </a:cubicBezTo>
                  <a:cubicBezTo>
                    <a:pt x="1367" y="1296"/>
                    <a:pt x="1360" y="1295"/>
                    <a:pt x="1352" y="1295"/>
                  </a:cubicBezTo>
                  <a:cubicBezTo>
                    <a:pt x="1344" y="1294"/>
                    <a:pt x="1336" y="1294"/>
                    <a:pt x="1329" y="1293"/>
                  </a:cubicBezTo>
                  <a:cubicBezTo>
                    <a:pt x="1321" y="1293"/>
                    <a:pt x="1313" y="1293"/>
                    <a:pt x="1305" y="1292"/>
                  </a:cubicBezTo>
                  <a:cubicBezTo>
                    <a:pt x="1298" y="1292"/>
                    <a:pt x="1290" y="1291"/>
                    <a:pt x="1282" y="1291"/>
                  </a:cubicBezTo>
                  <a:cubicBezTo>
                    <a:pt x="1274" y="1291"/>
                    <a:pt x="1267" y="1290"/>
                    <a:pt x="1259" y="1290"/>
                  </a:cubicBezTo>
                  <a:cubicBezTo>
                    <a:pt x="1251" y="1289"/>
                    <a:pt x="1243" y="1289"/>
                    <a:pt x="1235" y="1289"/>
                  </a:cubicBezTo>
                  <a:cubicBezTo>
                    <a:pt x="1228" y="1288"/>
                    <a:pt x="1220" y="1288"/>
                    <a:pt x="1212" y="1288"/>
                  </a:cubicBezTo>
                  <a:cubicBezTo>
                    <a:pt x="1204" y="1287"/>
                    <a:pt x="1197" y="1287"/>
                    <a:pt x="1189" y="1286"/>
                  </a:cubicBezTo>
                  <a:cubicBezTo>
                    <a:pt x="1181" y="1286"/>
                    <a:pt x="1173" y="1286"/>
                    <a:pt x="1166" y="1285"/>
                  </a:cubicBezTo>
                  <a:cubicBezTo>
                    <a:pt x="1158" y="1285"/>
                    <a:pt x="1150" y="1284"/>
                    <a:pt x="1142" y="1284"/>
                  </a:cubicBezTo>
                  <a:cubicBezTo>
                    <a:pt x="1135" y="1284"/>
                    <a:pt x="1127" y="1283"/>
                    <a:pt x="1119" y="1283"/>
                  </a:cubicBezTo>
                  <a:cubicBezTo>
                    <a:pt x="1111" y="1282"/>
                    <a:pt x="1104" y="1282"/>
                    <a:pt x="1096" y="1281"/>
                  </a:cubicBezTo>
                  <a:cubicBezTo>
                    <a:pt x="1088" y="1281"/>
                    <a:pt x="1080" y="1281"/>
                    <a:pt x="1073" y="1280"/>
                  </a:cubicBezTo>
                  <a:cubicBezTo>
                    <a:pt x="1065" y="1280"/>
                    <a:pt x="1057" y="1279"/>
                    <a:pt x="1049" y="1279"/>
                  </a:cubicBezTo>
                  <a:cubicBezTo>
                    <a:pt x="1042" y="1278"/>
                    <a:pt x="1034" y="1278"/>
                    <a:pt x="1026" y="1277"/>
                  </a:cubicBezTo>
                  <a:cubicBezTo>
                    <a:pt x="1023" y="1277"/>
                    <a:pt x="1020" y="1277"/>
                    <a:pt x="1017" y="1276"/>
                  </a:cubicBezTo>
                  <a:cubicBezTo>
                    <a:pt x="1012" y="1276"/>
                    <a:pt x="1008" y="1276"/>
                    <a:pt x="1003" y="1275"/>
                  </a:cubicBezTo>
                  <a:cubicBezTo>
                    <a:pt x="995" y="1275"/>
                    <a:pt x="988" y="1274"/>
                    <a:pt x="980" y="1274"/>
                  </a:cubicBezTo>
                  <a:cubicBezTo>
                    <a:pt x="972" y="1273"/>
                    <a:pt x="964" y="1272"/>
                    <a:pt x="957" y="1272"/>
                  </a:cubicBezTo>
                  <a:cubicBezTo>
                    <a:pt x="949" y="1271"/>
                    <a:pt x="941" y="1270"/>
                    <a:pt x="934" y="1270"/>
                  </a:cubicBezTo>
                  <a:cubicBezTo>
                    <a:pt x="926" y="1269"/>
                    <a:pt x="918" y="1268"/>
                    <a:pt x="911" y="1267"/>
                  </a:cubicBezTo>
                  <a:cubicBezTo>
                    <a:pt x="903" y="1267"/>
                    <a:pt x="895" y="1266"/>
                    <a:pt x="888" y="1265"/>
                  </a:cubicBezTo>
                  <a:cubicBezTo>
                    <a:pt x="880" y="1264"/>
                    <a:pt x="872" y="1263"/>
                    <a:pt x="865" y="1263"/>
                  </a:cubicBezTo>
                  <a:cubicBezTo>
                    <a:pt x="857" y="1262"/>
                    <a:pt x="849" y="1261"/>
                    <a:pt x="842" y="1260"/>
                  </a:cubicBezTo>
                  <a:cubicBezTo>
                    <a:pt x="837" y="1259"/>
                    <a:pt x="833" y="1259"/>
                    <a:pt x="829" y="1258"/>
                  </a:cubicBezTo>
                  <a:cubicBezTo>
                    <a:pt x="826" y="1258"/>
                    <a:pt x="822" y="1257"/>
                    <a:pt x="819" y="1257"/>
                  </a:cubicBezTo>
                  <a:cubicBezTo>
                    <a:pt x="811" y="1256"/>
                    <a:pt x="803" y="1255"/>
                    <a:pt x="796" y="1254"/>
                  </a:cubicBezTo>
                  <a:cubicBezTo>
                    <a:pt x="788" y="1253"/>
                    <a:pt x="781" y="1252"/>
                    <a:pt x="773" y="1251"/>
                  </a:cubicBezTo>
                  <a:cubicBezTo>
                    <a:pt x="765" y="1250"/>
                    <a:pt x="758" y="1249"/>
                    <a:pt x="750" y="1248"/>
                  </a:cubicBezTo>
                  <a:cubicBezTo>
                    <a:pt x="743" y="1247"/>
                    <a:pt x="735" y="1246"/>
                    <a:pt x="727" y="1244"/>
                  </a:cubicBezTo>
                  <a:cubicBezTo>
                    <a:pt x="720" y="1243"/>
                    <a:pt x="712" y="1242"/>
                    <a:pt x="705" y="1241"/>
                  </a:cubicBezTo>
                  <a:cubicBezTo>
                    <a:pt x="697" y="1240"/>
                    <a:pt x="690" y="1238"/>
                    <a:pt x="682" y="1237"/>
                  </a:cubicBezTo>
                  <a:cubicBezTo>
                    <a:pt x="674" y="1236"/>
                    <a:pt x="667" y="1235"/>
                    <a:pt x="659" y="1233"/>
                  </a:cubicBezTo>
                  <a:cubicBezTo>
                    <a:pt x="653" y="1232"/>
                    <a:pt x="646" y="1231"/>
                    <a:pt x="640" y="1230"/>
                  </a:cubicBezTo>
                  <a:cubicBezTo>
                    <a:pt x="639" y="1230"/>
                    <a:pt x="638" y="1230"/>
                    <a:pt x="637" y="1229"/>
                  </a:cubicBezTo>
                  <a:cubicBezTo>
                    <a:pt x="629" y="1228"/>
                    <a:pt x="622" y="1227"/>
                    <a:pt x="614" y="1225"/>
                  </a:cubicBezTo>
                  <a:cubicBezTo>
                    <a:pt x="607" y="1224"/>
                    <a:pt x="599" y="1222"/>
                    <a:pt x="592" y="1221"/>
                  </a:cubicBezTo>
                  <a:cubicBezTo>
                    <a:pt x="584" y="1219"/>
                    <a:pt x="577" y="1218"/>
                    <a:pt x="569" y="1216"/>
                  </a:cubicBezTo>
                  <a:cubicBezTo>
                    <a:pt x="562" y="1214"/>
                    <a:pt x="554" y="1213"/>
                    <a:pt x="547" y="1211"/>
                  </a:cubicBezTo>
                  <a:cubicBezTo>
                    <a:pt x="539" y="1209"/>
                    <a:pt x="532" y="1208"/>
                    <a:pt x="524" y="1206"/>
                  </a:cubicBezTo>
                  <a:cubicBezTo>
                    <a:pt x="517" y="1204"/>
                    <a:pt x="510" y="1202"/>
                    <a:pt x="502" y="1201"/>
                  </a:cubicBezTo>
                  <a:cubicBezTo>
                    <a:pt x="495" y="1199"/>
                    <a:pt x="487" y="1197"/>
                    <a:pt x="480" y="1195"/>
                  </a:cubicBezTo>
                  <a:cubicBezTo>
                    <a:pt x="473" y="1193"/>
                    <a:pt x="465" y="1191"/>
                    <a:pt x="458" y="1189"/>
                  </a:cubicBezTo>
                  <a:cubicBezTo>
                    <a:pt x="456" y="1188"/>
                    <a:pt x="454" y="1188"/>
                    <a:pt x="453" y="1187"/>
                  </a:cubicBezTo>
                  <a:cubicBezTo>
                    <a:pt x="447" y="1186"/>
                    <a:pt x="441" y="1184"/>
                    <a:pt x="436" y="1182"/>
                  </a:cubicBezTo>
                  <a:cubicBezTo>
                    <a:pt x="428" y="1180"/>
                    <a:pt x="421" y="1178"/>
                    <a:pt x="414" y="1176"/>
                  </a:cubicBezTo>
                  <a:cubicBezTo>
                    <a:pt x="406" y="1173"/>
                    <a:pt x="399" y="1171"/>
                    <a:pt x="392" y="1169"/>
                  </a:cubicBezTo>
                  <a:cubicBezTo>
                    <a:pt x="385" y="1166"/>
                    <a:pt x="377" y="1164"/>
                    <a:pt x="370" y="1161"/>
                  </a:cubicBezTo>
                  <a:cubicBezTo>
                    <a:pt x="367" y="1160"/>
                    <a:pt x="364" y="1159"/>
                    <a:pt x="361" y="1158"/>
                  </a:cubicBezTo>
                  <a:cubicBezTo>
                    <a:pt x="357" y="1156"/>
                    <a:pt x="353" y="1154"/>
                    <a:pt x="348" y="1153"/>
                  </a:cubicBezTo>
                  <a:cubicBezTo>
                    <a:pt x="341" y="1150"/>
                    <a:pt x="334" y="1147"/>
                    <a:pt x="327" y="1144"/>
                  </a:cubicBezTo>
                  <a:cubicBezTo>
                    <a:pt x="320" y="1141"/>
                    <a:pt x="313" y="1138"/>
                    <a:pt x="305" y="1135"/>
                  </a:cubicBezTo>
                  <a:cubicBezTo>
                    <a:pt x="298" y="1132"/>
                    <a:pt x="291" y="1129"/>
                    <a:pt x="284" y="1125"/>
                  </a:cubicBezTo>
                  <a:cubicBezTo>
                    <a:pt x="280" y="1123"/>
                    <a:pt x="276" y="1121"/>
                    <a:pt x="272" y="1119"/>
                  </a:cubicBezTo>
                  <a:cubicBezTo>
                    <a:pt x="269" y="1118"/>
                    <a:pt x="266" y="1116"/>
                    <a:pt x="263" y="1115"/>
                  </a:cubicBezTo>
                  <a:cubicBezTo>
                    <a:pt x="256" y="1111"/>
                    <a:pt x="249" y="1107"/>
                    <a:pt x="242" y="1103"/>
                  </a:cubicBezTo>
                  <a:cubicBezTo>
                    <a:pt x="235" y="1099"/>
                    <a:pt x="228" y="1095"/>
                    <a:pt x="222" y="1091"/>
                  </a:cubicBezTo>
                  <a:cubicBezTo>
                    <a:pt x="215" y="1087"/>
                    <a:pt x="208" y="1082"/>
                    <a:pt x="201" y="1077"/>
                  </a:cubicBezTo>
                  <a:cubicBezTo>
                    <a:pt x="197" y="1075"/>
                    <a:pt x="194" y="1072"/>
                    <a:pt x="190" y="1069"/>
                  </a:cubicBezTo>
                  <a:cubicBezTo>
                    <a:pt x="187" y="1067"/>
                    <a:pt x="184" y="1065"/>
                    <a:pt x="181" y="1063"/>
                  </a:cubicBezTo>
                  <a:cubicBezTo>
                    <a:pt x="174" y="1057"/>
                    <a:pt x="168" y="1052"/>
                    <a:pt x="162" y="1046"/>
                  </a:cubicBezTo>
                  <a:cubicBezTo>
                    <a:pt x="157" y="1042"/>
                    <a:pt x="153" y="1038"/>
                    <a:pt x="149" y="1034"/>
                  </a:cubicBezTo>
                  <a:cubicBezTo>
                    <a:pt x="148" y="1033"/>
                    <a:pt x="148" y="1033"/>
                    <a:pt x="148" y="1033"/>
                  </a:cubicBezTo>
                  <a:cubicBezTo>
                    <a:pt x="142" y="1026"/>
                    <a:pt x="135" y="1019"/>
                    <a:pt x="130" y="1012"/>
                  </a:cubicBezTo>
                  <a:cubicBezTo>
                    <a:pt x="128" y="1010"/>
                    <a:pt x="127" y="1008"/>
                    <a:pt x="125" y="1007"/>
                  </a:cubicBezTo>
                  <a:cubicBezTo>
                    <a:pt x="119" y="997"/>
                    <a:pt x="119" y="997"/>
                    <a:pt x="119" y="997"/>
                  </a:cubicBezTo>
                  <a:cubicBezTo>
                    <a:pt x="116" y="994"/>
                    <a:pt x="114" y="990"/>
                    <a:pt x="112" y="987"/>
                  </a:cubicBezTo>
                  <a:cubicBezTo>
                    <a:pt x="112" y="987"/>
                    <a:pt x="112" y="987"/>
                    <a:pt x="112" y="987"/>
                  </a:cubicBezTo>
                  <a:cubicBezTo>
                    <a:pt x="106" y="977"/>
                    <a:pt x="106" y="977"/>
                    <a:pt x="106" y="977"/>
                  </a:cubicBezTo>
                  <a:cubicBezTo>
                    <a:pt x="105" y="975"/>
                    <a:pt x="104" y="973"/>
                    <a:pt x="103" y="971"/>
                  </a:cubicBezTo>
                  <a:cubicBezTo>
                    <a:pt x="100" y="966"/>
                    <a:pt x="100" y="966"/>
                    <a:pt x="100" y="966"/>
                  </a:cubicBezTo>
                  <a:cubicBezTo>
                    <a:pt x="96" y="956"/>
                    <a:pt x="96" y="956"/>
                    <a:pt x="96" y="956"/>
                  </a:cubicBezTo>
                  <a:cubicBezTo>
                    <a:pt x="95" y="955"/>
                    <a:pt x="95" y="955"/>
                    <a:pt x="95" y="955"/>
                  </a:cubicBezTo>
                  <a:cubicBezTo>
                    <a:pt x="94" y="953"/>
                    <a:pt x="94" y="952"/>
                    <a:pt x="93" y="950"/>
                  </a:cubicBezTo>
                  <a:cubicBezTo>
                    <a:pt x="91" y="944"/>
                    <a:pt x="91" y="944"/>
                    <a:pt x="91" y="944"/>
                  </a:cubicBezTo>
                  <a:cubicBezTo>
                    <a:pt x="87" y="933"/>
                    <a:pt x="87" y="933"/>
                    <a:pt x="87" y="933"/>
                  </a:cubicBezTo>
                  <a:cubicBezTo>
                    <a:pt x="86" y="929"/>
                    <a:pt x="85" y="925"/>
                    <a:pt x="84" y="921"/>
                  </a:cubicBezTo>
                  <a:cubicBezTo>
                    <a:pt x="83" y="919"/>
                    <a:pt x="83" y="917"/>
                    <a:pt x="82" y="914"/>
                  </a:cubicBezTo>
                  <a:cubicBezTo>
                    <a:pt x="76" y="886"/>
                    <a:pt x="75" y="856"/>
                    <a:pt x="82" y="827"/>
                  </a:cubicBezTo>
                  <a:cubicBezTo>
                    <a:pt x="83" y="824"/>
                    <a:pt x="84" y="819"/>
                    <a:pt x="85" y="816"/>
                  </a:cubicBezTo>
                  <a:cubicBezTo>
                    <a:pt x="86" y="812"/>
                    <a:pt x="87" y="808"/>
                    <a:pt x="88" y="804"/>
                  </a:cubicBezTo>
                  <a:cubicBezTo>
                    <a:pt x="92" y="793"/>
                    <a:pt x="92" y="793"/>
                    <a:pt x="92" y="793"/>
                  </a:cubicBezTo>
                  <a:cubicBezTo>
                    <a:pt x="94" y="789"/>
                    <a:pt x="95" y="785"/>
                    <a:pt x="97" y="782"/>
                  </a:cubicBezTo>
                  <a:cubicBezTo>
                    <a:pt x="100" y="774"/>
                    <a:pt x="104" y="767"/>
                    <a:pt x="107" y="760"/>
                  </a:cubicBezTo>
                  <a:cubicBezTo>
                    <a:pt x="109" y="757"/>
                    <a:pt x="111" y="753"/>
                    <a:pt x="113" y="750"/>
                  </a:cubicBezTo>
                  <a:cubicBezTo>
                    <a:pt x="116" y="744"/>
                    <a:pt x="116" y="744"/>
                    <a:pt x="116" y="744"/>
                  </a:cubicBezTo>
                  <a:cubicBezTo>
                    <a:pt x="117" y="743"/>
                    <a:pt x="118" y="741"/>
                    <a:pt x="119" y="739"/>
                  </a:cubicBezTo>
                  <a:cubicBezTo>
                    <a:pt x="126" y="730"/>
                    <a:pt x="126" y="730"/>
                    <a:pt x="126" y="730"/>
                  </a:cubicBezTo>
                  <a:cubicBezTo>
                    <a:pt x="126" y="729"/>
                    <a:pt x="126" y="729"/>
                    <a:pt x="126" y="729"/>
                  </a:cubicBezTo>
                  <a:cubicBezTo>
                    <a:pt x="133" y="720"/>
                    <a:pt x="133" y="720"/>
                    <a:pt x="133" y="720"/>
                  </a:cubicBezTo>
                  <a:cubicBezTo>
                    <a:pt x="137" y="715"/>
                    <a:pt x="137" y="715"/>
                    <a:pt x="137" y="715"/>
                  </a:cubicBezTo>
                  <a:cubicBezTo>
                    <a:pt x="140" y="710"/>
                    <a:pt x="140" y="710"/>
                    <a:pt x="140" y="710"/>
                  </a:cubicBezTo>
                  <a:cubicBezTo>
                    <a:pt x="148" y="701"/>
                    <a:pt x="148" y="701"/>
                    <a:pt x="148" y="701"/>
                  </a:cubicBezTo>
                  <a:cubicBezTo>
                    <a:pt x="152" y="697"/>
                    <a:pt x="155" y="693"/>
                    <a:pt x="159" y="689"/>
                  </a:cubicBezTo>
                  <a:cubicBezTo>
                    <a:pt x="166" y="681"/>
                    <a:pt x="174" y="673"/>
                    <a:pt x="181" y="666"/>
                  </a:cubicBezTo>
                  <a:cubicBezTo>
                    <a:pt x="184" y="663"/>
                    <a:pt x="187" y="661"/>
                    <a:pt x="189" y="659"/>
                  </a:cubicBezTo>
                  <a:cubicBezTo>
                    <a:pt x="193" y="656"/>
                    <a:pt x="196" y="653"/>
                    <a:pt x="199" y="650"/>
                  </a:cubicBezTo>
                  <a:cubicBezTo>
                    <a:pt x="206" y="645"/>
                    <a:pt x="212" y="640"/>
                    <a:pt x="218" y="635"/>
                  </a:cubicBezTo>
                  <a:cubicBezTo>
                    <a:pt x="218" y="635"/>
                    <a:pt x="219" y="635"/>
                    <a:pt x="219" y="634"/>
                  </a:cubicBezTo>
                  <a:cubicBezTo>
                    <a:pt x="228" y="627"/>
                    <a:pt x="237" y="620"/>
                    <a:pt x="247" y="614"/>
                  </a:cubicBezTo>
                  <a:cubicBezTo>
                    <a:pt x="251" y="611"/>
                    <a:pt x="254" y="609"/>
                    <a:pt x="258" y="607"/>
                  </a:cubicBezTo>
                  <a:cubicBezTo>
                    <a:pt x="275" y="596"/>
                    <a:pt x="275" y="596"/>
                    <a:pt x="275" y="596"/>
                  </a:cubicBezTo>
                  <a:cubicBezTo>
                    <a:pt x="278" y="594"/>
                    <a:pt x="278" y="594"/>
                    <a:pt x="278" y="594"/>
                  </a:cubicBezTo>
                  <a:cubicBezTo>
                    <a:pt x="299" y="582"/>
                    <a:pt x="299" y="582"/>
                    <a:pt x="299" y="582"/>
                  </a:cubicBezTo>
                  <a:cubicBezTo>
                    <a:pt x="300" y="581"/>
                    <a:pt x="301" y="580"/>
                    <a:pt x="302" y="580"/>
                  </a:cubicBezTo>
                  <a:cubicBezTo>
                    <a:pt x="311" y="575"/>
                    <a:pt x="320" y="570"/>
                    <a:pt x="329" y="566"/>
                  </a:cubicBezTo>
                  <a:cubicBezTo>
                    <a:pt x="333" y="563"/>
                    <a:pt x="338" y="561"/>
                    <a:pt x="342" y="559"/>
                  </a:cubicBezTo>
                  <a:cubicBezTo>
                    <a:pt x="346" y="557"/>
                    <a:pt x="351" y="555"/>
                    <a:pt x="356" y="553"/>
                  </a:cubicBezTo>
                  <a:cubicBezTo>
                    <a:pt x="364" y="549"/>
                    <a:pt x="373" y="545"/>
                    <a:pt x="382" y="541"/>
                  </a:cubicBezTo>
                  <a:cubicBezTo>
                    <a:pt x="391" y="537"/>
                    <a:pt x="399" y="533"/>
                    <a:pt x="408" y="530"/>
                  </a:cubicBezTo>
                  <a:cubicBezTo>
                    <a:pt x="417" y="526"/>
                    <a:pt x="425" y="523"/>
                    <a:pt x="434" y="520"/>
                  </a:cubicBezTo>
                  <a:cubicBezTo>
                    <a:pt x="442" y="517"/>
                    <a:pt x="451" y="513"/>
                    <a:pt x="460" y="510"/>
                  </a:cubicBezTo>
                  <a:cubicBezTo>
                    <a:pt x="468" y="507"/>
                    <a:pt x="477" y="505"/>
                    <a:pt x="485" y="502"/>
                  </a:cubicBezTo>
                  <a:cubicBezTo>
                    <a:pt x="494" y="499"/>
                    <a:pt x="502" y="496"/>
                    <a:pt x="511" y="494"/>
                  </a:cubicBezTo>
                  <a:cubicBezTo>
                    <a:pt x="515" y="492"/>
                    <a:pt x="518" y="491"/>
                    <a:pt x="522" y="490"/>
                  </a:cubicBezTo>
                  <a:cubicBezTo>
                    <a:pt x="527" y="489"/>
                    <a:pt x="531" y="487"/>
                    <a:pt x="536" y="486"/>
                  </a:cubicBezTo>
                  <a:cubicBezTo>
                    <a:pt x="544" y="483"/>
                    <a:pt x="553" y="481"/>
                    <a:pt x="561" y="479"/>
                  </a:cubicBezTo>
                  <a:cubicBezTo>
                    <a:pt x="570" y="476"/>
                    <a:pt x="578" y="474"/>
                    <a:pt x="586" y="472"/>
                  </a:cubicBezTo>
                  <a:cubicBezTo>
                    <a:pt x="595" y="469"/>
                    <a:pt x="603" y="467"/>
                    <a:pt x="612" y="465"/>
                  </a:cubicBezTo>
                  <a:cubicBezTo>
                    <a:pt x="620" y="463"/>
                    <a:pt x="628" y="461"/>
                    <a:pt x="637" y="458"/>
                  </a:cubicBezTo>
                  <a:cubicBezTo>
                    <a:pt x="645" y="456"/>
                    <a:pt x="653" y="454"/>
                    <a:pt x="662" y="452"/>
                  </a:cubicBezTo>
                  <a:cubicBezTo>
                    <a:pt x="670" y="450"/>
                    <a:pt x="678" y="448"/>
                    <a:pt x="687" y="446"/>
                  </a:cubicBezTo>
                  <a:cubicBezTo>
                    <a:pt x="694" y="445"/>
                    <a:pt x="701" y="443"/>
                    <a:pt x="708" y="441"/>
                  </a:cubicBezTo>
                  <a:cubicBezTo>
                    <a:pt x="709" y="441"/>
                    <a:pt x="710" y="441"/>
                    <a:pt x="711" y="441"/>
                  </a:cubicBezTo>
                  <a:cubicBezTo>
                    <a:pt x="720" y="439"/>
                    <a:pt x="728" y="437"/>
                    <a:pt x="736" y="435"/>
                  </a:cubicBezTo>
                  <a:cubicBezTo>
                    <a:pt x="745" y="433"/>
                    <a:pt x="753" y="431"/>
                    <a:pt x="761" y="429"/>
                  </a:cubicBezTo>
                  <a:cubicBezTo>
                    <a:pt x="769" y="427"/>
                    <a:pt x="778" y="425"/>
                    <a:pt x="786" y="423"/>
                  </a:cubicBezTo>
                  <a:cubicBezTo>
                    <a:pt x="794" y="421"/>
                    <a:pt x="803" y="419"/>
                    <a:pt x="811" y="417"/>
                  </a:cubicBezTo>
                  <a:cubicBezTo>
                    <a:pt x="820" y="415"/>
                    <a:pt x="828" y="412"/>
                    <a:pt x="836" y="410"/>
                  </a:cubicBezTo>
                  <a:cubicBezTo>
                    <a:pt x="845" y="407"/>
                    <a:pt x="853" y="405"/>
                    <a:pt x="862" y="402"/>
                  </a:cubicBezTo>
                  <a:cubicBezTo>
                    <a:pt x="870" y="399"/>
                    <a:pt x="879" y="396"/>
                    <a:pt x="887" y="393"/>
                  </a:cubicBezTo>
                  <a:cubicBezTo>
                    <a:pt x="889" y="392"/>
                    <a:pt x="891" y="391"/>
                    <a:pt x="893" y="391"/>
                  </a:cubicBezTo>
                  <a:cubicBezTo>
                    <a:pt x="900" y="388"/>
                    <a:pt x="907" y="385"/>
                    <a:pt x="913" y="382"/>
                  </a:cubicBezTo>
                  <a:cubicBezTo>
                    <a:pt x="922" y="378"/>
                    <a:pt x="931" y="374"/>
                    <a:pt x="940" y="369"/>
                  </a:cubicBezTo>
                  <a:cubicBezTo>
                    <a:pt x="949" y="365"/>
                    <a:pt x="958" y="359"/>
                    <a:pt x="967" y="354"/>
                  </a:cubicBezTo>
                  <a:cubicBezTo>
                    <a:pt x="971" y="351"/>
                    <a:pt x="975" y="349"/>
                    <a:pt x="978" y="347"/>
                  </a:cubicBezTo>
                  <a:cubicBezTo>
                    <a:pt x="988" y="340"/>
                    <a:pt x="988" y="340"/>
                    <a:pt x="988" y="340"/>
                  </a:cubicBezTo>
                  <a:cubicBezTo>
                    <a:pt x="990" y="338"/>
                    <a:pt x="993" y="336"/>
                    <a:pt x="995" y="334"/>
                  </a:cubicBezTo>
                  <a:cubicBezTo>
                    <a:pt x="996" y="334"/>
                    <a:pt x="997" y="333"/>
                    <a:pt x="998" y="332"/>
                  </a:cubicBezTo>
                  <a:cubicBezTo>
                    <a:pt x="1004" y="327"/>
                    <a:pt x="1010" y="323"/>
                    <a:pt x="1016" y="317"/>
                  </a:cubicBezTo>
                  <a:cubicBezTo>
                    <a:pt x="1019" y="314"/>
                    <a:pt x="1022" y="311"/>
                    <a:pt x="1025" y="308"/>
                  </a:cubicBezTo>
                  <a:cubicBezTo>
                    <a:pt x="1033" y="299"/>
                    <a:pt x="1040" y="290"/>
                    <a:pt x="1046" y="279"/>
                  </a:cubicBezTo>
                  <a:cubicBezTo>
                    <a:pt x="1053" y="265"/>
                    <a:pt x="1057" y="248"/>
                    <a:pt x="1056" y="232"/>
                  </a:cubicBezTo>
                  <a:cubicBezTo>
                    <a:pt x="1055" y="224"/>
                    <a:pt x="1054" y="216"/>
                    <a:pt x="1051" y="208"/>
                  </a:cubicBezTo>
                  <a:cubicBezTo>
                    <a:pt x="1050" y="205"/>
                    <a:pt x="1050" y="205"/>
                    <a:pt x="1050" y="205"/>
                  </a:cubicBezTo>
                  <a:cubicBezTo>
                    <a:pt x="1050" y="205"/>
                    <a:pt x="1050" y="204"/>
                    <a:pt x="1050" y="204"/>
                  </a:cubicBezTo>
                  <a:cubicBezTo>
                    <a:pt x="1050" y="203"/>
                    <a:pt x="1049" y="203"/>
                    <a:pt x="1049" y="202"/>
                  </a:cubicBezTo>
                  <a:cubicBezTo>
                    <a:pt x="1047" y="197"/>
                    <a:pt x="1047" y="197"/>
                    <a:pt x="1047" y="197"/>
                  </a:cubicBezTo>
                  <a:cubicBezTo>
                    <a:pt x="1045" y="191"/>
                    <a:pt x="1045" y="191"/>
                    <a:pt x="1045" y="191"/>
                  </a:cubicBezTo>
                  <a:cubicBezTo>
                    <a:pt x="1044" y="190"/>
                    <a:pt x="1043" y="188"/>
                    <a:pt x="1042" y="186"/>
                  </a:cubicBezTo>
                  <a:cubicBezTo>
                    <a:pt x="1039" y="181"/>
                    <a:pt x="1037" y="176"/>
                    <a:pt x="1034" y="172"/>
                  </a:cubicBezTo>
                  <a:cubicBezTo>
                    <a:pt x="1028" y="163"/>
                    <a:pt x="1022" y="155"/>
                    <a:pt x="1016" y="148"/>
                  </a:cubicBezTo>
                  <a:cubicBezTo>
                    <a:pt x="1013" y="145"/>
                    <a:pt x="1009" y="141"/>
                    <a:pt x="1006" y="138"/>
                  </a:cubicBezTo>
                  <a:cubicBezTo>
                    <a:pt x="1001" y="134"/>
                    <a:pt x="997" y="129"/>
                    <a:pt x="992" y="125"/>
                  </a:cubicBezTo>
                  <a:cubicBezTo>
                    <a:pt x="986" y="121"/>
                    <a:pt x="981" y="116"/>
                    <a:pt x="975" y="112"/>
                  </a:cubicBezTo>
                  <a:cubicBezTo>
                    <a:pt x="974" y="112"/>
                    <a:pt x="973" y="111"/>
                    <a:pt x="972" y="110"/>
                  </a:cubicBezTo>
                  <a:cubicBezTo>
                    <a:pt x="965" y="106"/>
                    <a:pt x="958" y="102"/>
                    <a:pt x="951" y="98"/>
                  </a:cubicBezTo>
                  <a:cubicBezTo>
                    <a:pt x="945" y="95"/>
                    <a:pt x="940" y="92"/>
                    <a:pt x="934" y="89"/>
                  </a:cubicBezTo>
                  <a:cubicBezTo>
                    <a:pt x="933" y="89"/>
                    <a:pt x="931" y="88"/>
                    <a:pt x="930" y="87"/>
                  </a:cubicBezTo>
                  <a:cubicBezTo>
                    <a:pt x="923" y="84"/>
                    <a:pt x="916" y="81"/>
                    <a:pt x="909" y="78"/>
                  </a:cubicBezTo>
                  <a:cubicBezTo>
                    <a:pt x="903" y="76"/>
                    <a:pt x="897" y="74"/>
                    <a:pt x="891" y="72"/>
                  </a:cubicBezTo>
                  <a:cubicBezTo>
                    <a:pt x="889" y="71"/>
                    <a:pt x="888" y="71"/>
                    <a:pt x="887" y="71"/>
                  </a:cubicBezTo>
                  <a:cubicBezTo>
                    <a:pt x="880" y="68"/>
                    <a:pt x="872" y="66"/>
                    <a:pt x="865" y="64"/>
                  </a:cubicBezTo>
                  <a:cubicBezTo>
                    <a:pt x="857" y="62"/>
                    <a:pt x="850" y="60"/>
                    <a:pt x="843" y="58"/>
                  </a:cubicBezTo>
                  <a:cubicBezTo>
                    <a:pt x="835" y="57"/>
                    <a:pt x="828" y="55"/>
                    <a:pt x="820" y="53"/>
                  </a:cubicBezTo>
                  <a:cubicBezTo>
                    <a:pt x="814" y="52"/>
                    <a:pt x="808" y="51"/>
                    <a:pt x="801" y="50"/>
                  </a:cubicBezTo>
                  <a:cubicBezTo>
                    <a:pt x="800" y="49"/>
                    <a:pt x="799" y="49"/>
                    <a:pt x="798" y="49"/>
                  </a:cubicBezTo>
                  <a:cubicBezTo>
                    <a:pt x="790" y="48"/>
                    <a:pt x="783" y="47"/>
                    <a:pt x="775" y="45"/>
                  </a:cubicBezTo>
                  <a:cubicBezTo>
                    <a:pt x="767" y="44"/>
                    <a:pt x="760" y="43"/>
                    <a:pt x="752" y="42"/>
                  </a:cubicBezTo>
                  <a:cubicBezTo>
                    <a:pt x="744" y="41"/>
                    <a:pt x="737" y="40"/>
                    <a:pt x="729" y="40"/>
                  </a:cubicBezTo>
                  <a:cubicBezTo>
                    <a:pt x="722" y="39"/>
                    <a:pt x="714" y="38"/>
                    <a:pt x="706" y="37"/>
                  </a:cubicBezTo>
                  <a:cubicBezTo>
                    <a:pt x="698" y="36"/>
                    <a:pt x="691" y="36"/>
                    <a:pt x="683" y="35"/>
                  </a:cubicBezTo>
                  <a:cubicBezTo>
                    <a:pt x="675" y="34"/>
                    <a:pt x="668" y="34"/>
                    <a:pt x="660" y="33"/>
                  </a:cubicBezTo>
                  <a:cubicBezTo>
                    <a:pt x="652" y="33"/>
                    <a:pt x="645" y="32"/>
                    <a:pt x="637" y="32"/>
                  </a:cubicBezTo>
                  <a:cubicBezTo>
                    <a:pt x="631" y="31"/>
                    <a:pt x="626" y="31"/>
                    <a:pt x="621" y="30"/>
                  </a:cubicBezTo>
                  <a:cubicBezTo>
                    <a:pt x="618" y="30"/>
                    <a:pt x="616" y="30"/>
                    <a:pt x="614" y="30"/>
                  </a:cubicBezTo>
                  <a:cubicBezTo>
                    <a:pt x="606" y="29"/>
                    <a:pt x="598" y="29"/>
                    <a:pt x="591" y="28"/>
                  </a:cubicBezTo>
                  <a:cubicBezTo>
                    <a:pt x="583" y="27"/>
                    <a:pt x="575" y="27"/>
                    <a:pt x="567" y="26"/>
                  </a:cubicBezTo>
                  <a:cubicBezTo>
                    <a:pt x="560" y="26"/>
                    <a:pt x="552" y="25"/>
                    <a:pt x="544" y="25"/>
                  </a:cubicBezTo>
                  <a:cubicBezTo>
                    <a:pt x="536" y="24"/>
                    <a:pt x="529" y="24"/>
                    <a:pt x="521" y="23"/>
                  </a:cubicBezTo>
                  <a:cubicBezTo>
                    <a:pt x="513" y="23"/>
                    <a:pt x="505" y="22"/>
                    <a:pt x="498" y="22"/>
                  </a:cubicBezTo>
                  <a:cubicBezTo>
                    <a:pt x="490" y="22"/>
                    <a:pt x="482" y="21"/>
                    <a:pt x="474" y="21"/>
                  </a:cubicBezTo>
                  <a:cubicBezTo>
                    <a:pt x="467" y="20"/>
                    <a:pt x="459" y="20"/>
                    <a:pt x="451" y="20"/>
                  </a:cubicBezTo>
                  <a:cubicBezTo>
                    <a:pt x="448" y="19"/>
                    <a:pt x="446" y="19"/>
                    <a:pt x="443" y="19"/>
                  </a:cubicBezTo>
                  <a:cubicBezTo>
                    <a:pt x="438" y="19"/>
                    <a:pt x="433" y="19"/>
                    <a:pt x="428" y="19"/>
                  </a:cubicBezTo>
                  <a:cubicBezTo>
                    <a:pt x="420" y="18"/>
                    <a:pt x="412" y="18"/>
                    <a:pt x="404" y="17"/>
                  </a:cubicBezTo>
                  <a:cubicBezTo>
                    <a:pt x="397" y="17"/>
                    <a:pt x="389" y="17"/>
                    <a:pt x="381" y="16"/>
                  </a:cubicBezTo>
                  <a:cubicBezTo>
                    <a:pt x="373" y="16"/>
                    <a:pt x="366" y="16"/>
                    <a:pt x="358" y="15"/>
                  </a:cubicBezTo>
                  <a:cubicBezTo>
                    <a:pt x="350" y="15"/>
                    <a:pt x="342" y="15"/>
                    <a:pt x="335" y="14"/>
                  </a:cubicBezTo>
                  <a:cubicBezTo>
                    <a:pt x="327" y="14"/>
                    <a:pt x="319" y="14"/>
                    <a:pt x="311" y="13"/>
                  </a:cubicBezTo>
                  <a:cubicBezTo>
                    <a:pt x="303" y="13"/>
                    <a:pt x="296" y="13"/>
                    <a:pt x="288" y="12"/>
                  </a:cubicBezTo>
                  <a:cubicBezTo>
                    <a:pt x="280" y="12"/>
                    <a:pt x="272" y="11"/>
                    <a:pt x="265" y="11"/>
                  </a:cubicBezTo>
                  <a:cubicBezTo>
                    <a:pt x="257" y="11"/>
                    <a:pt x="249" y="10"/>
                    <a:pt x="241" y="10"/>
                  </a:cubicBezTo>
                  <a:cubicBezTo>
                    <a:pt x="233" y="10"/>
                    <a:pt x="226" y="9"/>
                    <a:pt x="218" y="9"/>
                  </a:cubicBezTo>
                  <a:cubicBezTo>
                    <a:pt x="210" y="9"/>
                    <a:pt x="202" y="8"/>
                    <a:pt x="195" y="8"/>
                  </a:cubicBezTo>
                  <a:cubicBezTo>
                    <a:pt x="187" y="8"/>
                    <a:pt x="179" y="7"/>
                    <a:pt x="171" y="7"/>
                  </a:cubicBezTo>
                  <a:cubicBezTo>
                    <a:pt x="163" y="7"/>
                    <a:pt x="156" y="6"/>
                    <a:pt x="148" y="6"/>
                  </a:cubicBezTo>
                  <a:cubicBezTo>
                    <a:pt x="140" y="6"/>
                    <a:pt x="132" y="5"/>
                    <a:pt x="125" y="5"/>
                  </a:cubicBezTo>
                  <a:cubicBezTo>
                    <a:pt x="117" y="4"/>
                    <a:pt x="109" y="4"/>
                    <a:pt x="101" y="4"/>
                  </a:cubicBezTo>
                  <a:cubicBezTo>
                    <a:pt x="101" y="4"/>
                    <a:pt x="100" y="4"/>
                    <a:pt x="99" y="4"/>
                  </a:cubicBezTo>
                  <a:cubicBezTo>
                    <a:pt x="92" y="3"/>
                    <a:pt x="85" y="3"/>
                    <a:pt x="78" y="3"/>
                  </a:cubicBezTo>
                  <a:cubicBezTo>
                    <a:pt x="70" y="2"/>
                    <a:pt x="62" y="2"/>
                    <a:pt x="55" y="2"/>
                  </a:cubicBezTo>
                  <a:cubicBezTo>
                    <a:pt x="47" y="1"/>
                    <a:pt x="39" y="1"/>
                    <a:pt x="31" y="1"/>
                  </a:cubicBezTo>
                  <a:cubicBezTo>
                    <a:pt x="24" y="1"/>
                    <a:pt x="16" y="0"/>
                    <a:pt x="8" y="0"/>
                  </a:cubicBezTo>
                  <a:cubicBezTo>
                    <a:pt x="5" y="0"/>
                    <a:pt x="3" y="0"/>
                    <a:pt x="0" y="0"/>
                  </a:cubicBezTo>
                  <a:cubicBezTo>
                    <a:pt x="0" y="8"/>
                    <a:pt x="0" y="8"/>
                    <a:pt x="0" y="8"/>
                  </a:cubicBezTo>
                  <a:cubicBezTo>
                    <a:pt x="5" y="8"/>
                    <a:pt x="9" y="8"/>
                    <a:pt x="14" y="8"/>
                  </a:cubicBezTo>
                  <a:cubicBezTo>
                    <a:pt x="21" y="9"/>
                    <a:pt x="29" y="9"/>
                    <a:pt x="37" y="9"/>
                  </a:cubicBezTo>
                  <a:cubicBezTo>
                    <a:pt x="45" y="10"/>
                    <a:pt x="52" y="10"/>
                    <a:pt x="60" y="10"/>
                  </a:cubicBezTo>
                  <a:cubicBezTo>
                    <a:pt x="68" y="11"/>
                    <a:pt x="76" y="11"/>
                    <a:pt x="83" y="11"/>
                  </a:cubicBezTo>
                  <a:cubicBezTo>
                    <a:pt x="90" y="12"/>
                    <a:pt x="96" y="12"/>
                    <a:pt x="103" y="12"/>
                  </a:cubicBezTo>
                  <a:cubicBezTo>
                    <a:pt x="104" y="12"/>
                    <a:pt x="105" y="12"/>
                    <a:pt x="107" y="13"/>
                  </a:cubicBezTo>
                  <a:cubicBezTo>
                    <a:pt x="115" y="13"/>
                    <a:pt x="122" y="13"/>
                    <a:pt x="130" y="14"/>
                  </a:cubicBezTo>
                  <a:cubicBezTo>
                    <a:pt x="138" y="14"/>
                    <a:pt x="146" y="14"/>
                    <a:pt x="153" y="15"/>
                  </a:cubicBezTo>
                  <a:cubicBezTo>
                    <a:pt x="161" y="15"/>
                    <a:pt x="169" y="15"/>
                    <a:pt x="177" y="16"/>
                  </a:cubicBezTo>
                  <a:cubicBezTo>
                    <a:pt x="184" y="16"/>
                    <a:pt x="192" y="17"/>
                    <a:pt x="200" y="17"/>
                  </a:cubicBezTo>
                  <a:cubicBezTo>
                    <a:pt x="208" y="17"/>
                    <a:pt x="215" y="18"/>
                    <a:pt x="223" y="18"/>
                  </a:cubicBezTo>
                  <a:cubicBezTo>
                    <a:pt x="231" y="18"/>
                    <a:pt x="239" y="19"/>
                    <a:pt x="246" y="19"/>
                  </a:cubicBezTo>
                  <a:cubicBezTo>
                    <a:pt x="254" y="20"/>
                    <a:pt x="262" y="20"/>
                    <a:pt x="270" y="20"/>
                  </a:cubicBezTo>
                  <a:cubicBezTo>
                    <a:pt x="277" y="21"/>
                    <a:pt x="285" y="21"/>
                    <a:pt x="293" y="21"/>
                  </a:cubicBezTo>
                  <a:cubicBezTo>
                    <a:pt x="301" y="22"/>
                    <a:pt x="308" y="22"/>
                    <a:pt x="316" y="22"/>
                  </a:cubicBezTo>
                  <a:cubicBezTo>
                    <a:pt x="324" y="23"/>
                    <a:pt x="332" y="23"/>
                    <a:pt x="339" y="24"/>
                  </a:cubicBezTo>
                  <a:cubicBezTo>
                    <a:pt x="347" y="24"/>
                    <a:pt x="355" y="24"/>
                    <a:pt x="363" y="25"/>
                  </a:cubicBezTo>
                  <a:cubicBezTo>
                    <a:pt x="370" y="25"/>
                    <a:pt x="378" y="25"/>
                    <a:pt x="386" y="26"/>
                  </a:cubicBezTo>
                  <a:cubicBezTo>
                    <a:pt x="394" y="26"/>
                    <a:pt x="401" y="26"/>
                    <a:pt x="409" y="27"/>
                  </a:cubicBezTo>
                  <a:cubicBezTo>
                    <a:pt x="417" y="27"/>
                    <a:pt x="425" y="28"/>
                    <a:pt x="432" y="28"/>
                  </a:cubicBezTo>
                  <a:cubicBezTo>
                    <a:pt x="437" y="28"/>
                    <a:pt x="442" y="28"/>
                    <a:pt x="447" y="29"/>
                  </a:cubicBezTo>
                  <a:cubicBezTo>
                    <a:pt x="450" y="29"/>
                    <a:pt x="453" y="29"/>
                    <a:pt x="456" y="29"/>
                  </a:cubicBezTo>
                  <a:cubicBezTo>
                    <a:pt x="463" y="29"/>
                    <a:pt x="471" y="30"/>
                    <a:pt x="479" y="30"/>
                  </a:cubicBezTo>
                  <a:cubicBezTo>
                    <a:pt x="487" y="31"/>
                    <a:pt x="494" y="31"/>
                    <a:pt x="502" y="32"/>
                  </a:cubicBezTo>
                  <a:cubicBezTo>
                    <a:pt x="510" y="32"/>
                    <a:pt x="518" y="32"/>
                    <a:pt x="525" y="33"/>
                  </a:cubicBezTo>
                  <a:cubicBezTo>
                    <a:pt x="533" y="33"/>
                    <a:pt x="541" y="34"/>
                    <a:pt x="549" y="34"/>
                  </a:cubicBezTo>
                  <a:cubicBezTo>
                    <a:pt x="556" y="35"/>
                    <a:pt x="564" y="36"/>
                    <a:pt x="572" y="36"/>
                  </a:cubicBezTo>
                  <a:cubicBezTo>
                    <a:pt x="579" y="37"/>
                    <a:pt x="587" y="37"/>
                    <a:pt x="595" y="38"/>
                  </a:cubicBezTo>
                  <a:cubicBezTo>
                    <a:pt x="603" y="38"/>
                    <a:pt x="610" y="39"/>
                    <a:pt x="618" y="40"/>
                  </a:cubicBezTo>
                  <a:cubicBezTo>
                    <a:pt x="620" y="40"/>
                    <a:pt x="622" y="40"/>
                    <a:pt x="624" y="40"/>
                  </a:cubicBezTo>
                  <a:cubicBezTo>
                    <a:pt x="630" y="41"/>
                    <a:pt x="635" y="41"/>
                    <a:pt x="641" y="41"/>
                  </a:cubicBezTo>
                  <a:cubicBezTo>
                    <a:pt x="649" y="42"/>
                    <a:pt x="656" y="43"/>
                    <a:pt x="664" y="43"/>
                  </a:cubicBezTo>
                  <a:cubicBezTo>
                    <a:pt x="672" y="44"/>
                    <a:pt x="679" y="45"/>
                    <a:pt x="687" y="45"/>
                  </a:cubicBezTo>
                  <a:cubicBezTo>
                    <a:pt x="695" y="46"/>
                    <a:pt x="703" y="47"/>
                    <a:pt x="710" y="47"/>
                  </a:cubicBezTo>
                  <a:cubicBezTo>
                    <a:pt x="718" y="48"/>
                    <a:pt x="726" y="49"/>
                    <a:pt x="733" y="50"/>
                  </a:cubicBezTo>
                  <a:cubicBezTo>
                    <a:pt x="741" y="51"/>
                    <a:pt x="748" y="52"/>
                    <a:pt x="756" y="53"/>
                  </a:cubicBezTo>
                  <a:cubicBezTo>
                    <a:pt x="764" y="54"/>
                    <a:pt x="771" y="55"/>
                    <a:pt x="779" y="56"/>
                  </a:cubicBezTo>
                  <a:cubicBezTo>
                    <a:pt x="786" y="57"/>
                    <a:pt x="794" y="58"/>
                    <a:pt x="801" y="59"/>
                  </a:cubicBezTo>
                  <a:cubicBezTo>
                    <a:pt x="802" y="60"/>
                    <a:pt x="803" y="60"/>
                    <a:pt x="804" y="60"/>
                  </a:cubicBezTo>
                  <a:cubicBezTo>
                    <a:pt x="811" y="61"/>
                    <a:pt x="817" y="62"/>
                    <a:pt x="824" y="64"/>
                  </a:cubicBezTo>
                  <a:cubicBezTo>
                    <a:pt x="831" y="65"/>
                    <a:pt x="839" y="67"/>
                    <a:pt x="846" y="69"/>
                  </a:cubicBezTo>
                  <a:cubicBezTo>
                    <a:pt x="854" y="71"/>
                    <a:pt x="861" y="73"/>
                    <a:pt x="868" y="75"/>
                  </a:cubicBezTo>
                  <a:cubicBezTo>
                    <a:pt x="876" y="77"/>
                    <a:pt x="883" y="79"/>
                    <a:pt x="890" y="81"/>
                  </a:cubicBezTo>
                  <a:cubicBezTo>
                    <a:pt x="891" y="82"/>
                    <a:pt x="892" y="82"/>
                    <a:pt x="893" y="82"/>
                  </a:cubicBezTo>
                  <a:cubicBezTo>
                    <a:pt x="899" y="84"/>
                    <a:pt x="906" y="87"/>
                    <a:pt x="912" y="89"/>
                  </a:cubicBezTo>
                  <a:cubicBezTo>
                    <a:pt x="919" y="92"/>
                    <a:pt x="926" y="95"/>
                    <a:pt x="933" y="98"/>
                  </a:cubicBezTo>
                  <a:cubicBezTo>
                    <a:pt x="934" y="99"/>
                    <a:pt x="935" y="99"/>
                    <a:pt x="935" y="99"/>
                  </a:cubicBezTo>
                  <a:cubicBezTo>
                    <a:pt x="942" y="102"/>
                    <a:pt x="948" y="106"/>
                    <a:pt x="954" y="109"/>
                  </a:cubicBezTo>
                  <a:cubicBezTo>
                    <a:pt x="961" y="113"/>
                    <a:pt x="968" y="117"/>
                    <a:pt x="975" y="122"/>
                  </a:cubicBezTo>
                  <a:cubicBezTo>
                    <a:pt x="975" y="122"/>
                    <a:pt x="975" y="122"/>
                    <a:pt x="975" y="122"/>
                  </a:cubicBezTo>
                  <a:cubicBezTo>
                    <a:pt x="982" y="127"/>
                    <a:pt x="988" y="132"/>
                    <a:pt x="995" y="137"/>
                  </a:cubicBezTo>
                  <a:cubicBezTo>
                    <a:pt x="997" y="139"/>
                    <a:pt x="999" y="141"/>
                    <a:pt x="1001" y="143"/>
                  </a:cubicBezTo>
                  <a:cubicBezTo>
                    <a:pt x="1003" y="145"/>
                    <a:pt x="1004" y="146"/>
                    <a:pt x="1006" y="148"/>
                  </a:cubicBezTo>
                  <a:cubicBezTo>
                    <a:pt x="1007" y="149"/>
                    <a:pt x="1008" y="150"/>
                    <a:pt x="1009" y="152"/>
                  </a:cubicBezTo>
                  <a:cubicBezTo>
                    <a:pt x="1016" y="159"/>
                    <a:pt x="1022" y="168"/>
                    <a:pt x="1027" y="176"/>
                  </a:cubicBezTo>
                  <a:cubicBezTo>
                    <a:pt x="1028" y="179"/>
                    <a:pt x="1030" y="182"/>
                    <a:pt x="1032" y="185"/>
                  </a:cubicBezTo>
                  <a:cubicBezTo>
                    <a:pt x="1032" y="187"/>
                    <a:pt x="1033" y="188"/>
                    <a:pt x="1034" y="190"/>
                  </a:cubicBezTo>
                  <a:cubicBezTo>
                    <a:pt x="1036" y="195"/>
                    <a:pt x="1036" y="195"/>
                    <a:pt x="1036" y="195"/>
                  </a:cubicBezTo>
                  <a:cubicBezTo>
                    <a:pt x="1039" y="201"/>
                    <a:pt x="1039" y="201"/>
                    <a:pt x="1039" y="201"/>
                  </a:cubicBezTo>
                  <a:cubicBezTo>
                    <a:pt x="1039" y="202"/>
                    <a:pt x="1039" y="203"/>
                    <a:pt x="1040" y="203"/>
                  </a:cubicBezTo>
                  <a:cubicBezTo>
                    <a:pt x="1041" y="206"/>
                    <a:pt x="1041" y="206"/>
                    <a:pt x="1041" y="206"/>
                  </a:cubicBezTo>
                  <a:cubicBezTo>
                    <a:pt x="1041" y="208"/>
                    <a:pt x="1042" y="210"/>
                    <a:pt x="1042" y="212"/>
                  </a:cubicBezTo>
                  <a:cubicBezTo>
                    <a:pt x="1043" y="217"/>
                    <a:pt x="1044" y="223"/>
                    <a:pt x="1045" y="228"/>
                  </a:cubicBezTo>
                  <a:cubicBezTo>
                    <a:pt x="1045" y="243"/>
                    <a:pt x="1042" y="258"/>
                    <a:pt x="1035" y="272"/>
                  </a:cubicBezTo>
                  <a:cubicBezTo>
                    <a:pt x="1032" y="278"/>
                    <a:pt x="1028" y="284"/>
                    <a:pt x="1024" y="290"/>
                  </a:cubicBezTo>
                  <a:cubicBezTo>
                    <a:pt x="1015" y="301"/>
                    <a:pt x="1004" y="311"/>
                    <a:pt x="993" y="320"/>
                  </a:cubicBezTo>
                  <a:cubicBezTo>
                    <a:pt x="986" y="325"/>
                    <a:pt x="978" y="331"/>
                    <a:pt x="970" y="336"/>
                  </a:cubicBezTo>
                  <a:cubicBezTo>
                    <a:pt x="968" y="338"/>
                    <a:pt x="966" y="339"/>
                    <a:pt x="965" y="340"/>
                  </a:cubicBezTo>
                  <a:cubicBezTo>
                    <a:pt x="956" y="346"/>
                    <a:pt x="947" y="351"/>
                    <a:pt x="937" y="356"/>
                  </a:cubicBezTo>
                  <a:cubicBezTo>
                    <a:pt x="929" y="361"/>
                    <a:pt x="920" y="365"/>
                    <a:pt x="911" y="369"/>
                  </a:cubicBezTo>
                  <a:cubicBezTo>
                    <a:pt x="903" y="373"/>
                    <a:pt x="895" y="376"/>
                    <a:pt x="887" y="379"/>
                  </a:cubicBezTo>
                  <a:cubicBezTo>
                    <a:pt x="886" y="380"/>
                    <a:pt x="885" y="380"/>
                    <a:pt x="884" y="380"/>
                  </a:cubicBezTo>
                  <a:cubicBezTo>
                    <a:pt x="876" y="383"/>
                    <a:pt x="867" y="387"/>
                    <a:pt x="859" y="389"/>
                  </a:cubicBezTo>
                  <a:cubicBezTo>
                    <a:pt x="850" y="392"/>
                    <a:pt x="842" y="395"/>
                    <a:pt x="833" y="397"/>
                  </a:cubicBezTo>
                  <a:cubicBezTo>
                    <a:pt x="825" y="400"/>
                    <a:pt x="816" y="402"/>
                    <a:pt x="808" y="405"/>
                  </a:cubicBezTo>
                  <a:cubicBezTo>
                    <a:pt x="800" y="407"/>
                    <a:pt x="791" y="409"/>
                    <a:pt x="783" y="411"/>
                  </a:cubicBezTo>
                  <a:cubicBezTo>
                    <a:pt x="775" y="413"/>
                    <a:pt x="766" y="415"/>
                    <a:pt x="758" y="417"/>
                  </a:cubicBezTo>
                  <a:cubicBezTo>
                    <a:pt x="750" y="419"/>
                    <a:pt x="741" y="421"/>
                    <a:pt x="733" y="423"/>
                  </a:cubicBezTo>
                  <a:cubicBezTo>
                    <a:pt x="725" y="424"/>
                    <a:pt x="716" y="426"/>
                    <a:pt x="708" y="428"/>
                  </a:cubicBezTo>
                  <a:cubicBezTo>
                    <a:pt x="706" y="429"/>
                    <a:pt x="704" y="429"/>
                    <a:pt x="703" y="429"/>
                  </a:cubicBezTo>
                  <a:cubicBezTo>
                    <a:pt x="696" y="431"/>
                    <a:pt x="690" y="432"/>
                    <a:pt x="683" y="434"/>
                  </a:cubicBezTo>
                  <a:cubicBezTo>
                    <a:pt x="675" y="436"/>
                    <a:pt x="667" y="438"/>
                    <a:pt x="658" y="440"/>
                  </a:cubicBezTo>
                  <a:cubicBezTo>
                    <a:pt x="650" y="442"/>
                    <a:pt x="642" y="444"/>
                    <a:pt x="633" y="446"/>
                  </a:cubicBezTo>
                  <a:cubicBezTo>
                    <a:pt x="625" y="448"/>
                    <a:pt x="617" y="450"/>
                    <a:pt x="608" y="452"/>
                  </a:cubicBezTo>
                  <a:cubicBezTo>
                    <a:pt x="600" y="454"/>
                    <a:pt x="591" y="456"/>
                    <a:pt x="583" y="459"/>
                  </a:cubicBezTo>
                  <a:cubicBezTo>
                    <a:pt x="575" y="461"/>
                    <a:pt x="566" y="463"/>
                    <a:pt x="558" y="466"/>
                  </a:cubicBezTo>
                  <a:cubicBezTo>
                    <a:pt x="549" y="468"/>
                    <a:pt x="541" y="470"/>
                    <a:pt x="533" y="473"/>
                  </a:cubicBezTo>
                  <a:cubicBezTo>
                    <a:pt x="527" y="474"/>
                    <a:pt x="521" y="476"/>
                    <a:pt x="516" y="478"/>
                  </a:cubicBezTo>
                  <a:cubicBezTo>
                    <a:pt x="513" y="479"/>
                    <a:pt x="510" y="479"/>
                    <a:pt x="507" y="480"/>
                  </a:cubicBezTo>
                  <a:cubicBezTo>
                    <a:pt x="499" y="483"/>
                    <a:pt x="490" y="486"/>
                    <a:pt x="482" y="488"/>
                  </a:cubicBezTo>
                  <a:cubicBezTo>
                    <a:pt x="473" y="491"/>
                    <a:pt x="465" y="494"/>
                    <a:pt x="456" y="497"/>
                  </a:cubicBezTo>
                  <a:cubicBezTo>
                    <a:pt x="448" y="500"/>
                    <a:pt x="439" y="503"/>
                    <a:pt x="430" y="506"/>
                  </a:cubicBezTo>
                  <a:cubicBezTo>
                    <a:pt x="422" y="509"/>
                    <a:pt x="413" y="513"/>
                    <a:pt x="405" y="516"/>
                  </a:cubicBezTo>
                  <a:cubicBezTo>
                    <a:pt x="396" y="520"/>
                    <a:pt x="387" y="523"/>
                    <a:pt x="378" y="527"/>
                  </a:cubicBezTo>
                  <a:cubicBezTo>
                    <a:pt x="370" y="531"/>
                    <a:pt x="361" y="534"/>
                    <a:pt x="352" y="538"/>
                  </a:cubicBezTo>
                  <a:cubicBezTo>
                    <a:pt x="346" y="541"/>
                    <a:pt x="340" y="544"/>
                    <a:pt x="334" y="547"/>
                  </a:cubicBezTo>
                  <a:cubicBezTo>
                    <a:pt x="331" y="548"/>
                    <a:pt x="328" y="550"/>
                    <a:pt x="326" y="551"/>
                  </a:cubicBezTo>
                  <a:cubicBezTo>
                    <a:pt x="317" y="556"/>
                    <a:pt x="308" y="560"/>
                    <a:pt x="299" y="565"/>
                  </a:cubicBezTo>
                  <a:cubicBezTo>
                    <a:pt x="296" y="567"/>
                    <a:pt x="293" y="568"/>
                    <a:pt x="290" y="570"/>
                  </a:cubicBezTo>
                  <a:cubicBezTo>
                    <a:pt x="271" y="581"/>
                    <a:pt x="271" y="581"/>
                    <a:pt x="271" y="581"/>
                  </a:cubicBezTo>
                  <a:cubicBezTo>
                    <a:pt x="269" y="582"/>
                    <a:pt x="269" y="582"/>
                    <a:pt x="269" y="582"/>
                  </a:cubicBezTo>
                  <a:cubicBezTo>
                    <a:pt x="249" y="595"/>
                    <a:pt x="249" y="595"/>
                    <a:pt x="249" y="595"/>
                  </a:cubicBezTo>
                  <a:cubicBezTo>
                    <a:pt x="247" y="596"/>
                    <a:pt x="245" y="597"/>
                    <a:pt x="244" y="598"/>
                  </a:cubicBezTo>
                  <a:cubicBezTo>
                    <a:pt x="234" y="605"/>
                    <a:pt x="225" y="611"/>
                    <a:pt x="215" y="618"/>
                  </a:cubicBezTo>
                  <a:cubicBezTo>
                    <a:pt x="213" y="620"/>
                    <a:pt x="211" y="621"/>
                    <a:pt x="209" y="623"/>
                  </a:cubicBezTo>
                  <a:cubicBezTo>
                    <a:pt x="202" y="628"/>
                    <a:pt x="196" y="634"/>
                    <a:pt x="189" y="639"/>
                  </a:cubicBezTo>
                  <a:cubicBezTo>
                    <a:pt x="188" y="639"/>
                    <a:pt x="187" y="640"/>
                    <a:pt x="186" y="641"/>
                  </a:cubicBezTo>
                  <a:cubicBezTo>
                    <a:pt x="181" y="646"/>
                    <a:pt x="176" y="650"/>
                    <a:pt x="171" y="655"/>
                  </a:cubicBezTo>
                  <a:cubicBezTo>
                    <a:pt x="166" y="660"/>
                    <a:pt x="161" y="664"/>
                    <a:pt x="156" y="669"/>
                  </a:cubicBezTo>
                  <a:cubicBezTo>
                    <a:pt x="150" y="676"/>
                    <a:pt x="143" y="683"/>
                    <a:pt x="137" y="690"/>
                  </a:cubicBezTo>
                  <a:cubicBezTo>
                    <a:pt x="129" y="700"/>
                    <a:pt x="129" y="700"/>
                    <a:pt x="129" y="700"/>
                  </a:cubicBezTo>
                  <a:cubicBezTo>
                    <a:pt x="125" y="705"/>
                    <a:pt x="125" y="705"/>
                    <a:pt x="125" y="705"/>
                  </a:cubicBezTo>
                  <a:cubicBezTo>
                    <a:pt x="124" y="706"/>
                    <a:pt x="124" y="706"/>
                    <a:pt x="124" y="706"/>
                  </a:cubicBezTo>
                  <a:cubicBezTo>
                    <a:pt x="121" y="710"/>
                    <a:pt x="121" y="710"/>
                    <a:pt x="121" y="710"/>
                  </a:cubicBezTo>
                  <a:cubicBezTo>
                    <a:pt x="114" y="720"/>
                    <a:pt x="114" y="720"/>
                    <a:pt x="114" y="720"/>
                  </a:cubicBezTo>
                  <a:cubicBezTo>
                    <a:pt x="107" y="730"/>
                    <a:pt x="107" y="730"/>
                    <a:pt x="107" y="730"/>
                  </a:cubicBezTo>
                  <a:cubicBezTo>
                    <a:pt x="106" y="732"/>
                    <a:pt x="105" y="734"/>
                    <a:pt x="104" y="735"/>
                  </a:cubicBezTo>
                  <a:cubicBezTo>
                    <a:pt x="101" y="741"/>
                    <a:pt x="101" y="741"/>
                    <a:pt x="101" y="741"/>
                  </a:cubicBezTo>
                  <a:cubicBezTo>
                    <a:pt x="99" y="744"/>
                    <a:pt x="97" y="748"/>
                    <a:pt x="95" y="751"/>
                  </a:cubicBezTo>
                  <a:cubicBezTo>
                    <a:pt x="91" y="758"/>
                    <a:pt x="88" y="764"/>
                    <a:pt x="85" y="771"/>
                  </a:cubicBezTo>
                  <a:cubicBezTo>
                    <a:pt x="85" y="772"/>
                    <a:pt x="84" y="773"/>
                    <a:pt x="84" y="774"/>
                  </a:cubicBezTo>
                  <a:cubicBezTo>
                    <a:pt x="82" y="778"/>
                    <a:pt x="80" y="781"/>
                    <a:pt x="79" y="785"/>
                  </a:cubicBezTo>
                  <a:cubicBezTo>
                    <a:pt x="75" y="797"/>
                    <a:pt x="75" y="797"/>
                    <a:pt x="75" y="797"/>
                  </a:cubicBezTo>
                  <a:cubicBezTo>
                    <a:pt x="73" y="801"/>
                    <a:pt x="72" y="805"/>
                    <a:pt x="71" y="809"/>
                  </a:cubicBezTo>
                  <a:cubicBezTo>
                    <a:pt x="70" y="813"/>
                    <a:pt x="69" y="816"/>
                    <a:pt x="68" y="821"/>
                  </a:cubicBezTo>
                  <a:cubicBezTo>
                    <a:pt x="65" y="835"/>
                    <a:pt x="63" y="850"/>
                    <a:pt x="63" y="864"/>
                  </a:cubicBezTo>
                  <a:cubicBezTo>
                    <a:pt x="63" y="883"/>
                    <a:pt x="65" y="902"/>
                    <a:pt x="70" y="920"/>
                  </a:cubicBezTo>
                  <a:cubicBezTo>
                    <a:pt x="70" y="922"/>
                    <a:pt x="71" y="925"/>
                    <a:pt x="72" y="927"/>
                  </a:cubicBezTo>
                  <a:cubicBezTo>
                    <a:pt x="72" y="929"/>
                    <a:pt x="73" y="930"/>
                    <a:pt x="73" y="932"/>
                  </a:cubicBezTo>
                  <a:cubicBezTo>
                    <a:pt x="77" y="944"/>
                    <a:pt x="77" y="944"/>
                    <a:pt x="77" y="944"/>
                  </a:cubicBezTo>
                  <a:cubicBezTo>
                    <a:pt x="79" y="950"/>
                    <a:pt x="79" y="950"/>
                    <a:pt x="79" y="950"/>
                  </a:cubicBezTo>
                  <a:cubicBezTo>
                    <a:pt x="80" y="951"/>
                    <a:pt x="81" y="953"/>
                    <a:pt x="82" y="955"/>
                  </a:cubicBezTo>
                  <a:cubicBezTo>
                    <a:pt x="86" y="965"/>
                    <a:pt x="86" y="965"/>
                    <a:pt x="86" y="965"/>
                  </a:cubicBezTo>
                  <a:cubicBezTo>
                    <a:pt x="87" y="967"/>
                    <a:pt x="87" y="967"/>
                    <a:pt x="87" y="967"/>
                  </a:cubicBezTo>
                  <a:cubicBezTo>
                    <a:pt x="90" y="972"/>
                    <a:pt x="90" y="972"/>
                    <a:pt x="90" y="972"/>
                  </a:cubicBezTo>
                  <a:cubicBezTo>
                    <a:pt x="91" y="974"/>
                    <a:pt x="92" y="976"/>
                    <a:pt x="93" y="978"/>
                  </a:cubicBezTo>
                  <a:cubicBezTo>
                    <a:pt x="99" y="988"/>
                    <a:pt x="99" y="988"/>
                    <a:pt x="99" y="988"/>
                  </a:cubicBezTo>
                  <a:cubicBezTo>
                    <a:pt x="100" y="990"/>
                    <a:pt x="102" y="993"/>
                    <a:pt x="103" y="995"/>
                  </a:cubicBezTo>
                  <a:cubicBezTo>
                    <a:pt x="104" y="996"/>
                    <a:pt x="105" y="997"/>
                    <a:pt x="106" y="999"/>
                  </a:cubicBezTo>
                  <a:cubicBezTo>
                    <a:pt x="113" y="1009"/>
                    <a:pt x="113" y="1009"/>
                    <a:pt x="113" y="1009"/>
                  </a:cubicBezTo>
                  <a:cubicBezTo>
                    <a:pt x="116" y="1012"/>
                    <a:pt x="118" y="1016"/>
                    <a:pt x="121" y="1019"/>
                  </a:cubicBezTo>
                  <a:cubicBezTo>
                    <a:pt x="127" y="1026"/>
                    <a:pt x="133" y="1033"/>
                    <a:pt x="140" y="1039"/>
                  </a:cubicBezTo>
                  <a:cubicBezTo>
                    <a:pt x="142" y="1042"/>
                    <a:pt x="144" y="1044"/>
                    <a:pt x="146" y="1046"/>
                  </a:cubicBezTo>
                  <a:cubicBezTo>
                    <a:pt x="152" y="1052"/>
                    <a:pt x="158" y="1058"/>
                    <a:pt x="164" y="1063"/>
                  </a:cubicBezTo>
                  <a:cubicBezTo>
                    <a:pt x="171" y="1069"/>
                    <a:pt x="177" y="1074"/>
                    <a:pt x="184" y="1079"/>
                  </a:cubicBezTo>
                  <a:cubicBezTo>
                    <a:pt x="185" y="1080"/>
                    <a:pt x="186" y="1081"/>
                    <a:pt x="188" y="1082"/>
                  </a:cubicBezTo>
                  <a:cubicBezTo>
                    <a:pt x="193" y="1086"/>
                    <a:pt x="199" y="1090"/>
                    <a:pt x="204" y="1094"/>
                  </a:cubicBezTo>
                  <a:cubicBezTo>
                    <a:pt x="211" y="1098"/>
                    <a:pt x="218" y="1103"/>
                    <a:pt x="225" y="1107"/>
                  </a:cubicBezTo>
                  <a:cubicBezTo>
                    <a:pt x="231" y="1111"/>
                    <a:pt x="238" y="1115"/>
                    <a:pt x="245" y="1119"/>
                  </a:cubicBezTo>
                  <a:cubicBezTo>
                    <a:pt x="252" y="1123"/>
                    <a:pt x="259" y="1127"/>
                    <a:pt x="266" y="1131"/>
                  </a:cubicBezTo>
                  <a:cubicBezTo>
                    <a:pt x="268" y="1131"/>
                    <a:pt x="270" y="1132"/>
                    <a:pt x="271" y="1133"/>
                  </a:cubicBezTo>
                  <a:cubicBezTo>
                    <a:pt x="277" y="1136"/>
                    <a:pt x="282" y="1138"/>
                    <a:pt x="287" y="1141"/>
                  </a:cubicBezTo>
                  <a:cubicBezTo>
                    <a:pt x="294" y="1144"/>
                    <a:pt x="301" y="1148"/>
                    <a:pt x="308" y="1151"/>
                  </a:cubicBezTo>
                  <a:cubicBezTo>
                    <a:pt x="316" y="1154"/>
                    <a:pt x="323" y="1157"/>
                    <a:pt x="330" y="1160"/>
                  </a:cubicBezTo>
                  <a:cubicBezTo>
                    <a:pt x="337" y="1163"/>
                    <a:pt x="344" y="1166"/>
                    <a:pt x="351" y="1168"/>
                  </a:cubicBezTo>
                  <a:cubicBezTo>
                    <a:pt x="355" y="1170"/>
                    <a:pt x="358" y="1171"/>
                    <a:pt x="361" y="1172"/>
                  </a:cubicBezTo>
                  <a:cubicBezTo>
                    <a:pt x="365" y="1174"/>
                    <a:pt x="369" y="1175"/>
                    <a:pt x="373" y="1176"/>
                  </a:cubicBezTo>
                  <a:cubicBezTo>
                    <a:pt x="380" y="1179"/>
                    <a:pt x="387" y="1182"/>
                    <a:pt x="395" y="1184"/>
                  </a:cubicBezTo>
                  <a:cubicBezTo>
                    <a:pt x="402" y="1186"/>
                    <a:pt x="409" y="1189"/>
                    <a:pt x="417" y="1191"/>
                  </a:cubicBezTo>
                  <a:cubicBezTo>
                    <a:pt x="424" y="1193"/>
                    <a:pt x="431" y="1196"/>
                    <a:pt x="438" y="1198"/>
                  </a:cubicBezTo>
                  <a:cubicBezTo>
                    <a:pt x="443" y="1199"/>
                    <a:pt x="448" y="1201"/>
                    <a:pt x="453" y="1202"/>
                  </a:cubicBezTo>
                  <a:cubicBezTo>
                    <a:pt x="456" y="1203"/>
                    <a:pt x="458" y="1204"/>
                    <a:pt x="460" y="1204"/>
                  </a:cubicBezTo>
                  <a:cubicBezTo>
                    <a:pt x="468" y="1206"/>
                    <a:pt x="475" y="1208"/>
                    <a:pt x="483" y="1210"/>
                  </a:cubicBezTo>
                  <a:cubicBezTo>
                    <a:pt x="490" y="1212"/>
                    <a:pt x="497" y="1214"/>
                    <a:pt x="505" y="1216"/>
                  </a:cubicBezTo>
                  <a:cubicBezTo>
                    <a:pt x="512" y="1218"/>
                    <a:pt x="520" y="1220"/>
                    <a:pt x="527" y="1222"/>
                  </a:cubicBezTo>
                  <a:cubicBezTo>
                    <a:pt x="534" y="1223"/>
                    <a:pt x="542" y="1225"/>
                    <a:pt x="549" y="1227"/>
                  </a:cubicBezTo>
                  <a:cubicBezTo>
                    <a:pt x="557" y="1228"/>
                    <a:pt x="564" y="1230"/>
                    <a:pt x="572" y="1232"/>
                  </a:cubicBezTo>
                  <a:cubicBezTo>
                    <a:pt x="579" y="1233"/>
                    <a:pt x="587" y="1235"/>
                    <a:pt x="594" y="1236"/>
                  </a:cubicBezTo>
                  <a:cubicBezTo>
                    <a:pt x="602" y="1238"/>
                    <a:pt x="609" y="1239"/>
                    <a:pt x="617" y="1241"/>
                  </a:cubicBezTo>
                  <a:cubicBezTo>
                    <a:pt x="624" y="1242"/>
                    <a:pt x="632" y="1244"/>
                    <a:pt x="639" y="1245"/>
                  </a:cubicBezTo>
                  <a:cubicBezTo>
                    <a:pt x="640" y="1245"/>
                    <a:pt x="641" y="1246"/>
                    <a:pt x="642" y="1246"/>
                  </a:cubicBezTo>
                  <a:cubicBezTo>
                    <a:pt x="648" y="1247"/>
                    <a:pt x="655" y="1248"/>
                    <a:pt x="662" y="1249"/>
                  </a:cubicBezTo>
                  <a:cubicBezTo>
                    <a:pt x="669" y="1250"/>
                    <a:pt x="677" y="1252"/>
                    <a:pt x="684" y="1253"/>
                  </a:cubicBezTo>
                  <a:cubicBezTo>
                    <a:pt x="692" y="1254"/>
                    <a:pt x="699" y="1256"/>
                    <a:pt x="707" y="1257"/>
                  </a:cubicBezTo>
                  <a:cubicBezTo>
                    <a:pt x="714" y="1258"/>
                    <a:pt x="722" y="1259"/>
                    <a:pt x="730" y="1260"/>
                  </a:cubicBezTo>
                  <a:cubicBezTo>
                    <a:pt x="737" y="1262"/>
                    <a:pt x="745" y="1263"/>
                    <a:pt x="752" y="1264"/>
                  </a:cubicBezTo>
                  <a:cubicBezTo>
                    <a:pt x="760" y="1265"/>
                    <a:pt x="767" y="1266"/>
                    <a:pt x="775" y="1267"/>
                  </a:cubicBezTo>
                  <a:cubicBezTo>
                    <a:pt x="783" y="1268"/>
                    <a:pt x="790" y="1269"/>
                    <a:pt x="798" y="1270"/>
                  </a:cubicBezTo>
                  <a:cubicBezTo>
                    <a:pt x="805" y="1271"/>
                    <a:pt x="813" y="1272"/>
                    <a:pt x="821" y="1273"/>
                  </a:cubicBezTo>
                  <a:cubicBezTo>
                    <a:pt x="824" y="1274"/>
                    <a:pt x="828" y="1274"/>
                    <a:pt x="831" y="1275"/>
                  </a:cubicBezTo>
                  <a:cubicBezTo>
                    <a:pt x="835" y="1275"/>
                    <a:pt x="839" y="1276"/>
                    <a:pt x="843" y="1276"/>
                  </a:cubicBezTo>
                  <a:cubicBezTo>
                    <a:pt x="851" y="1277"/>
                    <a:pt x="859" y="1278"/>
                    <a:pt x="866" y="1279"/>
                  </a:cubicBezTo>
                  <a:cubicBezTo>
                    <a:pt x="874" y="1280"/>
                    <a:pt x="882" y="1281"/>
                    <a:pt x="889" y="1281"/>
                  </a:cubicBezTo>
                  <a:cubicBezTo>
                    <a:pt x="897" y="1282"/>
                    <a:pt x="905" y="1283"/>
                    <a:pt x="912" y="1284"/>
                  </a:cubicBezTo>
                  <a:cubicBezTo>
                    <a:pt x="920" y="1285"/>
                    <a:pt x="928" y="1285"/>
                    <a:pt x="935" y="1286"/>
                  </a:cubicBezTo>
                  <a:cubicBezTo>
                    <a:pt x="943" y="1287"/>
                    <a:pt x="951" y="1287"/>
                    <a:pt x="958" y="1288"/>
                  </a:cubicBezTo>
                  <a:cubicBezTo>
                    <a:pt x="966" y="1289"/>
                    <a:pt x="974" y="1290"/>
                    <a:pt x="981" y="1290"/>
                  </a:cubicBezTo>
                  <a:cubicBezTo>
                    <a:pt x="989" y="1291"/>
                    <a:pt x="997" y="1291"/>
                    <a:pt x="1004" y="1292"/>
                  </a:cubicBezTo>
                  <a:cubicBezTo>
                    <a:pt x="1010" y="1292"/>
                    <a:pt x="1015" y="1293"/>
                    <a:pt x="1020" y="1293"/>
                  </a:cubicBezTo>
                  <a:cubicBezTo>
                    <a:pt x="1023" y="1293"/>
                    <a:pt x="1025" y="1294"/>
                    <a:pt x="1027" y="1294"/>
                  </a:cubicBezTo>
                  <a:cubicBezTo>
                    <a:pt x="1035" y="1294"/>
                    <a:pt x="1043" y="1295"/>
                    <a:pt x="1051" y="1295"/>
                  </a:cubicBezTo>
                  <a:cubicBezTo>
                    <a:pt x="1058" y="1296"/>
                    <a:pt x="1066" y="1296"/>
                    <a:pt x="1074" y="1297"/>
                  </a:cubicBezTo>
                  <a:cubicBezTo>
                    <a:pt x="1082" y="1297"/>
                    <a:pt x="1089" y="1298"/>
                    <a:pt x="1097" y="1298"/>
                  </a:cubicBezTo>
                  <a:cubicBezTo>
                    <a:pt x="1105" y="1299"/>
                    <a:pt x="1112" y="1299"/>
                    <a:pt x="1120" y="1300"/>
                  </a:cubicBezTo>
                  <a:cubicBezTo>
                    <a:pt x="1128" y="1300"/>
                    <a:pt x="1136" y="1301"/>
                    <a:pt x="1143" y="1301"/>
                  </a:cubicBezTo>
                  <a:cubicBezTo>
                    <a:pt x="1151" y="1301"/>
                    <a:pt x="1159" y="1302"/>
                    <a:pt x="1167" y="1302"/>
                  </a:cubicBezTo>
                  <a:cubicBezTo>
                    <a:pt x="1174" y="1303"/>
                    <a:pt x="1182" y="1303"/>
                    <a:pt x="1190" y="1303"/>
                  </a:cubicBezTo>
                  <a:cubicBezTo>
                    <a:pt x="1198" y="1304"/>
                    <a:pt x="1205" y="1304"/>
                    <a:pt x="1213" y="1305"/>
                  </a:cubicBezTo>
                  <a:cubicBezTo>
                    <a:pt x="1221" y="1305"/>
                    <a:pt x="1229" y="1305"/>
                    <a:pt x="1236" y="1306"/>
                  </a:cubicBezTo>
                  <a:cubicBezTo>
                    <a:pt x="1244" y="1306"/>
                    <a:pt x="1252" y="1307"/>
                    <a:pt x="1260" y="1307"/>
                  </a:cubicBezTo>
                  <a:cubicBezTo>
                    <a:pt x="1267" y="1307"/>
                    <a:pt x="1275" y="1308"/>
                    <a:pt x="1283" y="1308"/>
                  </a:cubicBezTo>
                  <a:cubicBezTo>
                    <a:pt x="1291" y="1309"/>
                    <a:pt x="1298" y="1309"/>
                    <a:pt x="1306" y="1310"/>
                  </a:cubicBezTo>
                  <a:cubicBezTo>
                    <a:pt x="1314" y="1310"/>
                    <a:pt x="1322" y="1310"/>
                    <a:pt x="1329" y="1311"/>
                  </a:cubicBezTo>
                  <a:cubicBezTo>
                    <a:pt x="1337" y="1311"/>
                    <a:pt x="1345" y="1312"/>
                    <a:pt x="1353" y="1312"/>
                  </a:cubicBezTo>
                  <a:cubicBezTo>
                    <a:pt x="1360" y="1313"/>
                    <a:pt x="1368" y="1313"/>
                    <a:pt x="1376" y="1313"/>
                  </a:cubicBezTo>
                  <a:cubicBezTo>
                    <a:pt x="1381" y="1314"/>
                    <a:pt x="1386" y="1314"/>
                    <a:pt x="1391" y="1314"/>
                  </a:cubicBezTo>
                  <a:cubicBezTo>
                    <a:pt x="1394" y="1315"/>
                    <a:pt x="1396" y="1315"/>
                    <a:pt x="1399" y="1315"/>
                  </a:cubicBezTo>
                  <a:cubicBezTo>
                    <a:pt x="1407" y="1315"/>
                    <a:pt x="1414" y="1316"/>
                    <a:pt x="1422" y="1316"/>
                  </a:cubicBezTo>
                  <a:cubicBezTo>
                    <a:pt x="1430" y="1317"/>
                    <a:pt x="1437" y="1318"/>
                    <a:pt x="1445" y="1318"/>
                  </a:cubicBezTo>
                  <a:cubicBezTo>
                    <a:pt x="1453" y="1319"/>
                    <a:pt x="1461" y="1319"/>
                    <a:pt x="1468" y="1320"/>
                  </a:cubicBezTo>
                  <a:cubicBezTo>
                    <a:pt x="1476" y="1320"/>
                    <a:pt x="1484" y="1321"/>
                    <a:pt x="1491" y="1322"/>
                  </a:cubicBezTo>
                  <a:cubicBezTo>
                    <a:pt x="1499" y="1322"/>
                    <a:pt x="1507" y="1323"/>
                    <a:pt x="1514" y="1324"/>
                  </a:cubicBezTo>
                  <a:cubicBezTo>
                    <a:pt x="1522" y="1324"/>
                    <a:pt x="1530" y="1325"/>
                    <a:pt x="1538" y="1326"/>
                  </a:cubicBezTo>
                  <a:cubicBezTo>
                    <a:pt x="1545" y="1326"/>
                    <a:pt x="1553" y="1327"/>
                    <a:pt x="1561" y="1328"/>
                  </a:cubicBezTo>
                  <a:cubicBezTo>
                    <a:pt x="1564" y="1328"/>
                    <a:pt x="1568" y="1329"/>
                    <a:pt x="1572" y="1329"/>
                  </a:cubicBezTo>
                  <a:cubicBezTo>
                    <a:pt x="1576" y="1329"/>
                    <a:pt x="1580" y="1330"/>
                    <a:pt x="1583" y="1330"/>
                  </a:cubicBezTo>
                  <a:cubicBezTo>
                    <a:pt x="1591" y="1331"/>
                    <a:pt x="1599" y="1332"/>
                    <a:pt x="1606" y="1333"/>
                  </a:cubicBezTo>
                  <a:cubicBezTo>
                    <a:pt x="1614" y="1334"/>
                    <a:pt x="1622" y="1335"/>
                    <a:pt x="1629" y="1336"/>
                  </a:cubicBezTo>
                  <a:cubicBezTo>
                    <a:pt x="1637" y="1337"/>
                    <a:pt x="1644" y="1338"/>
                    <a:pt x="1652" y="1339"/>
                  </a:cubicBezTo>
                  <a:cubicBezTo>
                    <a:pt x="1655" y="1339"/>
                    <a:pt x="1658" y="1339"/>
                    <a:pt x="1660" y="1340"/>
                  </a:cubicBezTo>
                  <a:cubicBezTo>
                    <a:pt x="1665" y="1341"/>
                    <a:pt x="1670" y="1341"/>
                    <a:pt x="1675" y="1342"/>
                  </a:cubicBezTo>
                  <a:cubicBezTo>
                    <a:pt x="1682" y="1343"/>
                    <a:pt x="1690" y="1344"/>
                    <a:pt x="1697" y="1346"/>
                  </a:cubicBezTo>
                  <a:cubicBezTo>
                    <a:pt x="1705" y="1347"/>
                    <a:pt x="1713" y="1348"/>
                    <a:pt x="1720" y="1350"/>
                  </a:cubicBezTo>
                  <a:cubicBezTo>
                    <a:pt x="1728" y="1351"/>
                    <a:pt x="1735" y="1353"/>
                    <a:pt x="1742" y="1354"/>
                  </a:cubicBezTo>
                  <a:cubicBezTo>
                    <a:pt x="1744" y="1355"/>
                    <a:pt x="1746" y="1355"/>
                    <a:pt x="1747" y="1355"/>
                  </a:cubicBezTo>
                  <a:cubicBezTo>
                    <a:pt x="1753" y="1356"/>
                    <a:pt x="1759" y="1358"/>
                    <a:pt x="1765" y="1359"/>
                  </a:cubicBezTo>
                  <a:cubicBezTo>
                    <a:pt x="1772" y="1361"/>
                    <a:pt x="1780" y="1363"/>
                    <a:pt x="1787" y="1364"/>
                  </a:cubicBezTo>
                  <a:cubicBezTo>
                    <a:pt x="1795" y="1366"/>
                    <a:pt x="1802" y="1368"/>
                    <a:pt x="1809" y="1370"/>
                  </a:cubicBezTo>
                  <a:cubicBezTo>
                    <a:pt x="1817" y="1372"/>
                    <a:pt x="1824" y="1374"/>
                    <a:pt x="1831" y="1377"/>
                  </a:cubicBezTo>
                  <a:cubicBezTo>
                    <a:pt x="1839" y="1379"/>
                    <a:pt x="1846" y="1381"/>
                    <a:pt x="1853" y="1384"/>
                  </a:cubicBezTo>
                  <a:cubicBezTo>
                    <a:pt x="1860" y="1386"/>
                    <a:pt x="1868" y="1389"/>
                    <a:pt x="1875" y="1391"/>
                  </a:cubicBezTo>
                  <a:cubicBezTo>
                    <a:pt x="1882" y="1394"/>
                    <a:pt x="1889" y="1397"/>
                    <a:pt x="1896" y="1400"/>
                  </a:cubicBezTo>
                  <a:cubicBezTo>
                    <a:pt x="1902" y="1402"/>
                    <a:pt x="1907" y="1404"/>
                    <a:pt x="1912" y="1406"/>
                  </a:cubicBezTo>
                  <a:cubicBezTo>
                    <a:pt x="1914" y="1407"/>
                    <a:pt x="1916" y="1408"/>
                    <a:pt x="1918" y="1409"/>
                  </a:cubicBezTo>
                  <a:cubicBezTo>
                    <a:pt x="1922" y="1411"/>
                    <a:pt x="1927" y="1413"/>
                    <a:pt x="1931" y="1415"/>
                  </a:cubicBezTo>
                  <a:cubicBezTo>
                    <a:pt x="1939" y="1419"/>
                    <a:pt x="1939" y="1419"/>
                    <a:pt x="1939" y="1419"/>
                  </a:cubicBezTo>
                  <a:cubicBezTo>
                    <a:pt x="1940" y="1420"/>
                    <a:pt x="1940" y="1420"/>
                    <a:pt x="1940" y="1420"/>
                  </a:cubicBezTo>
                  <a:cubicBezTo>
                    <a:pt x="1950" y="1425"/>
                    <a:pt x="1950" y="1425"/>
                    <a:pt x="1950" y="1425"/>
                  </a:cubicBezTo>
                  <a:cubicBezTo>
                    <a:pt x="1954" y="1428"/>
                    <a:pt x="1954" y="1428"/>
                    <a:pt x="1954" y="1428"/>
                  </a:cubicBezTo>
                  <a:cubicBezTo>
                    <a:pt x="1957" y="1429"/>
                    <a:pt x="1957" y="1429"/>
                    <a:pt x="1957" y="1429"/>
                  </a:cubicBezTo>
                  <a:cubicBezTo>
                    <a:pt x="1959" y="1430"/>
                    <a:pt x="1959" y="1430"/>
                    <a:pt x="1959" y="1430"/>
                  </a:cubicBezTo>
                  <a:cubicBezTo>
                    <a:pt x="1960" y="1431"/>
                    <a:pt x="1960" y="1431"/>
                    <a:pt x="1960" y="1431"/>
                  </a:cubicBezTo>
                  <a:cubicBezTo>
                    <a:pt x="1968" y="1436"/>
                    <a:pt x="1968" y="1436"/>
                    <a:pt x="1968" y="1436"/>
                  </a:cubicBezTo>
                  <a:cubicBezTo>
                    <a:pt x="1972" y="1438"/>
                    <a:pt x="1976" y="1440"/>
                    <a:pt x="1980" y="1443"/>
                  </a:cubicBezTo>
                  <a:cubicBezTo>
                    <a:pt x="1982" y="1444"/>
                    <a:pt x="1984" y="1445"/>
                    <a:pt x="1986" y="1446"/>
                  </a:cubicBezTo>
                  <a:cubicBezTo>
                    <a:pt x="1991" y="1449"/>
                    <a:pt x="1991" y="1449"/>
                    <a:pt x="1991" y="1449"/>
                  </a:cubicBezTo>
                  <a:cubicBezTo>
                    <a:pt x="1995" y="1452"/>
                    <a:pt x="1995" y="1452"/>
                    <a:pt x="1995" y="1452"/>
                  </a:cubicBezTo>
                  <a:cubicBezTo>
                    <a:pt x="2001" y="1456"/>
                    <a:pt x="2001" y="1456"/>
                    <a:pt x="2001" y="1456"/>
                  </a:cubicBezTo>
                  <a:cubicBezTo>
                    <a:pt x="2004" y="1458"/>
                    <a:pt x="2004" y="1458"/>
                    <a:pt x="2004" y="1458"/>
                  </a:cubicBezTo>
                  <a:cubicBezTo>
                    <a:pt x="2010" y="1462"/>
                    <a:pt x="2015" y="1465"/>
                    <a:pt x="2021" y="1469"/>
                  </a:cubicBezTo>
                  <a:cubicBezTo>
                    <a:pt x="2021" y="1469"/>
                    <a:pt x="2021" y="1469"/>
                    <a:pt x="2021" y="1469"/>
                  </a:cubicBezTo>
                  <a:cubicBezTo>
                    <a:pt x="2027" y="1473"/>
                    <a:pt x="2033" y="1477"/>
                    <a:pt x="2038" y="1482"/>
                  </a:cubicBezTo>
                  <a:cubicBezTo>
                    <a:pt x="2039" y="1482"/>
                    <a:pt x="2040" y="1483"/>
                    <a:pt x="2041" y="1484"/>
                  </a:cubicBezTo>
                  <a:cubicBezTo>
                    <a:pt x="2046" y="1487"/>
                    <a:pt x="2050" y="1490"/>
                    <a:pt x="2055" y="1494"/>
                  </a:cubicBezTo>
                  <a:cubicBezTo>
                    <a:pt x="2057" y="1496"/>
                    <a:pt x="2059" y="1498"/>
                    <a:pt x="2061" y="1499"/>
                  </a:cubicBezTo>
                  <a:cubicBezTo>
                    <a:pt x="2064" y="1502"/>
                    <a:pt x="2067" y="1505"/>
                    <a:pt x="2071" y="1507"/>
                  </a:cubicBezTo>
                  <a:cubicBezTo>
                    <a:pt x="2073" y="1509"/>
                    <a:pt x="2076" y="1512"/>
                    <a:pt x="2078" y="1514"/>
                  </a:cubicBezTo>
                  <a:cubicBezTo>
                    <a:pt x="2081" y="1516"/>
                    <a:pt x="2081" y="1516"/>
                    <a:pt x="2081" y="1516"/>
                  </a:cubicBezTo>
                  <a:cubicBezTo>
                    <a:pt x="2086" y="1521"/>
                    <a:pt x="2086" y="1521"/>
                    <a:pt x="2086" y="1521"/>
                  </a:cubicBezTo>
                  <a:cubicBezTo>
                    <a:pt x="2090" y="1525"/>
                    <a:pt x="2095" y="1529"/>
                    <a:pt x="2099" y="1533"/>
                  </a:cubicBezTo>
                  <a:cubicBezTo>
                    <a:pt x="2103" y="1537"/>
                    <a:pt x="2107" y="1542"/>
                    <a:pt x="2111" y="1546"/>
                  </a:cubicBezTo>
                  <a:cubicBezTo>
                    <a:pt x="2116" y="1551"/>
                    <a:pt x="2116" y="1551"/>
                    <a:pt x="2116" y="1551"/>
                  </a:cubicBezTo>
                  <a:cubicBezTo>
                    <a:pt x="2118" y="1553"/>
                    <a:pt x="2118" y="1553"/>
                    <a:pt x="2118" y="1553"/>
                  </a:cubicBezTo>
                  <a:cubicBezTo>
                    <a:pt x="2120" y="1556"/>
                    <a:pt x="2122" y="1558"/>
                    <a:pt x="2124" y="1561"/>
                  </a:cubicBezTo>
                  <a:cubicBezTo>
                    <a:pt x="2128" y="1565"/>
                    <a:pt x="2131" y="1569"/>
                    <a:pt x="2135" y="1573"/>
                  </a:cubicBezTo>
                  <a:cubicBezTo>
                    <a:pt x="2135" y="1574"/>
                    <a:pt x="2136" y="1575"/>
                    <a:pt x="2137" y="1577"/>
                  </a:cubicBezTo>
                  <a:cubicBezTo>
                    <a:pt x="2141" y="1582"/>
                    <a:pt x="2145" y="1587"/>
                    <a:pt x="2149" y="1593"/>
                  </a:cubicBezTo>
                  <a:cubicBezTo>
                    <a:pt x="2152" y="1598"/>
                    <a:pt x="2152" y="1598"/>
                    <a:pt x="2152" y="1598"/>
                  </a:cubicBezTo>
                  <a:cubicBezTo>
                    <a:pt x="2155" y="1601"/>
                    <a:pt x="2155" y="1601"/>
                    <a:pt x="2155" y="1601"/>
                  </a:cubicBezTo>
                  <a:cubicBezTo>
                    <a:pt x="2156" y="1604"/>
                    <a:pt x="2158" y="1607"/>
                    <a:pt x="2160" y="1610"/>
                  </a:cubicBezTo>
                  <a:cubicBezTo>
                    <a:pt x="2163" y="1615"/>
                    <a:pt x="2166" y="1620"/>
                    <a:pt x="2169" y="1626"/>
                  </a:cubicBezTo>
                  <a:cubicBezTo>
                    <a:pt x="2170" y="1626"/>
                    <a:pt x="2170" y="1626"/>
                    <a:pt x="2170" y="1627"/>
                  </a:cubicBezTo>
                  <a:cubicBezTo>
                    <a:pt x="2173" y="1633"/>
                    <a:pt x="2176" y="1639"/>
                    <a:pt x="2179" y="1644"/>
                  </a:cubicBezTo>
                  <a:cubicBezTo>
                    <a:pt x="2181" y="1649"/>
                    <a:pt x="2183" y="1654"/>
                    <a:pt x="2185" y="1658"/>
                  </a:cubicBezTo>
                  <a:cubicBezTo>
                    <a:pt x="2186" y="1660"/>
                    <a:pt x="2186" y="1661"/>
                    <a:pt x="2187" y="1662"/>
                  </a:cubicBezTo>
                  <a:cubicBezTo>
                    <a:pt x="2189" y="1669"/>
                    <a:pt x="2192" y="1675"/>
                    <a:pt x="2194" y="1681"/>
                  </a:cubicBezTo>
                  <a:cubicBezTo>
                    <a:pt x="2196" y="1686"/>
                    <a:pt x="2198" y="1692"/>
                    <a:pt x="2199" y="1698"/>
                  </a:cubicBezTo>
                  <a:cubicBezTo>
                    <a:pt x="2200" y="1698"/>
                    <a:pt x="2200" y="1699"/>
                    <a:pt x="2200" y="1699"/>
                  </a:cubicBezTo>
                  <a:cubicBezTo>
                    <a:pt x="2202" y="1706"/>
                    <a:pt x="2203" y="1712"/>
                    <a:pt x="2205" y="1718"/>
                  </a:cubicBezTo>
                  <a:cubicBezTo>
                    <a:pt x="2205" y="1722"/>
                    <a:pt x="2206" y="1725"/>
                    <a:pt x="2207" y="1728"/>
                  </a:cubicBezTo>
                  <a:cubicBezTo>
                    <a:pt x="2208" y="1737"/>
                    <a:pt x="2208" y="1737"/>
                    <a:pt x="2208" y="1737"/>
                  </a:cubicBezTo>
                  <a:cubicBezTo>
                    <a:pt x="2210" y="1747"/>
                    <a:pt x="2210" y="1747"/>
                    <a:pt x="2210" y="1747"/>
                  </a:cubicBezTo>
                  <a:cubicBezTo>
                    <a:pt x="2211" y="1750"/>
                    <a:pt x="2211" y="1750"/>
                    <a:pt x="2211" y="1750"/>
                  </a:cubicBezTo>
                  <a:cubicBezTo>
                    <a:pt x="2211" y="1752"/>
                    <a:pt x="2211" y="1752"/>
                    <a:pt x="2211" y="1752"/>
                  </a:cubicBezTo>
                  <a:cubicBezTo>
                    <a:pt x="2211" y="1757"/>
                    <a:pt x="2211" y="1757"/>
                    <a:pt x="2211" y="1757"/>
                  </a:cubicBezTo>
                  <a:cubicBezTo>
                    <a:pt x="2212" y="1763"/>
                    <a:pt x="2212" y="1769"/>
                    <a:pt x="2213" y="1776"/>
                  </a:cubicBezTo>
                  <a:cubicBezTo>
                    <a:pt x="2214" y="1782"/>
                    <a:pt x="2213" y="1789"/>
                    <a:pt x="2214" y="1795"/>
                  </a:cubicBezTo>
                  <a:cubicBezTo>
                    <a:pt x="2214" y="1805"/>
                    <a:pt x="2214" y="1805"/>
                    <a:pt x="2214" y="1805"/>
                  </a:cubicBezTo>
                  <a:cubicBezTo>
                    <a:pt x="2214" y="1814"/>
                    <a:pt x="2214" y="1814"/>
                    <a:pt x="2214" y="1814"/>
                  </a:cubicBezTo>
                  <a:cubicBezTo>
                    <a:pt x="2213" y="1820"/>
                    <a:pt x="2213" y="1827"/>
                    <a:pt x="2213" y="1833"/>
                  </a:cubicBezTo>
                  <a:cubicBezTo>
                    <a:pt x="2212" y="1837"/>
                    <a:pt x="2212" y="1842"/>
                    <a:pt x="2211" y="1846"/>
                  </a:cubicBezTo>
                  <a:cubicBezTo>
                    <a:pt x="2211" y="1854"/>
                    <a:pt x="2210" y="1863"/>
                    <a:pt x="2208" y="1871"/>
                  </a:cubicBezTo>
                  <a:cubicBezTo>
                    <a:pt x="2207" y="1877"/>
                    <a:pt x="2207" y="1883"/>
                    <a:pt x="2205" y="1889"/>
                  </a:cubicBezTo>
                  <a:cubicBezTo>
                    <a:pt x="2204" y="1896"/>
                    <a:pt x="2203" y="1902"/>
                    <a:pt x="2201" y="1908"/>
                  </a:cubicBezTo>
                  <a:cubicBezTo>
                    <a:pt x="2200" y="1914"/>
                    <a:pt x="2198" y="1920"/>
                    <a:pt x="2197" y="1926"/>
                  </a:cubicBezTo>
                  <a:cubicBezTo>
                    <a:pt x="2195" y="1932"/>
                    <a:pt x="2194" y="1938"/>
                    <a:pt x="2192" y="1944"/>
                  </a:cubicBezTo>
                  <a:cubicBezTo>
                    <a:pt x="2190" y="1950"/>
                    <a:pt x="2188" y="1956"/>
                    <a:pt x="2186" y="1962"/>
                  </a:cubicBezTo>
                  <a:cubicBezTo>
                    <a:pt x="2184" y="1971"/>
                    <a:pt x="2184" y="1971"/>
                    <a:pt x="2184" y="1971"/>
                  </a:cubicBezTo>
                  <a:cubicBezTo>
                    <a:pt x="2181" y="1979"/>
                    <a:pt x="2181" y="1979"/>
                    <a:pt x="2181" y="1979"/>
                  </a:cubicBezTo>
                  <a:cubicBezTo>
                    <a:pt x="2180" y="1981"/>
                    <a:pt x="2180" y="1982"/>
                    <a:pt x="2179" y="1984"/>
                  </a:cubicBezTo>
                  <a:cubicBezTo>
                    <a:pt x="2177" y="1988"/>
                    <a:pt x="2176" y="1992"/>
                    <a:pt x="2174" y="1997"/>
                  </a:cubicBezTo>
                  <a:cubicBezTo>
                    <a:pt x="2174" y="1998"/>
                    <a:pt x="2174" y="1998"/>
                    <a:pt x="2173" y="1999"/>
                  </a:cubicBezTo>
                  <a:cubicBezTo>
                    <a:pt x="2197" y="1999"/>
                    <a:pt x="2197" y="1999"/>
                    <a:pt x="2197" y="1999"/>
                  </a:cubicBezTo>
                  <a:cubicBezTo>
                    <a:pt x="2198" y="1996"/>
                    <a:pt x="2199" y="1992"/>
                    <a:pt x="2200" y="1989"/>
                  </a:cubicBezTo>
                  <a:lnTo>
                    <a:pt x="2204" y="198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8"/>
            <p:cNvSpPr>
              <a:spLocks/>
            </p:cNvSpPr>
            <p:nvPr/>
          </p:nvSpPr>
          <p:spPr bwMode="auto">
            <a:xfrm>
              <a:off x="968375" y="3740150"/>
              <a:ext cx="146050" cy="474663"/>
            </a:xfrm>
            <a:custGeom>
              <a:avLst/>
              <a:gdLst>
                <a:gd name="T0" fmla="*/ 50 w 57"/>
                <a:gd name="T1" fmla="*/ 170 h 187"/>
                <a:gd name="T2" fmla="*/ 43 w 57"/>
                <a:gd name="T3" fmla="*/ 160 h 187"/>
                <a:gd name="T4" fmla="*/ 37 w 57"/>
                <a:gd name="T5" fmla="*/ 149 h 187"/>
                <a:gd name="T6" fmla="*/ 36 w 57"/>
                <a:gd name="T7" fmla="*/ 147 h 187"/>
                <a:gd name="T8" fmla="*/ 36 w 57"/>
                <a:gd name="T9" fmla="*/ 146 h 187"/>
                <a:gd name="T10" fmla="*/ 31 w 57"/>
                <a:gd name="T11" fmla="*/ 136 h 187"/>
                <a:gd name="T12" fmla="*/ 27 w 57"/>
                <a:gd name="T13" fmla="*/ 125 h 187"/>
                <a:gd name="T14" fmla="*/ 26 w 57"/>
                <a:gd name="T15" fmla="*/ 121 h 187"/>
                <a:gd name="T16" fmla="*/ 23 w 57"/>
                <a:gd name="T17" fmla="*/ 113 h 187"/>
                <a:gd name="T18" fmla="*/ 22 w 57"/>
                <a:gd name="T19" fmla="*/ 108 h 187"/>
                <a:gd name="T20" fmla="*/ 21 w 57"/>
                <a:gd name="T21" fmla="*/ 102 h 187"/>
                <a:gd name="T22" fmla="*/ 21 w 57"/>
                <a:gd name="T23" fmla="*/ 101 h 187"/>
                <a:gd name="T24" fmla="*/ 18 w 57"/>
                <a:gd name="T25" fmla="*/ 78 h 187"/>
                <a:gd name="T26" fmla="*/ 18 w 57"/>
                <a:gd name="T27" fmla="*/ 51 h 187"/>
                <a:gd name="T28" fmla="*/ 33 w 57"/>
                <a:gd name="T29" fmla="*/ 0 h 187"/>
                <a:gd name="T30" fmla="*/ 27 w 57"/>
                <a:gd name="T31" fmla="*/ 0 h 187"/>
                <a:gd name="T32" fmla="*/ 25 w 57"/>
                <a:gd name="T33" fmla="*/ 0 h 187"/>
                <a:gd name="T34" fmla="*/ 18 w 57"/>
                <a:gd name="T35" fmla="*/ 0 h 187"/>
                <a:gd name="T36" fmla="*/ 14 w 57"/>
                <a:gd name="T37" fmla="*/ 0 h 187"/>
                <a:gd name="T38" fmla="*/ 2 w 57"/>
                <a:gd name="T39" fmla="*/ 49 h 187"/>
                <a:gd name="T40" fmla="*/ 1 w 57"/>
                <a:gd name="T41" fmla="*/ 73 h 187"/>
                <a:gd name="T42" fmla="*/ 3 w 57"/>
                <a:gd name="T43" fmla="*/ 95 h 187"/>
                <a:gd name="T44" fmla="*/ 3 w 57"/>
                <a:gd name="T45" fmla="*/ 100 h 187"/>
                <a:gd name="T46" fmla="*/ 4 w 57"/>
                <a:gd name="T47" fmla="*/ 104 h 187"/>
                <a:gd name="T48" fmla="*/ 7 w 57"/>
                <a:gd name="T49" fmla="*/ 117 h 187"/>
                <a:gd name="T50" fmla="*/ 8 w 57"/>
                <a:gd name="T51" fmla="*/ 119 h 187"/>
                <a:gd name="T52" fmla="*/ 11 w 57"/>
                <a:gd name="T53" fmla="*/ 130 h 187"/>
                <a:gd name="T54" fmla="*/ 13 w 57"/>
                <a:gd name="T55" fmla="*/ 136 h 187"/>
                <a:gd name="T56" fmla="*/ 15 w 57"/>
                <a:gd name="T57" fmla="*/ 140 h 187"/>
                <a:gd name="T58" fmla="*/ 19 w 57"/>
                <a:gd name="T59" fmla="*/ 150 h 187"/>
                <a:gd name="T60" fmla="*/ 21 w 57"/>
                <a:gd name="T61" fmla="*/ 154 h 187"/>
                <a:gd name="T62" fmla="*/ 25 w 57"/>
                <a:gd name="T63" fmla="*/ 162 h 187"/>
                <a:gd name="T64" fmla="*/ 30 w 57"/>
                <a:gd name="T65" fmla="*/ 171 h 187"/>
                <a:gd name="T66" fmla="*/ 31 w 57"/>
                <a:gd name="T67" fmla="*/ 172 h 187"/>
                <a:gd name="T68" fmla="*/ 38 w 57"/>
                <a:gd name="T69" fmla="*/ 182 h 187"/>
                <a:gd name="T70" fmla="*/ 42 w 57"/>
                <a:gd name="T71" fmla="*/ 187 h 187"/>
                <a:gd name="T72" fmla="*/ 47 w 57"/>
                <a:gd name="T73" fmla="*/ 184 h 187"/>
                <a:gd name="T74" fmla="*/ 50 w 57"/>
                <a:gd name="T75" fmla="*/ 182 h 187"/>
                <a:gd name="T76" fmla="*/ 57 w 57"/>
                <a:gd name="T77" fmla="*/ 179 h 187"/>
                <a:gd name="T78" fmla="*/ 52 w 57"/>
                <a:gd name="T79" fmla="*/ 173 h 187"/>
                <a:gd name="T80" fmla="*/ 50 w 57"/>
                <a:gd name="T81" fmla="*/ 17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 h="187">
                  <a:moveTo>
                    <a:pt x="50" y="170"/>
                  </a:moveTo>
                  <a:cubicBezTo>
                    <a:pt x="48" y="167"/>
                    <a:pt x="45" y="163"/>
                    <a:pt x="43" y="160"/>
                  </a:cubicBezTo>
                  <a:cubicBezTo>
                    <a:pt x="41" y="156"/>
                    <a:pt x="39" y="153"/>
                    <a:pt x="37" y="149"/>
                  </a:cubicBezTo>
                  <a:cubicBezTo>
                    <a:pt x="37" y="148"/>
                    <a:pt x="36" y="148"/>
                    <a:pt x="36" y="147"/>
                  </a:cubicBezTo>
                  <a:cubicBezTo>
                    <a:pt x="36" y="147"/>
                    <a:pt x="36" y="147"/>
                    <a:pt x="36" y="146"/>
                  </a:cubicBezTo>
                  <a:cubicBezTo>
                    <a:pt x="34" y="143"/>
                    <a:pt x="32" y="140"/>
                    <a:pt x="31" y="136"/>
                  </a:cubicBezTo>
                  <a:cubicBezTo>
                    <a:pt x="29" y="132"/>
                    <a:pt x="28" y="129"/>
                    <a:pt x="27" y="125"/>
                  </a:cubicBezTo>
                  <a:cubicBezTo>
                    <a:pt x="26" y="123"/>
                    <a:pt x="26" y="122"/>
                    <a:pt x="26" y="121"/>
                  </a:cubicBezTo>
                  <a:cubicBezTo>
                    <a:pt x="25" y="118"/>
                    <a:pt x="24" y="116"/>
                    <a:pt x="23" y="113"/>
                  </a:cubicBezTo>
                  <a:cubicBezTo>
                    <a:pt x="23" y="111"/>
                    <a:pt x="23" y="110"/>
                    <a:pt x="22" y="108"/>
                  </a:cubicBezTo>
                  <a:cubicBezTo>
                    <a:pt x="22" y="106"/>
                    <a:pt x="21" y="104"/>
                    <a:pt x="21" y="102"/>
                  </a:cubicBezTo>
                  <a:cubicBezTo>
                    <a:pt x="21" y="102"/>
                    <a:pt x="21" y="101"/>
                    <a:pt x="21" y="101"/>
                  </a:cubicBezTo>
                  <a:cubicBezTo>
                    <a:pt x="19" y="93"/>
                    <a:pt x="18" y="85"/>
                    <a:pt x="18" y="78"/>
                  </a:cubicBezTo>
                  <a:cubicBezTo>
                    <a:pt x="17" y="69"/>
                    <a:pt x="17" y="60"/>
                    <a:pt x="18" y="51"/>
                  </a:cubicBezTo>
                  <a:cubicBezTo>
                    <a:pt x="20" y="34"/>
                    <a:pt x="25" y="17"/>
                    <a:pt x="33" y="0"/>
                  </a:cubicBezTo>
                  <a:cubicBezTo>
                    <a:pt x="27" y="0"/>
                    <a:pt x="27" y="0"/>
                    <a:pt x="27" y="0"/>
                  </a:cubicBezTo>
                  <a:cubicBezTo>
                    <a:pt x="25" y="0"/>
                    <a:pt x="25" y="0"/>
                    <a:pt x="25" y="0"/>
                  </a:cubicBezTo>
                  <a:cubicBezTo>
                    <a:pt x="18" y="0"/>
                    <a:pt x="18" y="0"/>
                    <a:pt x="18" y="0"/>
                  </a:cubicBezTo>
                  <a:cubicBezTo>
                    <a:pt x="14" y="0"/>
                    <a:pt x="14" y="0"/>
                    <a:pt x="14" y="0"/>
                  </a:cubicBezTo>
                  <a:cubicBezTo>
                    <a:pt x="8" y="16"/>
                    <a:pt x="3" y="32"/>
                    <a:pt x="2" y="49"/>
                  </a:cubicBezTo>
                  <a:cubicBezTo>
                    <a:pt x="1" y="57"/>
                    <a:pt x="0" y="65"/>
                    <a:pt x="1" y="73"/>
                  </a:cubicBezTo>
                  <a:cubicBezTo>
                    <a:pt x="1" y="80"/>
                    <a:pt x="2" y="88"/>
                    <a:pt x="3" y="95"/>
                  </a:cubicBezTo>
                  <a:cubicBezTo>
                    <a:pt x="3" y="97"/>
                    <a:pt x="3" y="98"/>
                    <a:pt x="3" y="100"/>
                  </a:cubicBezTo>
                  <a:cubicBezTo>
                    <a:pt x="4" y="101"/>
                    <a:pt x="4" y="103"/>
                    <a:pt x="4" y="104"/>
                  </a:cubicBezTo>
                  <a:cubicBezTo>
                    <a:pt x="5" y="108"/>
                    <a:pt x="6" y="113"/>
                    <a:pt x="7" y="117"/>
                  </a:cubicBezTo>
                  <a:cubicBezTo>
                    <a:pt x="7" y="118"/>
                    <a:pt x="8" y="118"/>
                    <a:pt x="8" y="119"/>
                  </a:cubicBezTo>
                  <a:cubicBezTo>
                    <a:pt x="9" y="123"/>
                    <a:pt x="10" y="127"/>
                    <a:pt x="11" y="130"/>
                  </a:cubicBezTo>
                  <a:cubicBezTo>
                    <a:pt x="12" y="132"/>
                    <a:pt x="12" y="134"/>
                    <a:pt x="13" y="136"/>
                  </a:cubicBezTo>
                  <a:cubicBezTo>
                    <a:pt x="14" y="137"/>
                    <a:pt x="14" y="139"/>
                    <a:pt x="15" y="140"/>
                  </a:cubicBezTo>
                  <a:cubicBezTo>
                    <a:pt x="16" y="143"/>
                    <a:pt x="17" y="147"/>
                    <a:pt x="19" y="150"/>
                  </a:cubicBezTo>
                  <a:cubicBezTo>
                    <a:pt x="19" y="151"/>
                    <a:pt x="20" y="152"/>
                    <a:pt x="21" y="154"/>
                  </a:cubicBezTo>
                  <a:cubicBezTo>
                    <a:pt x="22" y="156"/>
                    <a:pt x="23" y="159"/>
                    <a:pt x="25" y="162"/>
                  </a:cubicBezTo>
                  <a:cubicBezTo>
                    <a:pt x="27" y="165"/>
                    <a:pt x="28" y="168"/>
                    <a:pt x="30" y="171"/>
                  </a:cubicBezTo>
                  <a:cubicBezTo>
                    <a:pt x="31" y="171"/>
                    <a:pt x="31" y="172"/>
                    <a:pt x="31" y="172"/>
                  </a:cubicBezTo>
                  <a:cubicBezTo>
                    <a:pt x="34" y="176"/>
                    <a:pt x="36" y="179"/>
                    <a:pt x="38" y="182"/>
                  </a:cubicBezTo>
                  <a:cubicBezTo>
                    <a:pt x="39" y="183"/>
                    <a:pt x="41" y="185"/>
                    <a:pt x="42" y="187"/>
                  </a:cubicBezTo>
                  <a:cubicBezTo>
                    <a:pt x="44" y="186"/>
                    <a:pt x="45" y="185"/>
                    <a:pt x="47" y="184"/>
                  </a:cubicBezTo>
                  <a:cubicBezTo>
                    <a:pt x="48" y="184"/>
                    <a:pt x="49" y="183"/>
                    <a:pt x="50" y="182"/>
                  </a:cubicBezTo>
                  <a:cubicBezTo>
                    <a:pt x="52" y="181"/>
                    <a:pt x="55" y="180"/>
                    <a:pt x="57" y="179"/>
                  </a:cubicBezTo>
                  <a:cubicBezTo>
                    <a:pt x="55" y="177"/>
                    <a:pt x="54" y="175"/>
                    <a:pt x="52" y="173"/>
                  </a:cubicBezTo>
                  <a:cubicBezTo>
                    <a:pt x="52" y="172"/>
                    <a:pt x="51" y="171"/>
                    <a:pt x="50" y="17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9"/>
            <p:cNvSpPr>
              <a:spLocks/>
            </p:cNvSpPr>
            <p:nvPr/>
          </p:nvSpPr>
          <p:spPr bwMode="auto">
            <a:xfrm>
              <a:off x="1119188" y="3303588"/>
              <a:ext cx="454025" cy="268288"/>
            </a:xfrm>
            <a:custGeom>
              <a:avLst/>
              <a:gdLst>
                <a:gd name="T0" fmla="*/ 74 w 179"/>
                <a:gd name="T1" fmla="*/ 66 h 106"/>
                <a:gd name="T2" fmla="*/ 83 w 179"/>
                <a:gd name="T3" fmla="*/ 60 h 106"/>
                <a:gd name="T4" fmla="*/ 85 w 179"/>
                <a:gd name="T5" fmla="*/ 59 h 106"/>
                <a:gd name="T6" fmla="*/ 95 w 179"/>
                <a:gd name="T7" fmla="*/ 53 h 106"/>
                <a:gd name="T8" fmla="*/ 106 w 179"/>
                <a:gd name="T9" fmla="*/ 47 h 106"/>
                <a:gd name="T10" fmla="*/ 110 w 179"/>
                <a:gd name="T11" fmla="*/ 45 h 106"/>
                <a:gd name="T12" fmla="*/ 116 w 179"/>
                <a:gd name="T13" fmla="*/ 41 h 106"/>
                <a:gd name="T14" fmla="*/ 127 w 179"/>
                <a:gd name="T15" fmla="*/ 35 h 106"/>
                <a:gd name="T16" fmla="*/ 135 w 179"/>
                <a:gd name="T17" fmla="*/ 31 h 106"/>
                <a:gd name="T18" fmla="*/ 137 w 179"/>
                <a:gd name="T19" fmla="*/ 30 h 106"/>
                <a:gd name="T20" fmla="*/ 147 w 179"/>
                <a:gd name="T21" fmla="*/ 25 h 106"/>
                <a:gd name="T22" fmla="*/ 153 w 179"/>
                <a:gd name="T23" fmla="*/ 22 h 106"/>
                <a:gd name="T24" fmla="*/ 157 w 179"/>
                <a:gd name="T25" fmla="*/ 20 h 106"/>
                <a:gd name="T26" fmla="*/ 161 w 179"/>
                <a:gd name="T27" fmla="*/ 18 h 106"/>
                <a:gd name="T28" fmla="*/ 168 w 179"/>
                <a:gd name="T29" fmla="*/ 15 h 106"/>
                <a:gd name="T30" fmla="*/ 178 w 179"/>
                <a:gd name="T31" fmla="*/ 11 h 106"/>
                <a:gd name="T32" fmla="*/ 179 w 179"/>
                <a:gd name="T33" fmla="*/ 10 h 106"/>
                <a:gd name="T34" fmla="*/ 178 w 179"/>
                <a:gd name="T35" fmla="*/ 9 h 106"/>
                <a:gd name="T36" fmla="*/ 173 w 179"/>
                <a:gd name="T37" fmla="*/ 5 h 106"/>
                <a:gd name="T38" fmla="*/ 170 w 179"/>
                <a:gd name="T39" fmla="*/ 4 h 106"/>
                <a:gd name="T40" fmla="*/ 165 w 179"/>
                <a:gd name="T41" fmla="*/ 1 h 106"/>
                <a:gd name="T42" fmla="*/ 162 w 179"/>
                <a:gd name="T43" fmla="*/ 0 h 106"/>
                <a:gd name="T44" fmla="*/ 161 w 179"/>
                <a:gd name="T45" fmla="*/ 0 h 106"/>
                <a:gd name="T46" fmla="*/ 152 w 179"/>
                <a:gd name="T47" fmla="*/ 3 h 106"/>
                <a:gd name="T48" fmla="*/ 146 w 179"/>
                <a:gd name="T49" fmla="*/ 6 h 106"/>
                <a:gd name="T50" fmla="*/ 142 w 179"/>
                <a:gd name="T51" fmla="*/ 8 h 106"/>
                <a:gd name="T52" fmla="*/ 141 w 179"/>
                <a:gd name="T53" fmla="*/ 9 h 106"/>
                <a:gd name="T54" fmla="*/ 132 w 179"/>
                <a:gd name="T55" fmla="*/ 13 h 106"/>
                <a:gd name="T56" fmla="*/ 122 w 179"/>
                <a:gd name="T57" fmla="*/ 18 h 106"/>
                <a:gd name="T58" fmla="*/ 115 w 179"/>
                <a:gd name="T59" fmla="*/ 22 h 106"/>
                <a:gd name="T60" fmla="*/ 111 w 179"/>
                <a:gd name="T61" fmla="*/ 24 h 106"/>
                <a:gd name="T62" fmla="*/ 101 w 179"/>
                <a:gd name="T63" fmla="*/ 30 h 106"/>
                <a:gd name="T64" fmla="*/ 90 w 179"/>
                <a:gd name="T65" fmla="*/ 36 h 106"/>
                <a:gd name="T66" fmla="*/ 89 w 179"/>
                <a:gd name="T67" fmla="*/ 37 h 106"/>
                <a:gd name="T68" fmla="*/ 80 w 179"/>
                <a:gd name="T69" fmla="*/ 42 h 106"/>
                <a:gd name="T70" fmla="*/ 69 w 179"/>
                <a:gd name="T71" fmla="*/ 49 h 106"/>
                <a:gd name="T72" fmla="*/ 62 w 179"/>
                <a:gd name="T73" fmla="*/ 54 h 106"/>
                <a:gd name="T74" fmla="*/ 59 w 179"/>
                <a:gd name="T75" fmla="*/ 56 h 106"/>
                <a:gd name="T76" fmla="*/ 48 w 179"/>
                <a:gd name="T77" fmla="*/ 64 h 106"/>
                <a:gd name="T78" fmla="*/ 37 w 179"/>
                <a:gd name="T79" fmla="*/ 72 h 106"/>
                <a:gd name="T80" fmla="*/ 36 w 179"/>
                <a:gd name="T81" fmla="*/ 72 h 106"/>
                <a:gd name="T82" fmla="*/ 35 w 179"/>
                <a:gd name="T83" fmla="*/ 74 h 106"/>
                <a:gd name="T84" fmla="*/ 25 w 179"/>
                <a:gd name="T85" fmla="*/ 82 h 106"/>
                <a:gd name="T86" fmla="*/ 14 w 179"/>
                <a:gd name="T87" fmla="*/ 92 h 106"/>
                <a:gd name="T88" fmla="*/ 6 w 179"/>
                <a:gd name="T89" fmla="*/ 99 h 106"/>
                <a:gd name="T90" fmla="*/ 2 w 179"/>
                <a:gd name="T91" fmla="*/ 103 h 106"/>
                <a:gd name="T92" fmla="*/ 0 w 179"/>
                <a:gd name="T93" fmla="*/ 105 h 106"/>
                <a:gd name="T94" fmla="*/ 2 w 179"/>
                <a:gd name="T95" fmla="*/ 105 h 106"/>
                <a:gd name="T96" fmla="*/ 5 w 179"/>
                <a:gd name="T97" fmla="*/ 106 h 106"/>
                <a:gd name="T98" fmla="*/ 8 w 179"/>
                <a:gd name="T99" fmla="*/ 106 h 106"/>
                <a:gd name="T100" fmla="*/ 11 w 179"/>
                <a:gd name="T101" fmla="*/ 105 h 106"/>
                <a:gd name="T102" fmla="*/ 20 w 179"/>
                <a:gd name="T103" fmla="*/ 103 h 106"/>
                <a:gd name="T104" fmla="*/ 22 w 179"/>
                <a:gd name="T105" fmla="*/ 103 h 106"/>
                <a:gd name="T106" fmla="*/ 28 w 179"/>
                <a:gd name="T107" fmla="*/ 102 h 106"/>
                <a:gd name="T108" fmla="*/ 28 w 179"/>
                <a:gd name="T109" fmla="*/ 102 h 106"/>
                <a:gd name="T110" fmla="*/ 30 w 179"/>
                <a:gd name="T111" fmla="*/ 100 h 106"/>
                <a:gd name="T112" fmla="*/ 41 w 179"/>
                <a:gd name="T113" fmla="*/ 90 h 106"/>
                <a:gd name="T114" fmla="*/ 47 w 179"/>
                <a:gd name="T115" fmla="*/ 86 h 106"/>
                <a:gd name="T116" fmla="*/ 53 w 179"/>
                <a:gd name="T117" fmla="*/ 82 h 106"/>
                <a:gd name="T118" fmla="*/ 56 w 179"/>
                <a:gd name="T119" fmla="*/ 79 h 106"/>
                <a:gd name="T120" fmla="*/ 63 w 179"/>
                <a:gd name="T121" fmla="*/ 74 h 106"/>
                <a:gd name="T122" fmla="*/ 74 w 179"/>
                <a:gd name="T123" fmla="*/ 6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 h="106">
                  <a:moveTo>
                    <a:pt x="74" y="66"/>
                  </a:moveTo>
                  <a:cubicBezTo>
                    <a:pt x="77" y="64"/>
                    <a:pt x="80" y="62"/>
                    <a:pt x="83" y="60"/>
                  </a:cubicBezTo>
                  <a:cubicBezTo>
                    <a:pt x="84" y="60"/>
                    <a:pt x="84" y="60"/>
                    <a:pt x="85" y="59"/>
                  </a:cubicBezTo>
                  <a:cubicBezTo>
                    <a:pt x="88" y="57"/>
                    <a:pt x="92" y="55"/>
                    <a:pt x="95" y="53"/>
                  </a:cubicBezTo>
                  <a:cubicBezTo>
                    <a:pt x="99" y="51"/>
                    <a:pt x="102" y="49"/>
                    <a:pt x="106" y="47"/>
                  </a:cubicBezTo>
                  <a:cubicBezTo>
                    <a:pt x="107" y="46"/>
                    <a:pt x="108" y="45"/>
                    <a:pt x="110" y="45"/>
                  </a:cubicBezTo>
                  <a:cubicBezTo>
                    <a:pt x="112" y="43"/>
                    <a:pt x="114" y="42"/>
                    <a:pt x="116" y="41"/>
                  </a:cubicBezTo>
                  <a:cubicBezTo>
                    <a:pt x="120" y="39"/>
                    <a:pt x="123" y="37"/>
                    <a:pt x="127" y="35"/>
                  </a:cubicBezTo>
                  <a:cubicBezTo>
                    <a:pt x="130" y="34"/>
                    <a:pt x="133" y="32"/>
                    <a:pt x="135" y="31"/>
                  </a:cubicBezTo>
                  <a:cubicBezTo>
                    <a:pt x="136" y="31"/>
                    <a:pt x="136" y="30"/>
                    <a:pt x="137" y="30"/>
                  </a:cubicBezTo>
                  <a:cubicBezTo>
                    <a:pt x="140" y="28"/>
                    <a:pt x="144" y="27"/>
                    <a:pt x="147" y="25"/>
                  </a:cubicBezTo>
                  <a:cubicBezTo>
                    <a:pt x="149" y="24"/>
                    <a:pt x="151" y="23"/>
                    <a:pt x="153" y="22"/>
                  </a:cubicBezTo>
                  <a:cubicBezTo>
                    <a:pt x="155" y="21"/>
                    <a:pt x="156" y="21"/>
                    <a:pt x="157" y="20"/>
                  </a:cubicBezTo>
                  <a:cubicBezTo>
                    <a:pt x="159" y="20"/>
                    <a:pt x="160" y="19"/>
                    <a:pt x="161" y="18"/>
                  </a:cubicBezTo>
                  <a:cubicBezTo>
                    <a:pt x="163" y="17"/>
                    <a:pt x="165" y="16"/>
                    <a:pt x="168" y="15"/>
                  </a:cubicBezTo>
                  <a:cubicBezTo>
                    <a:pt x="171" y="14"/>
                    <a:pt x="174" y="12"/>
                    <a:pt x="178" y="11"/>
                  </a:cubicBezTo>
                  <a:cubicBezTo>
                    <a:pt x="178" y="11"/>
                    <a:pt x="179" y="10"/>
                    <a:pt x="179" y="10"/>
                  </a:cubicBezTo>
                  <a:cubicBezTo>
                    <a:pt x="179" y="10"/>
                    <a:pt x="178" y="9"/>
                    <a:pt x="178" y="9"/>
                  </a:cubicBezTo>
                  <a:cubicBezTo>
                    <a:pt x="176" y="7"/>
                    <a:pt x="177" y="8"/>
                    <a:pt x="173" y="5"/>
                  </a:cubicBezTo>
                  <a:cubicBezTo>
                    <a:pt x="172" y="5"/>
                    <a:pt x="171" y="4"/>
                    <a:pt x="170" y="4"/>
                  </a:cubicBezTo>
                  <a:cubicBezTo>
                    <a:pt x="169" y="3"/>
                    <a:pt x="167" y="2"/>
                    <a:pt x="165" y="1"/>
                  </a:cubicBezTo>
                  <a:cubicBezTo>
                    <a:pt x="164" y="1"/>
                    <a:pt x="163" y="1"/>
                    <a:pt x="162" y="0"/>
                  </a:cubicBezTo>
                  <a:cubicBezTo>
                    <a:pt x="162" y="0"/>
                    <a:pt x="161" y="0"/>
                    <a:pt x="161" y="0"/>
                  </a:cubicBezTo>
                  <a:cubicBezTo>
                    <a:pt x="158" y="1"/>
                    <a:pt x="155" y="2"/>
                    <a:pt x="152" y="3"/>
                  </a:cubicBezTo>
                  <a:cubicBezTo>
                    <a:pt x="150" y="4"/>
                    <a:pt x="148" y="5"/>
                    <a:pt x="146" y="6"/>
                  </a:cubicBezTo>
                  <a:cubicBezTo>
                    <a:pt x="145" y="7"/>
                    <a:pt x="143" y="8"/>
                    <a:pt x="142" y="8"/>
                  </a:cubicBezTo>
                  <a:cubicBezTo>
                    <a:pt x="142" y="8"/>
                    <a:pt x="141" y="9"/>
                    <a:pt x="141" y="9"/>
                  </a:cubicBezTo>
                  <a:cubicBezTo>
                    <a:pt x="138" y="10"/>
                    <a:pt x="135" y="12"/>
                    <a:pt x="132" y="13"/>
                  </a:cubicBezTo>
                  <a:cubicBezTo>
                    <a:pt x="128" y="15"/>
                    <a:pt x="125" y="17"/>
                    <a:pt x="122" y="18"/>
                  </a:cubicBezTo>
                  <a:cubicBezTo>
                    <a:pt x="119" y="20"/>
                    <a:pt x="117" y="21"/>
                    <a:pt x="115" y="22"/>
                  </a:cubicBezTo>
                  <a:cubicBezTo>
                    <a:pt x="114" y="23"/>
                    <a:pt x="113" y="23"/>
                    <a:pt x="111" y="24"/>
                  </a:cubicBezTo>
                  <a:cubicBezTo>
                    <a:pt x="108" y="26"/>
                    <a:pt x="104" y="28"/>
                    <a:pt x="101" y="30"/>
                  </a:cubicBezTo>
                  <a:cubicBezTo>
                    <a:pt x="97" y="32"/>
                    <a:pt x="94" y="34"/>
                    <a:pt x="90" y="36"/>
                  </a:cubicBezTo>
                  <a:cubicBezTo>
                    <a:pt x="90" y="36"/>
                    <a:pt x="89" y="36"/>
                    <a:pt x="89" y="37"/>
                  </a:cubicBezTo>
                  <a:cubicBezTo>
                    <a:pt x="86" y="39"/>
                    <a:pt x="83" y="40"/>
                    <a:pt x="80" y="42"/>
                  </a:cubicBezTo>
                  <a:cubicBezTo>
                    <a:pt x="76" y="44"/>
                    <a:pt x="73" y="47"/>
                    <a:pt x="69" y="49"/>
                  </a:cubicBezTo>
                  <a:cubicBezTo>
                    <a:pt x="67" y="51"/>
                    <a:pt x="64" y="52"/>
                    <a:pt x="62" y="54"/>
                  </a:cubicBezTo>
                  <a:cubicBezTo>
                    <a:pt x="61" y="55"/>
                    <a:pt x="60" y="55"/>
                    <a:pt x="59" y="56"/>
                  </a:cubicBezTo>
                  <a:cubicBezTo>
                    <a:pt x="55" y="59"/>
                    <a:pt x="51" y="61"/>
                    <a:pt x="48" y="64"/>
                  </a:cubicBezTo>
                  <a:cubicBezTo>
                    <a:pt x="44" y="67"/>
                    <a:pt x="40" y="69"/>
                    <a:pt x="37" y="72"/>
                  </a:cubicBezTo>
                  <a:cubicBezTo>
                    <a:pt x="37" y="72"/>
                    <a:pt x="37" y="72"/>
                    <a:pt x="36" y="72"/>
                  </a:cubicBezTo>
                  <a:cubicBezTo>
                    <a:pt x="36" y="73"/>
                    <a:pt x="35" y="73"/>
                    <a:pt x="35" y="74"/>
                  </a:cubicBezTo>
                  <a:cubicBezTo>
                    <a:pt x="32" y="76"/>
                    <a:pt x="28" y="79"/>
                    <a:pt x="25" y="82"/>
                  </a:cubicBezTo>
                  <a:cubicBezTo>
                    <a:pt x="22" y="85"/>
                    <a:pt x="18" y="88"/>
                    <a:pt x="14" y="92"/>
                  </a:cubicBezTo>
                  <a:cubicBezTo>
                    <a:pt x="11" y="94"/>
                    <a:pt x="9" y="97"/>
                    <a:pt x="6" y="99"/>
                  </a:cubicBezTo>
                  <a:cubicBezTo>
                    <a:pt x="5" y="101"/>
                    <a:pt x="3" y="102"/>
                    <a:pt x="2" y="103"/>
                  </a:cubicBezTo>
                  <a:cubicBezTo>
                    <a:pt x="2" y="104"/>
                    <a:pt x="1" y="105"/>
                    <a:pt x="0" y="105"/>
                  </a:cubicBezTo>
                  <a:cubicBezTo>
                    <a:pt x="1" y="105"/>
                    <a:pt x="1" y="105"/>
                    <a:pt x="2" y="105"/>
                  </a:cubicBezTo>
                  <a:cubicBezTo>
                    <a:pt x="3" y="106"/>
                    <a:pt x="4" y="106"/>
                    <a:pt x="5" y="106"/>
                  </a:cubicBezTo>
                  <a:cubicBezTo>
                    <a:pt x="6" y="106"/>
                    <a:pt x="7" y="106"/>
                    <a:pt x="8" y="106"/>
                  </a:cubicBezTo>
                  <a:cubicBezTo>
                    <a:pt x="9" y="106"/>
                    <a:pt x="10" y="105"/>
                    <a:pt x="11" y="105"/>
                  </a:cubicBezTo>
                  <a:cubicBezTo>
                    <a:pt x="14" y="105"/>
                    <a:pt x="17" y="104"/>
                    <a:pt x="20" y="103"/>
                  </a:cubicBezTo>
                  <a:cubicBezTo>
                    <a:pt x="21" y="103"/>
                    <a:pt x="21" y="103"/>
                    <a:pt x="22" y="103"/>
                  </a:cubicBezTo>
                  <a:cubicBezTo>
                    <a:pt x="24" y="102"/>
                    <a:pt x="26" y="102"/>
                    <a:pt x="28" y="102"/>
                  </a:cubicBezTo>
                  <a:cubicBezTo>
                    <a:pt x="28" y="102"/>
                    <a:pt x="28" y="102"/>
                    <a:pt x="28" y="102"/>
                  </a:cubicBezTo>
                  <a:cubicBezTo>
                    <a:pt x="29" y="101"/>
                    <a:pt x="29" y="101"/>
                    <a:pt x="30" y="100"/>
                  </a:cubicBezTo>
                  <a:cubicBezTo>
                    <a:pt x="34" y="97"/>
                    <a:pt x="38" y="94"/>
                    <a:pt x="41" y="90"/>
                  </a:cubicBezTo>
                  <a:cubicBezTo>
                    <a:pt x="43" y="89"/>
                    <a:pt x="45" y="87"/>
                    <a:pt x="47" y="86"/>
                  </a:cubicBezTo>
                  <a:cubicBezTo>
                    <a:pt x="49" y="84"/>
                    <a:pt x="51" y="83"/>
                    <a:pt x="53" y="82"/>
                  </a:cubicBezTo>
                  <a:cubicBezTo>
                    <a:pt x="54" y="81"/>
                    <a:pt x="55" y="80"/>
                    <a:pt x="56" y="79"/>
                  </a:cubicBezTo>
                  <a:cubicBezTo>
                    <a:pt x="59" y="77"/>
                    <a:pt x="61" y="75"/>
                    <a:pt x="63" y="74"/>
                  </a:cubicBezTo>
                  <a:cubicBezTo>
                    <a:pt x="67" y="71"/>
                    <a:pt x="71" y="69"/>
                    <a:pt x="74" y="6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
            <p:cNvSpPr>
              <a:spLocks/>
            </p:cNvSpPr>
            <p:nvPr/>
          </p:nvSpPr>
          <p:spPr bwMode="auto">
            <a:xfrm>
              <a:off x="438150" y="1652588"/>
              <a:ext cx="257175" cy="38100"/>
            </a:xfrm>
            <a:custGeom>
              <a:avLst/>
              <a:gdLst>
                <a:gd name="T0" fmla="*/ 88 w 101"/>
                <a:gd name="T1" fmla="*/ 2 h 15"/>
                <a:gd name="T2" fmla="*/ 86 w 101"/>
                <a:gd name="T3" fmla="*/ 2 h 15"/>
                <a:gd name="T4" fmla="*/ 77 w 101"/>
                <a:gd name="T5" fmla="*/ 1 h 15"/>
                <a:gd name="T6" fmla="*/ 68 w 101"/>
                <a:gd name="T7" fmla="*/ 1 h 15"/>
                <a:gd name="T8" fmla="*/ 66 w 101"/>
                <a:gd name="T9" fmla="*/ 1 h 15"/>
                <a:gd name="T10" fmla="*/ 59 w 101"/>
                <a:gd name="T11" fmla="*/ 1 h 15"/>
                <a:gd name="T12" fmla="*/ 50 w 101"/>
                <a:gd name="T13" fmla="*/ 1 h 15"/>
                <a:gd name="T14" fmla="*/ 43 w 101"/>
                <a:gd name="T15" fmla="*/ 1 h 15"/>
                <a:gd name="T16" fmla="*/ 41 w 101"/>
                <a:gd name="T17" fmla="*/ 1 h 15"/>
                <a:gd name="T18" fmla="*/ 32 w 101"/>
                <a:gd name="T19" fmla="*/ 0 h 15"/>
                <a:gd name="T20" fmla="*/ 31 w 101"/>
                <a:gd name="T21" fmla="*/ 0 h 15"/>
                <a:gd name="T22" fmla="*/ 23 w 101"/>
                <a:gd name="T23" fmla="*/ 0 h 15"/>
                <a:gd name="T24" fmla="*/ 21 w 101"/>
                <a:gd name="T25" fmla="*/ 0 h 15"/>
                <a:gd name="T26" fmla="*/ 14 w 101"/>
                <a:gd name="T27" fmla="*/ 0 h 15"/>
                <a:gd name="T28" fmla="*/ 5 w 101"/>
                <a:gd name="T29" fmla="*/ 0 h 15"/>
                <a:gd name="T30" fmla="*/ 3 w 101"/>
                <a:gd name="T31" fmla="*/ 0 h 15"/>
                <a:gd name="T32" fmla="*/ 0 w 101"/>
                <a:gd name="T33" fmla="*/ 12 h 15"/>
                <a:gd name="T34" fmla="*/ 3 w 101"/>
                <a:gd name="T35" fmla="*/ 12 h 15"/>
                <a:gd name="T36" fmla="*/ 12 w 101"/>
                <a:gd name="T37" fmla="*/ 12 h 15"/>
                <a:gd name="T38" fmla="*/ 18 w 101"/>
                <a:gd name="T39" fmla="*/ 12 h 15"/>
                <a:gd name="T40" fmla="*/ 21 w 101"/>
                <a:gd name="T41" fmla="*/ 12 h 15"/>
                <a:gd name="T42" fmla="*/ 30 w 101"/>
                <a:gd name="T43" fmla="*/ 12 h 15"/>
                <a:gd name="T44" fmla="*/ 31 w 101"/>
                <a:gd name="T45" fmla="*/ 13 h 15"/>
                <a:gd name="T46" fmla="*/ 38 w 101"/>
                <a:gd name="T47" fmla="*/ 13 h 15"/>
                <a:gd name="T48" fmla="*/ 41 w 101"/>
                <a:gd name="T49" fmla="*/ 13 h 15"/>
                <a:gd name="T50" fmla="*/ 47 w 101"/>
                <a:gd name="T51" fmla="*/ 13 h 15"/>
                <a:gd name="T52" fmla="*/ 56 w 101"/>
                <a:gd name="T53" fmla="*/ 13 h 15"/>
                <a:gd name="T54" fmla="*/ 63 w 101"/>
                <a:gd name="T55" fmla="*/ 13 h 15"/>
                <a:gd name="T56" fmla="*/ 65 w 101"/>
                <a:gd name="T57" fmla="*/ 14 h 15"/>
                <a:gd name="T58" fmla="*/ 74 w 101"/>
                <a:gd name="T59" fmla="*/ 14 h 15"/>
                <a:gd name="T60" fmla="*/ 83 w 101"/>
                <a:gd name="T61" fmla="*/ 14 h 15"/>
                <a:gd name="T62" fmla="*/ 86 w 101"/>
                <a:gd name="T63" fmla="*/ 14 h 15"/>
                <a:gd name="T64" fmla="*/ 92 w 101"/>
                <a:gd name="T65" fmla="*/ 14 h 15"/>
                <a:gd name="T66" fmla="*/ 100 w 101"/>
                <a:gd name="T67" fmla="*/ 15 h 15"/>
                <a:gd name="T68" fmla="*/ 101 w 101"/>
                <a:gd name="T69" fmla="*/ 2 h 15"/>
                <a:gd name="T70" fmla="*/ 95 w 101"/>
                <a:gd name="T71" fmla="*/ 2 h 15"/>
                <a:gd name="T72" fmla="*/ 88 w 101"/>
                <a:gd name="T7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 h="15">
                  <a:moveTo>
                    <a:pt x="88" y="2"/>
                  </a:moveTo>
                  <a:cubicBezTo>
                    <a:pt x="88" y="2"/>
                    <a:pt x="87" y="2"/>
                    <a:pt x="86" y="2"/>
                  </a:cubicBezTo>
                  <a:cubicBezTo>
                    <a:pt x="83" y="2"/>
                    <a:pt x="80" y="2"/>
                    <a:pt x="77" y="1"/>
                  </a:cubicBezTo>
                  <a:cubicBezTo>
                    <a:pt x="74" y="1"/>
                    <a:pt x="71" y="1"/>
                    <a:pt x="68" y="1"/>
                  </a:cubicBezTo>
                  <a:cubicBezTo>
                    <a:pt x="68" y="1"/>
                    <a:pt x="67" y="1"/>
                    <a:pt x="66" y="1"/>
                  </a:cubicBezTo>
                  <a:cubicBezTo>
                    <a:pt x="64" y="1"/>
                    <a:pt x="62" y="1"/>
                    <a:pt x="59" y="1"/>
                  </a:cubicBezTo>
                  <a:cubicBezTo>
                    <a:pt x="56" y="1"/>
                    <a:pt x="53" y="1"/>
                    <a:pt x="50" y="1"/>
                  </a:cubicBezTo>
                  <a:cubicBezTo>
                    <a:pt x="48" y="1"/>
                    <a:pt x="46" y="1"/>
                    <a:pt x="43" y="1"/>
                  </a:cubicBezTo>
                  <a:cubicBezTo>
                    <a:pt x="43" y="1"/>
                    <a:pt x="42" y="1"/>
                    <a:pt x="41" y="1"/>
                  </a:cubicBezTo>
                  <a:cubicBezTo>
                    <a:pt x="38" y="0"/>
                    <a:pt x="35" y="0"/>
                    <a:pt x="32" y="0"/>
                  </a:cubicBezTo>
                  <a:cubicBezTo>
                    <a:pt x="32" y="0"/>
                    <a:pt x="31" y="0"/>
                    <a:pt x="31" y="0"/>
                  </a:cubicBezTo>
                  <a:cubicBezTo>
                    <a:pt x="28" y="0"/>
                    <a:pt x="26" y="0"/>
                    <a:pt x="23" y="0"/>
                  </a:cubicBezTo>
                  <a:cubicBezTo>
                    <a:pt x="23" y="0"/>
                    <a:pt x="22" y="0"/>
                    <a:pt x="21" y="0"/>
                  </a:cubicBezTo>
                  <a:cubicBezTo>
                    <a:pt x="19" y="0"/>
                    <a:pt x="17" y="0"/>
                    <a:pt x="14" y="0"/>
                  </a:cubicBezTo>
                  <a:cubicBezTo>
                    <a:pt x="11" y="0"/>
                    <a:pt x="8" y="0"/>
                    <a:pt x="5" y="0"/>
                  </a:cubicBezTo>
                  <a:cubicBezTo>
                    <a:pt x="5" y="0"/>
                    <a:pt x="4" y="0"/>
                    <a:pt x="3" y="0"/>
                  </a:cubicBezTo>
                  <a:cubicBezTo>
                    <a:pt x="2" y="4"/>
                    <a:pt x="1" y="8"/>
                    <a:pt x="0" y="12"/>
                  </a:cubicBezTo>
                  <a:cubicBezTo>
                    <a:pt x="1" y="12"/>
                    <a:pt x="2" y="12"/>
                    <a:pt x="3" y="12"/>
                  </a:cubicBezTo>
                  <a:cubicBezTo>
                    <a:pt x="6" y="12"/>
                    <a:pt x="9" y="12"/>
                    <a:pt x="12" y="12"/>
                  </a:cubicBezTo>
                  <a:cubicBezTo>
                    <a:pt x="14" y="12"/>
                    <a:pt x="16" y="12"/>
                    <a:pt x="18" y="12"/>
                  </a:cubicBezTo>
                  <a:cubicBezTo>
                    <a:pt x="19" y="12"/>
                    <a:pt x="20" y="12"/>
                    <a:pt x="21" y="12"/>
                  </a:cubicBezTo>
                  <a:cubicBezTo>
                    <a:pt x="24" y="12"/>
                    <a:pt x="26" y="12"/>
                    <a:pt x="30" y="12"/>
                  </a:cubicBezTo>
                  <a:cubicBezTo>
                    <a:pt x="30" y="12"/>
                    <a:pt x="30" y="12"/>
                    <a:pt x="31" y="13"/>
                  </a:cubicBezTo>
                  <a:cubicBezTo>
                    <a:pt x="33" y="13"/>
                    <a:pt x="36" y="13"/>
                    <a:pt x="38" y="13"/>
                  </a:cubicBezTo>
                  <a:cubicBezTo>
                    <a:pt x="39" y="13"/>
                    <a:pt x="40" y="13"/>
                    <a:pt x="41" y="13"/>
                  </a:cubicBezTo>
                  <a:cubicBezTo>
                    <a:pt x="43" y="13"/>
                    <a:pt x="45" y="13"/>
                    <a:pt x="47" y="13"/>
                  </a:cubicBezTo>
                  <a:cubicBezTo>
                    <a:pt x="50" y="13"/>
                    <a:pt x="53" y="13"/>
                    <a:pt x="56" y="13"/>
                  </a:cubicBezTo>
                  <a:cubicBezTo>
                    <a:pt x="59" y="13"/>
                    <a:pt x="61" y="13"/>
                    <a:pt x="63" y="13"/>
                  </a:cubicBezTo>
                  <a:cubicBezTo>
                    <a:pt x="64" y="13"/>
                    <a:pt x="65" y="13"/>
                    <a:pt x="65" y="14"/>
                  </a:cubicBezTo>
                  <a:cubicBezTo>
                    <a:pt x="68" y="14"/>
                    <a:pt x="71" y="14"/>
                    <a:pt x="74" y="14"/>
                  </a:cubicBezTo>
                  <a:cubicBezTo>
                    <a:pt x="77" y="14"/>
                    <a:pt x="80" y="14"/>
                    <a:pt x="83" y="14"/>
                  </a:cubicBezTo>
                  <a:cubicBezTo>
                    <a:pt x="84" y="14"/>
                    <a:pt x="85" y="14"/>
                    <a:pt x="86" y="14"/>
                  </a:cubicBezTo>
                  <a:cubicBezTo>
                    <a:pt x="88" y="14"/>
                    <a:pt x="90" y="14"/>
                    <a:pt x="92" y="14"/>
                  </a:cubicBezTo>
                  <a:cubicBezTo>
                    <a:pt x="95" y="14"/>
                    <a:pt x="98" y="15"/>
                    <a:pt x="100" y="15"/>
                  </a:cubicBezTo>
                  <a:cubicBezTo>
                    <a:pt x="100" y="10"/>
                    <a:pt x="101" y="6"/>
                    <a:pt x="101" y="2"/>
                  </a:cubicBezTo>
                  <a:cubicBezTo>
                    <a:pt x="99" y="2"/>
                    <a:pt x="97" y="2"/>
                    <a:pt x="95" y="2"/>
                  </a:cubicBezTo>
                  <a:cubicBezTo>
                    <a:pt x="93" y="2"/>
                    <a:pt x="91" y="2"/>
                    <a:pt x="88" y="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1"/>
            <p:cNvSpPr>
              <a:spLocks/>
            </p:cNvSpPr>
            <p:nvPr/>
          </p:nvSpPr>
          <p:spPr bwMode="auto">
            <a:xfrm>
              <a:off x="809625" y="1663700"/>
              <a:ext cx="280988" cy="50800"/>
            </a:xfrm>
            <a:custGeom>
              <a:avLst/>
              <a:gdLst>
                <a:gd name="T0" fmla="*/ 101 w 111"/>
                <a:gd name="T1" fmla="*/ 6 h 20"/>
                <a:gd name="T2" fmla="*/ 99 w 111"/>
                <a:gd name="T3" fmla="*/ 6 h 20"/>
                <a:gd name="T4" fmla="*/ 92 w 111"/>
                <a:gd name="T5" fmla="*/ 6 h 20"/>
                <a:gd name="T6" fmla="*/ 83 w 111"/>
                <a:gd name="T7" fmla="*/ 5 h 20"/>
                <a:gd name="T8" fmla="*/ 77 w 111"/>
                <a:gd name="T9" fmla="*/ 5 h 20"/>
                <a:gd name="T10" fmla="*/ 74 w 111"/>
                <a:gd name="T11" fmla="*/ 5 h 20"/>
                <a:gd name="T12" fmla="*/ 65 w 111"/>
                <a:gd name="T13" fmla="*/ 4 h 20"/>
                <a:gd name="T14" fmla="*/ 56 w 111"/>
                <a:gd name="T15" fmla="*/ 4 h 20"/>
                <a:gd name="T16" fmla="*/ 54 w 111"/>
                <a:gd name="T17" fmla="*/ 3 h 20"/>
                <a:gd name="T18" fmla="*/ 47 w 111"/>
                <a:gd name="T19" fmla="*/ 3 h 20"/>
                <a:gd name="T20" fmla="*/ 39 w 111"/>
                <a:gd name="T21" fmla="*/ 2 h 20"/>
                <a:gd name="T22" fmla="*/ 32 w 111"/>
                <a:gd name="T23" fmla="*/ 2 h 20"/>
                <a:gd name="T24" fmla="*/ 30 w 111"/>
                <a:gd name="T25" fmla="*/ 2 h 20"/>
                <a:gd name="T26" fmla="*/ 21 w 111"/>
                <a:gd name="T27" fmla="*/ 1 h 20"/>
                <a:gd name="T28" fmla="*/ 12 w 111"/>
                <a:gd name="T29" fmla="*/ 1 h 20"/>
                <a:gd name="T30" fmla="*/ 10 w 111"/>
                <a:gd name="T31" fmla="*/ 0 h 20"/>
                <a:gd name="T32" fmla="*/ 3 w 111"/>
                <a:gd name="T33" fmla="*/ 0 h 20"/>
                <a:gd name="T34" fmla="*/ 3 w 111"/>
                <a:gd name="T35" fmla="*/ 0 h 20"/>
                <a:gd name="T36" fmla="*/ 1 w 111"/>
                <a:gd name="T37" fmla="*/ 0 h 20"/>
                <a:gd name="T38" fmla="*/ 0 w 111"/>
                <a:gd name="T39" fmla="*/ 13 h 20"/>
                <a:gd name="T40" fmla="*/ 0 w 111"/>
                <a:gd name="T41" fmla="*/ 13 h 20"/>
                <a:gd name="T42" fmla="*/ 2 w 111"/>
                <a:gd name="T43" fmla="*/ 13 h 20"/>
                <a:gd name="T44" fmla="*/ 7 w 111"/>
                <a:gd name="T45" fmla="*/ 13 h 20"/>
                <a:gd name="T46" fmla="*/ 9 w 111"/>
                <a:gd name="T47" fmla="*/ 13 h 20"/>
                <a:gd name="T48" fmla="*/ 18 w 111"/>
                <a:gd name="T49" fmla="*/ 14 h 20"/>
                <a:gd name="T50" fmla="*/ 27 w 111"/>
                <a:gd name="T51" fmla="*/ 14 h 20"/>
                <a:gd name="T52" fmla="*/ 29 w 111"/>
                <a:gd name="T53" fmla="*/ 15 h 20"/>
                <a:gd name="T54" fmla="*/ 36 w 111"/>
                <a:gd name="T55" fmla="*/ 15 h 20"/>
                <a:gd name="T56" fmla="*/ 44 w 111"/>
                <a:gd name="T57" fmla="*/ 16 h 20"/>
                <a:gd name="T58" fmla="*/ 51 w 111"/>
                <a:gd name="T59" fmla="*/ 16 h 20"/>
                <a:gd name="T60" fmla="*/ 53 w 111"/>
                <a:gd name="T61" fmla="*/ 16 h 20"/>
                <a:gd name="T62" fmla="*/ 62 w 111"/>
                <a:gd name="T63" fmla="*/ 17 h 20"/>
                <a:gd name="T64" fmla="*/ 71 w 111"/>
                <a:gd name="T65" fmla="*/ 17 h 20"/>
                <a:gd name="T66" fmla="*/ 74 w 111"/>
                <a:gd name="T67" fmla="*/ 18 h 20"/>
                <a:gd name="T68" fmla="*/ 80 w 111"/>
                <a:gd name="T69" fmla="*/ 18 h 20"/>
                <a:gd name="T70" fmla="*/ 89 w 111"/>
                <a:gd name="T71" fmla="*/ 19 h 20"/>
                <a:gd name="T72" fmla="*/ 96 w 111"/>
                <a:gd name="T73" fmla="*/ 19 h 20"/>
                <a:gd name="T74" fmla="*/ 98 w 111"/>
                <a:gd name="T75" fmla="*/ 19 h 20"/>
                <a:gd name="T76" fmla="*/ 107 w 111"/>
                <a:gd name="T77" fmla="*/ 20 h 20"/>
                <a:gd name="T78" fmla="*/ 111 w 111"/>
                <a:gd name="T79" fmla="*/ 20 h 20"/>
                <a:gd name="T80" fmla="*/ 111 w 111"/>
                <a:gd name="T81" fmla="*/ 7 h 20"/>
                <a:gd name="T82" fmla="*/ 110 w 111"/>
                <a:gd name="T83" fmla="*/ 7 h 20"/>
                <a:gd name="T84" fmla="*/ 101 w 111"/>
                <a:gd name="T8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 h="20">
                  <a:moveTo>
                    <a:pt x="101" y="6"/>
                  </a:moveTo>
                  <a:cubicBezTo>
                    <a:pt x="100" y="6"/>
                    <a:pt x="100" y="6"/>
                    <a:pt x="99" y="6"/>
                  </a:cubicBezTo>
                  <a:cubicBezTo>
                    <a:pt x="97" y="6"/>
                    <a:pt x="94" y="6"/>
                    <a:pt x="92" y="6"/>
                  </a:cubicBezTo>
                  <a:cubicBezTo>
                    <a:pt x="89" y="6"/>
                    <a:pt x="86" y="5"/>
                    <a:pt x="83" y="5"/>
                  </a:cubicBezTo>
                  <a:cubicBezTo>
                    <a:pt x="81" y="5"/>
                    <a:pt x="79" y="5"/>
                    <a:pt x="77" y="5"/>
                  </a:cubicBezTo>
                  <a:cubicBezTo>
                    <a:pt x="76" y="5"/>
                    <a:pt x="75" y="5"/>
                    <a:pt x="74" y="5"/>
                  </a:cubicBezTo>
                  <a:cubicBezTo>
                    <a:pt x="71" y="5"/>
                    <a:pt x="68" y="4"/>
                    <a:pt x="65" y="4"/>
                  </a:cubicBezTo>
                  <a:cubicBezTo>
                    <a:pt x="62" y="4"/>
                    <a:pt x="59" y="4"/>
                    <a:pt x="56" y="4"/>
                  </a:cubicBezTo>
                  <a:cubicBezTo>
                    <a:pt x="56" y="4"/>
                    <a:pt x="55" y="4"/>
                    <a:pt x="54" y="3"/>
                  </a:cubicBezTo>
                  <a:cubicBezTo>
                    <a:pt x="52" y="3"/>
                    <a:pt x="50" y="3"/>
                    <a:pt x="47" y="3"/>
                  </a:cubicBezTo>
                  <a:cubicBezTo>
                    <a:pt x="44" y="3"/>
                    <a:pt x="42" y="3"/>
                    <a:pt x="39" y="2"/>
                  </a:cubicBezTo>
                  <a:cubicBezTo>
                    <a:pt x="36" y="2"/>
                    <a:pt x="34" y="2"/>
                    <a:pt x="32" y="2"/>
                  </a:cubicBezTo>
                  <a:cubicBezTo>
                    <a:pt x="31" y="2"/>
                    <a:pt x="30" y="2"/>
                    <a:pt x="30" y="2"/>
                  </a:cubicBezTo>
                  <a:cubicBezTo>
                    <a:pt x="27" y="2"/>
                    <a:pt x="24" y="1"/>
                    <a:pt x="21" y="1"/>
                  </a:cubicBezTo>
                  <a:cubicBezTo>
                    <a:pt x="18" y="1"/>
                    <a:pt x="15" y="1"/>
                    <a:pt x="12" y="1"/>
                  </a:cubicBezTo>
                  <a:cubicBezTo>
                    <a:pt x="11" y="1"/>
                    <a:pt x="10" y="1"/>
                    <a:pt x="10" y="0"/>
                  </a:cubicBezTo>
                  <a:cubicBezTo>
                    <a:pt x="8" y="0"/>
                    <a:pt x="5" y="0"/>
                    <a:pt x="3" y="0"/>
                  </a:cubicBezTo>
                  <a:cubicBezTo>
                    <a:pt x="3" y="0"/>
                    <a:pt x="3" y="0"/>
                    <a:pt x="3" y="0"/>
                  </a:cubicBezTo>
                  <a:cubicBezTo>
                    <a:pt x="2" y="0"/>
                    <a:pt x="2" y="0"/>
                    <a:pt x="1" y="0"/>
                  </a:cubicBezTo>
                  <a:cubicBezTo>
                    <a:pt x="1" y="4"/>
                    <a:pt x="0" y="8"/>
                    <a:pt x="0" y="13"/>
                  </a:cubicBezTo>
                  <a:cubicBezTo>
                    <a:pt x="0" y="13"/>
                    <a:pt x="0" y="13"/>
                    <a:pt x="0" y="13"/>
                  </a:cubicBezTo>
                  <a:cubicBezTo>
                    <a:pt x="1" y="13"/>
                    <a:pt x="2" y="13"/>
                    <a:pt x="2" y="13"/>
                  </a:cubicBezTo>
                  <a:cubicBezTo>
                    <a:pt x="4" y="13"/>
                    <a:pt x="5" y="13"/>
                    <a:pt x="7" y="13"/>
                  </a:cubicBezTo>
                  <a:cubicBezTo>
                    <a:pt x="7" y="13"/>
                    <a:pt x="8" y="13"/>
                    <a:pt x="9" y="13"/>
                  </a:cubicBezTo>
                  <a:cubicBezTo>
                    <a:pt x="12" y="13"/>
                    <a:pt x="15" y="14"/>
                    <a:pt x="18" y="14"/>
                  </a:cubicBezTo>
                  <a:cubicBezTo>
                    <a:pt x="21" y="14"/>
                    <a:pt x="24" y="14"/>
                    <a:pt x="27" y="14"/>
                  </a:cubicBezTo>
                  <a:cubicBezTo>
                    <a:pt x="27" y="15"/>
                    <a:pt x="28" y="15"/>
                    <a:pt x="29" y="15"/>
                  </a:cubicBezTo>
                  <a:cubicBezTo>
                    <a:pt x="31" y="15"/>
                    <a:pt x="33" y="15"/>
                    <a:pt x="36" y="15"/>
                  </a:cubicBezTo>
                  <a:cubicBezTo>
                    <a:pt x="39" y="15"/>
                    <a:pt x="42" y="16"/>
                    <a:pt x="44" y="16"/>
                  </a:cubicBezTo>
                  <a:cubicBezTo>
                    <a:pt x="47" y="16"/>
                    <a:pt x="49" y="16"/>
                    <a:pt x="51" y="16"/>
                  </a:cubicBezTo>
                  <a:cubicBezTo>
                    <a:pt x="52" y="16"/>
                    <a:pt x="53" y="16"/>
                    <a:pt x="53" y="16"/>
                  </a:cubicBezTo>
                  <a:cubicBezTo>
                    <a:pt x="56" y="17"/>
                    <a:pt x="59" y="17"/>
                    <a:pt x="62" y="17"/>
                  </a:cubicBezTo>
                  <a:cubicBezTo>
                    <a:pt x="65" y="17"/>
                    <a:pt x="68" y="17"/>
                    <a:pt x="71" y="17"/>
                  </a:cubicBezTo>
                  <a:cubicBezTo>
                    <a:pt x="72" y="18"/>
                    <a:pt x="73" y="18"/>
                    <a:pt x="74" y="18"/>
                  </a:cubicBezTo>
                  <a:cubicBezTo>
                    <a:pt x="76" y="18"/>
                    <a:pt x="78" y="18"/>
                    <a:pt x="80" y="18"/>
                  </a:cubicBezTo>
                  <a:cubicBezTo>
                    <a:pt x="83" y="18"/>
                    <a:pt x="86" y="18"/>
                    <a:pt x="89" y="19"/>
                  </a:cubicBezTo>
                  <a:cubicBezTo>
                    <a:pt x="91" y="19"/>
                    <a:pt x="94" y="19"/>
                    <a:pt x="96" y="19"/>
                  </a:cubicBezTo>
                  <a:cubicBezTo>
                    <a:pt x="97" y="19"/>
                    <a:pt x="97" y="19"/>
                    <a:pt x="98" y="19"/>
                  </a:cubicBezTo>
                  <a:cubicBezTo>
                    <a:pt x="101" y="19"/>
                    <a:pt x="104" y="20"/>
                    <a:pt x="107" y="20"/>
                  </a:cubicBezTo>
                  <a:cubicBezTo>
                    <a:pt x="108" y="20"/>
                    <a:pt x="109" y="20"/>
                    <a:pt x="111" y="20"/>
                  </a:cubicBezTo>
                  <a:cubicBezTo>
                    <a:pt x="111" y="16"/>
                    <a:pt x="111" y="11"/>
                    <a:pt x="111" y="7"/>
                  </a:cubicBezTo>
                  <a:cubicBezTo>
                    <a:pt x="110" y="7"/>
                    <a:pt x="110" y="7"/>
                    <a:pt x="110" y="7"/>
                  </a:cubicBezTo>
                  <a:cubicBezTo>
                    <a:pt x="107" y="7"/>
                    <a:pt x="104" y="6"/>
                    <a:pt x="101" y="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2"/>
            <p:cNvSpPr>
              <a:spLocks/>
            </p:cNvSpPr>
            <p:nvPr/>
          </p:nvSpPr>
          <p:spPr bwMode="auto">
            <a:xfrm>
              <a:off x="1827213" y="3049588"/>
              <a:ext cx="449263" cy="177800"/>
            </a:xfrm>
            <a:custGeom>
              <a:avLst/>
              <a:gdLst>
                <a:gd name="T0" fmla="*/ 5 w 177"/>
                <a:gd name="T1" fmla="*/ 70 h 70"/>
                <a:gd name="T2" fmla="*/ 7 w 177"/>
                <a:gd name="T3" fmla="*/ 69 h 70"/>
                <a:gd name="T4" fmla="*/ 8 w 177"/>
                <a:gd name="T5" fmla="*/ 69 h 70"/>
                <a:gd name="T6" fmla="*/ 18 w 177"/>
                <a:gd name="T7" fmla="*/ 66 h 70"/>
                <a:gd name="T8" fmla="*/ 28 w 177"/>
                <a:gd name="T9" fmla="*/ 63 h 70"/>
                <a:gd name="T10" fmla="*/ 31 w 177"/>
                <a:gd name="T11" fmla="*/ 61 h 70"/>
                <a:gd name="T12" fmla="*/ 37 w 177"/>
                <a:gd name="T13" fmla="*/ 59 h 70"/>
                <a:gd name="T14" fmla="*/ 47 w 177"/>
                <a:gd name="T15" fmla="*/ 56 h 70"/>
                <a:gd name="T16" fmla="*/ 56 w 177"/>
                <a:gd name="T17" fmla="*/ 53 h 70"/>
                <a:gd name="T18" fmla="*/ 57 w 177"/>
                <a:gd name="T19" fmla="*/ 53 h 70"/>
                <a:gd name="T20" fmla="*/ 67 w 177"/>
                <a:gd name="T21" fmla="*/ 50 h 70"/>
                <a:gd name="T22" fmla="*/ 76 w 177"/>
                <a:gd name="T23" fmla="*/ 47 h 70"/>
                <a:gd name="T24" fmla="*/ 80 w 177"/>
                <a:gd name="T25" fmla="*/ 46 h 70"/>
                <a:gd name="T26" fmla="*/ 86 w 177"/>
                <a:gd name="T27" fmla="*/ 44 h 70"/>
                <a:gd name="T28" fmla="*/ 96 w 177"/>
                <a:gd name="T29" fmla="*/ 41 h 70"/>
                <a:gd name="T30" fmla="*/ 105 w 177"/>
                <a:gd name="T31" fmla="*/ 38 h 70"/>
                <a:gd name="T32" fmla="*/ 106 w 177"/>
                <a:gd name="T33" fmla="*/ 38 h 70"/>
                <a:gd name="T34" fmla="*/ 116 w 177"/>
                <a:gd name="T35" fmla="*/ 35 h 70"/>
                <a:gd name="T36" fmla="*/ 125 w 177"/>
                <a:gd name="T37" fmla="*/ 32 h 70"/>
                <a:gd name="T38" fmla="*/ 129 w 177"/>
                <a:gd name="T39" fmla="*/ 30 h 70"/>
                <a:gd name="T40" fmla="*/ 130 w 177"/>
                <a:gd name="T41" fmla="*/ 30 h 70"/>
                <a:gd name="T42" fmla="*/ 135 w 177"/>
                <a:gd name="T43" fmla="*/ 29 h 70"/>
                <a:gd name="T44" fmla="*/ 145 w 177"/>
                <a:gd name="T45" fmla="*/ 25 h 70"/>
                <a:gd name="T46" fmla="*/ 154 w 177"/>
                <a:gd name="T47" fmla="*/ 23 h 70"/>
                <a:gd name="T48" fmla="*/ 155 w 177"/>
                <a:gd name="T49" fmla="*/ 22 h 70"/>
                <a:gd name="T50" fmla="*/ 164 w 177"/>
                <a:gd name="T51" fmla="*/ 19 h 70"/>
                <a:gd name="T52" fmla="*/ 174 w 177"/>
                <a:gd name="T53" fmla="*/ 16 h 70"/>
                <a:gd name="T54" fmla="*/ 177 w 177"/>
                <a:gd name="T55" fmla="*/ 15 h 70"/>
                <a:gd name="T56" fmla="*/ 175 w 177"/>
                <a:gd name="T57" fmla="*/ 11 h 70"/>
                <a:gd name="T58" fmla="*/ 170 w 177"/>
                <a:gd name="T59" fmla="*/ 0 h 70"/>
                <a:gd name="T60" fmla="*/ 169 w 177"/>
                <a:gd name="T61" fmla="*/ 0 h 70"/>
                <a:gd name="T62" fmla="*/ 159 w 177"/>
                <a:gd name="T63" fmla="*/ 3 h 70"/>
                <a:gd name="T64" fmla="*/ 158 w 177"/>
                <a:gd name="T65" fmla="*/ 3 h 70"/>
                <a:gd name="T66" fmla="*/ 149 w 177"/>
                <a:gd name="T67" fmla="*/ 6 h 70"/>
                <a:gd name="T68" fmla="*/ 140 w 177"/>
                <a:gd name="T69" fmla="*/ 9 h 70"/>
                <a:gd name="T70" fmla="*/ 134 w 177"/>
                <a:gd name="T71" fmla="*/ 11 h 70"/>
                <a:gd name="T72" fmla="*/ 130 w 177"/>
                <a:gd name="T73" fmla="*/ 12 h 70"/>
                <a:gd name="T74" fmla="*/ 125 w 177"/>
                <a:gd name="T75" fmla="*/ 14 h 70"/>
                <a:gd name="T76" fmla="*/ 120 w 177"/>
                <a:gd name="T77" fmla="*/ 15 h 70"/>
                <a:gd name="T78" fmla="*/ 110 w 177"/>
                <a:gd name="T79" fmla="*/ 18 h 70"/>
                <a:gd name="T80" fmla="*/ 109 w 177"/>
                <a:gd name="T81" fmla="*/ 19 h 70"/>
                <a:gd name="T82" fmla="*/ 101 w 177"/>
                <a:gd name="T83" fmla="*/ 21 h 70"/>
                <a:gd name="T84" fmla="*/ 91 w 177"/>
                <a:gd name="T85" fmla="*/ 24 h 70"/>
                <a:gd name="T86" fmla="*/ 85 w 177"/>
                <a:gd name="T87" fmla="*/ 26 h 70"/>
                <a:gd name="T88" fmla="*/ 81 w 177"/>
                <a:gd name="T89" fmla="*/ 28 h 70"/>
                <a:gd name="T90" fmla="*/ 71 w 177"/>
                <a:gd name="T91" fmla="*/ 31 h 70"/>
                <a:gd name="T92" fmla="*/ 62 w 177"/>
                <a:gd name="T93" fmla="*/ 34 h 70"/>
                <a:gd name="T94" fmla="*/ 60 w 177"/>
                <a:gd name="T95" fmla="*/ 34 h 70"/>
                <a:gd name="T96" fmla="*/ 52 w 177"/>
                <a:gd name="T97" fmla="*/ 37 h 70"/>
                <a:gd name="T98" fmla="*/ 42 w 177"/>
                <a:gd name="T99" fmla="*/ 40 h 70"/>
                <a:gd name="T100" fmla="*/ 36 w 177"/>
                <a:gd name="T101" fmla="*/ 42 h 70"/>
                <a:gd name="T102" fmla="*/ 32 w 177"/>
                <a:gd name="T103" fmla="*/ 43 h 70"/>
                <a:gd name="T104" fmla="*/ 22 w 177"/>
                <a:gd name="T105" fmla="*/ 46 h 70"/>
                <a:gd name="T106" fmla="*/ 13 w 177"/>
                <a:gd name="T107" fmla="*/ 50 h 70"/>
                <a:gd name="T108" fmla="*/ 11 w 177"/>
                <a:gd name="T109" fmla="*/ 50 h 70"/>
                <a:gd name="T110" fmla="*/ 3 w 177"/>
                <a:gd name="T111" fmla="*/ 53 h 70"/>
                <a:gd name="T112" fmla="*/ 0 w 177"/>
                <a:gd name="T113" fmla="*/ 54 h 70"/>
                <a:gd name="T114" fmla="*/ 2 w 177"/>
                <a:gd name="T115" fmla="*/ 58 h 70"/>
                <a:gd name="T116" fmla="*/ 5 w 177"/>
                <a:gd name="T11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70">
                  <a:moveTo>
                    <a:pt x="5" y="70"/>
                  </a:moveTo>
                  <a:cubicBezTo>
                    <a:pt x="6" y="70"/>
                    <a:pt x="6" y="70"/>
                    <a:pt x="7" y="69"/>
                  </a:cubicBezTo>
                  <a:cubicBezTo>
                    <a:pt x="7" y="69"/>
                    <a:pt x="8" y="69"/>
                    <a:pt x="8" y="69"/>
                  </a:cubicBezTo>
                  <a:cubicBezTo>
                    <a:pt x="11" y="68"/>
                    <a:pt x="15" y="67"/>
                    <a:pt x="18" y="66"/>
                  </a:cubicBezTo>
                  <a:cubicBezTo>
                    <a:pt x="21" y="65"/>
                    <a:pt x="24" y="64"/>
                    <a:pt x="28" y="63"/>
                  </a:cubicBezTo>
                  <a:cubicBezTo>
                    <a:pt x="29" y="62"/>
                    <a:pt x="30" y="62"/>
                    <a:pt x="31" y="61"/>
                  </a:cubicBezTo>
                  <a:cubicBezTo>
                    <a:pt x="33" y="61"/>
                    <a:pt x="35" y="60"/>
                    <a:pt x="37" y="59"/>
                  </a:cubicBezTo>
                  <a:cubicBezTo>
                    <a:pt x="41" y="58"/>
                    <a:pt x="44" y="57"/>
                    <a:pt x="47" y="56"/>
                  </a:cubicBezTo>
                  <a:cubicBezTo>
                    <a:pt x="50" y="55"/>
                    <a:pt x="53" y="54"/>
                    <a:pt x="56" y="53"/>
                  </a:cubicBezTo>
                  <a:cubicBezTo>
                    <a:pt x="56" y="53"/>
                    <a:pt x="57" y="53"/>
                    <a:pt x="57" y="53"/>
                  </a:cubicBezTo>
                  <a:cubicBezTo>
                    <a:pt x="60" y="52"/>
                    <a:pt x="63" y="51"/>
                    <a:pt x="67" y="50"/>
                  </a:cubicBezTo>
                  <a:cubicBezTo>
                    <a:pt x="70" y="49"/>
                    <a:pt x="73" y="48"/>
                    <a:pt x="76" y="47"/>
                  </a:cubicBezTo>
                  <a:cubicBezTo>
                    <a:pt x="78" y="46"/>
                    <a:pt x="79" y="46"/>
                    <a:pt x="80" y="46"/>
                  </a:cubicBezTo>
                  <a:cubicBezTo>
                    <a:pt x="82" y="45"/>
                    <a:pt x="84" y="44"/>
                    <a:pt x="86" y="44"/>
                  </a:cubicBezTo>
                  <a:cubicBezTo>
                    <a:pt x="89" y="43"/>
                    <a:pt x="93" y="42"/>
                    <a:pt x="96" y="41"/>
                  </a:cubicBezTo>
                  <a:cubicBezTo>
                    <a:pt x="99" y="40"/>
                    <a:pt x="102" y="39"/>
                    <a:pt x="105" y="38"/>
                  </a:cubicBezTo>
                  <a:cubicBezTo>
                    <a:pt x="105" y="38"/>
                    <a:pt x="105" y="38"/>
                    <a:pt x="106" y="38"/>
                  </a:cubicBezTo>
                  <a:cubicBezTo>
                    <a:pt x="109" y="37"/>
                    <a:pt x="112" y="36"/>
                    <a:pt x="116" y="35"/>
                  </a:cubicBezTo>
                  <a:cubicBezTo>
                    <a:pt x="119" y="34"/>
                    <a:pt x="122" y="33"/>
                    <a:pt x="125" y="32"/>
                  </a:cubicBezTo>
                  <a:cubicBezTo>
                    <a:pt x="127" y="31"/>
                    <a:pt x="128" y="31"/>
                    <a:pt x="129" y="30"/>
                  </a:cubicBezTo>
                  <a:cubicBezTo>
                    <a:pt x="129" y="30"/>
                    <a:pt x="130" y="30"/>
                    <a:pt x="130" y="30"/>
                  </a:cubicBezTo>
                  <a:cubicBezTo>
                    <a:pt x="131" y="30"/>
                    <a:pt x="133" y="29"/>
                    <a:pt x="135" y="29"/>
                  </a:cubicBezTo>
                  <a:cubicBezTo>
                    <a:pt x="138" y="28"/>
                    <a:pt x="142" y="26"/>
                    <a:pt x="145" y="25"/>
                  </a:cubicBezTo>
                  <a:cubicBezTo>
                    <a:pt x="148" y="25"/>
                    <a:pt x="151" y="24"/>
                    <a:pt x="154" y="23"/>
                  </a:cubicBezTo>
                  <a:cubicBezTo>
                    <a:pt x="154" y="23"/>
                    <a:pt x="154" y="22"/>
                    <a:pt x="155" y="22"/>
                  </a:cubicBezTo>
                  <a:cubicBezTo>
                    <a:pt x="158" y="21"/>
                    <a:pt x="161" y="20"/>
                    <a:pt x="164" y="19"/>
                  </a:cubicBezTo>
                  <a:cubicBezTo>
                    <a:pt x="168" y="18"/>
                    <a:pt x="171" y="17"/>
                    <a:pt x="174" y="16"/>
                  </a:cubicBezTo>
                  <a:cubicBezTo>
                    <a:pt x="175" y="16"/>
                    <a:pt x="176" y="15"/>
                    <a:pt x="177" y="15"/>
                  </a:cubicBezTo>
                  <a:cubicBezTo>
                    <a:pt x="177" y="14"/>
                    <a:pt x="176" y="12"/>
                    <a:pt x="175" y="11"/>
                  </a:cubicBezTo>
                  <a:cubicBezTo>
                    <a:pt x="174" y="7"/>
                    <a:pt x="172" y="3"/>
                    <a:pt x="170" y="0"/>
                  </a:cubicBezTo>
                  <a:cubicBezTo>
                    <a:pt x="170" y="0"/>
                    <a:pt x="169" y="0"/>
                    <a:pt x="169" y="0"/>
                  </a:cubicBezTo>
                  <a:cubicBezTo>
                    <a:pt x="166" y="1"/>
                    <a:pt x="162" y="2"/>
                    <a:pt x="159" y="3"/>
                  </a:cubicBezTo>
                  <a:cubicBezTo>
                    <a:pt x="159" y="3"/>
                    <a:pt x="158" y="3"/>
                    <a:pt x="158" y="3"/>
                  </a:cubicBezTo>
                  <a:cubicBezTo>
                    <a:pt x="155" y="4"/>
                    <a:pt x="152" y="5"/>
                    <a:pt x="149" y="6"/>
                  </a:cubicBezTo>
                  <a:cubicBezTo>
                    <a:pt x="146" y="7"/>
                    <a:pt x="143" y="8"/>
                    <a:pt x="140" y="9"/>
                  </a:cubicBezTo>
                  <a:cubicBezTo>
                    <a:pt x="138" y="10"/>
                    <a:pt x="136" y="11"/>
                    <a:pt x="134" y="11"/>
                  </a:cubicBezTo>
                  <a:cubicBezTo>
                    <a:pt x="132" y="12"/>
                    <a:pt x="131" y="12"/>
                    <a:pt x="130" y="12"/>
                  </a:cubicBezTo>
                  <a:cubicBezTo>
                    <a:pt x="128" y="13"/>
                    <a:pt x="126" y="13"/>
                    <a:pt x="125" y="14"/>
                  </a:cubicBezTo>
                  <a:cubicBezTo>
                    <a:pt x="123" y="14"/>
                    <a:pt x="122" y="15"/>
                    <a:pt x="120" y="15"/>
                  </a:cubicBezTo>
                  <a:cubicBezTo>
                    <a:pt x="117" y="16"/>
                    <a:pt x="114" y="17"/>
                    <a:pt x="110" y="18"/>
                  </a:cubicBezTo>
                  <a:cubicBezTo>
                    <a:pt x="110" y="19"/>
                    <a:pt x="110" y="19"/>
                    <a:pt x="109" y="19"/>
                  </a:cubicBezTo>
                  <a:cubicBezTo>
                    <a:pt x="106" y="20"/>
                    <a:pt x="103" y="21"/>
                    <a:pt x="101" y="21"/>
                  </a:cubicBezTo>
                  <a:cubicBezTo>
                    <a:pt x="97" y="22"/>
                    <a:pt x="94" y="23"/>
                    <a:pt x="91" y="24"/>
                  </a:cubicBezTo>
                  <a:cubicBezTo>
                    <a:pt x="89" y="25"/>
                    <a:pt x="87" y="26"/>
                    <a:pt x="85" y="26"/>
                  </a:cubicBezTo>
                  <a:cubicBezTo>
                    <a:pt x="84" y="27"/>
                    <a:pt x="82" y="27"/>
                    <a:pt x="81" y="28"/>
                  </a:cubicBezTo>
                  <a:cubicBezTo>
                    <a:pt x="78" y="29"/>
                    <a:pt x="75" y="30"/>
                    <a:pt x="71" y="31"/>
                  </a:cubicBezTo>
                  <a:cubicBezTo>
                    <a:pt x="68" y="32"/>
                    <a:pt x="65" y="33"/>
                    <a:pt x="62" y="34"/>
                  </a:cubicBezTo>
                  <a:cubicBezTo>
                    <a:pt x="61" y="34"/>
                    <a:pt x="61" y="34"/>
                    <a:pt x="60" y="34"/>
                  </a:cubicBezTo>
                  <a:cubicBezTo>
                    <a:pt x="58" y="35"/>
                    <a:pt x="55" y="36"/>
                    <a:pt x="52" y="37"/>
                  </a:cubicBezTo>
                  <a:cubicBezTo>
                    <a:pt x="48" y="38"/>
                    <a:pt x="45" y="39"/>
                    <a:pt x="42" y="40"/>
                  </a:cubicBezTo>
                  <a:cubicBezTo>
                    <a:pt x="40" y="41"/>
                    <a:pt x="38" y="41"/>
                    <a:pt x="36" y="42"/>
                  </a:cubicBezTo>
                  <a:cubicBezTo>
                    <a:pt x="35" y="42"/>
                    <a:pt x="33" y="43"/>
                    <a:pt x="32" y="43"/>
                  </a:cubicBezTo>
                  <a:cubicBezTo>
                    <a:pt x="29" y="44"/>
                    <a:pt x="26" y="45"/>
                    <a:pt x="22" y="46"/>
                  </a:cubicBezTo>
                  <a:cubicBezTo>
                    <a:pt x="19" y="47"/>
                    <a:pt x="16" y="48"/>
                    <a:pt x="13" y="50"/>
                  </a:cubicBezTo>
                  <a:cubicBezTo>
                    <a:pt x="12" y="50"/>
                    <a:pt x="12" y="50"/>
                    <a:pt x="11" y="50"/>
                  </a:cubicBezTo>
                  <a:cubicBezTo>
                    <a:pt x="9" y="51"/>
                    <a:pt x="6" y="52"/>
                    <a:pt x="3" y="53"/>
                  </a:cubicBezTo>
                  <a:cubicBezTo>
                    <a:pt x="2" y="53"/>
                    <a:pt x="1" y="53"/>
                    <a:pt x="0" y="54"/>
                  </a:cubicBezTo>
                  <a:cubicBezTo>
                    <a:pt x="0" y="55"/>
                    <a:pt x="1" y="57"/>
                    <a:pt x="2" y="58"/>
                  </a:cubicBezTo>
                  <a:cubicBezTo>
                    <a:pt x="3" y="62"/>
                    <a:pt x="4" y="66"/>
                    <a:pt x="5" y="70"/>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3"/>
            <p:cNvSpPr>
              <a:spLocks/>
            </p:cNvSpPr>
            <p:nvPr/>
          </p:nvSpPr>
          <p:spPr bwMode="auto">
            <a:xfrm>
              <a:off x="1277938" y="4346575"/>
              <a:ext cx="503238" cy="238125"/>
            </a:xfrm>
            <a:custGeom>
              <a:avLst/>
              <a:gdLst>
                <a:gd name="T0" fmla="*/ 189 w 198"/>
                <a:gd name="T1" fmla="*/ 75 h 94"/>
                <a:gd name="T2" fmla="*/ 175 w 198"/>
                <a:gd name="T3" fmla="*/ 70 h 94"/>
                <a:gd name="T4" fmla="*/ 167 w 198"/>
                <a:gd name="T5" fmla="*/ 67 h 94"/>
                <a:gd name="T6" fmla="*/ 159 w 198"/>
                <a:gd name="T7" fmla="*/ 64 h 94"/>
                <a:gd name="T8" fmla="*/ 149 w 198"/>
                <a:gd name="T9" fmla="*/ 61 h 94"/>
                <a:gd name="T10" fmla="*/ 134 w 198"/>
                <a:gd name="T11" fmla="*/ 55 h 94"/>
                <a:gd name="T12" fmla="*/ 125 w 198"/>
                <a:gd name="T13" fmla="*/ 52 h 94"/>
                <a:gd name="T14" fmla="*/ 109 w 198"/>
                <a:gd name="T15" fmla="*/ 45 h 94"/>
                <a:gd name="T16" fmla="*/ 101 w 198"/>
                <a:gd name="T17" fmla="*/ 42 h 94"/>
                <a:gd name="T18" fmla="*/ 87 w 198"/>
                <a:gd name="T19" fmla="*/ 37 h 94"/>
                <a:gd name="T20" fmla="*/ 76 w 198"/>
                <a:gd name="T21" fmla="*/ 32 h 94"/>
                <a:gd name="T22" fmla="*/ 68 w 198"/>
                <a:gd name="T23" fmla="*/ 29 h 94"/>
                <a:gd name="T24" fmla="*/ 59 w 198"/>
                <a:gd name="T25" fmla="*/ 25 h 94"/>
                <a:gd name="T26" fmla="*/ 46 w 198"/>
                <a:gd name="T27" fmla="*/ 19 h 94"/>
                <a:gd name="T28" fmla="*/ 35 w 198"/>
                <a:gd name="T29" fmla="*/ 13 h 94"/>
                <a:gd name="T30" fmla="*/ 26 w 198"/>
                <a:gd name="T31" fmla="*/ 9 h 94"/>
                <a:gd name="T32" fmla="*/ 11 w 198"/>
                <a:gd name="T33" fmla="*/ 1 h 94"/>
                <a:gd name="T34" fmla="*/ 3 w 198"/>
                <a:gd name="T35" fmla="*/ 10 h 94"/>
                <a:gd name="T36" fmla="*/ 2 w 198"/>
                <a:gd name="T37" fmla="*/ 14 h 94"/>
                <a:gd name="T38" fmla="*/ 15 w 198"/>
                <a:gd name="T39" fmla="*/ 21 h 94"/>
                <a:gd name="T40" fmla="*/ 23 w 198"/>
                <a:gd name="T41" fmla="*/ 26 h 94"/>
                <a:gd name="T42" fmla="*/ 39 w 198"/>
                <a:gd name="T43" fmla="*/ 34 h 94"/>
                <a:gd name="T44" fmla="*/ 47 w 198"/>
                <a:gd name="T45" fmla="*/ 37 h 94"/>
                <a:gd name="T46" fmla="*/ 62 w 198"/>
                <a:gd name="T47" fmla="*/ 44 h 94"/>
                <a:gd name="T48" fmla="*/ 64 w 198"/>
                <a:gd name="T49" fmla="*/ 45 h 94"/>
                <a:gd name="T50" fmla="*/ 80 w 198"/>
                <a:gd name="T51" fmla="*/ 51 h 94"/>
                <a:gd name="T52" fmla="*/ 89 w 198"/>
                <a:gd name="T53" fmla="*/ 55 h 94"/>
                <a:gd name="T54" fmla="*/ 104 w 198"/>
                <a:gd name="T55" fmla="*/ 61 h 94"/>
                <a:gd name="T56" fmla="*/ 113 w 198"/>
                <a:gd name="T57" fmla="*/ 64 h 94"/>
                <a:gd name="T58" fmla="*/ 125 w 198"/>
                <a:gd name="T59" fmla="*/ 69 h 94"/>
                <a:gd name="T60" fmla="*/ 138 w 198"/>
                <a:gd name="T61" fmla="*/ 74 h 94"/>
                <a:gd name="T62" fmla="*/ 147 w 198"/>
                <a:gd name="T63" fmla="*/ 77 h 94"/>
                <a:gd name="T64" fmla="*/ 158 w 198"/>
                <a:gd name="T65" fmla="*/ 81 h 94"/>
                <a:gd name="T66" fmla="*/ 167 w 198"/>
                <a:gd name="T67" fmla="*/ 84 h 94"/>
                <a:gd name="T68" fmla="*/ 180 w 198"/>
                <a:gd name="T69" fmla="*/ 89 h 94"/>
                <a:gd name="T70" fmla="*/ 187 w 198"/>
                <a:gd name="T71" fmla="*/ 92 h 94"/>
                <a:gd name="T72" fmla="*/ 192 w 198"/>
                <a:gd name="T73" fmla="*/ 94 h 94"/>
                <a:gd name="T74" fmla="*/ 192 w 198"/>
                <a:gd name="T75" fmla="*/ 7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94">
                  <a:moveTo>
                    <a:pt x="191" y="76"/>
                  </a:moveTo>
                  <a:cubicBezTo>
                    <a:pt x="190" y="76"/>
                    <a:pt x="190" y="76"/>
                    <a:pt x="189" y="75"/>
                  </a:cubicBezTo>
                  <a:cubicBezTo>
                    <a:pt x="188" y="75"/>
                    <a:pt x="186" y="74"/>
                    <a:pt x="184" y="73"/>
                  </a:cubicBezTo>
                  <a:cubicBezTo>
                    <a:pt x="181" y="72"/>
                    <a:pt x="178" y="71"/>
                    <a:pt x="175" y="70"/>
                  </a:cubicBezTo>
                  <a:cubicBezTo>
                    <a:pt x="174" y="70"/>
                    <a:pt x="172" y="69"/>
                    <a:pt x="170" y="68"/>
                  </a:cubicBezTo>
                  <a:cubicBezTo>
                    <a:pt x="169" y="68"/>
                    <a:pt x="168" y="67"/>
                    <a:pt x="167" y="67"/>
                  </a:cubicBezTo>
                  <a:cubicBezTo>
                    <a:pt x="166" y="67"/>
                    <a:pt x="165" y="66"/>
                    <a:pt x="164" y="66"/>
                  </a:cubicBezTo>
                  <a:cubicBezTo>
                    <a:pt x="162" y="65"/>
                    <a:pt x="160" y="65"/>
                    <a:pt x="159" y="64"/>
                  </a:cubicBezTo>
                  <a:cubicBezTo>
                    <a:pt x="156" y="63"/>
                    <a:pt x="153" y="62"/>
                    <a:pt x="150" y="61"/>
                  </a:cubicBezTo>
                  <a:cubicBezTo>
                    <a:pt x="150" y="61"/>
                    <a:pt x="150" y="61"/>
                    <a:pt x="149" y="61"/>
                  </a:cubicBezTo>
                  <a:cubicBezTo>
                    <a:pt x="147" y="60"/>
                    <a:pt x="145" y="59"/>
                    <a:pt x="142" y="58"/>
                  </a:cubicBezTo>
                  <a:cubicBezTo>
                    <a:pt x="139" y="57"/>
                    <a:pt x="137" y="56"/>
                    <a:pt x="134" y="55"/>
                  </a:cubicBezTo>
                  <a:cubicBezTo>
                    <a:pt x="132" y="54"/>
                    <a:pt x="130" y="53"/>
                    <a:pt x="129" y="53"/>
                  </a:cubicBezTo>
                  <a:cubicBezTo>
                    <a:pt x="128" y="52"/>
                    <a:pt x="127" y="52"/>
                    <a:pt x="125" y="52"/>
                  </a:cubicBezTo>
                  <a:cubicBezTo>
                    <a:pt x="123" y="51"/>
                    <a:pt x="120" y="50"/>
                    <a:pt x="117" y="49"/>
                  </a:cubicBezTo>
                  <a:cubicBezTo>
                    <a:pt x="114" y="47"/>
                    <a:pt x="112" y="46"/>
                    <a:pt x="109" y="45"/>
                  </a:cubicBezTo>
                  <a:cubicBezTo>
                    <a:pt x="109" y="45"/>
                    <a:pt x="108" y="45"/>
                    <a:pt x="108" y="45"/>
                  </a:cubicBezTo>
                  <a:cubicBezTo>
                    <a:pt x="105" y="44"/>
                    <a:pt x="103" y="43"/>
                    <a:pt x="101" y="42"/>
                  </a:cubicBezTo>
                  <a:cubicBezTo>
                    <a:pt x="98" y="41"/>
                    <a:pt x="95" y="40"/>
                    <a:pt x="92" y="39"/>
                  </a:cubicBezTo>
                  <a:cubicBezTo>
                    <a:pt x="91" y="38"/>
                    <a:pt x="89" y="37"/>
                    <a:pt x="87" y="37"/>
                  </a:cubicBezTo>
                  <a:cubicBezTo>
                    <a:pt x="86" y="36"/>
                    <a:pt x="85" y="36"/>
                    <a:pt x="84" y="35"/>
                  </a:cubicBezTo>
                  <a:cubicBezTo>
                    <a:pt x="81" y="34"/>
                    <a:pt x="79" y="33"/>
                    <a:pt x="76" y="32"/>
                  </a:cubicBezTo>
                  <a:cubicBezTo>
                    <a:pt x="73" y="31"/>
                    <a:pt x="71" y="30"/>
                    <a:pt x="69" y="29"/>
                  </a:cubicBezTo>
                  <a:cubicBezTo>
                    <a:pt x="68" y="29"/>
                    <a:pt x="68" y="29"/>
                    <a:pt x="68" y="29"/>
                  </a:cubicBezTo>
                  <a:cubicBezTo>
                    <a:pt x="67" y="28"/>
                    <a:pt x="67" y="28"/>
                    <a:pt x="67" y="28"/>
                  </a:cubicBezTo>
                  <a:cubicBezTo>
                    <a:pt x="64" y="27"/>
                    <a:pt x="62" y="26"/>
                    <a:pt x="59" y="25"/>
                  </a:cubicBezTo>
                  <a:cubicBezTo>
                    <a:pt x="57" y="24"/>
                    <a:pt x="54" y="22"/>
                    <a:pt x="51" y="21"/>
                  </a:cubicBezTo>
                  <a:cubicBezTo>
                    <a:pt x="50" y="20"/>
                    <a:pt x="48" y="20"/>
                    <a:pt x="46" y="19"/>
                  </a:cubicBezTo>
                  <a:cubicBezTo>
                    <a:pt x="45" y="18"/>
                    <a:pt x="44" y="18"/>
                    <a:pt x="43" y="17"/>
                  </a:cubicBezTo>
                  <a:cubicBezTo>
                    <a:pt x="41" y="16"/>
                    <a:pt x="38" y="15"/>
                    <a:pt x="35" y="13"/>
                  </a:cubicBezTo>
                  <a:cubicBezTo>
                    <a:pt x="32" y="12"/>
                    <a:pt x="30" y="11"/>
                    <a:pt x="27" y="9"/>
                  </a:cubicBezTo>
                  <a:cubicBezTo>
                    <a:pt x="27" y="9"/>
                    <a:pt x="26" y="9"/>
                    <a:pt x="26" y="9"/>
                  </a:cubicBezTo>
                  <a:cubicBezTo>
                    <a:pt x="24" y="8"/>
                    <a:pt x="21" y="6"/>
                    <a:pt x="19" y="5"/>
                  </a:cubicBezTo>
                  <a:cubicBezTo>
                    <a:pt x="16" y="4"/>
                    <a:pt x="14" y="2"/>
                    <a:pt x="11" y="1"/>
                  </a:cubicBezTo>
                  <a:cubicBezTo>
                    <a:pt x="11" y="0"/>
                    <a:pt x="10" y="0"/>
                    <a:pt x="10" y="0"/>
                  </a:cubicBezTo>
                  <a:cubicBezTo>
                    <a:pt x="8" y="3"/>
                    <a:pt x="5" y="6"/>
                    <a:pt x="3" y="10"/>
                  </a:cubicBezTo>
                  <a:cubicBezTo>
                    <a:pt x="2" y="11"/>
                    <a:pt x="1" y="12"/>
                    <a:pt x="0" y="13"/>
                  </a:cubicBezTo>
                  <a:cubicBezTo>
                    <a:pt x="1" y="14"/>
                    <a:pt x="1" y="14"/>
                    <a:pt x="2" y="14"/>
                  </a:cubicBezTo>
                  <a:cubicBezTo>
                    <a:pt x="4" y="15"/>
                    <a:pt x="5" y="16"/>
                    <a:pt x="7" y="17"/>
                  </a:cubicBezTo>
                  <a:cubicBezTo>
                    <a:pt x="10" y="19"/>
                    <a:pt x="12" y="20"/>
                    <a:pt x="15" y="21"/>
                  </a:cubicBezTo>
                  <a:cubicBezTo>
                    <a:pt x="17" y="23"/>
                    <a:pt x="20" y="24"/>
                    <a:pt x="22" y="25"/>
                  </a:cubicBezTo>
                  <a:cubicBezTo>
                    <a:pt x="22" y="25"/>
                    <a:pt x="23" y="25"/>
                    <a:pt x="23" y="26"/>
                  </a:cubicBezTo>
                  <a:cubicBezTo>
                    <a:pt x="26" y="27"/>
                    <a:pt x="29" y="28"/>
                    <a:pt x="31" y="30"/>
                  </a:cubicBezTo>
                  <a:cubicBezTo>
                    <a:pt x="34" y="31"/>
                    <a:pt x="37" y="32"/>
                    <a:pt x="39" y="34"/>
                  </a:cubicBezTo>
                  <a:cubicBezTo>
                    <a:pt x="40" y="34"/>
                    <a:pt x="41" y="35"/>
                    <a:pt x="42" y="35"/>
                  </a:cubicBezTo>
                  <a:cubicBezTo>
                    <a:pt x="44" y="36"/>
                    <a:pt x="46" y="37"/>
                    <a:pt x="47" y="37"/>
                  </a:cubicBezTo>
                  <a:cubicBezTo>
                    <a:pt x="50" y="39"/>
                    <a:pt x="53" y="40"/>
                    <a:pt x="56" y="41"/>
                  </a:cubicBezTo>
                  <a:cubicBezTo>
                    <a:pt x="58" y="42"/>
                    <a:pt x="60" y="43"/>
                    <a:pt x="62" y="44"/>
                  </a:cubicBezTo>
                  <a:cubicBezTo>
                    <a:pt x="62" y="44"/>
                    <a:pt x="63" y="44"/>
                    <a:pt x="63" y="44"/>
                  </a:cubicBezTo>
                  <a:cubicBezTo>
                    <a:pt x="63" y="44"/>
                    <a:pt x="63" y="44"/>
                    <a:pt x="64" y="45"/>
                  </a:cubicBezTo>
                  <a:cubicBezTo>
                    <a:pt x="67" y="46"/>
                    <a:pt x="69" y="47"/>
                    <a:pt x="72" y="48"/>
                  </a:cubicBezTo>
                  <a:cubicBezTo>
                    <a:pt x="75" y="49"/>
                    <a:pt x="78" y="50"/>
                    <a:pt x="80" y="51"/>
                  </a:cubicBezTo>
                  <a:cubicBezTo>
                    <a:pt x="81" y="52"/>
                    <a:pt x="82" y="52"/>
                    <a:pt x="83" y="53"/>
                  </a:cubicBezTo>
                  <a:cubicBezTo>
                    <a:pt x="85" y="53"/>
                    <a:pt x="87" y="54"/>
                    <a:pt x="89" y="55"/>
                  </a:cubicBezTo>
                  <a:cubicBezTo>
                    <a:pt x="91" y="56"/>
                    <a:pt x="94" y="57"/>
                    <a:pt x="97" y="58"/>
                  </a:cubicBezTo>
                  <a:cubicBezTo>
                    <a:pt x="99" y="59"/>
                    <a:pt x="102" y="60"/>
                    <a:pt x="104" y="61"/>
                  </a:cubicBezTo>
                  <a:cubicBezTo>
                    <a:pt x="104" y="61"/>
                    <a:pt x="105" y="61"/>
                    <a:pt x="105" y="61"/>
                  </a:cubicBezTo>
                  <a:cubicBezTo>
                    <a:pt x="108" y="62"/>
                    <a:pt x="111" y="63"/>
                    <a:pt x="113" y="64"/>
                  </a:cubicBezTo>
                  <a:cubicBezTo>
                    <a:pt x="116" y="65"/>
                    <a:pt x="119" y="66"/>
                    <a:pt x="122" y="67"/>
                  </a:cubicBezTo>
                  <a:cubicBezTo>
                    <a:pt x="123" y="68"/>
                    <a:pt x="124" y="68"/>
                    <a:pt x="125" y="69"/>
                  </a:cubicBezTo>
                  <a:cubicBezTo>
                    <a:pt x="127" y="69"/>
                    <a:pt x="128" y="70"/>
                    <a:pt x="130" y="71"/>
                  </a:cubicBezTo>
                  <a:cubicBezTo>
                    <a:pt x="133" y="72"/>
                    <a:pt x="136" y="73"/>
                    <a:pt x="138" y="74"/>
                  </a:cubicBezTo>
                  <a:cubicBezTo>
                    <a:pt x="141" y="75"/>
                    <a:pt x="143" y="75"/>
                    <a:pt x="146" y="76"/>
                  </a:cubicBezTo>
                  <a:cubicBezTo>
                    <a:pt x="146" y="76"/>
                    <a:pt x="146" y="77"/>
                    <a:pt x="147" y="77"/>
                  </a:cubicBezTo>
                  <a:cubicBezTo>
                    <a:pt x="150" y="78"/>
                    <a:pt x="152" y="79"/>
                    <a:pt x="155" y="80"/>
                  </a:cubicBezTo>
                  <a:cubicBezTo>
                    <a:pt x="156" y="80"/>
                    <a:pt x="157" y="80"/>
                    <a:pt x="158" y="81"/>
                  </a:cubicBezTo>
                  <a:cubicBezTo>
                    <a:pt x="160" y="82"/>
                    <a:pt x="162" y="82"/>
                    <a:pt x="163" y="83"/>
                  </a:cubicBezTo>
                  <a:cubicBezTo>
                    <a:pt x="164" y="83"/>
                    <a:pt x="165" y="84"/>
                    <a:pt x="167" y="84"/>
                  </a:cubicBezTo>
                  <a:cubicBezTo>
                    <a:pt x="168" y="85"/>
                    <a:pt x="170" y="85"/>
                    <a:pt x="172" y="86"/>
                  </a:cubicBezTo>
                  <a:cubicBezTo>
                    <a:pt x="175" y="87"/>
                    <a:pt x="177" y="88"/>
                    <a:pt x="180" y="89"/>
                  </a:cubicBezTo>
                  <a:cubicBezTo>
                    <a:pt x="181" y="89"/>
                    <a:pt x="182" y="90"/>
                    <a:pt x="183" y="90"/>
                  </a:cubicBezTo>
                  <a:cubicBezTo>
                    <a:pt x="185" y="91"/>
                    <a:pt x="186" y="91"/>
                    <a:pt x="187" y="92"/>
                  </a:cubicBezTo>
                  <a:cubicBezTo>
                    <a:pt x="188" y="92"/>
                    <a:pt x="188" y="92"/>
                    <a:pt x="188" y="92"/>
                  </a:cubicBezTo>
                  <a:cubicBezTo>
                    <a:pt x="191" y="93"/>
                    <a:pt x="192" y="94"/>
                    <a:pt x="192" y="94"/>
                  </a:cubicBezTo>
                  <a:cubicBezTo>
                    <a:pt x="198" y="79"/>
                    <a:pt x="198" y="79"/>
                    <a:pt x="198" y="79"/>
                  </a:cubicBezTo>
                  <a:cubicBezTo>
                    <a:pt x="198" y="79"/>
                    <a:pt x="196" y="78"/>
                    <a:pt x="192" y="76"/>
                  </a:cubicBezTo>
                  <a:cubicBezTo>
                    <a:pt x="192" y="76"/>
                    <a:pt x="191" y="76"/>
                    <a:pt x="191" y="7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4"/>
            <p:cNvSpPr>
              <a:spLocks/>
            </p:cNvSpPr>
            <p:nvPr/>
          </p:nvSpPr>
          <p:spPr bwMode="auto">
            <a:xfrm>
              <a:off x="1735138" y="1722438"/>
              <a:ext cx="373063" cy="80963"/>
            </a:xfrm>
            <a:custGeom>
              <a:avLst/>
              <a:gdLst>
                <a:gd name="T0" fmla="*/ 135 w 147"/>
                <a:gd name="T1" fmla="*/ 16 h 32"/>
                <a:gd name="T2" fmla="*/ 134 w 147"/>
                <a:gd name="T3" fmla="*/ 15 h 32"/>
                <a:gd name="T4" fmla="*/ 126 w 147"/>
                <a:gd name="T5" fmla="*/ 14 h 32"/>
                <a:gd name="T6" fmla="*/ 117 w 147"/>
                <a:gd name="T7" fmla="*/ 13 h 32"/>
                <a:gd name="T8" fmla="*/ 112 w 147"/>
                <a:gd name="T9" fmla="*/ 12 h 32"/>
                <a:gd name="T10" fmla="*/ 109 w 147"/>
                <a:gd name="T11" fmla="*/ 12 h 32"/>
                <a:gd name="T12" fmla="*/ 100 w 147"/>
                <a:gd name="T13" fmla="*/ 11 h 32"/>
                <a:gd name="T14" fmla="*/ 91 w 147"/>
                <a:gd name="T15" fmla="*/ 10 h 32"/>
                <a:gd name="T16" fmla="*/ 90 w 147"/>
                <a:gd name="T17" fmla="*/ 9 h 32"/>
                <a:gd name="T18" fmla="*/ 82 w 147"/>
                <a:gd name="T19" fmla="*/ 9 h 32"/>
                <a:gd name="T20" fmla="*/ 74 w 147"/>
                <a:gd name="T21" fmla="*/ 8 h 32"/>
                <a:gd name="T22" fmla="*/ 68 w 147"/>
                <a:gd name="T23" fmla="*/ 7 h 32"/>
                <a:gd name="T24" fmla="*/ 65 w 147"/>
                <a:gd name="T25" fmla="*/ 6 h 32"/>
                <a:gd name="T26" fmla="*/ 56 w 147"/>
                <a:gd name="T27" fmla="*/ 6 h 32"/>
                <a:gd name="T28" fmla="*/ 47 w 147"/>
                <a:gd name="T29" fmla="*/ 5 h 32"/>
                <a:gd name="T30" fmla="*/ 46 w 147"/>
                <a:gd name="T31" fmla="*/ 4 h 32"/>
                <a:gd name="T32" fmla="*/ 38 w 147"/>
                <a:gd name="T33" fmla="*/ 4 h 32"/>
                <a:gd name="T34" fmla="*/ 37 w 147"/>
                <a:gd name="T35" fmla="*/ 3 h 32"/>
                <a:gd name="T36" fmla="*/ 30 w 147"/>
                <a:gd name="T37" fmla="*/ 3 h 32"/>
                <a:gd name="T38" fmla="*/ 24 w 147"/>
                <a:gd name="T39" fmla="*/ 2 h 32"/>
                <a:gd name="T40" fmla="*/ 21 w 147"/>
                <a:gd name="T41" fmla="*/ 2 h 32"/>
                <a:gd name="T42" fmla="*/ 12 w 147"/>
                <a:gd name="T43" fmla="*/ 1 h 32"/>
                <a:gd name="T44" fmla="*/ 3 w 147"/>
                <a:gd name="T45" fmla="*/ 0 h 32"/>
                <a:gd name="T46" fmla="*/ 2 w 147"/>
                <a:gd name="T47" fmla="*/ 0 h 32"/>
                <a:gd name="T48" fmla="*/ 0 w 147"/>
                <a:gd name="T49" fmla="*/ 0 h 32"/>
                <a:gd name="T50" fmla="*/ 0 w 147"/>
                <a:gd name="T51" fmla="*/ 8 h 32"/>
                <a:gd name="T52" fmla="*/ 0 w 147"/>
                <a:gd name="T53" fmla="*/ 14 h 32"/>
                <a:gd name="T54" fmla="*/ 0 w 147"/>
                <a:gd name="T55" fmla="*/ 14 h 32"/>
                <a:gd name="T56" fmla="*/ 9 w 147"/>
                <a:gd name="T57" fmla="*/ 15 h 32"/>
                <a:gd name="T58" fmla="*/ 17 w 147"/>
                <a:gd name="T59" fmla="*/ 16 h 32"/>
                <a:gd name="T60" fmla="*/ 20 w 147"/>
                <a:gd name="T61" fmla="*/ 16 h 32"/>
                <a:gd name="T62" fmla="*/ 26 w 147"/>
                <a:gd name="T63" fmla="*/ 17 h 32"/>
                <a:gd name="T64" fmla="*/ 35 w 147"/>
                <a:gd name="T65" fmla="*/ 18 h 32"/>
                <a:gd name="T66" fmla="*/ 35 w 147"/>
                <a:gd name="T67" fmla="*/ 18 h 32"/>
                <a:gd name="T68" fmla="*/ 43 w 147"/>
                <a:gd name="T69" fmla="*/ 18 h 32"/>
                <a:gd name="T70" fmla="*/ 44 w 147"/>
                <a:gd name="T71" fmla="*/ 18 h 32"/>
                <a:gd name="T72" fmla="*/ 53 w 147"/>
                <a:gd name="T73" fmla="*/ 19 h 32"/>
                <a:gd name="T74" fmla="*/ 61 w 147"/>
                <a:gd name="T75" fmla="*/ 20 h 32"/>
                <a:gd name="T76" fmla="*/ 65 w 147"/>
                <a:gd name="T77" fmla="*/ 21 h 32"/>
                <a:gd name="T78" fmla="*/ 70 w 147"/>
                <a:gd name="T79" fmla="*/ 21 h 32"/>
                <a:gd name="T80" fmla="*/ 79 w 147"/>
                <a:gd name="T81" fmla="*/ 23 h 32"/>
                <a:gd name="T82" fmla="*/ 87 w 147"/>
                <a:gd name="T83" fmla="*/ 24 h 32"/>
                <a:gd name="T84" fmla="*/ 88 w 147"/>
                <a:gd name="T85" fmla="*/ 24 h 32"/>
                <a:gd name="T86" fmla="*/ 97 w 147"/>
                <a:gd name="T87" fmla="*/ 25 h 32"/>
                <a:gd name="T88" fmla="*/ 105 w 147"/>
                <a:gd name="T89" fmla="*/ 26 h 32"/>
                <a:gd name="T90" fmla="*/ 109 w 147"/>
                <a:gd name="T91" fmla="*/ 26 h 32"/>
                <a:gd name="T92" fmla="*/ 114 w 147"/>
                <a:gd name="T93" fmla="*/ 27 h 32"/>
                <a:gd name="T94" fmla="*/ 123 w 147"/>
                <a:gd name="T95" fmla="*/ 28 h 32"/>
                <a:gd name="T96" fmla="*/ 130 w 147"/>
                <a:gd name="T97" fmla="*/ 30 h 32"/>
                <a:gd name="T98" fmla="*/ 132 w 147"/>
                <a:gd name="T99" fmla="*/ 30 h 32"/>
                <a:gd name="T100" fmla="*/ 140 w 147"/>
                <a:gd name="T101" fmla="*/ 31 h 32"/>
                <a:gd name="T102" fmla="*/ 144 w 147"/>
                <a:gd name="T103" fmla="*/ 32 h 32"/>
                <a:gd name="T104" fmla="*/ 147 w 147"/>
                <a:gd name="T105" fmla="*/ 17 h 32"/>
                <a:gd name="T106" fmla="*/ 144 w 147"/>
                <a:gd name="T107" fmla="*/ 17 h 32"/>
                <a:gd name="T108" fmla="*/ 135 w 147"/>
                <a:gd name="T10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7" h="32">
                  <a:moveTo>
                    <a:pt x="135" y="16"/>
                  </a:moveTo>
                  <a:cubicBezTo>
                    <a:pt x="135" y="16"/>
                    <a:pt x="134" y="15"/>
                    <a:pt x="134" y="15"/>
                  </a:cubicBezTo>
                  <a:cubicBezTo>
                    <a:pt x="131" y="15"/>
                    <a:pt x="129" y="15"/>
                    <a:pt x="126" y="14"/>
                  </a:cubicBezTo>
                  <a:cubicBezTo>
                    <a:pt x="123" y="14"/>
                    <a:pt x="120" y="13"/>
                    <a:pt x="117" y="13"/>
                  </a:cubicBezTo>
                  <a:cubicBezTo>
                    <a:pt x="116" y="13"/>
                    <a:pt x="114" y="13"/>
                    <a:pt x="112" y="12"/>
                  </a:cubicBezTo>
                  <a:cubicBezTo>
                    <a:pt x="111" y="12"/>
                    <a:pt x="110" y="12"/>
                    <a:pt x="109" y="12"/>
                  </a:cubicBezTo>
                  <a:cubicBezTo>
                    <a:pt x="106" y="12"/>
                    <a:pt x="103" y="11"/>
                    <a:pt x="100" y="11"/>
                  </a:cubicBezTo>
                  <a:cubicBezTo>
                    <a:pt x="97" y="10"/>
                    <a:pt x="94" y="10"/>
                    <a:pt x="91" y="10"/>
                  </a:cubicBezTo>
                  <a:cubicBezTo>
                    <a:pt x="91" y="10"/>
                    <a:pt x="90" y="10"/>
                    <a:pt x="90" y="9"/>
                  </a:cubicBezTo>
                  <a:cubicBezTo>
                    <a:pt x="87" y="9"/>
                    <a:pt x="85" y="9"/>
                    <a:pt x="82" y="9"/>
                  </a:cubicBezTo>
                  <a:cubicBezTo>
                    <a:pt x="79" y="8"/>
                    <a:pt x="77" y="8"/>
                    <a:pt x="74" y="8"/>
                  </a:cubicBezTo>
                  <a:cubicBezTo>
                    <a:pt x="72" y="7"/>
                    <a:pt x="70" y="7"/>
                    <a:pt x="68" y="7"/>
                  </a:cubicBezTo>
                  <a:cubicBezTo>
                    <a:pt x="67" y="7"/>
                    <a:pt x="66" y="7"/>
                    <a:pt x="65" y="6"/>
                  </a:cubicBezTo>
                  <a:cubicBezTo>
                    <a:pt x="62" y="6"/>
                    <a:pt x="59" y="6"/>
                    <a:pt x="56" y="6"/>
                  </a:cubicBezTo>
                  <a:cubicBezTo>
                    <a:pt x="53" y="5"/>
                    <a:pt x="50" y="5"/>
                    <a:pt x="47" y="5"/>
                  </a:cubicBezTo>
                  <a:cubicBezTo>
                    <a:pt x="47" y="5"/>
                    <a:pt x="46" y="4"/>
                    <a:pt x="46" y="4"/>
                  </a:cubicBezTo>
                  <a:cubicBezTo>
                    <a:pt x="43" y="4"/>
                    <a:pt x="41" y="4"/>
                    <a:pt x="38" y="4"/>
                  </a:cubicBezTo>
                  <a:cubicBezTo>
                    <a:pt x="38" y="4"/>
                    <a:pt x="37" y="3"/>
                    <a:pt x="37" y="3"/>
                  </a:cubicBezTo>
                  <a:cubicBezTo>
                    <a:pt x="34" y="3"/>
                    <a:pt x="32" y="3"/>
                    <a:pt x="30" y="3"/>
                  </a:cubicBezTo>
                  <a:cubicBezTo>
                    <a:pt x="28" y="3"/>
                    <a:pt x="26" y="2"/>
                    <a:pt x="24" y="2"/>
                  </a:cubicBezTo>
                  <a:cubicBezTo>
                    <a:pt x="23" y="2"/>
                    <a:pt x="22" y="2"/>
                    <a:pt x="21" y="2"/>
                  </a:cubicBezTo>
                  <a:cubicBezTo>
                    <a:pt x="18" y="2"/>
                    <a:pt x="15" y="1"/>
                    <a:pt x="12" y="1"/>
                  </a:cubicBezTo>
                  <a:cubicBezTo>
                    <a:pt x="9" y="1"/>
                    <a:pt x="6" y="1"/>
                    <a:pt x="3" y="0"/>
                  </a:cubicBezTo>
                  <a:cubicBezTo>
                    <a:pt x="3" y="0"/>
                    <a:pt x="2" y="0"/>
                    <a:pt x="2" y="0"/>
                  </a:cubicBezTo>
                  <a:cubicBezTo>
                    <a:pt x="1" y="0"/>
                    <a:pt x="0" y="0"/>
                    <a:pt x="0" y="0"/>
                  </a:cubicBezTo>
                  <a:cubicBezTo>
                    <a:pt x="0" y="3"/>
                    <a:pt x="0" y="5"/>
                    <a:pt x="0" y="8"/>
                  </a:cubicBezTo>
                  <a:cubicBezTo>
                    <a:pt x="0" y="10"/>
                    <a:pt x="0" y="12"/>
                    <a:pt x="0" y="14"/>
                  </a:cubicBezTo>
                  <a:cubicBezTo>
                    <a:pt x="0" y="14"/>
                    <a:pt x="0" y="14"/>
                    <a:pt x="0" y="14"/>
                  </a:cubicBezTo>
                  <a:cubicBezTo>
                    <a:pt x="3" y="14"/>
                    <a:pt x="6" y="15"/>
                    <a:pt x="9" y="15"/>
                  </a:cubicBezTo>
                  <a:cubicBezTo>
                    <a:pt x="12" y="15"/>
                    <a:pt x="14" y="16"/>
                    <a:pt x="17" y="16"/>
                  </a:cubicBezTo>
                  <a:cubicBezTo>
                    <a:pt x="18" y="16"/>
                    <a:pt x="19" y="16"/>
                    <a:pt x="20" y="16"/>
                  </a:cubicBezTo>
                  <a:cubicBezTo>
                    <a:pt x="22" y="16"/>
                    <a:pt x="24" y="16"/>
                    <a:pt x="26" y="17"/>
                  </a:cubicBezTo>
                  <a:cubicBezTo>
                    <a:pt x="29" y="17"/>
                    <a:pt x="32" y="17"/>
                    <a:pt x="35" y="18"/>
                  </a:cubicBezTo>
                  <a:cubicBezTo>
                    <a:pt x="35" y="18"/>
                    <a:pt x="35" y="18"/>
                    <a:pt x="35" y="18"/>
                  </a:cubicBezTo>
                  <a:cubicBezTo>
                    <a:pt x="38" y="18"/>
                    <a:pt x="40" y="18"/>
                    <a:pt x="43" y="18"/>
                  </a:cubicBezTo>
                  <a:cubicBezTo>
                    <a:pt x="43" y="18"/>
                    <a:pt x="43" y="18"/>
                    <a:pt x="44" y="18"/>
                  </a:cubicBezTo>
                  <a:cubicBezTo>
                    <a:pt x="47" y="19"/>
                    <a:pt x="50" y="19"/>
                    <a:pt x="53" y="19"/>
                  </a:cubicBezTo>
                  <a:cubicBezTo>
                    <a:pt x="56" y="20"/>
                    <a:pt x="59" y="20"/>
                    <a:pt x="61" y="20"/>
                  </a:cubicBezTo>
                  <a:cubicBezTo>
                    <a:pt x="63" y="21"/>
                    <a:pt x="64" y="21"/>
                    <a:pt x="65" y="21"/>
                  </a:cubicBezTo>
                  <a:cubicBezTo>
                    <a:pt x="66" y="21"/>
                    <a:pt x="68" y="21"/>
                    <a:pt x="70" y="21"/>
                  </a:cubicBezTo>
                  <a:cubicBezTo>
                    <a:pt x="73" y="22"/>
                    <a:pt x="76" y="22"/>
                    <a:pt x="79" y="23"/>
                  </a:cubicBezTo>
                  <a:cubicBezTo>
                    <a:pt x="82" y="23"/>
                    <a:pt x="84" y="23"/>
                    <a:pt x="87" y="24"/>
                  </a:cubicBezTo>
                  <a:cubicBezTo>
                    <a:pt x="87" y="24"/>
                    <a:pt x="87" y="24"/>
                    <a:pt x="88" y="24"/>
                  </a:cubicBezTo>
                  <a:cubicBezTo>
                    <a:pt x="91" y="24"/>
                    <a:pt x="94" y="24"/>
                    <a:pt x="97" y="25"/>
                  </a:cubicBezTo>
                  <a:cubicBezTo>
                    <a:pt x="100" y="25"/>
                    <a:pt x="102" y="26"/>
                    <a:pt x="105" y="26"/>
                  </a:cubicBezTo>
                  <a:cubicBezTo>
                    <a:pt x="106" y="26"/>
                    <a:pt x="107" y="26"/>
                    <a:pt x="109" y="26"/>
                  </a:cubicBezTo>
                  <a:cubicBezTo>
                    <a:pt x="110" y="27"/>
                    <a:pt x="112" y="27"/>
                    <a:pt x="114" y="27"/>
                  </a:cubicBezTo>
                  <a:cubicBezTo>
                    <a:pt x="117" y="28"/>
                    <a:pt x="120" y="28"/>
                    <a:pt x="123" y="28"/>
                  </a:cubicBezTo>
                  <a:cubicBezTo>
                    <a:pt x="125" y="29"/>
                    <a:pt x="128" y="29"/>
                    <a:pt x="130" y="30"/>
                  </a:cubicBezTo>
                  <a:cubicBezTo>
                    <a:pt x="131" y="30"/>
                    <a:pt x="131" y="30"/>
                    <a:pt x="132" y="30"/>
                  </a:cubicBezTo>
                  <a:cubicBezTo>
                    <a:pt x="134" y="30"/>
                    <a:pt x="137" y="31"/>
                    <a:pt x="140" y="31"/>
                  </a:cubicBezTo>
                  <a:cubicBezTo>
                    <a:pt x="142" y="31"/>
                    <a:pt x="143" y="31"/>
                    <a:pt x="144" y="32"/>
                  </a:cubicBezTo>
                  <a:cubicBezTo>
                    <a:pt x="145" y="27"/>
                    <a:pt x="146" y="22"/>
                    <a:pt x="147" y="17"/>
                  </a:cubicBezTo>
                  <a:cubicBezTo>
                    <a:pt x="146" y="17"/>
                    <a:pt x="145" y="17"/>
                    <a:pt x="144" y="17"/>
                  </a:cubicBezTo>
                  <a:cubicBezTo>
                    <a:pt x="141" y="16"/>
                    <a:pt x="138" y="16"/>
                    <a:pt x="135" y="1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5"/>
            <p:cNvSpPr>
              <a:spLocks/>
            </p:cNvSpPr>
            <p:nvPr/>
          </p:nvSpPr>
          <p:spPr bwMode="auto">
            <a:xfrm>
              <a:off x="1208088" y="1685925"/>
              <a:ext cx="411163" cy="61913"/>
            </a:xfrm>
            <a:custGeom>
              <a:avLst/>
              <a:gdLst>
                <a:gd name="T0" fmla="*/ 149 w 162"/>
                <a:gd name="T1" fmla="*/ 9 h 24"/>
                <a:gd name="T2" fmla="*/ 143 w 162"/>
                <a:gd name="T3" fmla="*/ 9 h 24"/>
                <a:gd name="T4" fmla="*/ 140 w 162"/>
                <a:gd name="T5" fmla="*/ 9 h 24"/>
                <a:gd name="T6" fmla="*/ 131 w 162"/>
                <a:gd name="T7" fmla="*/ 8 h 24"/>
                <a:gd name="T8" fmla="*/ 122 w 162"/>
                <a:gd name="T9" fmla="*/ 8 h 24"/>
                <a:gd name="T10" fmla="*/ 121 w 162"/>
                <a:gd name="T11" fmla="*/ 7 h 24"/>
                <a:gd name="T12" fmla="*/ 113 w 162"/>
                <a:gd name="T13" fmla="*/ 7 h 24"/>
                <a:gd name="T14" fmla="*/ 104 w 162"/>
                <a:gd name="T15" fmla="*/ 6 h 24"/>
                <a:gd name="T16" fmla="*/ 98 w 162"/>
                <a:gd name="T17" fmla="*/ 6 h 24"/>
                <a:gd name="T18" fmla="*/ 96 w 162"/>
                <a:gd name="T19" fmla="*/ 6 h 24"/>
                <a:gd name="T20" fmla="*/ 87 w 162"/>
                <a:gd name="T21" fmla="*/ 5 h 24"/>
                <a:gd name="T22" fmla="*/ 78 w 162"/>
                <a:gd name="T23" fmla="*/ 5 h 24"/>
                <a:gd name="T24" fmla="*/ 76 w 162"/>
                <a:gd name="T25" fmla="*/ 5 h 24"/>
                <a:gd name="T26" fmla="*/ 69 w 162"/>
                <a:gd name="T27" fmla="*/ 4 h 24"/>
                <a:gd name="T28" fmla="*/ 60 w 162"/>
                <a:gd name="T29" fmla="*/ 4 h 24"/>
                <a:gd name="T30" fmla="*/ 54 w 162"/>
                <a:gd name="T31" fmla="*/ 3 h 24"/>
                <a:gd name="T32" fmla="*/ 51 w 162"/>
                <a:gd name="T33" fmla="*/ 3 h 24"/>
                <a:gd name="T34" fmla="*/ 42 w 162"/>
                <a:gd name="T35" fmla="*/ 3 h 24"/>
                <a:gd name="T36" fmla="*/ 33 w 162"/>
                <a:gd name="T37" fmla="*/ 2 h 24"/>
                <a:gd name="T38" fmla="*/ 31 w 162"/>
                <a:gd name="T39" fmla="*/ 2 h 24"/>
                <a:gd name="T40" fmla="*/ 24 w 162"/>
                <a:gd name="T41" fmla="*/ 2 h 24"/>
                <a:gd name="T42" fmla="*/ 15 w 162"/>
                <a:gd name="T43" fmla="*/ 1 h 24"/>
                <a:gd name="T44" fmla="*/ 9 w 162"/>
                <a:gd name="T45" fmla="*/ 1 h 24"/>
                <a:gd name="T46" fmla="*/ 6 w 162"/>
                <a:gd name="T47" fmla="*/ 1 h 24"/>
                <a:gd name="T48" fmla="*/ 0 w 162"/>
                <a:gd name="T49" fmla="*/ 0 h 24"/>
                <a:gd name="T50" fmla="*/ 0 w 162"/>
                <a:gd name="T51" fmla="*/ 14 h 24"/>
                <a:gd name="T52" fmla="*/ 3 w 162"/>
                <a:gd name="T53" fmla="*/ 14 h 24"/>
                <a:gd name="T54" fmla="*/ 6 w 162"/>
                <a:gd name="T55" fmla="*/ 14 h 24"/>
                <a:gd name="T56" fmla="*/ 12 w 162"/>
                <a:gd name="T57" fmla="*/ 14 h 24"/>
                <a:gd name="T58" fmla="*/ 21 w 162"/>
                <a:gd name="T59" fmla="*/ 15 h 24"/>
                <a:gd name="T60" fmla="*/ 28 w 162"/>
                <a:gd name="T61" fmla="*/ 15 h 24"/>
                <a:gd name="T62" fmla="*/ 30 w 162"/>
                <a:gd name="T63" fmla="*/ 15 h 24"/>
                <a:gd name="T64" fmla="*/ 39 w 162"/>
                <a:gd name="T65" fmla="*/ 16 h 24"/>
                <a:gd name="T66" fmla="*/ 48 w 162"/>
                <a:gd name="T67" fmla="*/ 17 h 24"/>
                <a:gd name="T68" fmla="*/ 51 w 162"/>
                <a:gd name="T69" fmla="*/ 17 h 24"/>
                <a:gd name="T70" fmla="*/ 57 w 162"/>
                <a:gd name="T71" fmla="*/ 17 h 24"/>
                <a:gd name="T72" fmla="*/ 66 w 162"/>
                <a:gd name="T73" fmla="*/ 18 h 24"/>
                <a:gd name="T74" fmla="*/ 73 w 162"/>
                <a:gd name="T75" fmla="*/ 18 h 24"/>
                <a:gd name="T76" fmla="*/ 75 w 162"/>
                <a:gd name="T77" fmla="*/ 18 h 24"/>
                <a:gd name="T78" fmla="*/ 83 w 162"/>
                <a:gd name="T79" fmla="*/ 19 h 24"/>
                <a:gd name="T80" fmla="*/ 92 w 162"/>
                <a:gd name="T81" fmla="*/ 19 h 24"/>
                <a:gd name="T82" fmla="*/ 95 w 162"/>
                <a:gd name="T83" fmla="*/ 19 h 24"/>
                <a:gd name="T84" fmla="*/ 101 w 162"/>
                <a:gd name="T85" fmla="*/ 20 h 24"/>
                <a:gd name="T86" fmla="*/ 110 w 162"/>
                <a:gd name="T87" fmla="*/ 20 h 24"/>
                <a:gd name="T88" fmla="*/ 117 w 162"/>
                <a:gd name="T89" fmla="*/ 21 h 24"/>
                <a:gd name="T90" fmla="*/ 119 w 162"/>
                <a:gd name="T91" fmla="*/ 21 h 24"/>
                <a:gd name="T92" fmla="*/ 128 w 162"/>
                <a:gd name="T93" fmla="*/ 22 h 24"/>
                <a:gd name="T94" fmla="*/ 137 w 162"/>
                <a:gd name="T95" fmla="*/ 22 h 24"/>
                <a:gd name="T96" fmla="*/ 140 w 162"/>
                <a:gd name="T97" fmla="*/ 23 h 24"/>
                <a:gd name="T98" fmla="*/ 146 w 162"/>
                <a:gd name="T99" fmla="*/ 23 h 24"/>
                <a:gd name="T100" fmla="*/ 155 w 162"/>
                <a:gd name="T101" fmla="*/ 24 h 24"/>
                <a:gd name="T102" fmla="*/ 162 w 162"/>
                <a:gd name="T103" fmla="*/ 24 h 24"/>
                <a:gd name="T104" fmla="*/ 162 w 162"/>
                <a:gd name="T105" fmla="*/ 10 h 24"/>
                <a:gd name="T106" fmla="*/ 158 w 162"/>
                <a:gd name="T107" fmla="*/ 10 h 24"/>
                <a:gd name="T108" fmla="*/ 149 w 162"/>
                <a:gd name="T109"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24">
                  <a:moveTo>
                    <a:pt x="149" y="9"/>
                  </a:moveTo>
                  <a:cubicBezTo>
                    <a:pt x="147" y="9"/>
                    <a:pt x="145" y="9"/>
                    <a:pt x="143" y="9"/>
                  </a:cubicBezTo>
                  <a:cubicBezTo>
                    <a:pt x="142" y="9"/>
                    <a:pt x="141" y="9"/>
                    <a:pt x="140" y="9"/>
                  </a:cubicBezTo>
                  <a:cubicBezTo>
                    <a:pt x="137" y="9"/>
                    <a:pt x="134" y="8"/>
                    <a:pt x="131" y="8"/>
                  </a:cubicBezTo>
                  <a:cubicBezTo>
                    <a:pt x="128" y="8"/>
                    <a:pt x="125" y="8"/>
                    <a:pt x="122" y="8"/>
                  </a:cubicBezTo>
                  <a:cubicBezTo>
                    <a:pt x="122" y="8"/>
                    <a:pt x="121" y="7"/>
                    <a:pt x="121" y="7"/>
                  </a:cubicBezTo>
                  <a:cubicBezTo>
                    <a:pt x="118" y="7"/>
                    <a:pt x="116" y="7"/>
                    <a:pt x="113" y="7"/>
                  </a:cubicBezTo>
                  <a:cubicBezTo>
                    <a:pt x="110" y="7"/>
                    <a:pt x="107" y="7"/>
                    <a:pt x="104" y="6"/>
                  </a:cubicBezTo>
                  <a:cubicBezTo>
                    <a:pt x="102" y="6"/>
                    <a:pt x="100" y="6"/>
                    <a:pt x="98" y="6"/>
                  </a:cubicBezTo>
                  <a:cubicBezTo>
                    <a:pt x="97" y="6"/>
                    <a:pt x="96" y="6"/>
                    <a:pt x="96" y="6"/>
                  </a:cubicBezTo>
                  <a:cubicBezTo>
                    <a:pt x="93" y="6"/>
                    <a:pt x="90" y="5"/>
                    <a:pt x="87" y="5"/>
                  </a:cubicBezTo>
                  <a:cubicBezTo>
                    <a:pt x="84" y="5"/>
                    <a:pt x="81" y="5"/>
                    <a:pt x="78" y="5"/>
                  </a:cubicBezTo>
                  <a:cubicBezTo>
                    <a:pt x="77" y="5"/>
                    <a:pt x="77" y="5"/>
                    <a:pt x="76" y="5"/>
                  </a:cubicBezTo>
                  <a:cubicBezTo>
                    <a:pt x="74" y="5"/>
                    <a:pt x="71" y="4"/>
                    <a:pt x="69" y="4"/>
                  </a:cubicBezTo>
                  <a:cubicBezTo>
                    <a:pt x="66" y="4"/>
                    <a:pt x="63" y="4"/>
                    <a:pt x="60" y="4"/>
                  </a:cubicBezTo>
                  <a:cubicBezTo>
                    <a:pt x="58" y="4"/>
                    <a:pt x="56" y="4"/>
                    <a:pt x="54" y="3"/>
                  </a:cubicBezTo>
                  <a:cubicBezTo>
                    <a:pt x="53" y="3"/>
                    <a:pt x="52" y="3"/>
                    <a:pt x="51" y="3"/>
                  </a:cubicBezTo>
                  <a:cubicBezTo>
                    <a:pt x="48" y="3"/>
                    <a:pt x="45" y="3"/>
                    <a:pt x="42" y="3"/>
                  </a:cubicBezTo>
                  <a:cubicBezTo>
                    <a:pt x="39" y="3"/>
                    <a:pt x="36" y="2"/>
                    <a:pt x="33" y="2"/>
                  </a:cubicBezTo>
                  <a:cubicBezTo>
                    <a:pt x="33" y="2"/>
                    <a:pt x="32" y="2"/>
                    <a:pt x="31" y="2"/>
                  </a:cubicBezTo>
                  <a:cubicBezTo>
                    <a:pt x="29" y="2"/>
                    <a:pt x="27" y="2"/>
                    <a:pt x="24" y="2"/>
                  </a:cubicBezTo>
                  <a:cubicBezTo>
                    <a:pt x="21" y="2"/>
                    <a:pt x="18" y="1"/>
                    <a:pt x="15" y="1"/>
                  </a:cubicBezTo>
                  <a:cubicBezTo>
                    <a:pt x="13" y="1"/>
                    <a:pt x="11" y="1"/>
                    <a:pt x="9" y="1"/>
                  </a:cubicBezTo>
                  <a:cubicBezTo>
                    <a:pt x="8" y="1"/>
                    <a:pt x="7" y="1"/>
                    <a:pt x="6" y="1"/>
                  </a:cubicBezTo>
                  <a:cubicBezTo>
                    <a:pt x="4" y="1"/>
                    <a:pt x="2" y="1"/>
                    <a:pt x="0" y="0"/>
                  </a:cubicBezTo>
                  <a:cubicBezTo>
                    <a:pt x="0" y="5"/>
                    <a:pt x="0" y="9"/>
                    <a:pt x="0" y="14"/>
                  </a:cubicBezTo>
                  <a:cubicBezTo>
                    <a:pt x="1" y="14"/>
                    <a:pt x="2" y="14"/>
                    <a:pt x="3" y="14"/>
                  </a:cubicBezTo>
                  <a:cubicBezTo>
                    <a:pt x="4" y="14"/>
                    <a:pt x="5" y="14"/>
                    <a:pt x="6" y="14"/>
                  </a:cubicBezTo>
                  <a:cubicBezTo>
                    <a:pt x="8" y="14"/>
                    <a:pt x="10" y="14"/>
                    <a:pt x="12" y="14"/>
                  </a:cubicBezTo>
                  <a:cubicBezTo>
                    <a:pt x="15" y="15"/>
                    <a:pt x="18" y="15"/>
                    <a:pt x="21" y="15"/>
                  </a:cubicBezTo>
                  <a:cubicBezTo>
                    <a:pt x="23" y="15"/>
                    <a:pt x="26" y="15"/>
                    <a:pt x="28" y="15"/>
                  </a:cubicBezTo>
                  <a:cubicBezTo>
                    <a:pt x="29" y="15"/>
                    <a:pt x="29" y="15"/>
                    <a:pt x="30" y="15"/>
                  </a:cubicBezTo>
                  <a:cubicBezTo>
                    <a:pt x="33" y="16"/>
                    <a:pt x="36" y="16"/>
                    <a:pt x="39" y="16"/>
                  </a:cubicBezTo>
                  <a:cubicBezTo>
                    <a:pt x="42" y="16"/>
                    <a:pt x="45" y="16"/>
                    <a:pt x="48" y="17"/>
                  </a:cubicBezTo>
                  <a:cubicBezTo>
                    <a:pt x="49" y="17"/>
                    <a:pt x="50" y="17"/>
                    <a:pt x="51" y="17"/>
                  </a:cubicBezTo>
                  <a:cubicBezTo>
                    <a:pt x="53" y="17"/>
                    <a:pt x="55" y="17"/>
                    <a:pt x="57" y="17"/>
                  </a:cubicBezTo>
                  <a:cubicBezTo>
                    <a:pt x="60" y="17"/>
                    <a:pt x="63" y="17"/>
                    <a:pt x="66" y="18"/>
                  </a:cubicBezTo>
                  <a:cubicBezTo>
                    <a:pt x="68" y="18"/>
                    <a:pt x="70" y="18"/>
                    <a:pt x="73" y="18"/>
                  </a:cubicBezTo>
                  <a:cubicBezTo>
                    <a:pt x="73" y="18"/>
                    <a:pt x="74" y="18"/>
                    <a:pt x="75" y="18"/>
                  </a:cubicBezTo>
                  <a:cubicBezTo>
                    <a:pt x="78" y="18"/>
                    <a:pt x="80" y="19"/>
                    <a:pt x="83" y="19"/>
                  </a:cubicBezTo>
                  <a:cubicBezTo>
                    <a:pt x="86" y="19"/>
                    <a:pt x="89" y="19"/>
                    <a:pt x="92" y="19"/>
                  </a:cubicBezTo>
                  <a:cubicBezTo>
                    <a:pt x="93" y="19"/>
                    <a:pt x="94" y="19"/>
                    <a:pt x="95" y="19"/>
                  </a:cubicBezTo>
                  <a:cubicBezTo>
                    <a:pt x="97" y="20"/>
                    <a:pt x="99" y="20"/>
                    <a:pt x="101" y="20"/>
                  </a:cubicBezTo>
                  <a:cubicBezTo>
                    <a:pt x="104" y="20"/>
                    <a:pt x="107" y="20"/>
                    <a:pt x="110" y="20"/>
                  </a:cubicBezTo>
                  <a:cubicBezTo>
                    <a:pt x="113" y="21"/>
                    <a:pt x="115" y="21"/>
                    <a:pt x="117" y="21"/>
                  </a:cubicBezTo>
                  <a:cubicBezTo>
                    <a:pt x="118" y="21"/>
                    <a:pt x="118" y="21"/>
                    <a:pt x="119" y="21"/>
                  </a:cubicBezTo>
                  <a:cubicBezTo>
                    <a:pt x="122" y="21"/>
                    <a:pt x="125" y="21"/>
                    <a:pt x="128" y="22"/>
                  </a:cubicBezTo>
                  <a:cubicBezTo>
                    <a:pt x="131" y="22"/>
                    <a:pt x="134" y="22"/>
                    <a:pt x="137" y="22"/>
                  </a:cubicBezTo>
                  <a:cubicBezTo>
                    <a:pt x="138" y="22"/>
                    <a:pt x="139" y="22"/>
                    <a:pt x="140" y="23"/>
                  </a:cubicBezTo>
                  <a:cubicBezTo>
                    <a:pt x="142" y="23"/>
                    <a:pt x="144" y="23"/>
                    <a:pt x="146" y="23"/>
                  </a:cubicBezTo>
                  <a:cubicBezTo>
                    <a:pt x="149" y="23"/>
                    <a:pt x="152" y="23"/>
                    <a:pt x="155" y="24"/>
                  </a:cubicBezTo>
                  <a:cubicBezTo>
                    <a:pt x="157" y="24"/>
                    <a:pt x="159" y="24"/>
                    <a:pt x="162" y="24"/>
                  </a:cubicBezTo>
                  <a:cubicBezTo>
                    <a:pt x="162" y="20"/>
                    <a:pt x="162" y="15"/>
                    <a:pt x="162" y="10"/>
                  </a:cubicBezTo>
                  <a:cubicBezTo>
                    <a:pt x="160" y="10"/>
                    <a:pt x="159" y="10"/>
                    <a:pt x="158" y="10"/>
                  </a:cubicBezTo>
                  <a:cubicBezTo>
                    <a:pt x="155" y="10"/>
                    <a:pt x="152" y="10"/>
                    <a:pt x="149" y="9"/>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6"/>
            <p:cNvSpPr>
              <a:spLocks/>
            </p:cNvSpPr>
            <p:nvPr/>
          </p:nvSpPr>
          <p:spPr bwMode="auto">
            <a:xfrm>
              <a:off x="2217738" y="1785938"/>
              <a:ext cx="438150" cy="136525"/>
            </a:xfrm>
            <a:custGeom>
              <a:avLst/>
              <a:gdLst>
                <a:gd name="T0" fmla="*/ 160 w 173"/>
                <a:gd name="T1" fmla="*/ 35 h 54"/>
                <a:gd name="T2" fmla="*/ 160 w 173"/>
                <a:gd name="T3" fmla="*/ 35 h 54"/>
                <a:gd name="T4" fmla="*/ 152 w 173"/>
                <a:gd name="T5" fmla="*/ 33 h 54"/>
                <a:gd name="T6" fmla="*/ 143 w 173"/>
                <a:gd name="T7" fmla="*/ 31 h 54"/>
                <a:gd name="T8" fmla="*/ 138 w 173"/>
                <a:gd name="T9" fmla="*/ 29 h 54"/>
                <a:gd name="T10" fmla="*/ 135 w 173"/>
                <a:gd name="T11" fmla="*/ 28 h 54"/>
                <a:gd name="T12" fmla="*/ 135 w 173"/>
                <a:gd name="T13" fmla="*/ 28 h 54"/>
                <a:gd name="T14" fmla="*/ 126 w 173"/>
                <a:gd name="T15" fmla="*/ 26 h 54"/>
                <a:gd name="T16" fmla="*/ 118 w 173"/>
                <a:gd name="T17" fmla="*/ 24 h 54"/>
                <a:gd name="T18" fmla="*/ 117 w 173"/>
                <a:gd name="T19" fmla="*/ 24 h 54"/>
                <a:gd name="T20" fmla="*/ 109 w 173"/>
                <a:gd name="T21" fmla="*/ 22 h 54"/>
                <a:gd name="T22" fmla="*/ 101 w 173"/>
                <a:gd name="T23" fmla="*/ 20 h 54"/>
                <a:gd name="T24" fmla="*/ 96 w 173"/>
                <a:gd name="T25" fmla="*/ 18 h 54"/>
                <a:gd name="T26" fmla="*/ 92 w 173"/>
                <a:gd name="T27" fmla="*/ 18 h 54"/>
                <a:gd name="T28" fmla="*/ 84 w 173"/>
                <a:gd name="T29" fmla="*/ 16 h 54"/>
                <a:gd name="T30" fmla="*/ 75 w 173"/>
                <a:gd name="T31" fmla="*/ 14 h 54"/>
                <a:gd name="T32" fmla="*/ 74 w 173"/>
                <a:gd name="T33" fmla="*/ 14 h 54"/>
                <a:gd name="T34" fmla="*/ 66 w 173"/>
                <a:gd name="T35" fmla="*/ 12 h 54"/>
                <a:gd name="T36" fmla="*/ 58 w 173"/>
                <a:gd name="T37" fmla="*/ 10 h 54"/>
                <a:gd name="T38" fmla="*/ 53 w 173"/>
                <a:gd name="T39" fmla="*/ 9 h 54"/>
                <a:gd name="T40" fmla="*/ 49 w 173"/>
                <a:gd name="T41" fmla="*/ 8 h 54"/>
                <a:gd name="T42" fmla="*/ 41 w 173"/>
                <a:gd name="T43" fmla="*/ 7 h 54"/>
                <a:gd name="T44" fmla="*/ 32 w 173"/>
                <a:gd name="T45" fmla="*/ 5 h 54"/>
                <a:gd name="T46" fmla="*/ 31 w 173"/>
                <a:gd name="T47" fmla="*/ 5 h 54"/>
                <a:gd name="T48" fmla="*/ 23 w 173"/>
                <a:gd name="T49" fmla="*/ 3 h 54"/>
                <a:gd name="T50" fmla="*/ 15 w 173"/>
                <a:gd name="T51" fmla="*/ 2 h 54"/>
                <a:gd name="T52" fmla="*/ 9 w 173"/>
                <a:gd name="T53" fmla="*/ 1 h 54"/>
                <a:gd name="T54" fmla="*/ 6 w 173"/>
                <a:gd name="T55" fmla="*/ 0 h 54"/>
                <a:gd name="T56" fmla="*/ 2 w 173"/>
                <a:gd name="T57" fmla="*/ 0 h 54"/>
                <a:gd name="T58" fmla="*/ 0 w 173"/>
                <a:gd name="T59" fmla="*/ 14 h 54"/>
                <a:gd name="T60" fmla="*/ 3 w 173"/>
                <a:gd name="T61" fmla="*/ 15 h 54"/>
                <a:gd name="T62" fmla="*/ 6 w 173"/>
                <a:gd name="T63" fmla="*/ 15 h 54"/>
                <a:gd name="T64" fmla="*/ 11 w 173"/>
                <a:gd name="T65" fmla="*/ 16 h 54"/>
                <a:gd name="T66" fmla="*/ 20 w 173"/>
                <a:gd name="T67" fmla="*/ 18 h 54"/>
                <a:gd name="T68" fmla="*/ 27 w 173"/>
                <a:gd name="T69" fmla="*/ 19 h 54"/>
                <a:gd name="T70" fmla="*/ 28 w 173"/>
                <a:gd name="T71" fmla="*/ 19 h 54"/>
                <a:gd name="T72" fmla="*/ 37 w 173"/>
                <a:gd name="T73" fmla="*/ 21 h 54"/>
                <a:gd name="T74" fmla="*/ 46 w 173"/>
                <a:gd name="T75" fmla="*/ 23 h 54"/>
                <a:gd name="T76" fmla="*/ 49 w 173"/>
                <a:gd name="T77" fmla="*/ 24 h 54"/>
                <a:gd name="T78" fmla="*/ 54 w 173"/>
                <a:gd name="T79" fmla="*/ 25 h 54"/>
                <a:gd name="T80" fmla="*/ 63 w 173"/>
                <a:gd name="T81" fmla="*/ 26 h 54"/>
                <a:gd name="T82" fmla="*/ 71 w 173"/>
                <a:gd name="T83" fmla="*/ 28 h 54"/>
                <a:gd name="T84" fmla="*/ 72 w 173"/>
                <a:gd name="T85" fmla="*/ 28 h 54"/>
                <a:gd name="T86" fmla="*/ 80 w 173"/>
                <a:gd name="T87" fmla="*/ 30 h 54"/>
                <a:gd name="T88" fmla="*/ 89 w 173"/>
                <a:gd name="T89" fmla="*/ 32 h 54"/>
                <a:gd name="T90" fmla="*/ 92 w 173"/>
                <a:gd name="T91" fmla="*/ 33 h 54"/>
                <a:gd name="T92" fmla="*/ 97 w 173"/>
                <a:gd name="T93" fmla="*/ 34 h 54"/>
                <a:gd name="T94" fmla="*/ 106 w 173"/>
                <a:gd name="T95" fmla="*/ 36 h 54"/>
                <a:gd name="T96" fmla="*/ 114 w 173"/>
                <a:gd name="T97" fmla="*/ 38 h 54"/>
                <a:gd name="T98" fmla="*/ 114 w 173"/>
                <a:gd name="T99" fmla="*/ 39 h 54"/>
                <a:gd name="T100" fmla="*/ 123 w 173"/>
                <a:gd name="T101" fmla="*/ 41 h 54"/>
                <a:gd name="T102" fmla="*/ 131 w 173"/>
                <a:gd name="T103" fmla="*/ 43 h 54"/>
                <a:gd name="T104" fmla="*/ 131 w 173"/>
                <a:gd name="T105" fmla="*/ 43 h 54"/>
                <a:gd name="T106" fmla="*/ 135 w 173"/>
                <a:gd name="T107" fmla="*/ 44 h 54"/>
                <a:gd name="T108" fmla="*/ 140 w 173"/>
                <a:gd name="T109" fmla="*/ 45 h 54"/>
                <a:gd name="T110" fmla="*/ 148 w 173"/>
                <a:gd name="T111" fmla="*/ 48 h 54"/>
                <a:gd name="T112" fmla="*/ 156 w 173"/>
                <a:gd name="T113" fmla="*/ 50 h 54"/>
                <a:gd name="T114" fmla="*/ 157 w 173"/>
                <a:gd name="T115" fmla="*/ 50 h 54"/>
                <a:gd name="T116" fmla="*/ 165 w 173"/>
                <a:gd name="T117" fmla="*/ 53 h 54"/>
                <a:gd name="T118" fmla="*/ 170 w 173"/>
                <a:gd name="T119" fmla="*/ 54 h 54"/>
                <a:gd name="T120" fmla="*/ 173 w 173"/>
                <a:gd name="T121" fmla="*/ 39 h 54"/>
                <a:gd name="T122" fmla="*/ 169 w 173"/>
                <a:gd name="T123" fmla="*/ 38 h 54"/>
                <a:gd name="T124" fmla="*/ 160 w 173"/>
                <a:gd name="T125"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54">
                  <a:moveTo>
                    <a:pt x="160" y="35"/>
                  </a:moveTo>
                  <a:cubicBezTo>
                    <a:pt x="160" y="35"/>
                    <a:pt x="160" y="35"/>
                    <a:pt x="160" y="35"/>
                  </a:cubicBezTo>
                  <a:cubicBezTo>
                    <a:pt x="157" y="34"/>
                    <a:pt x="154" y="34"/>
                    <a:pt x="152" y="33"/>
                  </a:cubicBezTo>
                  <a:cubicBezTo>
                    <a:pt x="149" y="32"/>
                    <a:pt x="146" y="31"/>
                    <a:pt x="143" y="31"/>
                  </a:cubicBezTo>
                  <a:cubicBezTo>
                    <a:pt x="142" y="30"/>
                    <a:pt x="140" y="30"/>
                    <a:pt x="138" y="29"/>
                  </a:cubicBezTo>
                  <a:cubicBezTo>
                    <a:pt x="137" y="29"/>
                    <a:pt x="136" y="28"/>
                    <a:pt x="135" y="28"/>
                  </a:cubicBezTo>
                  <a:cubicBezTo>
                    <a:pt x="135" y="28"/>
                    <a:pt x="135" y="28"/>
                    <a:pt x="135" y="28"/>
                  </a:cubicBezTo>
                  <a:cubicBezTo>
                    <a:pt x="132" y="27"/>
                    <a:pt x="129" y="27"/>
                    <a:pt x="126" y="26"/>
                  </a:cubicBezTo>
                  <a:cubicBezTo>
                    <a:pt x="124" y="25"/>
                    <a:pt x="121" y="24"/>
                    <a:pt x="118" y="24"/>
                  </a:cubicBezTo>
                  <a:cubicBezTo>
                    <a:pt x="118" y="24"/>
                    <a:pt x="117" y="24"/>
                    <a:pt x="117" y="24"/>
                  </a:cubicBezTo>
                  <a:cubicBezTo>
                    <a:pt x="114" y="23"/>
                    <a:pt x="112" y="22"/>
                    <a:pt x="109" y="22"/>
                  </a:cubicBezTo>
                  <a:cubicBezTo>
                    <a:pt x="106" y="21"/>
                    <a:pt x="104" y="20"/>
                    <a:pt x="101" y="20"/>
                  </a:cubicBezTo>
                  <a:cubicBezTo>
                    <a:pt x="99" y="19"/>
                    <a:pt x="97" y="19"/>
                    <a:pt x="96" y="18"/>
                  </a:cubicBezTo>
                  <a:cubicBezTo>
                    <a:pt x="94" y="18"/>
                    <a:pt x="93" y="18"/>
                    <a:pt x="92" y="18"/>
                  </a:cubicBezTo>
                  <a:cubicBezTo>
                    <a:pt x="89" y="17"/>
                    <a:pt x="86" y="16"/>
                    <a:pt x="84" y="16"/>
                  </a:cubicBezTo>
                  <a:cubicBezTo>
                    <a:pt x="81" y="15"/>
                    <a:pt x="78" y="14"/>
                    <a:pt x="75" y="14"/>
                  </a:cubicBezTo>
                  <a:cubicBezTo>
                    <a:pt x="75" y="14"/>
                    <a:pt x="74" y="14"/>
                    <a:pt x="74" y="14"/>
                  </a:cubicBezTo>
                  <a:cubicBezTo>
                    <a:pt x="72" y="13"/>
                    <a:pt x="69" y="12"/>
                    <a:pt x="66" y="12"/>
                  </a:cubicBezTo>
                  <a:cubicBezTo>
                    <a:pt x="64" y="11"/>
                    <a:pt x="61" y="11"/>
                    <a:pt x="58" y="10"/>
                  </a:cubicBezTo>
                  <a:cubicBezTo>
                    <a:pt x="56" y="10"/>
                    <a:pt x="54" y="9"/>
                    <a:pt x="53" y="9"/>
                  </a:cubicBezTo>
                  <a:cubicBezTo>
                    <a:pt x="51" y="9"/>
                    <a:pt x="50" y="9"/>
                    <a:pt x="49" y="8"/>
                  </a:cubicBezTo>
                  <a:cubicBezTo>
                    <a:pt x="46" y="8"/>
                    <a:pt x="43" y="7"/>
                    <a:pt x="41" y="7"/>
                  </a:cubicBezTo>
                  <a:cubicBezTo>
                    <a:pt x="38" y="6"/>
                    <a:pt x="35" y="6"/>
                    <a:pt x="32" y="5"/>
                  </a:cubicBezTo>
                  <a:cubicBezTo>
                    <a:pt x="32" y="5"/>
                    <a:pt x="31" y="5"/>
                    <a:pt x="31" y="5"/>
                  </a:cubicBezTo>
                  <a:cubicBezTo>
                    <a:pt x="28" y="4"/>
                    <a:pt x="26" y="4"/>
                    <a:pt x="23" y="3"/>
                  </a:cubicBezTo>
                  <a:cubicBezTo>
                    <a:pt x="20" y="3"/>
                    <a:pt x="17" y="2"/>
                    <a:pt x="15" y="2"/>
                  </a:cubicBezTo>
                  <a:cubicBezTo>
                    <a:pt x="13" y="1"/>
                    <a:pt x="11" y="1"/>
                    <a:pt x="9" y="1"/>
                  </a:cubicBezTo>
                  <a:cubicBezTo>
                    <a:pt x="8" y="1"/>
                    <a:pt x="7" y="0"/>
                    <a:pt x="6" y="0"/>
                  </a:cubicBezTo>
                  <a:cubicBezTo>
                    <a:pt x="5" y="0"/>
                    <a:pt x="4" y="0"/>
                    <a:pt x="2" y="0"/>
                  </a:cubicBezTo>
                  <a:cubicBezTo>
                    <a:pt x="2" y="4"/>
                    <a:pt x="1" y="9"/>
                    <a:pt x="0" y="14"/>
                  </a:cubicBezTo>
                  <a:cubicBezTo>
                    <a:pt x="1" y="14"/>
                    <a:pt x="2" y="14"/>
                    <a:pt x="3" y="15"/>
                  </a:cubicBezTo>
                  <a:cubicBezTo>
                    <a:pt x="4" y="15"/>
                    <a:pt x="5" y="15"/>
                    <a:pt x="6" y="15"/>
                  </a:cubicBezTo>
                  <a:cubicBezTo>
                    <a:pt x="8" y="16"/>
                    <a:pt x="9" y="16"/>
                    <a:pt x="11" y="16"/>
                  </a:cubicBezTo>
                  <a:cubicBezTo>
                    <a:pt x="14" y="17"/>
                    <a:pt x="17" y="17"/>
                    <a:pt x="20" y="18"/>
                  </a:cubicBezTo>
                  <a:cubicBezTo>
                    <a:pt x="22" y="18"/>
                    <a:pt x="25" y="19"/>
                    <a:pt x="27" y="19"/>
                  </a:cubicBezTo>
                  <a:cubicBezTo>
                    <a:pt x="28" y="19"/>
                    <a:pt x="28" y="19"/>
                    <a:pt x="28" y="19"/>
                  </a:cubicBezTo>
                  <a:cubicBezTo>
                    <a:pt x="31" y="20"/>
                    <a:pt x="34" y="21"/>
                    <a:pt x="37" y="21"/>
                  </a:cubicBezTo>
                  <a:cubicBezTo>
                    <a:pt x="40" y="22"/>
                    <a:pt x="43" y="22"/>
                    <a:pt x="46" y="23"/>
                  </a:cubicBezTo>
                  <a:cubicBezTo>
                    <a:pt x="47" y="23"/>
                    <a:pt x="48" y="23"/>
                    <a:pt x="49" y="24"/>
                  </a:cubicBezTo>
                  <a:cubicBezTo>
                    <a:pt x="51" y="24"/>
                    <a:pt x="53" y="24"/>
                    <a:pt x="54" y="25"/>
                  </a:cubicBezTo>
                  <a:cubicBezTo>
                    <a:pt x="57" y="25"/>
                    <a:pt x="60" y="26"/>
                    <a:pt x="63" y="26"/>
                  </a:cubicBezTo>
                  <a:cubicBezTo>
                    <a:pt x="66" y="27"/>
                    <a:pt x="68" y="28"/>
                    <a:pt x="71" y="28"/>
                  </a:cubicBezTo>
                  <a:cubicBezTo>
                    <a:pt x="71" y="28"/>
                    <a:pt x="71" y="28"/>
                    <a:pt x="72" y="28"/>
                  </a:cubicBezTo>
                  <a:cubicBezTo>
                    <a:pt x="74" y="29"/>
                    <a:pt x="77" y="30"/>
                    <a:pt x="80" y="30"/>
                  </a:cubicBezTo>
                  <a:cubicBezTo>
                    <a:pt x="83" y="31"/>
                    <a:pt x="86" y="32"/>
                    <a:pt x="89" y="32"/>
                  </a:cubicBezTo>
                  <a:cubicBezTo>
                    <a:pt x="90" y="33"/>
                    <a:pt x="91" y="33"/>
                    <a:pt x="92" y="33"/>
                  </a:cubicBezTo>
                  <a:cubicBezTo>
                    <a:pt x="94" y="33"/>
                    <a:pt x="96" y="34"/>
                    <a:pt x="97" y="34"/>
                  </a:cubicBezTo>
                  <a:cubicBezTo>
                    <a:pt x="100" y="35"/>
                    <a:pt x="103" y="36"/>
                    <a:pt x="106" y="36"/>
                  </a:cubicBezTo>
                  <a:cubicBezTo>
                    <a:pt x="108" y="37"/>
                    <a:pt x="111" y="38"/>
                    <a:pt x="114" y="38"/>
                  </a:cubicBezTo>
                  <a:cubicBezTo>
                    <a:pt x="114" y="38"/>
                    <a:pt x="114" y="38"/>
                    <a:pt x="114" y="39"/>
                  </a:cubicBezTo>
                  <a:cubicBezTo>
                    <a:pt x="117" y="39"/>
                    <a:pt x="120" y="40"/>
                    <a:pt x="123" y="41"/>
                  </a:cubicBezTo>
                  <a:cubicBezTo>
                    <a:pt x="126" y="41"/>
                    <a:pt x="128" y="42"/>
                    <a:pt x="131" y="43"/>
                  </a:cubicBezTo>
                  <a:cubicBezTo>
                    <a:pt x="131" y="43"/>
                    <a:pt x="131" y="43"/>
                    <a:pt x="131" y="43"/>
                  </a:cubicBezTo>
                  <a:cubicBezTo>
                    <a:pt x="133" y="43"/>
                    <a:pt x="134" y="44"/>
                    <a:pt x="135" y="44"/>
                  </a:cubicBezTo>
                  <a:cubicBezTo>
                    <a:pt x="137" y="44"/>
                    <a:pt x="138" y="45"/>
                    <a:pt x="140" y="45"/>
                  </a:cubicBezTo>
                  <a:cubicBezTo>
                    <a:pt x="143" y="46"/>
                    <a:pt x="145" y="47"/>
                    <a:pt x="148" y="48"/>
                  </a:cubicBezTo>
                  <a:cubicBezTo>
                    <a:pt x="151" y="49"/>
                    <a:pt x="153" y="49"/>
                    <a:pt x="156" y="50"/>
                  </a:cubicBezTo>
                  <a:cubicBezTo>
                    <a:pt x="156" y="50"/>
                    <a:pt x="157" y="50"/>
                    <a:pt x="157" y="50"/>
                  </a:cubicBezTo>
                  <a:cubicBezTo>
                    <a:pt x="160" y="51"/>
                    <a:pt x="162" y="52"/>
                    <a:pt x="165" y="53"/>
                  </a:cubicBezTo>
                  <a:cubicBezTo>
                    <a:pt x="167" y="53"/>
                    <a:pt x="168" y="54"/>
                    <a:pt x="170" y="54"/>
                  </a:cubicBezTo>
                  <a:cubicBezTo>
                    <a:pt x="171" y="49"/>
                    <a:pt x="172" y="44"/>
                    <a:pt x="173" y="39"/>
                  </a:cubicBezTo>
                  <a:cubicBezTo>
                    <a:pt x="172" y="39"/>
                    <a:pt x="170" y="38"/>
                    <a:pt x="169" y="38"/>
                  </a:cubicBezTo>
                  <a:cubicBezTo>
                    <a:pt x="166" y="37"/>
                    <a:pt x="163" y="36"/>
                    <a:pt x="160" y="35"/>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7"/>
            <p:cNvSpPr>
              <a:spLocks/>
            </p:cNvSpPr>
            <p:nvPr/>
          </p:nvSpPr>
          <p:spPr bwMode="auto">
            <a:xfrm>
              <a:off x="2473325" y="2813050"/>
              <a:ext cx="403225" cy="200025"/>
            </a:xfrm>
            <a:custGeom>
              <a:avLst/>
              <a:gdLst>
                <a:gd name="T0" fmla="*/ 2 w 159"/>
                <a:gd name="T1" fmla="*/ 66 h 79"/>
                <a:gd name="T2" fmla="*/ 8 w 159"/>
                <a:gd name="T3" fmla="*/ 78 h 79"/>
                <a:gd name="T4" fmla="*/ 8 w 159"/>
                <a:gd name="T5" fmla="*/ 79 h 79"/>
                <a:gd name="T6" fmla="*/ 12 w 159"/>
                <a:gd name="T7" fmla="*/ 77 h 79"/>
                <a:gd name="T8" fmla="*/ 17 w 159"/>
                <a:gd name="T9" fmla="*/ 75 h 79"/>
                <a:gd name="T10" fmla="*/ 22 w 159"/>
                <a:gd name="T11" fmla="*/ 74 h 79"/>
                <a:gd name="T12" fmla="*/ 27 w 159"/>
                <a:gd name="T13" fmla="*/ 71 h 79"/>
                <a:gd name="T14" fmla="*/ 37 w 159"/>
                <a:gd name="T15" fmla="*/ 67 h 79"/>
                <a:gd name="T16" fmla="*/ 47 w 159"/>
                <a:gd name="T17" fmla="*/ 64 h 79"/>
                <a:gd name="T18" fmla="*/ 47 w 159"/>
                <a:gd name="T19" fmla="*/ 63 h 79"/>
                <a:gd name="T20" fmla="*/ 57 w 159"/>
                <a:gd name="T21" fmla="*/ 59 h 79"/>
                <a:gd name="T22" fmla="*/ 67 w 159"/>
                <a:gd name="T23" fmla="*/ 55 h 79"/>
                <a:gd name="T24" fmla="*/ 72 w 159"/>
                <a:gd name="T25" fmla="*/ 53 h 79"/>
                <a:gd name="T26" fmla="*/ 78 w 159"/>
                <a:gd name="T27" fmla="*/ 50 h 79"/>
                <a:gd name="T28" fmla="*/ 88 w 159"/>
                <a:gd name="T29" fmla="*/ 46 h 79"/>
                <a:gd name="T30" fmla="*/ 97 w 159"/>
                <a:gd name="T31" fmla="*/ 41 h 79"/>
                <a:gd name="T32" fmla="*/ 98 w 159"/>
                <a:gd name="T33" fmla="*/ 41 h 79"/>
                <a:gd name="T34" fmla="*/ 108 w 159"/>
                <a:gd name="T35" fmla="*/ 36 h 79"/>
                <a:gd name="T36" fmla="*/ 118 w 159"/>
                <a:gd name="T37" fmla="*/ 31 h 79"/>
                <a:gd name="T38" fmla="*/ 123 w 159"/>
                <a:gd name="T39" fmla="*/ 29 h 79"/>
                <a:gd name="T40" fmla="*/ 129 w 159"/>
                <a:gd name="T41" fmla="*/ 26 h 79"/>
                <a:gd name="T42" fmla="*/ 139 w 159"/>
                <a:gd name="T43" fmla="*/ 20 h 79"/>
                <a:gd name="T44" fmla="*/ 147 w 159"/>
                <a:gd name="T45" fmla="*/ 16 h 79"/>
                <a:gd name="T46" fmla="*/ 149 w 159"/>
                <a:gd name="T47" fmla="*/ 15 h 79"/>
                <a:gd name="T48" fmla="*/ 149 w 159"/>
                <a:gd name="T49" fmla="*/ 14 h 79"/>
                <a:gd name="T50" fmla="*/ 159 w 159"/>
                <a:gd name="T51" fmla="*/ 9 h 79"/>
                <a:gd name="T52" fmla="*/ 152 w 159"/>
                <a:gd name="T53" fmla="*/ 5 h 79"/>
                <a:gd name="T54" fmla="*/ 151 w 159"/>
                <a:gd name="T55" fmla="*/ 5 h 79"/>
                <a:gd name="T56" fmla="*/ 144 w 159"/>
                <a:gd name="T57" fmla="*/ 1 h 79"/>
                <a:gd name="T58" fmla="*/ 142 w 159"/>
                <a:gd name="T59" fmla="*/ 0 h 79"/>
                <a:gd name="T60" fmla="*/ 139 w 159"/>
                <a:gd name="T61" fmla="*/ 1 h 79"/>
                <a:gd name="T62" fmla="*/ 134 w 159"/>
                <a:gd name="T63" fmla="*/ 4 h 79"/>
                <a:gd name="T64" fmla="*/ 128 w 159"/>
                <a:gd name="T65" fmla="*/ 7 h 79"/>
                <a:gd name="T66" fmla="*/ 123 w 159"/>
                <a:gd name="T67" fmla="*/ 10 h 79"/>
                <a:gd name="T68" fmla="*/ 113 w 159"/>
                <a:gd name="T69" fmla="*/ 15 h 79"/>
                <a:gd name="T70" fmla="*/ 103 w 159"/>
                <a:gd name="T71" fmla="*/ 20 h 79"/>
                <a:gd name="T72" fmla="*/ 102 w 159"/>
                <a:gd name="T73" fmla="*/ 20 h 79"/>
                <a:gd name="T74" fmla="*/ 93 w 159"/>
                <a:gd name="T75" fmla="*/ 25 h 79"/>
                <a:gd name="T76" fmla="*/ 82 w 159"/>
                <a:gd name="T77" fmla="*/ 30 h 79"/>
                <a:gd name="T78" fmla="*/ 77 w 159"/>
                <a:gd name="T79" fmla="*/ 32 h 79"/>
                <a:gd name="T80" fmla="*/ 72 w 159"/>
                <a:gd name="T81" fmla="*/ 34 h 79"/>
                <a:gd name="T82" fmla="*/ 62 w 159"/>
                <a:gd name="T83" fmla="*/ 39 h 79"/>
                <a:gd name="T84" fmla="*/ 52 w 159"/>
                <a:gd name="T85" fmla="*/ 43 h 79"/>
                <a:gd name="T86" fmla="*/ 51 w 159"/>
                <a:gd name="T87" fmla="*/ 43 h 79"/>
                <a:gd name="T88" fmla="*/ 42 w 159"/>
                <a:gd name="T89" fmla="*/ 47 h 79"/>
                <a:gd name="T90" fmla="*/ 32 w 159"/>
                <a:gd name="T91" fmla="*/ 51 h 79"/>
                <a:gd name="T92" fmla="*/ 26 w 159"/>
                <a:gd name="T93" fmla="*/ 54 h 79"/>
                <a:gd name="T94" fmla="*/ 22 w 159"/>
                <a:gd name="T95" fmla="*/ 55 h 79"/>
                <a:gd name="T96" fmla="*/ 12 w 159"/>
                <a:gd name="T97" fmla="*/ 59 h 79"/>
                <a:gd name="T98" fmla="*/ 6 w 159"/>
                <a:gd name="T99" fmla="*/ 62 h 79"/>
                <a:gd name="T100" fmla="*/ 2 w 159"/>
                <a:gd name="T101" fmla="*/ 63 h 79"/>
                <a:gd name="T102" fmla="*/ 2 w 159"/>
                <a:gd name="T103" fmla="*/ 63 h 79"/>
                <a:gd name="T104" fmla="*/ 0 w 159"/>
                <a:gd name="T105" fmla="*/ 64 h 79"/>
                <a:gd name="T106" fmla="*/ 1 w 159"/>
                <a:gd name="T107" fmla="*/ 65 h 79"/>
                <a:gd name="T108" fmla="*/ 2 w 159"/>
                <a:gd name="T109" fmla="*/ 6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79">
                  <a:moveTo>
                    <a:pt x="2" y="66"/>
                  </a:moveTo>
                  <a:cubicBezTo>
                    <a:pt x="4" y="70"/>
                    <a:pt x="6" y="74"/>
                    <a:pt x="8" y="78"/>
                  </a:cubicBezTo>
                  <a:cubicBezTo>
                    <a:pt x="8" y="78"/>
                    <a:pt x="8" y="78"/>
                    <a:pt x="8" y="79"/>
                  </a:cubicBezTo>
                  <a:cubicBezTo>
                    <a:pt x="10" y="78"/>
                    <a:pt x="11" y="78"/>
                    <a:pt x="12" y="77"/>
                  </a:cubicBezTo>
                  <a:cubicBezTo>
                    <a:pt x="14" y="77"/>
                    <a:pt x="16" y="76"/>
                    <a:pt x="17" y="75"/>
                  </a:cubicBezTo>
                  <a:cubicBezTo>
                    <a:pt x="19" y="75"/>
                    <a:pt x="20" y="74"/>
                    <a:pt x="22" y="74"/>
                  </a:cubicBezTo>
                  <a:cubicBezTo>
                    <a:pt x="24" y="73"/>
                    <a:pt x="26" y="72"/>
                    <a:pt x="27" y="71"/>
                  </a:cubicBezTo>
                  <a:cubicBezTo>
                    <a:pt x="31" y="70"/>
                    <a:pt x="34" y="69"/>
                    <a:pt x="37" y="67"/>
                  </a:cubicBezTo>
                  <a:cubicBezTo>
                    <a:pt x="41" y="66"/>
                    <a:pt x="44" y="65"/>
                    <a:pt x="47" y="64"/>
                  </a:cubicBezTo>
                  <a:cubicBezTo>
                    <a:pt x="47" y="64"/>
                    <a:pt x="47" y="63"/>
                    <a:pt x="47" y="63"/>
                  </a:cubicBezTo>
                  <a:cubicBezTo>
                    <a:pt x="51" y="62"/>
                    <a:pt x="54" y="61"/>
                    <a:pt x="57" y="59"/>
                  </a:cubicBezTo>
                  <a:cubicBezTo>
                    <a:pt x="61" y="58"/>
                    <a:pt x="64" y="56"/>
                    <a:pt x="67" y="55"/>
                  </a:cubicBezTo>
                  <a:cubicBezTo>
                    <a:pt x="69" y="54"/>
                    <a:pt x="70" y="53"/>
                    <a:pt x="72" y="53"/>
                  </a:cubicBezTo>
                  <a:cubicBezTo>
                    <a:pt x="74" y="52"/>
                    <a:pt x="76" y="51"/>
                    <a:pt x="78" y="50"/>
                  </a:cubicBezTo>
                  <a:cubicBezTo>
                    <a:pt x="81" y="49"/>
                    <a:pt x="84" y="47"/>
                    <a:pt x="88" y="46"/>
                  </a:cubicBezTo>
                  <a:cubicBezTo>
                    <a:pt x="91" y="44"/>
                    <a:pt x="94" y="43"/>
                    <a:pt x="97" y="41"/>
                  </a:cubicBezTo>
                  <a:cubicBezTo>
                    <a:pt x="97" y="41"/>
                    <a:pt x="98" y="41"/>
                    <a:pt x="98" y="41"/>
                  </a:cubicBezTo>
                  <a:cubicBezTo>
                    <a:pt x="101" y="39"/>
                    <a:pt x="105" y="38"/>
                    <a:pt x="108" y="36"/>
                  </a:cubicBezTo>
                  <a:cubicBezTo>
                    <a:pt x="111" y="34"/>
                    <a:pt x="115" y="33"/>
                    <a:pt x="118" y="31"/>
                  </a:cubicBezTo>
                  <a:cubicBezTo>
                    <a:pt x="120" y="30"/>
                    <a:pt x="121" y="29"/>
                    <a:pt x="123" y="29"/>
                  </a:cubicBezTo>
                  <a:cubicBezTo>
                    <a:pt x="125" y="28"/>
                    <a:pt x="127" y="27"/>
                    <a:pt x="129" y="26"/>
                  </a:cubicBezTo>
                  <a:cubicBezTo>
                    <a:pt x="132" y="24"/>
                    <a:pt x="135" y="22"/>
                    <a:pt x="139" y="20"/>
                  </a:cubicBezTo>
                  <a:cubicBezTo>
                    <a:pt x="142" y="19"/>
                    <a:pt x="144" y="17"/>
                    <a:pt x="147" y="16"/>
                  </a:cubicBezTo>
                  <a:cubicBezTo>
                    <a:pt x="148" y="15"/>
                    <a:pt x="148" y="15"/>
                    <a:pt x="149" y="15"/>
                  </a:cubicBezTo>
                  <a:cubicBezTo>
                    <a:pt x="149" y="15"/>
                    <a:pt x="149" y="14"/>
                    <a:pt x="149" y="14"/>
                  </a:cubicBezTo>
                  <a:cubicBezTo>
                    <a:pt x="152" y="13"/>
                    <a:pt x="156" y="11"/>
                    <a:pt x="159" y="9"/>
                  </a:cubicBezTo>
                  <a:cubicBezTo>
                    <a:pt x="156" y="8"/>
                    <a:pt x="154" y="6"/>
                    <a:pt x="152" y="5"/>
                  </a:cubicBezTo>
                  <a:cubicBezTo>
                    <a:pt x="151" y="5"/>
                    <a:pt x="151" y="5"/>
                    <a:pt x="151" y="5"/>
                  </a:cubicBezTo>
                  <a:cubicBezTo>
                    <a:pt x="149" y="4"/>
                    <a:pt x="146" y="2"/>
                    <a:pt x="144" y="1"/>
                  </a:cubicBezTo>
                  <a:cubicBezTo>
                    <a:pt x="143" y="0"/>
                    <a:pt x="142" y="0"/>
                    <a:pt x="142" y="0"/>
                  </a:cubicBezTo>
                  <a:cubicBezTo>
                    <a:pt x="141" y="0"/>
                    <a:pt x="140" y="1"/>
                    <a:pt x="139" y="1"/>
                  </a:cubicBezTo>
                  <a:cubicBezTo>
                    <a:pt x="137" y="2"/>
                    <a:pt x="135" y="3"/>
                    <a:pt x="134" y="4"/>
                  </a:cubicBezTo>
                  <a:cubicBezTo>
                    <a:pt x="132" y="5"/>
                    <a:pt x="130" y="6"/>
                    <a:pt x="128" y="7"/>
                  </a:cubicBezTo>
                  <a:cubicBezTo>
                    <a:pt x="126" y="8"/>
                    <a:pt x="125" y="9"/>
                    <a:pt x="123" y="10"/>
                  </a:cubicBezTo>
                  <a:cubicBezTo>
                    <a:pt x="120" y="11"/>
                    <a:pt x="116" y="13"/>
                    <a:pt x="113" y="15"/>
                  </a:cubicBezTo>
                  <a:cubicBezTo>
                    <a:pt x="110" y="17"/>
                    <a:pt x="106" y="18"/>
                    <a:pt x="103" y="20"/>
                  </a:cubicBezTo>
                  <a:cubicBezTo>
                    <a:pt x="103" y="20"/>
                    <a:pt x="102" y="20"/>
                    <a:pt x="102" y="20"/>
                  </a:cubicBezTo>
                  <a:cubicBezTo>
                    <a:pt x="99" y="22"/>
                    <a:pt x="96" y="24"/>
                    <a:pt x="93" y="25"/>
                  </a:cubicBezTo>
                  <a:cubicBezTo>
                    <a:pt x="89" y="27"/>
                    <a:pt x="86" y="28"/>
                    <a:pt x="82" y="30"/>
                  </a:cubicBezTo>
                  <a:cubicBezTo>
                    <a:pt x="81" y="31"/>
                    <a:pt x="79" y="32"/>
                    <a:pt x="77" y="32"/>
                  </a:cubicBezTo>
                  <a:cubicBezTo>
                    <a:pt x="75" y="33"/>
                    <a:pt x="74" y="34"/>
                    <a:pt x="72" y="34"/>
                  </a:cubicBezTo>
                  <a:cubicBezTo>
                    <a:pt x="69" y="36"/>
                    <a:pt x="66" y="37"/>
                    <a:pt x="62" y="39"/>
                  </a:cubicBezTo>
                  <a:cubicBezTo>
                    <a:pt x="59" y="40"/>
                    <a:pt x="55" y="42"/>
                    <a:pt x="52" y="43"/>
                  </a:cubicBezTo>
                  <a:cubicBezTo>
                    <a:pt x="52" y="43"/>
                    <a:pt x="52" y="43"/>
                    <a:pt x="51" y="43"/>
                  </a:cubicBezTo>
                  <a:cubicBezTo>
                    <a:pt x="48" y="45"/>
                    <a:pt x="45" y="46"/>
                    <a:pt x="42" y="47"/>
                  </a:cubicBezTo>
                  <a:cubicBezTo>
                    <a:pt x="39" y="49"/>
                    <a:pt x="35" y="50"/>
                    <a:pt x="32" y="51"/>
                  </a:cubicBezTo>
                  <a:cubicBezTo>
                    <a:pt x="30" y="52"/>
                    <a:pt x="28" y="53"/>
                    <a:pt x="26" y="54"/>
                  </a:cubicBezTo>
                  <a:cubicBezTo>
                    <a:pt x="25" y="54"/>
                    <a:pt x="24" y="55"/>
                    <a:pt x="22" y="55"/>
                  </a:cubicBezTo>
                  <a:cubicBezTo>
                    <a:pt x="19" y="57"/>
                    <a:pt x="16" y="58"/>
                    <a:pt x="12" y="59"/>
                  </a:cubicBezTo>
                  <a:cubicBezTo>
                    <a:pt x="10" y="60"/>
                    <a:pt x="8" y="61"/>
                    <a:pt x="6" y="62"/>
                  </a:cubicBezTo>
                  <a:cubicBezTo>
                    <a:pt x="5" y="62"/>
                    <a:pt x="4" y="63"/>
                    <a:pt x="2" y="63"/>
                  </a:cubicBezTo>
                  <a:cubicBezTo>
                    <a:pt x="2" y="63"/>
                    <a:pt x="2" y="63"/>
                    <a:pt x="2" y="63"/>
                  </a:cubicBezTo>
                  <a:cubicBezTo>
                    <a:pt x="1" y="63"/>
                    <a:pt x="1" y="64"/>
                    <a:pt x="0" y="64"/>
                  </a:cubicBezTo>
                  <a:cubicBezTo>
                    <a:pt x="0" y="64"/>
                    <a:pt x="1" y="65"/>
                    <a:pt x="1" y="65"/>
                  </a:cubicBezTo>
                  <a:cubicBezTo>
                    <a:pt x="1" y="66"/>
                    <a:pt x="1" y="66"/>
                    <a:pt x="2" y="66"/>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8"/>
            <p:cNvSpPr>
              <a:spLocks/>
            </p:cNvSpPr>
            <p:nvPr/>
          </p:nvSpPr>
          <p:spPr bwMode="auto">
            <a:xfrm>
              <a:off x="2989263" y="2419350"/>
              <a:ext cx="255588" cy="315913"/>
            </a:xfrm>
            <a:custGeom>
              <a:avLst/>
              <a:gdLst>
                <a:gd name="T0" fmla="*/ 65 w 101"/>
                <a:gd name="T1" fmla="*/ 51 h 124"/>
                <a:gd name="T2" fmla="*/ 64 w 101"/>
                <a:gd name="T3" fmla="*/ 52 h 124"/>
                <a:gd name="T4" fmla="*/ 53 w 101"/>
                <a:gd name="T5" fmla="*/ 69 h 124"/>
                <a:gd name="T6" fmla="*/ 51 w 101"/>
                <a:gd name="T7" fmla="*/ 71 h 124"/>
                <a:gd name="T8" fmla="*/ 39 w 101"/>
                <a:gd name="T9" fmla="*/ 84 h 124"/>
                <a:gd name="T10" fmla="*/ 32 w 101"/>
                <a:gd name="T11" fmla="*/ 90 h 124"/>
                <a:gd name="T12" fmla="*/ 27 w 101"/>
                <a:gd name="T13" fmla="*/ 95 h 124"/>
                <a:gd name="T14" fmla="*/ 16 w 101"/>
                <a:gd name="T15" fmla="*/ 105 h 124"/>
                <a:gd name="T16" fmla="*/ 5 w 101"/>
                <a:gd name="T17" fmla="*/ 113 h 124"/>
                <a:gd name="T18" fmla="*/ 4 w 101"/>
                <a:gd name="T19" fmla="*/ 113 h 124"/>
                <a:gd name="T20" fmla="*/ 0 w 101"/>
                <a:gd name="T21" fmla="*/ 117 h 124"/>
                <a:gd name="T22" fmla="*/ 3 w 101"/>
                <a:gd name="T23" fmla="*/ 118 h 124"/>
                <a:gd name="T24" fmla="*/ 4 w 101"/>
                <a:gd name="T25" fmla="*/ 118 h 124"/>
                <a:gd name="T26" fmla="*/ 12 w 101"/>
                <a:gd name="T27" fmla="*/ 121 h 124"/>
                <a:gd name="T28" fmla="*/ 17 w 101"/>
                <a:gd name="T29" fmla="*/ 123 h 124"/>
                <a:gd name="T30" fmla="*/ 18 w 101"/>
                <a:gd name="T31" fmla="*/ 124 h 124"/>
                <a:gd name="T32" fmla="*/ 21 w 101"/>
                <a:gd name="T33" fmla="*/ 122 h 124"/>
                <a:gd name="T34" fmla="*/ 26 w 101"/>
                <a:gd name="T35" fmla="*/ 118 h 124"/>
                <a:gd name="T36" fmla="*/ 32 w 101"/>
                <a:gd name="T37" fmla="*/ 113 h 124"/>
                <a:gd name="T38" fmla="*/ 43 w 101"/>
                <a:gd name="T39" fmla="*/ 103 h 124"/>
                <a:gd name="T40" fmla="*/ 55 w 101"/>
                <a:gd name="T41" fmla="*/ 91 h 124"/>
                <a:gd name="T42" fmla="*/ 55 w 101"/>
                <a:gd name="T43" fmla="*/ 91 h 124"/>
                <a:gd name="T44" fmla="*/ 66 w 101"/>
                <a:gd name="T45" fmla="*/ 79 h 124"/>
                <a:gd name="T46" fmla="*/ 68 w 101"/>
                <a:gd name="T47" fmla="*/ 76 h 124"/>
                <a:gd name="T48" fmla="*/ 82 w 101"/>
                <a:gd name="T49" fmla="*/ 53 h 124"/>
                <a:gd name="T50" fmla="*/ 86 w 101"/>
                <a:gd name="T51" fmla="*/ 45 h 124"/>
                <a:gd name="T52" fmla="*/ 91 w 101"/>
                <a:gd name="T53" fmla="*/ 35 h 124"/>
                <a:gd name="T54" fmla="*/ 99 w 101"/>
                <a:gd name="T55" fmla="*/ 8 h 124"/>
                <a:gd name="T56" fmla="*/ 101 w 101"/>
                <a:gd name="T57" fmla="*/ 0 h 124"/>
                <a:gd name="T58" fmla="*/ 99 w 101"/>
                <a:gd name="T59" fmla="*/ 0 h 124"/>
                <a:gd name="T60" fmla="*/ 99 w 101"/>
                <a:gd name="T61" fmla="*/ 0 h 124"/>
                <a:gd name="T62" fmla="*/ 95 w 101"/>
                <a:gd name="T63" fmla="*/ 0 h 124"/>
                <a:gd name="T64" fmla="*/ 86 w 101"/>
                <a:gd name="T65" fmla="*/ 0 h 124"/>
                <a:gd name="T66" fmla="*/ 84 w 101"/>
                <a:gd name="T67" fmla="*/ 0 h 124"/>
                <a:gd name="T68" fmla="*/ 84 w 101"/>
                <a:gd name="T69" fmla="*/ 4 h 124"/>
                <a:gd name="T70" fmla="*/ 72 w 101"/>
                <a:gd name="T71" fmla="*/ 38 h 124"/>
                <a:gd name="T72" fmla="*/ 65 w 101"/>
                <a:gd name="T73" fmla="*/ 5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1" h="124">
                  <a:moveTo>
                    <a:pt x="65" y="51"/>
                  </a:moveTo>
                  <a:cubicBezTo>
                    <a:pt x="64" y="51"/>
                    <a:pt x="64" y="52"/>
                    <a:pt x="64" y="52"/>
                  </a:cubicBezTo>
                  <a:cubicBezTo>
                    <a:pt x="61" y="58"/>
                    <a:pt x="57" y="63"/>
                    <a:pt x="53" y="69"/>
                  </a:cubicBezTo>
                  <a:cubicBezTo>
                    <a:pt x="52" y="69"/>
                    <a:pt x="52" y="70"/>
                    <a:pt x="51" y="71"/>
                  </a:cubicBezTo>
                  <a:cubicBezTo>
                    <a:pt x="47" y="75"/>
                    <a:pt x="43" y="80"/>
                    <a:pt x="39" y="84"/>
                  </a:cubicBezTo>
                  <a:cubicBezTo>
                    <a:pt x="37" y="86"/>
                    <a:pt x="35" y="88"/>
                    <a:pt x="32" y="90"/>
                  </a:cubicBezTo>
                  <a:cubicBezTo>
                    <a:pt x="31" y="92"/>
                    <a:pt x="29" y="94"/>
                    <a:pt x="27" y="95"/>
                  </a:cubicBezTo>
                  <a:cubicBezTo>
                    <a:pt x="23" y="98"/>
                    <a:pt x="20" y="102"/>
                    <a:pt x="16" y="105"/>
                  </a:cubicBezTo>
                  <a:cubicBezTo>
                    <a:pt x="12" y="107"/>
                    <a:pt x="9" y="110"/>
                    <a:pt x="5" y="113"/>
                  </a:cubicBezTo>
                  <a:cubicBezTo>
                    <a:pt x="5" y="113"/>
                    <a:pt x="5" y="113"/>
                    <a:pt x="4" y="113"/>
                  </a:cubicBezTo>
                  <a:cubicBezTo>
                    <a:pt x="3" y="114"/>
                    <a:pt x="1" y="116"/>
                    <a:pt x="0" y="117"/>
                  </a:cubicBezTo>
                  <a:cubicBezTo>
                    <a:pt x="1" y="117"/>
                    <a:pt x="2" y="118"/>
                    <a:pt x="3" y="118"/>
                  </a:cubicBezTo>
                  <a:cubicBezTo>
                    <a:pt x="3" y="118"/>
                    <a:pt x="4" y="118"/>
                    <a:pt x="4" y="118"/>
                  </a:cubicBezTo>
                  <a:cubicBezTo>
                    <a:pt x="6" y="119"/>
                    <a:pt x="9" y="120"/>
                    <a:pt x="12" y="121"/>
                  </a:cubicBezTo>
                  <a:cubicBezTo>
                    <a:pt x="14" y="122"/>
                    <a:pt x="15" y="122"/>
                    <a:pt x="17" y="123"/>
                  </a:cubicBezTo>
                  <a:cubicBezTo>
                    <a:pt x="17" y="123"/>
                    <a:pt x="18" y="123"/>
                    <a:pt x="18" y="124"/>
                  </a:cubicBezTo>
                  <a:cubicBezTo>
                    <a:pt x="19" y="123"/>
                    <a:pt x="20" y="122"/>
                    <a:pt x="21" y="122"/>
                  </a:cubicBezTo>
                  <a:cubicBezTo>
                    <a:pt x="23" y="120"/>
                    <a:pt x="24" y="119"/>
                    <a:pt x="26" y="118"/>
                  </a:cubicBezTo>
                  <a:cubicBezTo>
                    <a:pt x="28" y="116"/>
                    <a:pt x="30" y="114"/>
                    <a:pt x="32" y="113"/>
                  </a:cubicBezTo>
                  <a:cubicBezTo>
                    <a:pt x="36" y="109"/>
                    <a:pt x="40" y="106"/>
                    <a:pt x="43" y="103"/>
                  </a:cubicBezTo>
                  <a:cubicBezTo>
                    <a:pt x="47" y="99"/>
                    <a:pt x="51" y="95"/>
                    <a:pt x="55" y="91"/>
                  </a:cubicBezTo>
                  <a:cubicBezTo>
                    <a:pt x="55" y="91"/>
                    <a:pt x="55" y="91"/>
                    <a:pt x="55" y="91"/>
                  </a:cubicBezTo>
                  <a:cubicBezTo>
                    <a:pt x="59" y="87"/>
                    <a:pt x="62" y="83"/>
                    <a:pt x="66" y="79"/>
                  </a:cubicBezTo>
                  <a:cubicBezTo>
                    <a:pt x="66" y="78"/>
                    <a:pt x="67" y="77"/>
                    <a:pt x="68" y="76"/>
                  </a:cubicBezTo>
                  <a:cubicBezTo>
                    <a:pt x="73" y="69"/>
                    <a:pt x="78" y="61"/>
                    <a:pt x="82" y="53"/>
                  </a:cubicBezTo>
                  <a:cubicBezTo>
                    <a:pt x="84" y="51"/>
                    <a:pt x="85" y="48"/>
                    <a:pt x="86" y="45"/>
                  </a:cubicBezTo>
                  <a:cubicBezTo>
                    <a:pt x="88" y="42"/>
                    <a:pt x="89" y="39"/>
                    <a:pt x="91" y="35"/>
                  </a:cubicBezTo>
                  <a:cubicBezTo>
                    <a:pt x="94" y="27"/>
                    <a:pt x="97" y="17"/>
                    <a:pt x="99" y="8"/>
                  </a:cubicBezTo>
                  <a:cubicBezTo>
                    <a:pt x="100" y="5"/>
                    <a:pt x="101" y="3"/>
                    <a:pt x="101" y="0"/>
                  </a:cubicBezTo>
                  <a:cubicBezTo>
                    <a:pt x="100" y="0"/>
                    <a:pt x="100" y="0"/>
                    <a:pt x="99" y="0"/>
                  </a:cubicBezTo>
                  <a:cubicBezTo>
                    <a:pt x="99" y="0"/>
                    <a:pt x="99" y="0"/>
                    <a:pt x="99" y="0"/>
                  </a:cubicBezTo>
                  <a:cubicBezTo>
                    <a:pt x="97" y="0"/>
                    <a:pt x="96" y="0"/>
                    <a:pt x="95" y="0"/>
                  </a:cubicBezTo>
                  <a:cubicBezTo>
                    <a:pt x="92" y="0"/>
                    <a:pt x="89" y="0"/>
                    <a:pt x="86" y="0"/>
                  </a:cubicBezTo>
                  <a:cubicBezTo>
                    <a:pt x="85" y="0"/>
                    <a:pt x="85" y="0"/>
                    <a:pt x="84" y="0"/>
                  </a:cubicBezTo>
                  <a:cubicBezTo>
                    <a:pt x="84" y="2"/>
                    <a:pt x="84" y="3"/>
                    <a:pt x="84" y="4"/>
                  </a:cubicBezTo>
                  <a:cubicBezTo>
                    <a:pt x="81" y="16"/>
                    <a:pt x="77" y="27"/>
                    <a:pt x="72" y="38"/>
                  </a:cubicBezTo>
                  <a:cubicBezTo>
                    <a:pt x="69" y="43"/>
                    <a:pt x="67" y="47"/>
                    <a:pt x="65" y="5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9"/>
            <p:cNvSpPr>
              <a:spLocks/>
            </p:cNvSpPr>
            <p:nvPr/>
          </p:nvSpPr>
          <p:spPr bwMode="auto">
            <a:xfrm>
              <a:off x="2819400" y="1943100"/>
              <a:ext cx="374650" cy="260350"/>
            </a:xfrm>
            <a:custGeom>
              <a:avLst/>
              <a:gdLst>
                <a:gd name="T0" fmla="*/ 3 w 148"/>
                <a:gd name="T1" fmla="*/ 18 h 103"/>
                <a:gd name="T2" fmla="*/ 11 w 148"/>
                <a:gd name="T3" fmla="*/ 21 h 103"/>
                <a:gd name="T4" fmla="*/ 20 w 148"/>
                <a:gd name="T5" fmla="*/ 25 h 103"/>
                <a:gd name="T6" fmla="*/ 23 w 148"/>
                <a:gd name="T7" fmla="*/ 26 h 103"/>
                <a:gd name="T8" fmla="*/ 28 w 148"/>
                <a:gd name="T9" fmla="*/ 28 h 103"/>
                <a:gd name="T10" fmla="*/ 34 w 148"/>
                <a:gd name="T11" fmla="*/ 31 h 103"/>
                <a:gd name="T12" fmla="*/ 36 w 148"/>
                <a:gd name="T13" fmla="*/ 32 h 103"/>
                <a:gd name="T14" fmla="*/ 43 w 148"/>
                <a:gd name="T15" fmla="*/ 36 h 103"/>
                <a:gd name="T16" fmla="*/ 44 w 148"/>
                <a:gd name="T17" fmla="*/ 36 h 103"/>
                <a:gd name="T18" fmla="*/ 52 w 148"/>
                <a:gd name="T19" fmla="*/ 41 h 103"/>
                <a:gd name="T20" fmla="*/ 60 w 148"/>
                <a:gd name="T21" fmla="*/ 45 h 103"/>
                <a:gd name="T22" fmla="*/ 63 w 148"/>
                <a:gd name="T23" fmla="*/ 47 h 103"/>
                <a:gd name="T24" fmla="*/ 68 w 148"/>
                <a:gd name="T25" fmla="*/ 50 h 103"/>
                <a:gd name="T26" fmla="*/ 76 w 148"/>
                <a:gd name="T27" fmla="*/ 55 h 103"/>
                <a:gd name="T28" fmla="*/ 83 w 148"/>
                <a:gd name="T29" fmla="*/ 60 h 103"/>
                <a:gd name="T30" fmla="*/ 83 w 148"/>
                <a:gd name="T31" fmla="*/ 60 h 103"/>
                <a:gd name="T32" fmla="*/ 91 w 148"/>
                <a:gd name="T33" fmla="*/ 66 h 103"/>
                <a:gd name="T34" fmla="*/ 96 w 148"/>
                <a:gd name="T35" fmla="*/ 70 h 103"/>
                <a:gd name="T36" fmla="*/ 99 w 148"/>
                <a:gd name="T37" fmla="*/ 72 h 103"/>
                <a:gd name="T38" fmla="*/ 102 w 148"/>
                <a:gd name="T39" fmla="*/ 75 h 103"/>
                <a:gd name="T40" fmla="*/ 106 w 148"/>
                <a:gd name="T41" fmla="*/ 78 h 103"/>
                <a:gd name="T42" fmla="*/ 114 w 148"/>
                <a:gd name="T43" fmla="*/ 85 h 103"/>
                <a:gd name="T44" fmla="*/ 121 w 148"/>
                <a:gd name="T45" fmla="*/ 92 h 103"/>
                <a:gd name="T46" fmla="*/ 121 w 148"/>
                <a:gd name="T47" fmla="*/ 93 h 103"/>
                <a:gd name="T48" fmla="*/ 128 w 148"/>
                <a:gd name="T49" fmla="*/ 101 h 103"/>
                <a:gd name="T50" fmla="*/ 129 w 148"/>
                <a:gd name="T51" fmla="*/ 103 h 103"/>
                <a:gd name="T52" fmla="*/ 137 w 148"/>
                <a:gd name="T53" fmla="*/ 102 h 103"/>
                <a:gd name="T54" fmla="*/ 141 w 148"/>
                <a:gd name="T55" fmla="*/ 102 h 103"/>
                <a:gd name="T56" fmla="*/ 146 w 148"/>
                <a:gd name="T57" fmla="*/ 101 h 103"/>
                <a:gd name="T58" fmla="*/ 148 w 148"/>
                <a:gd name="T59" fmla="*/ 101 h 103"/>
                <a:gd name="T60" fmla="*/ 147 w 148"/>
                <a:gd name="T61" fmla="*/ 99 h 103"/>
                <a:gd name="T62" fmla="*/ 143 w 148"/>
                <a:gd name="T63" fmla="*/ 94 h 103"/>
                <a:gd name="T64" fmla="*/ 140 w 148"/>
                <a:gd name="T65" fmla="*/ 90 h 103"/>
                <a:gd name="T66" fmla="*/ 133 w 148"/>
                <a:gd name="T67" fmla="*/ 81 h 103"/>
                <a:gd name="T68" fmla="*/ 125 w 148"/>
                <a:gd name="T69" fmla="*/ 74 h 103"/>
                <a:gd name="T70" fmla="*/ 125 w 148"/>
                <a:gd name="T71" fmla="*/ 74 h 103"/>
                <a:gd name="T72" fmla="*/ 118 w 148"/>
                <a:gd name="T73" fmla="*/ 67 h 103"/>
                <a:gd name="T74" fmla="*/ 111 w 148"/>
                <a:gd name="T75" fmla="*/ 61 h 103"/>
                <a:gd name="T76" fmla="*/ 106 w 148"/>
                <a:gd name="T77" fmla="*/ 57 h 103"/>
                <a:gd name="T78" fmla="*/ 106 w 148"/>
                <a:gd name="T79" fmla="*/ 57 h 103"/>
                <a:gd name="T80" fmla="*/ 103 w 148"/>
                <a:gd name="T81" fmla="*/ 55 h 103"/>
                <a:gd name="T82" fmla="*/ 95 w 148"/>
                <a:gd name="T83" fmla="*/ 49 h 103"/>
                <a:gd name="T84" fmla="*/ 87 w 148"/>
                <a:gd name="T85" fmla="*/ 44 h 103"/>
                <a:gd name="T86" fmla="*/ 87 w 148"/>
                <a:gd name="T87" fmla="*/ 43 h 103"/>
                <a:gd name="T88" fmla="*/ 80 w 148"/>
                <a:gd name="T89" fmla="*/ 38 h 103"/>
                <a:gd name="T90" fmla="*/ 72 w 148"/>
                <a:gd name="T91" fmla="*/ 34 h 103"/>
                <a:gd name="T92" fmla="*/ 67 w 148"/>
                <a:gd name="T93" fmla="*/ 31 h 103"/>
                <a:gd name="T94" fmla="*/ 64 w 148"/>
                <a:gd name="T95" fmla="*/ 29 h 103"/>
                <a:gd name="T96" fmla="*/ 56 w 148"/>
                <a:gd name="T97" fmla="*/ 25 h 103"/>
                <a:gd name="T98" fmla="*/ 48 w 148"/>
                <a:gd name="T99" fmla="*/ 21 h 103"/>
                <a:gd name="T100" fmla="*/ 47 w 148"/>
                <a:gd name="T101" fmla="*/ 20 h 103"/>
                <a:gd name="T102" fmla="*/ 40 w 148"/>
                <a:gd name="T103" fmla="*/ 17 h 103"/>
                <a:gd name="T104" fmla="*/ 40 w 148"/>
                <a:gd name="T105" fmla="*/ 17 h 103"/>
                <a:gd name="T106" fmla="*/ 31 w 148"/>
                <a:gd name="T107" fmla="*/ 13 h 103"/>
                <a:gd name="T108" fmla="*/ 27 w 148"/>
                <a:gd name="T109" fmla="*/ 11 h 103"/>
                <a:gd name="T110" fmla="*/ 23 w 148"/>
                <a:gd name="T111" fmla="*/ 9 h 103"/>
                <a:gd name="T112" fmla="*/ 15 w 148"/>
                <a:gd name="T113" fmla="*/ 6 h 103"/>
                <a:gd name="T114" fmla="*/ 7 w 148"/>
                <a:gd name="T115" fmla="*/ 2 h 103"/>
                <a:gd name="T116" fmla="*/ 6 w 148"/>
                <a:gd name="T117" fmla="*/ 2 h 103"/>
                <a:gd name="T118" fmla="*/ 2 w 148"/>
                <a:gd name="T119" fmla="*/ 0 h 103"/>
                <a:gd name="T120" fmla="*/ 0 w 148"/>
                <a:gd name="T121" fmla="*/ 16 h 103"/>
                <a:gd name="T122" fmla="*/ 3 w 148"/>
                <a:gd name="T123" fmla="*/ 17 h 103"/>
                <a:gd name="T124" fmla="*/ 3 w 148"/>
                <a:gd name="T125" fmla="*/ 1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8" h="103">
                  <a:moveTo>
                    <a:pt x="3" y="18"/>
                  </a:moveTo>
                  <a:cubicBezTo>
                    <a:pt x="6" y="19"/>
                    <a:pt x="9" y="20"/>
                    <a:pt x="11" y="21"/>
                  </a:cubicBezTo>
                  <a:cubicBezTo>
                    <a:pt x="14" y="22"/>
                    <a:pt x="17" y="23"/>
                    <a:pt x="20" y="25"/>
                  </a:cubicBezTo>
                  <a:cubicBezTo>
                    <a:pt x="21" y="25"/>
                    <a:pt x="22" y="26"/>
                    <a:pt x="23" y="26"/>
                  </a:cubicBezTo>
                  <a:cubicBezTo>
                    <a:pt x="25" y="27"/>
                    <a:pt x="26" y="28"/>
                    <a:pt x="28" y="28"/>
                  </a:cubicBezTo>
                  <a:cubicBezTo>
                    <a:pt x="30" y="29"/>
                    <a:pt x="32" y="30"/>
                    <a:pt x="34" y="31"/>
                  </a:cubicBezTo>
                  <a:cubicBezTo>
                    <a:pt x="34" y="32"/>
                    <a:pt x="35" y="32"/>
                    <a:pt x="36" y="32"/>
                  </a:cubicBezTo>
                  <a:cubicBezTo>
                    <a:pt x="38" y="34"/>
                    <a:pt x="41" y="35"/>
                    <a:pt x="43" y="36"/>
                  </a:cubicBezTo>
                  <a:cubicBezTo>
                    <a:pt x="44" y="36"/>
                    <a:pt x="44" y="36"/>
                    <a:pt x="44" y="36"/>
                  </a:cubicBezTo>
                  <a:cubicBezTo>
                    <a:pt x="47" y="38"/>
                    <a:pt x="49" y="39"/>
                    <a:pt x="52" y="41"/>
                  </a:cubicBezTo>
                  <a:cubicBezTo>
                    <a:pt x="55" y="42"/>
                    <a:pt x="57" y="44"/>
                    <a:pt x="60" y="45"/>
                  </a:cubicBezTo>
                  <a:cubicBezTo>
                    <a:pt x="61" y="46"/>
                    <a:pt x="62" y="47"/>
                    <a:pt x="63" y="47"/>
                  </a:cubicBezTo>
                  <a:cubicBezTo>
                    <a:pt x="65" y="48"/>
                    <a:pt x="66" y="49"/>
                    <a:pt x="68" y="50"/>
                  </a:cubicBezTo>
                  <a:cubicBezTo>
                    <a:pt x="70" y="52"/>
                    <a:pt x="73" y="53"/>
                    <a:pt x="76" y="55"/>
                  </a:cubicBezTo>
                  <a:cubicBezTo>
                    <a:pt x="78" y="57"/>
                    <a:pt x="81" y="58"/>
                    <a:pt x="83" y="60"/>
                  </a:cubicBezTo>
                  <a:cubicBezTo>
                    <a:pt x="83" y="60"/>
                    <a:pt x="83" y="60"/>
                    <a:pt x="83" y="60"/>
                  </a:cubicBezTo>
                  <a:cubicBezTo>
                    <a:pt x="86" y="62"/>
                    <a:pt x="89" y="64"/>
                    <a:pt x="91" y="66"/>
                  </a:cubicBezTo>
                  <a:cubicBezTo>
                    <a:pt x="93" y="67"/>
                    <a:pt x="95" y="68"/>
                    <a:pt x="96" y="70"/>
                  </a:cubicBezTo>
                  <a:cubicBezTo>
                    <a:pt x="97" y="70"/>
                    <a:pt x="98" y="71"/>
                    <a:pt x="99" y="72"/>
                  </a:cubicBezTo>
                  <a:cubicBezTo>
                    <a:pt x="100" y="73"/>
                    <a:pt x="101" y="74"/>
                    <a:pt x="102" y="75"/>
                  </a:cubicBezTo>
                  <a:cubicBezTo>
                    <a:pt x="104" y="76"/>
                    <a:pt x="105" y="77"/>
                    <a:pt x="106" y="78"/>
                  </a:cubicBezTo>
                  <a:cubicBezTo>
                    <a:pt x="109" y="80"/>
                    <a:pt x="111" y="83"/>
                    <a:pt x="114" y="85"/>
                  </a:cubicBezTo>
                  <a:cubicBezTo>
                    <a:pt x="116" y="87"/>
                    <a:pt x="119" y="90"/>
                    <a:pt x="121" y="92"/>
                  </a:cubicBezTo>
                  <a:cubicBezTo>
                    <a:pt x="121" y="92"/>
                    <a:pt x="121" y="92"/>
                    <a:pt x="121" y="93"/>
                  </a:cubicBezTo>
                  <a:cubicBezTo>
                    <a:pt x="123" y="95"/>
                    <a:pt x="126" y="98"/>
                    <a:pt x="128" y="101"/>
                  </a:cubicBezTo>
                  <a:cubicBezTo>
                    <a:pt x="129" y="102"/>
                    <a:pt x="129" y="102"/>
                    <a:pt x="129" y="103"/>
                  </a:cubicBezTo>
                  <a:cubicBezTo>
                    <a:pt x="132" y="102"/>
                    <a:pt x="134" y="102"/>
                    <a:pt x="137" y="102"/>
                  </a:cubicBezTo>
                  <a:cubicBezTo>
                    <a:pt x="138" y="102"/>
                    <a:pt x="140" y="102"/>
                    <a:pt x="141" y="102"/>
                  </a:cubicBezTo>
                  <a:cubicBezTo>
                    <a:pt x="143" y="101"/>
                    <a:pt x="145" y="101"/>
                    <a:pt x="146" y="101"/>
                  </a:cubicBezTo>
                  <a:cubicBezTo>
                    <a:pt x="147" y="101"/>
                    <a:pt x="147" y="101"/>
                    <a:pt x="148" y="101"/>
                  </a:cubicBezTo>
                  <a:cubicBezTo>
                    <a:pt x="148" y="100"/>
                    <a:pt x="147" y="99"/>
                    <a:pt x="147" y="99"/>
                  </a:cubicBezTo>
                  <a:cubicBezTo>
                    <a:pt x="145" y="97"/>
                    <a:pt x="144" y="95"/>
                    <a:pt x="143" y="94"/>
                  </a:cubicBezTo>
                  <a:cubicBezTo>
                    <a:pt x="142" y="92"/>
                    <a:pt x="141" y="91"/>
                    <a:pt x="140" y="90"/>
                  </a:cubicBezTo>
                  <a:cubicBezTo>
                    <a:pt x="138" y="87"/>
                    <a:pt x="135" y="84"/>
                    <a:pt x="133" y="81"/>
                  </a:cubicBezTo>
                  <a:cubicBezTo>
                    <a:pt x="130" y="79"/>
                    <a:pt x="128" y="76"/>
                    <a:pt x="125" y="74"/>
                  </a:cubicBezTo>
                  <a:cubicBezTo>
                    <a:pt x="125" y="74"/>
                    <a:pt x="125" y="74"/>
                    <a:pt x="125" y="74"/>
                  </a:cubicBezTo>
                  <a:cubicBezTo>
                    <a:pt x="123" y="71"/>
                    <a:pt x="120" y="69"/>
                    <a:pt x="118" y="67"/>
                  </a:cubicBezTo>
                  <a:cubicBezTo>
                    <a:pt x="116" y="65"/>
                    <a:pt x="113" y="63"/>
                    <a:pt x="111" y="61"/>
                  </a:cubicBezTo>
                  <a:cubicBezTo>
                    <a:pt x="109" y="59"/>
                    <a:pt x="108" y="58"/>
                    <a:pt x="106" y="57"/>
                  </a:cubicBezTo>
                  <a:cubicBezTo>
                    <a:pt x="106" y="57"/>
                    <a:pt x="106" y="57"/>
                    <a:pt x="106" y="57"/>
                  </a:cubicBezTo>
                  <a:cubicBezTo>
                    <a:pt x="105" y="56"/>
                    <a:pt x="104" y="55"/>
                    <a:pt x="103" y="55"/>
                  </a:cubicBezTo>
                  <a:cubicBezTo>
                    <a:pt x="100" y="53"/>
                    <a:pt x="98" y="51"/>
                    <a:pt x="95" y="49"/>
                  </a:cubicBezTo>
                  <a:cubicBezTo>
                    <a:pt x="93" y="47"/>
                    <a:pt x="90" y="45"/>
                    <a:pt x="87" y="44"/>
                  </a:cubicBezTo>
                  <a:cubicBezTo>
                    <a:pt x="87" y="43"/>
                    <a:pt x="87" y="43"/>
                    <a:pt x="87" y="43"/>
                  </a:cubicBezTo>
                  <a:cubicBezTo>
                    <a:pt x="85" y="42"/>
                    <a:pt x="82" y="40"/>
                    <a:pt x="80" y="38"/>
                  </a:cubicBezTo>
                  <a:cubicBezTo>
                    <a:pt x="77" y="37"/>
                    <a:pt x="74" y="35"/>
                    <a:pt x="72" y="34"/>
                  </a:cubicBezTo>
                  <a:cubicBezTo>
                    <a:pt x="70" y="33"/>
                    <a:pt x="69" y="32"/>
                    <a:pt x="67" y="31"/>
                  </a:cubicBezTo>
                  <a:cubicBezTo>
                    <a:pt x="66" y="30"/>
                    <a:pt x="65" y="30"/>
                    <a:pt x="64" y="29"/>
                  </a:cubicBezTo>
                  <a:cubicBezTo>
                    <a:pt x="61" y="28"/>
                    <a:pt x="58" y="26"/>
                    <a:pt x="56" y="25"/>
                  </a:cubicBezTo>
                  <a:cubicBezTo>
                    <a:pt x="53" y="23"/>
                    <a:pt x="50" y="22"/>
                    <a:pt x="48" y="21"/>
                  </a:cubicBezTo>
                  <a:cubicBezTo>
                    <a:pt x="48" y="21"/>
                    <a:pt x="47" y="20"/>
                    <a:pt x="47" y="20"/>
                  </a:cubicBezTo>
                  <a:cubicBezTo>
                    <a:pt x="45" y="19"/>
                    <a:pt x="43" y="18"/>
                    <a:pt x="40" y="17"/>
                  </a:cubicBezTo>
                  <a:cubicBezTo>
                    <a:pt x="40" y="17"/>
                    <a:pt x="40" y="17"/>
                    <a:pt x="40" y="17"/>
                  </a:cubicBezTo>
                  <a:cubicBezTo>
                    <a:pt x="37" y="15"/>
                    <a:pt x="34" y="14"/>
                    <a:pt x="31" y="13"/>
                  </a:cubicBezTo>
                  <a:cubicBezTo>
                    <a:pt x="30" y="12"/>
                    <a:pt x="28" y="11"/>
                    <a:pt x="27" y="11"/>
                  </a:cubicBezTo>
                  <a:cubicBezTo>
                    <a:pt x="26" y="10"/>
                    <a:pt x="24" y="10"/>
                    <a:pt x="23" y="9"/>
                  </a:cubicBezTo>
                  <a:cubicBezTo>
                    <a:pt x="21" y="8"/>
                    <a:pt x="18" y="7"/>
                    <a:pt x="15" y="6"/>
                  </a:cubicBezTo>
                  <a:cubicBezTo>
                    <a:pt x="12" y="4"/>
                    <a:pt x="10" y="3"/>
                    <a:pt x="7" y="2"/>
                  </a:cubicBezTo>
                  <a:cubicBezTo>
                    <a:pt x="7" y="2"/>
                    <a:pt x="6" y="2"/>
                    <a:pt x="6" y="2"/>
                  </a:cubicBezTo>
                  <a:cubicBezTo>
                    <a:pt x="5" y="1"/>
                    <a:pt x="4" y="1"/>
                    <a:pt x="2" y="0"/>
                  </a:cubicBezTo>
                  <a:cubicBezTo>
                    <a:pt x="2" y="6"/>
                    <a:pt x="1" y="11"/>
                    <a:pt x="0" y="16"/>
                  </a:cubicBezTo>
                  <a:cubicBezTo>
                    <a:pt x="1" y="17"/>
                    <a:pt x="2" y="17"/>
                    <a:pt x="3" y="17"/>
                  </a:cubicBezTo>
                  <a:cubicBezTo>
                    <a:pt x="3" y="17"/>
                    <a:pt x="3" y="17"/>
                    <a:pt x="3" y="18"/>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20"/>
            <p:cNvSpPr>
              <a:spLocks/>
            </p:cNvSpPr>
            <p:nvPr/>
          </p:nvSpPr>
          <p:spPr bwMode="auto">
            <a:xfrm>
              <a:off x="6872288" y="5983288"/>
              <a:ext cx="258763" cy="508000"/>
            </a:xfrm>
            <a:custGeom>
              <a:avLst/>
              <a:gdLst>
                <a:gd name="T0" fmla="*/ 93 w 102"/>
                <a:gd name="T1" fmla="*/ 161 h 200"/>
                <a:gd name="T2" fmla="*/ 89 w 102"/>
                <a:gd name="T3" fmla="*/ 146 h 200"/>
                <a:gd name="T4" fmla="*/ 87 w 102"/>
                <a:gd name="T5" fmla="*/ 138 h 200"/>
                <a:gd name="T6" fmla="*/ 84 w 102"/>
                <a:gd name="T7" fmla="*/ 131 h 200"/>
                <a:gd name="T8" fmla="*/ 84 w 102"/>
                <a:gd name="T9" fmla="*/ 129 h 200"/>
                <a:gd name="T10" fmla="*/ 71 w 102"/>
                <a:gd name="T11" fmla="*/ 93 h 200"/>
                <a:gd name="T12" fmla="*/ 71 w 102"/>
                <a:gd name="T13" fmla="*/ 93 h 200"/>
                <a:gd name="T14" fmla="*/ 56 w 102"/>
                <a:gd name="T15" fmla="*/ 59 h 200"/>
                <a:gd name="T16" fmla="*/ 41 w 102"/>
                <a:gd name="T17" fmla="*/ 28 h 200"/>
                <a:gd name="T18" fmla="*/ 41 w 102"/>
                <a:gd name="T19" fmla="*/ 27 h 200"/>
                <a:gd name="T20" fmla="*/ 30 w 102"/>
                <a:gd name="T21" fmla="*/ 7 h 200"/>
                <a:gd name="T22" fmla="*/ 26 w 102"/>
                <a:gd name="T23" fmla="*/ 0 h 200"/>
                <a:gd name="T24" fmla="*/ 25 w 102"/>
                <a:gd name="T25" fmla="*/ 0 h 200"/>
                <a:gd name="T26" fmla="*/ 0 w 102"/>
                <a:gd name="T27" fmla="*/ 15 h 200"/>
                <a:gd name="T28" fmla="*/ 4 w 102"/>
                <a:gd name="T29" fmla="*/ 22 h 200"/>
                <a:gd name="T30" fmla="*/ 15 w 102"/>
                <a:gd name="T31" fmla="*/ 42 h 200"/>
                <a:gd name="T32" fmla="*/ 15 w 102"/>
                <a:gd name="T33" fmla="*/ 42 h 200"/>
                <a:gd name="T34" fmla="*/ 30 w 102"/>
                <a:gd name="T35" fmla="*/ 74 h 200"/>
                <a:gd name="T36" fmla="*/ 43 w 102"/>
                <a:gd name="T37" fmla="*/ 104 h 200"/>
                <a:gd name="T38" fmla="*/ 44 w 102"/>
                <a:gd name="T39" fmla="*/ 109 h 200"/>
                <a:gd name="T40" fmla="*/ 55 w 102"/>
                <a:gd name="T41" fmla="*/ 139 h 200"/>
                <a:gd name="T42" fmla="*/ 57 w 102"/>
                <a:gd name="T43" fmla="*/ 147 h 200"/>
                <a:gd name="T44" fmla="*/ 58 w 102"/>
                <a:gd name="T45" fmla="*/ 148 h 200"/>
                <a:gd name="T46" fmla="*/ 60 w 102"/>
                <a:gd name="T47" fmla="*/ 155 h 200"/>
                <a:gd name="T48" fmla="*/ 64 w 102"/>
                <a:gd name="T49" fmla="*/ 170 h 200"/>
                <a:gd name="T50" fmla="*/ 70 w 102"/>
                <a:gd name="T51" fmla="*/ 191 h 200"/>
                <a:gd name="T52" fmla="*/ 73 w 102"/>
                <a:gd name="T53" fmla="*/ 200 h 200"/>
                <a:gd name="T54" fmla="*/ 92 w 102"/>
                <a:gd name="T55" fmla="*/ 195 h 200"/>
                <a:gd name="T56" fmla="*/ 102 w 102"/>
                <a:gd name="T57" fmla="*/ 192 h 200"/>
                <a:gd name="T58" fmla="*/ 97 w 102"/>
                <a:gd name="T59" fmla="*/ 173 h 200"/>
                <a:gd name="T60" fmla="*/ 93 w 102"/>
                <a:gd name="T61" fmla="*/ 16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00">
                  <a:moveTo>
                    <a:pt x="93" y="161"/>
                  </a:moveTo>
                  <a:cubicBezTo>
                    <a:pt x="92" y="157"/>
                    <a:pt x="91" y="152"/>
                    <a:pt x="89" y="146"/>
                  </a:cubicBezTo>
                  <a:cubicBezTo>
                    <a:pt x="88" y="144"/>
                    <a:pt x="88" y="141"/>
                    <a:pt x="87" y="138"/>
                  </a:cubicBezTo>
                  <a:cubicBezTo>
                    <a:pt x="86" y="136"/>
                    <a:pt x="85" y="133"/>
                    <a:pt x="84" y="131"/>
                  </a:cubicBezTo>
                  <a:cubicBezTo>
                    <a:pt x="84" y="130"/>
                    <a:pt x="84" y="130"/>
                    <a:pt x="84" y="129"/>
                  </a:cubicBezTo>
                  <a:cubicBezTo>
                    <a:pt x="80" y="118"/>
                    <a:pt x="76" y="105"/>
                    <a:pt x="71" y="93"/>
                  </a:cubicBezTo>
                  <a:cubicBezTo>
                    <a:pt x="71" y="93"/>
                    <a:pt x="71" y="93"/>
                    <a:pt x="71" y="93"/>
                  </a:cubicBezTo>
                  <a:cubicBezTo>
                    <a:pt x="66" y="81"/>
                    <a:pt x="61" y="69"/>
                    <a:pt x="56" y="59"/>
                  </a:cubicBezTo>
                  <a:cubicBezTo>
                    <a:pt x="51" y="47"/>
                    <a:pt x="46" y="37"/>
                    <a:pt x="41" y="28"/>
                  </a:cubicBezTo>
                  <a:cubicBezTo>
                    <a:pt x="41" y="28"/>
                    <a:pt x="41" y="28"/>
                    <a:pt x="41" y="27"/>
                  </a:cubicBezTo>
                  <a:cubicBezTo>
                    <a:pt x="37" y="19"/>
                    <a:pt x="33" y="12"/>
                    <a:pt x="30" y="7"/>
                  </a:cubicBezTo>
                  <a:cubicBezTo>
                    <a:pt x="27" y="2"/>
                    <a:pt x="26" y="0"/>
                    <a:pt x="26" y="0"/>
                  </a:cubicBezTo>
                  <a:cubicBezTo>
                    <a:pt x="25" y="0"/>
                    <a:pt x="25" y="0"/>
                    <a:pt x="25" y="0"/>
                  </a:cubicBezTo>
                  <a:cubicBezTo>
                    <a:pt x="0" y="15"/>
                    <a:pt x="0" y="15"/>
                    <a:pt x="0" y="15"/>
                  </a:cubicBezTo>
                  <a:cubicBezTo>
                    <a:pt x="0" y="15"/>
                    <a:pt x="1" y="17"/>
                    <a:pt x="4" y="22"/>
                  </a:cubicBezTo>
                  <a:cubicBezTo>
                    <a:pt x="7" y="27"/>
                    <a:pt x="10" y="34"/>
                    <a:pt x="15" y="42"/>
                  </a:cubicBezTo>
                  <a:cubicBezTo>
                    <a:pt x="15" y="42"/>
                    <a:pt x="15" y="42"/>
                    <a:pt x="15" y="42"/>
                  </a:cubicBezTo>
                  <a:cubicBezTo>
                    <a:pt x="19" y="51"/>
                    <a:pt x="25" y="62"/>
                    <a:pt x="30" y="74"/>
                  </a:cubicBezTo>
                  <a:cubicBezTo>
                    <a:pt x="34" y="84"/>
                    <a:pt x="39" y="94"/>
                    <a:pt x="43" y="104"/>
                  </a:cubicBezTo>
                  <a:cubicBezTo>
                    <a:pt x="43" y="106"/>
                    <a:pt x="44" y="107"/>
                    <a:pt x="44" y="109"/>
                  </a:cubicBezTo>
                  <a:cubicBezTo>
                    <a:pt x="48" y="119"/>
                    <a:pt x="52" y="129"/>
                    <a:pt x="55" y="139"/>
                  </a:cubicBezTo>
                  <a:cubicBezTo>
                    <a:pt x="56" y="142"/>
                    <a:pt x="56" y="144"/>
                    <a:pt x="57" y="147"/>
                  </a:cubicBezTo>
                  <a:cubicBezTo>
                    <a:pt x="57" y="147"/>
                    <a:pt x="58" y="148"/>
                    <a:pt x="58" y="148"/>
                  </a:cubicBezTo>
                  <a:cubicBezTo>
                    <a:pt x="58" y="150"/>
                    <a:pt x="59" y="153"/>
                    <a:pt x="60" y="155"/>
                  </a:cubicBezTo>
                  <a:cubicBezTo>
                    <a:pt x="61" y="160"/>
                    <a:pt x="63" y="165"/>
                    <a:pt x="64" y="170"/>
                  </a:cubicBezTo>
                  <a:cubicBezTo>
                    <a:pt x="66" y="179"/>
                    <a:pt x="69" y="186"/>
                    <a:pt x="70" y="191"/>
                  </a:cubicBezTo>
                  <a:cubicBezTo>
                    <a:pt x="72" y="197"/>
                    <a:pt x="73" y="200"/>
                    <a:pt x="73" y="200"/>
                  </a:cubicBezTo>
                  <a:cubicBezTo>
                    <a:pt x="92" y="195"/>
                    <a:pt x="92" y="195"/>
                    <a:pt x="92" y="195"/>
                  </a:cubicBezTo>
                  <a:cubicBezTo>
                    <a:pt x="102" y="192"/>
                    <a:pt x="102" y="192"/>
                    <a:pt x="102" y="192"/>
                  </a:cubicBezTo>
                  <a:cubicBezTo>
                    <a:pt x="102" y="192"/>
                    <a:pt x="100" y="185"/>
                    <a:pt x="97" y="173"/>
                  </a:cubicBezTo>
                  <a:cubicBezTo>
                    <a:pt x="96" y="170"/>
                    <a:pt x="95" y="166"/>
                    <a:pt x="93" y="16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21"/>
            <p:cNvSpPr>
              <a:spLocks/>
            </p:cNvSpPr>
            <p:nvPr/>
          </p:nvSpPr>
          <p:spPr bwMode="auto">
            <a:xfrm>
              <a:off x="6129338" y="5287963"/>
              <a:ext cx="469900" cy="344488"/>
            </a:xfrm>
            <a:custGeom>
              <a:avLst/>
              <a:gdLst>
                <a:gd name="T0" fmla="*/ 176 w 185"/>
                <a:gd name="T1" fmla="*/ 107 h 136"/>
                <a:gd name="T2" fmla="*/ 160 w 185"/>
                <a:gd name="T3" fmla="*/ 94 h 136"/>
                <a:gd name="T4" fmla="*/ 157 w 185"/>
                <a:gd name="T5" fmla="*/ 91 h 136"/>
                <a:gd name="T6" fmla="*/ 138 w 185"/>
                <a:gd name="T7" fmla="*/ 77 h 136"/>
                <a:gd name="T8" fmla="*/ 119 w 185"/>
                <a:gd name="T9" fmla="*/ 63 h 136"/>
                <a:gd name="T10" fmla="*/ 102 w 185"/>
                <a:gd name="T11" fmla="*/ 52 h 136"/>
                <a:gd name="T12" fmla="*/ 99 w 185"/>
                <a:gd name="T13" fmla="*/ 50 h 136"/>
                <a:gd name="T14" fmla="*/ 79 w 185"/>
                <a:gd name="T15" fmla="*/ 37 h 136"/>
                <a:gd name="T16" fmla="*/ 60 w 185"/>
                <a:gd name="T17" fmla="*/ 25 h 136"/>
                <a:gd name="T18" fmla="*/ 41 w 185"/>
                <a:gd name="T19" fmla="*/ 15 h 136"/>
                <a:gd name="T20" fmla="*/ 40 w 185"/>
                <a:gd name="T21" fmla="*/ 14 h 136"/>
                <a:gd name="T22" fmla="*/ 21 w 185"/>
                <a:gd name="T23" fmla="*/ 4 h 136"/>
                <a:gd name="T24" fmla="*/ 20 w 185"/>
                <a:gd name="T25" fmla="*/ 3 h 136"/>
                <a:gd name="T26" fmla="*/ 13 w 185"/>
                <a:gd name="T27" fmla="*/ 0 h 136"/>
                <a:gd name="T28" fmla="*/ 0 w 185"/>
                <a:gd name="T29" fmla="*/ 25 h 136"/>
                <a:gd name="T30" fmla="*/ 8 w 185"/>
                <a:gd name="T31" fmla="*/ 29 h 136"/>
                <a:gd name="T32" fmla="*/ 13 w 185"/>
                <a:gd name="T33" fmla="*/ 31 h 136"/>
                <a:gd name="T34" fmla="*/ 28 w 185"/>
                <a:gd name="T35" fmla="*/ 40 h 136"/>
                <a:gd name="T36" fmla="*/ 33 w 185"/>
                <a:gd name="T37" fmla="*/ 43 h 136"/>
                <a:gd name="T38" fmla="*/ 53 w 185"/>
                <a:gd name="T39" fmla="*/ 54 h 136"/>
                <a:gd name="T40" fmla="*/ 72 w 185"/>
                <a:gd name="T41" fmla="*/ 66 h 136"/>
                <a:gd name="T42" fmla="*/ 87 w 185"/>
                <a:gd name="T43" fmla="*/ 76 h 136"/>
                <a:gd name="T44" fmla="*/ 92 w 185"/>
                <a:gd name="T45" fmla="*/ 79 h 136"/>
                <a:gd name="T46" fmla="*/ 112 w 185"/>
                <a:gd name="T47" fmla="*/ 93 h 136"/>
                <a:gd name="T48" fmla="*/ 131 w 185"/>
                <a:gd name="T49" fmla="*/ 107 h 136"/>
                <a:gd name="T50" fmla="*/ 142 w 185"/>
                <a:gd name="T51" fmla="*/ 116 h 136"/>
                <a:gd name="T52" fmla="*/ 150 w 185"/>
                <a:gd name="T53" fmla="*/ 122 h 136"/>
                <a:gd name="T54" fmla="*/ 160 w 185"/>
                <a:gd name="T55" fmla="*/ 131 h 136"/>
                <a:gd name="T56" fmla="*/ 166 w 185"/>
                <a:gd name="T57" fmla="*/ 136 h 136"/>
                <a:gd name="T58" fmla="*/ 170 w 185"/>
                <a:gd name="T59" fmla="*/ 131 h 136"/>
                <a:gd name="T60" fmla="*/ 185 w 185"/>
                <a:gd name="T61" fmla="*/ 114 h 136"/>
                <a:gd name="T62" fmla="*/ 178 w 185"/>
                <a:gd name="T63" fmla="*/ 109 h 136"/>
                <a:gd name="T64" fmla="*/ 176 w 185"/>
                <a:gd name="T65" fmla="*/ 10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36">
                  <a:moveTo>
                    <a:pt x="176" y="107"/>
                  </a:moveTo>
                  <a:cubicBezTo>
                    <a:pt x="172" y="103"/>
                    <a:pt x="167" y="99"/>
                    <a:pt x="160" y="94"/>
                  </a:cubicBezTo>
                  <a:cubicBezTo>
                    <a:pt x="159" y="93"/>
                    <a:pt x="158" y="92"/>
                    <a:pt x="157" y="91"/>
                  </a:cubicBezTo>
                  <a:cubicBezTo>
                    <a:pt x="151" y="87"/>
                    <a:pt x="145" y="82"/>
                    <a:pt x="138" y="77"/>
                  </a:cubicBezTo>
                  <a:cubicBezTo>
                    <a:pt x="132" y="72"/>
                    <a:pt x="125" y="67"/>
                    <a:pt x="119" y="63"/>
                  </a:cubicBezTo>
                  <a:cubicBezTo>
                    <a:pt x="113" y="59"/>
                    <a:pt x="108" y="55"/>
                    <a:pt x="102" y="52"/>
                  </a:cubicBezTo>
                  <a:cubicBezTo>
                    <a:pt x="101" y="51"/>
                    <a:pt x="100" y="50"/>
                    <a:pt x="99" y="50"/>
                  </a:cubicBezTo>
                  <a:cubicBezTo>
                    <a:pt x="92" y="45"/>
                    <a:pt x="86" y="41"/>
                    <a:pt x="79" y="37"/>
                  </a:cubicBezTo>
                  <a:cubicBezTo>
                    <a:pt x="73" y="33"/>
                    <a:pt x="66" y="29"/>
                    <a:pt x="60" y="25"/>
                  </a:cubicBezTo>
                  <a:cubicBezTo>
                    <a:pt x="53" y="21"/>
                    <a:pt x="47" y="18"/>
                    <a:pt x="41" y="15"/>
                  </a:cubicBezTo>
                  <a:cubicBezTo>
                    <a:pt x="41" y="15"/>
                    <a:pt x="40" y="14"/>
                    <a:pt x="40" y="14"/>
                  </a:cubicBezTo>
                  <a:cubicBezTo>
                    <a:pt x="32" y="10"/>
                    <a:pt x="25" y="6"/>
                    <a:pt x="21" y="4"/>
                  </a:cubicBezTo>
                  <a:cubicBezTo>
                    <a:pt x="20" y="4"/>
                    <a:pt x="20" y="3"/>
                    <a:pt x="20" y="3"/>
                  </a:cubicBezTo>
                  <a:cubicBezTo>
                    <a:pt x="15" y="1"/>
                    <a:pt x="13" y="0"/>
                    <a:pt x="13" y="0"/>
                  </a:cubicBezTo>
                  <a:cubicBezTo>
                    <a:pt x="0" y="25"/>
                    <a:pt x="0" y="25"/>
                    <a:pt x="0" y="25"/>
                  </a:cubicBezTo>
                  <a:cubicBezTo>
                    <a:pt x="0" y="25"/>
                    <a:pt x="3" y="26"/>
                    <a:pt x="8" y="29"/>
                  </a:cubicBezTo>
                  <a:cubicBezTo>
                    <a:pt x="9" y="29"/>
                    <a:pt x="11" y="30"/>
                    <a:pt x="13" y="31"/>
                  </a:cubicBezTo>
                  <a:cubicBezTo>
                    <a:pt x="17" y="34"/>
                    <a:pt x="22" y="36"/>
                    <a:pt x="28" y="40"/>
                  </a:cubicBezTo>
                  <a:cubicBezTo>
                    <a:pt x="29" y="41"/>
                    <a:pt x="31" y="42"/>
                    <a:pt x="33" y="43"/>
                  </a:cubicBezTo>
                  <a:cubicBezTo>
                    <a:pt x="39" y="46"/>
                    <a:pt x="46" y="50"/>
                    <a:pt x="53" y="54"/>
                  </a:cubicBezTo>
                  <a:cubicBezTo>
                    <a:pt x="59" y="58"/>
                    <a:pt x="66" y="62"/>
                    <a:pt x="72" y="66"/>
                  </a:cubicBezTo>
                  <a:cubicBezTo>
                    <a:pt x="77" y="69"/>
                    <a:pt x="82" y="72"/>
                    <a:pt x="87" y="76"/>
                  </a:cubicBezTo>
                  <a:cubicBezTo>
                    <a:pt x="88" y="77"/>
                    <a:pt x="90" y="78"/>
                    <a:pt x="92" y="79"/>
                  </a:cubicBezTo>
                  <a:cubicBezTo>
                    <a:pt x="99" y="84"/>
                    <a:pt x="105" y="88"/>
                    <a:pt x="112" y="93"/>
                  </a:cubicBezTo>
                  <a:cubicBezTo>
                    <a:pt x="118" y="98"/>
                    <a:pt x="125" y="103"/>
                    <a:pt x="131" y="107"/>
                  </a:cubicBezTo>
                  <a:cubicBezTo>
                    <a:pt x="135" y="110"/>
                    <a:pt x="139" y="113"/>
                    <a:pt x="142" y="116"/>
                  </a:cubicBezTo>
                  <a:cubicBezTo>
                    <a:pt x="145" y="118"/>
                    <a:pt x="147" y="120"/>
                    <a:pt x="150" y="122"/>
                  </a:cubicBezTo>
                  <a:cubicBezTo>
                    <a:pt x="154" y="126"/>
                    <a:pt x="157" y="128"/>
                    <a:pt x="160" y="131"/>
                  </a:cubicBezTo>
                  <a:cubicBezTo>
                    <a:pt x="164" y="134"/>
                    <a:pt x="166" y="136"/>
                    <a:pt x="166" y="136"/>
                  </a:cubicBezTo>
                  <a:cubicBezTo>
                    <a:pt x="170" y="131"/>
                    <a:pt x="170" y="131"/>
                    <a:pt x="170" y="131"/>
                  </a:cubicBezTo>
                  <a:cubicBezTo>
                    <a:pt x="185" y="114"/>
                    <a:pt x="185" y="114"/>
                    <a:pt x="185" y="114"/>
                  </a:cubicBezTo>
                  <a:cubicBezTo>
                    <a:pt x="185" y="114"/>
                    <a:pt x="183" y="112"/>
                    <a:pt x="178" y="109"/>
                  </a:cubicBezTo>
                  <a:cubicBezTo>
                    <a:pt x="178" y="108"/>
                    <a:pt x="177" y="107"/>
                    <a:pt x="176" y="107"/>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22"/>
            <p:cNvSpPr>
              <a:spLocks/>
            </p:cNvSpPr>
            <p:nvPr/>
          </p:nvSpPr>
          <p:spPr bwMode="auto">
            <a:xfrm>
              <a:off x="5167313" y="4927600"/>
              <a:ext cx="515938" cy="220663"/>
            </a:xfrm>
            <a:custGeom>
              <a:avLst/>
              <a:gdLst>
                <a:gd name="T0" fmla="*/ 173 w 203"/>
                <a:gd name="T1" fmla="*/ 51 h 87"/>
                <a:gd name="T2" fmla="*/ 172 w 203"/>
                <a:gd name="T3" fmla="*/ 51 h 87"/>
                <a:gd name="T4" fmla="*/ 151 w 203"/>
                <a:gd name="T5" fmla="*/ 44 h 87"/>
                <a:gd name="T6" fmla="*/ 130 w 203"/>
                <a:gd name="T7" fmla="*/ 37 h 87"/>
                <a:gd name="T8" fmla="*/ 109 w 203"/>
                <a:gd name="T9" fmla="*/ 30 h 87"/>
                <a:gd name="T10" fmla="*/ 106 w 203"/>
                <a:gd name="T11" fmla="*/ 29 h 87"/>
                <a:gd name="T12" fmla="*/ 88 w 203"/>
                <a:gd name="T13" fmla="*/ 24 h 87"/>
                <a:gd name="T14" fmla="*/ 70 w 203"/>
                <a:gd name="T15" fmla="*/ 18 h 87"/>
                <a:gd name="T16" fmla="*/ 67 w 203"/>
                <a:gd name="T17" fmla="*/ 17 h 87"/>
                <a:gd name="T18" fmla="*/ 53 w 203"/>
                <a:gd name="T19" fmla="*/ 13 h 87"/>
                <a:gd name="T20" fmla="*/ 45 w 203"/>
                <a:gd name="T21" fmla="*/ 11 h 87"/>
                <a:gd name="T22" fmla="*/ 38 w 203"/>
                <a:gd name="T23" fmla="*/ 9 h 87"/>
                <a:gd name="T24" fmla="*/ 24 w 203"/>
                <a:gd name="T25" fmla="*/ 5 h 87"/>
                <a:gd name="T26" fmla="*/ 8 w 203"/>
                <a:gd name="T27" fmla="*/ 0 h 87"/>
                <a:gd name="T28" fmla="*/ 0 w 203"/>
                <a:gd name="T29" fmla="*/ 25 h 87"/>
                <a:gd name="T30" fmla="*/ 18 w 203"/>
                <a:gd name="T31" fmla="*/ 30 h 87"/>
                <a:gd name="T32" fmla="*/ 31 w 203"/>
                <a:gd name="T33" fmla="*/ 34 h 87"/>
                <a:gd name="T34" fmla="*/ 39 w 203"/>
                <a:gd name="T35" fmla="*/ 37 h 87"/>
                <a:gd name="T36" fmla="*/ 46 w 203"/>
                <a:gd name="T37" fmla="*/ 38 h 87"/>
                <a:gd name="T38" fmla="*/ 60 w 203"/>
                <a:gd name="T39" fmla="*/ 43 h 87"/>
                <a:gd name="T40" fmla="*/ 62 w 203"/>
                <a:gd name="T41" fmla="*/ 43 h 87"/>
                <a:gd name="T42" fmla="*/ 82 w 203"/>
                <a:gd name="T43" fmla="*/ 50 h 87"/>
                <a:gd name="T44" fmla="*/ 98 w 203"/>
                <a:gd name="T45" fmla="*/ 55 h 87"/>
                <a:gd name="T46" fmla="*/ 103 w 203"/>
                <a:gd name="T47" fmla="*/ 56 h 87"/>
                <a:gd name="T48" fmla="*/ 124 w 203"/>
                <a:gd name="T49" fmla="*/ 63 h 87"/>
                <a:gd name="T50" fmla="*/ 145 w 203"/>
                <a:gd name="T51" fmla="*/ 70 h 87"/>
                <a:gd name="T52" fmla="*/ 164 w 203"/>
                <a:gd name="T53" fmla="*/ 76 h 87"/>
                <a:gd name="T54" fmla="*/ 166 w 203"/>
                <a:gd name="T55" fmla="*/ 77 h 87"/>
                <a:gd name="T56" fmla="*/ 187 w 203"/>
                <a:gd name="T57" fmla="*/ 84 h 87"/>
                <a:gd name="T58" fmla="*/ 194 w 203"/>
                <a:gd name="T59" fmla="*/ 87 h 87"/>
                <a:gd name="T60" fmla="*/ 203 w 203"/>
                <a:gd name="T61" fmla="*/ 61 h 87"/>
                <a:gd name="T62" fmla="*/ 193 w 203"/>
                <a:gd name="T63" fmla="*/ 58 h 87"/>
                <a:gd name="T64" fmla="*/ 173 w 203"/>
                <a:gd name="T6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87">
                  <a:moveTo>
                    <a:pt x="173" y="51"/>
                  </a:moveTo>
                  <a:cubicBezTo>
                    <a:pt x="172" y="51"/>
                    <a:pt x="172" y="51"/>
                    <a:pt x="172" y="51"/>
                  </a:cubicBezTo>
                  <a:cubicBezTo>
                    <a:pt x="166" y="48"/>
                    <a:pt x="158" y="46"/>
                    <a:pt x="151" y="44"/>
                  </a:cubicBezTo>
                  <a:cubicBezTo>
                    <a:pt x="144" y="41"/>
                    <a:pt x="137" y="39"/>
                    <a:pt x="130" y="37"/>
                  </a:cubicBezTo>
                  <a:cubicBezTo>
                    <a:pt x="123" y="35"/>
                    <a:pt x="116" y="32"/>
                    <a:pt x="109" y="30"/>
                  </a:cubicBezTo>
                  <a:cubicBezTo>
                    <a:pt x="108" y="30"/>
                    <a:pt x="107" y="29"/>
                    <a:pt x="106" y="29"/>
                  </a:cubicBezTo>
                  <a:cubicBezTo>
                    <a:pt x="100" y="27"/>
                    <a:pt x="94" y="25"/>
                    <a:pt x="88" y="24"/>
                  </a:cubicBezTo>
                  <a:cubicBezTo>
                    <a:pt x="82" y="22"/>
                    <a:pt x="76" y="20"/>
                    <a:pt x="70" y="18"/>
                  </a:cubicBezTo>
                  <a:cubicBezTo>
                    <a:pt x="69" y="18"/>
                    <a:pt x="68" y="17"/>
                    <a:pt x="67" y="17"/>
                  </a:cubicBezTo>
                  <a:cubicBezTo>
                    <a:pt x="62" y="16"/>
                    <a:pt x="57" y="14"/>
                    <a:pt x="53" y="13"/>
                  </a:cubicBezTo>
                  <a:cubicBezTo>
                    <a:pt x="50" y="12"/>
                    <a:pt x="48" y="12"/>
                    <a:pt x="45" y="11"/>
                  </a:cubicBezTo>
                  <a:cubicBezTo>
                    <a:pt x="43" y="10"/>
                    <a:pt x="40" y="9"/>
                    <a:pt x="38" y="9"/>
                  </a:cubicBezTo>
                  <a:cubicBezTo>
                    <a:pt x="33" y="7"/>
                    <a:pt x="28" y="6"/>
                    <a:pt x="24" y="5"/>
                  </a:cubicBezTo>
                  <a:cubicBezTo>
                    <a:pt x="14" y="2"/>
                    <a:pt x="8" y="0"/>
                    <a:pt x="8" y="0"/>
                  </a:cubicBezTo>
                  <a:cubicBezTo>
                    <a:pt x="0" y="25"/>
                    <a:pt x="0" y="25"/>
                    <a:pt x="0" y="25"/>
                  </a:cubicBezTo>
                  <a:cubicBezTo>
                    <a:pt x="0" y="25"/>
                    <a:pt x="7" y="27"/>
                    <a:pt x="18" y="30"/>
                  </a:cubicBezTo>
                  <a:cubicBezTo>
                    <a:pt x="22" y="32"/>
                    <a:pt x="26" y="33"/>
                    <a:pt x="31" y="34"/>
                  </a:cubicBezTo>
                  <a:cubicBezTo>
                    <a:pt x="34" y="35"/>
                    <a:pt x="36" y="36"/>
                    <a:pt x="39" y="37"/>
                  </a:cubicBezTo>
                  <a:cubicBezTo>
                    <a:pt x="41" y="37"/>
                    <a:pt x="44" y="38"/>
                    <a:pt x="46" y="38"/>
                  </a:cubicBezTo>
                  <a:cubicBezTo>
                    <a:pt x="50" y="40"/>
                    <a:pt x="55" y="41"/>
                    <a:pt x="60" y="43"/>
                  </a:cubicBezTo>
                  <a:cubicBezTo>
                    <a:pt x="61" y="43"/>
                    <a:pt x="61" y="43"/>
                    <a:pt x="62" y="43"/>
                  </a:cubicBezTo>
                  <a:cubicBezTo>
                    <a:pt x="68" y="45"/>
                    <a:pt x="75" y="47"/>
                    <a:pt x="82" y="50"/>
                  </a:cubicBezTo>
                  <a:cubicBezTo>
                    <a:pt x="87" y="51"/>
                    <a:pt x="92" y="53"/>
                    <a:pt x="98" y="55"/>
                  </a:cubicBezTo>
                  <a:cubicBezTo>
                    <a:pt x="99" y="55"/>
                    <a:pt x="101" y="56"/>
                    <a:pt x="103" y="56"/>
                  </a:cubicBezTo>
                  <a:cubicBezTo>
                    <a:pt x="110" y="58"/>
                    <a:pt x="117" y="61"/>
                    <a:pt x="124" y="63"/>
                  </a:cubicBezTo>
                  <a:cubicBezTo>
                    <a:pt x="131" y="65"/>
                    <a:pt x="138" y="68"/>
                    <a:pt x="145" y="70"/>
                  </a:cubicBezTo>
                  <a:cubicBezTo>
                    <a:pt x="152" y="72"/>
                    <a:pt x="158" y="74"/>
                    <a:pt x="164" y="76"/>
                  </a:cubicBezTo>
                  <a:cubicBezTo>
                    <a:pt x="164" y="77"/>
                    <a:pt x="165" y="77"/>
                    <a:pt x="166" y="77"/>
                  </a:cubicBezTo>
                  <a:cubicBezTo>
                    <a:pt x="174" y="80"/>
                    <a:pt x="182" y="83"/>
                    <a:pt x="187" y="84"/>
                  </a:cubicBezTo>
                  <a:cubicBezTo>
                    <a:pt x="191" y="86"/>
                    <a:pt x="194" y="87"/>
                    <a:pt x="194" y="87"/>
                  </a:cubicBezTo>
                  <a:cubicBezTo>
                    <a:pt x="203" y="61"/>
                    <a:pt x="203" y="61"/>
                    <a:pt x="203" y="61"/>
                  </a:cubicBezTo>
                  <a:cubicBezTo>
                    <a:pt x="203" y="61"/>
                    <a:pt x="199" y="60"/>
                    <a:pt x="193" y="58"/>
                  </a:cubicBezTo>
                  <a:cubicBezTo>
                    <a:pt x="188" y="56"/>
                    <a:pt x="181" y="54"/>
                    <a:pt x="173" y="5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23"/>
            <p:cNvSpPr>
              <a:spLocks/>
            </p:cNvSpPr>
            <p:nvPr/>
          </p:nvSpPr>
          <p:spPr bwMode="auto">
            <a:xfrm>
              <a:off x="4157663" y="4740275"/>
              <a:ext cx="520700" cy="136525"/>
            </a:xfrm>
            <a:custGeom>
              <a:avLst/>
              <a:gdLst>
                <a:gd name="T0" fmla="*/ 174 w 205"/>
                <a:gd name="T1" fmla="*/ 24 h 54"/>
                <a:gd name="T2" fmla="*/ 164 w 205"/>
                <a:gd name="T3" fmla="*/ 22 h 54"/>
                <a:gd name="T4" fmla="*/ 142 w 205"/>
                <a:gd name="T5" fmla="*/ 19 h 54"/>
                <a:gd name="T6" fmla="*/ 120 w 205"/>
                <a:gd name="T7" fmla="*/ 16 h 54"/>
                <a:gd name="T8" fmla="*/ 104 w 205"/>
                <a:gd name="T9" fmla="*/ 13 h 54"/>
                <a:gd name="T10" fmla="*/ 98 w 205"/>
                <a:gd name="T11" fmla="*/ 12 h 54"/>
                <a:gd name="T12" fmla="*/ 76 w 205"/>
                <a:gd name="T13" fmla="*/ 9 h 54"/>
                <a:gd name="T14" fmla="*/ 54 w 205"/>
                <a:gd name="T15" fmla="*/ 6 h 54"/>
                <a:gd name="T16" fmla="*/ 35 w 205"/>
                <a:gd name="T17" fmla="*/ 4 h 54"/>
                <a:gd name="T18" fmla="*/ 33 w 205"/>
                <a:gd name="T19" fmla="*/ 4 h 54"/>
                <a:gd name="T20" fmla="*/ 10 w 205"/>
                <a:gd name="T21" fmla="*/ 1 h 54"/>
                <a:gd name="T22" fmla="*/ 3 w 205"/>
                <a:gd name="T23" fmla="*/ 0 h 54"/>
                <a:gd name="T24" fmla="*/ 0 w 205"/>
                <a:gd name="T25" fmla="*/ 24 h 54"/>
                <a:gd name="T26" fmla="*/ 5 w 205"/>
                <a:gd name="T27" fmla="*/ 25 h 54"/>
                <a:gd name="T28" fmla="*/ 27 w 205"/>
                <a:gd name="T29" fmla="*/ 28 h 54"/>
                <a:gd name="T30" fmla="*/ 32 w 205"/>
                <a:gd name="T31" fmla="*/ 28 h 54"/>
                <a:gd name="T32" fmla="*/ 49 w 205"/>
                <a:gd name="T33" fmla="*/ 30 h 54"/>
                <a:gd name="T34" fmla="*/ 71 w 205"/>
                <a:gd name="T35" fmla="*/ 33 h 54"/>
                <a:gd name="T36" fmla="*/ 93 w 205"/>
                <a:gd name="T37" fmla="*/ 37 h 54"/>
                <a:gd name="T38" fmla="*/ 101 w 205"/>
                <a:gd name="T39" fmla="*/ 38 h 54"/>
                <a:gd name="T40" fmla="*/ 115 w 205"/>
                <a:gd name="T41" fmla="*/ 40 h 54"/>
                <a:gd name="T42" fmla="*/ 136 w 205"/>
                <a:gd name="T43" fmla="*/ 43 h 54"/>
                <a:gd name="T44" fmla="*/ 158 w 205"/>
                <a:gd name="T45" fmla="*/ 47 h 54"/>
                <a:gd name="T46" fmla="*/ 170 w 205"/>
                <a:gd name="T47" fmla="*/ 49 h 54"/>
                <a:gd name="T48" fmla="*/ 180 w 205"/>
                <a:gd name="T49" fmla="*/ 51 h 54"/>
                <a:gd name="T50" fmla="*/ 201 w 205"/>
                <a:gd name="T51" fmla="*/ 54 h 54"/>
                <a:gd name="T52" fmla="*/ 205 w 205"/>
                <a:gd name="T53" fmla="*/ 29 h 54"/>
                <a:gd name="T54" fmla="*/ 186 w 205"/>
                <a:gd name="T55" fmla="*/ 26 h 54"/>
                <a:gd name="T56" fmla="*/ 174 w 205"/>
                <a:gd name="T57"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5" h="54">
                  <a:moveTo>
                    <a:pt x="174" y="24"/>
                  </a:moveTo>
                  <a:cubicBezTo>
                    <a:pt x="171" y="23"/>
                    <a:pt x="167" y="23"/>
                    <a:pt x="164" y="22"/>
                  </a:cubicBezTo>
                  <a:cubicBezTo>
                    <a:pt x="157" y="21"/>
                    <a:pt x="150" y="20"/>
                    <a:pt x="142" y="19"/>
                  </a:cubicBezTo>
                  <a:cubicBezTo>
                    <a:pt x="135" y="18"/>
                    <a:pt x="128" y="17"/>
                    <a:pt x="120" y="16"/>
                  </a:cubicBezTo>
                  <a:cubicBezTo>
                    <a:pt x="115" y="15"/>
                    <a:pt x="110" y="14"/>
                    <a:pt x="104" y="13"/>
                  </a:cubicBezTo>
                  <a:cubicBezTo>
                    <a:pt x="102" y="13"/>
                    <a:pt x="100" y="13"/>
                    <a:pt x="98" y="12"/>
                  </a:cubicBezTo>
                  <a:cubicBezTo>
                    <a:pt x="91" y="11"/>
                    <a:pt x="84" y="10"/>
                    <a:pt x="76" y="9"/>
                  </a:cubicBezTo>
                  <a:cubicBezTo>
                    <a:pt x="69" y="8"/>
                    <a:pt x="61" y="7"/>
                    <a:pt x="54" y="6"/>
                  </a:cubicBezTo>
                  <a:cubicBezTo>
                    <a:pt x="47" y="6"/>
                    <a:pt x="41" y="5"/>
                    <a:pt x="35" y="4"/>
                  </a:cubicBezTo>
                  <a:cubicBezTo>
                    <a:pt x="34" y="4"/>
                    <a:pt x="33" y="4"/>
                    <a:pt x="33" y="4"/>
                  </a:cubicBezTo>
                  <a:cubicBezTo>
                    <a:pt x="23" y="3"/>
                    <a:pt x="16" y="2"/>
                    <a:pt x="10" y="1"/>
                  </a:cubicBezTo>
                  <a:cubicBezTo>
                    <a:pt x="6" y="0"/>
                    <a:pt x="3" y="0"/>
                    <a:pt x="3" y="0"/>
                  </a:cubicBezTo>
                  <a:cubicBezTo>
                    <a:pt x="0" y="24"/>
                    <a:pt x="0" y="24"/>
                    <a:pt x="0" y="24"/>
                  </a:cubicBezTo>
                  <a:cubicBezTo>
                    <a:pt x="0" y="24"/>
                    <a:pt x="2" y="25"/>
                    <a:pt x="5" y="25"/>
                  </a:cubicBezTo>
                  <a:cubicBezTo>
                    <a:pt x="9" y="25"/>
                    <a:pt x="17" y="26"/>
                    <a:pt x="27" y="28"/>
                  </a:cubicBezTo>
                  <a:cubicBezTo>
                    <a:pt x="28" y="28"/>
                    <a:pt x="30" y="28"/>
                    <a:pt x="32" y="28"/>
                  </a:cubicBezTo>
                  <a:cubicBezTo>
                    <a:pt x="37" y="29"/>
                    <a:pt x="43" y="30"/>
                    <a:pt x="49" y="30"/>
                  </a:cubicBezTo>
                  <a:cubicBezTo>
                    <a:pt x="56" y="31"/>
                    <a:pt x="63" y="32"/>
                    <a:pt x="71" y="33"/>
                  </a:cubicBezTo>
                  <a:cubicBezTo>
                    <a:pt x="78" y="34"/>
                    <a:pt x="85" y="35"/>
                    <a:pt x="93" y="37"/>
                  </a:cubicBezTo>
                  <a:cubicBezTo>
                    <a:pt x="95" y="37"/>
                    <a:pt x="98" y="37"/>
                    <a:pt x="101" y="38"/>
                  </a:cubicBezTo>
                  <a:cubicBezTo>
                    <a:pt x="105" y="38"/>
                    <a:pt x="110" y="39"/>
                    <a:pt x="115" y="40"/>
                  </a:cubicBezTo>
                  <a:cubicBezTo>
                    <a:pt x="122" y="41"/>
                    <a:pt x="129" y="42"/>
                    <a:pt x="136" y="43"/>
                  </a:cubicBezTo>
                  <a:cubicBezTo>
                    <a:pt x="144" y="44"/>
                    <a:pt x="151" y="46"/>
                    <a:pt x="158" y="47"/>
                  </a:cubicBezTo>
                  <a:cubicBezTo>
                    <a:pt x="162" y="47"/>
                    <a:pt x="166" y="48"/>
                    <a:pt x="170" y="49"/>
                  </a:cubicBezTo>
                  <a:cubicBezTo>
                    <a:pt x="173" y="49"/>
                    <a:pt x="177" y="50"/>
                    <a:pt x="180" y="51"/>
                  </a:cubicBezTo>
                  <a:cubicBezTo>
                    <a:pt x="193" y="53"/>
                    <a:pt x="201" y="54"/>
                    <a:pt x="201" y="54"/>
                  </a:cubicBezTo>
                  <a:cubicBezTo>
                    <a:pt x="205" y="29"/>
                    <a:pt x="205" y="29"/>
                    <a:pt x="205" y="29"/>
                  </a:cubicBezTo>
                  <a:cubicBezTo>
                    <a:pt x="205" y="29"/>
                    <a:pt x="198" y="28"/>
                    <a:pt x="186" y="26"/>
                  </a:cubicBezTo>
                  <a:cubicBezTo>
                    <a:pt x="182" y="25"/>
                    <a:pt x="178" y="25"/>
                    <a:pt x="174" y="24"/>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24"/>
            <p:cNvSpPr>
              <a:spLocks/>
            </p:cNvSpPr>
            <p:nvPr/>
          </p:nvSpPr>
          <p:spPr bwMode="auto">
            <a:xfrm>
              <a:off x="3127375" y="4656138"/>
              <a:ext cx="520700" cy="93663"/>
            </a:xfrm>
            <a:custGeom>
              <a:avLst/>
              <a:gdLst>
                <a:gd name="T0" fmla="*/ 277 w 328"/>
                <a:gd name="T1" fmla="*/ 19 h 59"/>
                <a:gd name="T2" fmla="*/ 240 w 328"/>
                <a:gd name="T3" fmla="*/ 16 h 59"/>
                <a:gd name="T4" fmla="*/ 205 w 328"/>
                <a:gd name="T5" fmla="*/ 14 h 59"/>
                <a:gd name="T6" fmla="*/ 170 w 328"/>
                <a:gd name="T7" fmla="*/ 11 h 59"/>
                <a:gd name="T8" fmla="*/ 135 w 328"/>
                <a:gd name="T9" fmla="*/ 9 h 59"/>
                <a:gd name="T10" fmla="*/ 98 w 328"/>
                <a:gd name="T11" fmla="*/ 6 h 59"/>
                <a:gd name="T12" fmla="*/ 63 w 328"/>
                <a:gd name="T13" fmla="*/ 5 h 59"/>
                <a:gd name="T14" fmla="*/ 28 w 328"/>
                <a:gd name="T15" fmla="*/ 1 h 59"/>
                <a:gd name="T16" fmla="*/ 4 w 328"/>
                <a:gd name="T17" fmla="*/ 0 h 59"/>
                <a:gd name="T18" fmla="*/ 0 w 328"/>
                <a:gd name="T19" fmla="*/ 37 h 59"/>
                <a:gd name="T20" fmla="*/ 20 w 328"/>
                <a:gd name="T21" fmla="*/ 38 h 59"/>
                <a:gd name="T22" fmla="*/ 55 w 328"/>
                <a:gd name="T23" fmla="*/ 40 h 59"/>
                <a:gd name="T24" fmla="*/ 90 w 328"/>
                <a:gd name="T25" fmla="*/ 43 h 59"/>
                <a:gd name="T26" fmla="*/ 125 w 328"/>
                <a:gd name="T27" fmla="*/ 45 h 59"/>
                <a:gd name="T28" fmla="*/ 162 w 328"/>
                <a:gd name="T29" fmla="*/ 48 h 59"/>
                <a:gd name="T30" fmla="*/ 197 w 328"/>
                <a:gd name="T31" fmla="*/ 51 h 59"/>
                <a:gd name="T32" fmla="*/ 232 w 328"/>
                <a:gd name="T33" fmla="*/ 53 h 59"/>
                <a:gd name="T34" fmla="*/ 267 w 328"/>
                <a:gd name="T35" fmla="*/ 56 h 59"/>
                <a:gd name="T36" fmla="*/ 304 w 328"/>
                <a:gd name="T37" fmla="*/ 57 h 59"/>
                <a:gd name="T38" fmla="*/ 326 w 328"/>
                <a:gd name="T39" fmla="*/ 59 h 59"/>
                <a:gd name="T40" fmla="*/ 328 w 328"/>
                <a:gd name="T41" fmla="*/ 22 h 59"/>
                <a:gd name="T42" fmla="*/ 312 w 328"/>
                <a:gd name="T43" fmla="*/ 21 h 59"/>
                <a:gd name="T44" fmla="*/ 277 w 328"/>
                <a:gd name="T45" fmla="*/ 1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8" h="59">
                  <a:moveTo>
                    <a:pt x="277" y="19"/>
                  </a:moveTo>
                  <a:lnTo>
                    <a:pt x="240" y="16"/>
                  </a:lnTo>
                  <a:lnTo>
                    <a:pt x="205" y="14"/>
                  </a:lnTo>
                  <a:lnTo>
                    <a:pt x="170" y="11"/>
                  </a:lnTo>
                  <a:lnTo>
                    <a:pt x="135" y="9"/>
                  </a:lnTo>
                  <a:lnTo>
                    <a:pt x="98" y="6"/>
                  </a:lnTo>
                  <a:lnTo>
                    <a:pt x="63" y="5"/>
                  </a:lnTo>
                  <a:lnTo>
                    <a:pt x="28" y="1"/>
                  </a:lnTo>
                  <a:lnTo>
                    <a:pt x="4" y="0"/>
                  </a:lnTo>
                  <a:lnTo>
                    <a:pt x="0" y="37"/>
                  </a:lnTo>
                  <a:lnTo>
                    <a:pt x="20" y="38"/>
                  </a:lnTo>
                  <a:lnTo>
                    <a:pt x="55" y="40"/>
                  </a:lnTo>
                  <a:lnTo>
                    <a:pt x="90" y="43"/>
                  </a:lnTo>
                  <a:lnTo>
                    <a:pt x="125" y="45"/>
                  </a:lnTo>
                  <a:lnTo>
                    <a:pt x="162" y="48"/>
                  </a:lnTo>
                  <a:lnTo>
                    <a:pt x="197" y="51"/>
                  </a:lnTo>
                  <a:lnTo>
                    <a:pt x="232" y="53"/>
                  </a:lnTo>
                  <a:lnTo>
                    <a:pt x="267" y="56"/>
                  </a:lnTo>
                  <a:lnTo>
                    <a:pt x="304" y="57"/>
                  </a:lnTo>
                  <a:lnTo>
                    <a:pt x="326" y="59"/>
                  </a:lnTo>
                  <a:lnTo>
                    <a:pt x="328" y="22"/>
                  </a:lnTo>
                  <a:lnTo>
                    <a:pt x="312" y="21"/>
                  </a:lnTo>
                  <a:lnTo>
                    <a:pt x="277" y="1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25"/>
            <p:cNvSpPr>
              <a:spLocks/>
            </p:cNvSpPr>
            <p:nvPr/>
          </p:nvSpPr>
          <p:spPr bwMode="auto">
            <a:xfrm>
              <a:off x="2098675" y="4594225"/>
              <a:ext cx="519113" cy="82550"/>
            </a:xfrm>
            <a:custGeom>
              <a:avLst/>
              <a:gdLst>
                <a:gd name="T0" fmla="*/ 196 w 205"/>
                <a:gd name="T1" fmla="*/ 10 h 32"/>
                <a:gd name="T2" fmla="*/ 187 w 205"/>
                <a:gd name="T3" fmla="*/ 10 h 32"/>
                <a:gd name="T4" fmla="*/ 178 w 205"/>
                <a:gd name="T5" fmla="*/ 9 h 32"/>
                <a:gd name="T6" fmla="*/ 169 w 205"/>
                <a:gd name="T7" fmla="*/ 9 h 32"/>
                <a:gd name="T8" fmla="*/ 155 w 205"/>
                <a:gd name="T9" fmla="*/ 8 h 32"/>
                <a:gd name="T10" fmla="*/ 142 w 205"/>
                <a:gd name="T11" fmla="*/ 7 h 32"/>
                <a:gd name="T12" fmla="*/ 133 w 205"/>
                <a:gd name="T13" fmla="*/ 7 h 32"/>
                <a:gd name="T14" fmla="*/ 115 w 205"/>
                <a:gd name="T15" fmla="*/ 6 h 32"/>
                <a:gd name="T16" fmla="*/ 106 w 205"/>
                <a:gd name="T17" fmla="*/ 5 h 32"/>
                <a:gd name="T18" fmla="*/ 98 w 205"/>
                <a:gd name="T19" fmla="*/ 5 h 32"/>
                <a:gd name="T20" fmla="*/ 88 w 205"/>
                <a:gd name="T21" fmla="*/ 5 h 32"/>
                <a:gd name="T22" fmla="*/ 71 w 205"/>
                <a:gd name="T23" fmla="*/ 4 h 32"/>
                <a:gd name="T24" fmla="*/ 62 w 205"/>
                <a:gd name="T25" fmla="*/ 4 h 32"/>
                <a:gd name="T26" fmla="*/ 44 w 205"/>
                <a:gd name="T27" fmla="*/ 3 h 32"/>
                <a:gd name="T28" fmla="*/ 35 w 205"/>
                <a:gd name="T29" fmla="*/ 2 h 32"/>
                <a:gd name="T30" fmla="*/ 26 w 205"/>
                <a:gd name="T31" fmla="*/ 2 h 32"/>
                <a:gd name="T32" fmla="*/ 17 w 205"/>
                <a:gd name="T33" fmla="*/ 1 h 32"/>
                <a:gd name="T34" fmla="*/ 1 w 205"/>
                <a:gd name="T35" fmla="*/ 0 h 32"/>
                <a:gd name="T36" fmla="*/ 3 w 205"/>
                <a:gd name="T37" fmla="*/ 21 h 32"/>
                <a:gd name="T38" fmla="*/ 16 w 205"/>
                <a:gd name="T39" fmla="*/ 22 h 32"/>
                <a:gd name="T40" fmla="*/ 30 w 205"/>
                <a:gd name="T41" fmla="*/ 23 h 32"/>
                <a:gd name="T42" fmla="*/ 38 w 205"/>
                <a:gd name="T43" fmla="*/ 23 h 32"/>
                <a:gd name="T44" fmla="*/ 48 w 205"/>
                <a:gd name="T45" fmla="*/ 24 h 32"/>
                <a:gd name="T46" fmla="*/ 61 w 205"/>
                <a:gd name="T47" fmla="*/ 24 h 32"/>
                <a:gd name="T48" fmla="*/ 75 w 205"/>
                <a:gd name="T49" fmla="*/ 25 h 32"/>
                <a:gd name="T50" fmla="*/ 84 w 205"/>
                <a:gd name="T51" fmla="*/ 26 h 32"/>
                <a:gd name="T52" fmla="*/ 102 w 205"/>
                <a:gd name="T53" fmla="*/ 26 h 32"/>
                <a:gd name="T54" fmla="*/ 106 w 205"/>
                <a:gd name="T55" fmla="*/ 27 h 32"/>
                <a:gd name="T56" fmla="*/ 119 w 205"/>
                <a:gd name="T57" fmla="*/ 27 h 32"/>
                <a:gd name="T58" fmla="*/ 128 w 205"/>
                <a:gd name="T59" fmla="*/ 28 h 32"/>
                <a:gd name="T60" fmla="*/ 146 w 205"/>
                <a:gd name="T61" fmla="*/ 29 h 32"/>
                <a:gd name="T62" fmla="*/ 155 w 205"/>
                <a:gd name="T63" fmla="*/ 29 h 32"/>
                <a:gd name="T64" fmla="*/ 171 w 205"/>
                <a:gd name="T65" fmla="*/ 30 h 32"/>
                <a:gd name="T66" fmla="*/ 173 w 205"/>
                <a:gd name="T67" fmla="*/ 30 h 32"/>
                <a:gd name="T68" fmla="*/ 191 w 205"/>
                <a:gd name="T69" fmla="*/ 31 h 32"/>
                <a:gd name="T70" fmla="*/ 195 w 205"/>
                <a:gd name="T71" fmla="*/ 32 h 32"/>
                <a:gd name="T72" fmla="*/ 203 w 205"/>
                <a:gd name="T73" fmla="*/ 32 h 32"/>
                <a:gd name="T74" fmla="*/ 205 w 205"/>
                <a:gd name="T75"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32">
                  <a:moveTo>
                    <a:pt x="200" y="11"/>
                  </a:moveTo>
                  <a:cubicBezTo>
                    <a:pt x="199" y="11"/>
                    <a:pt x="197" y="10"/>
                    <a:pt x="196" y="10"/>
                  </a:cubicBezTo>
                  <a:cubicBezTo>
                    <a:pt x="196" y="10"/>
                    <a:pt x="196" y="10"/>
                    <a:pt x="196" y="10"/>
                  </a:cubicBezTo>
                  <a:cubicBezTo>
                    <a:pt x="193" y="10"/>
                    <a:pt x="190" y="10"/>
                    <a:pt x="187" y="10"/>
                  </a:cubicBezTo>
                  <a:cubicBezTo>
                    <a:pt x="184" y="10"/>
                    <a:pt x="181" y="9"/>
                    <a:pt x="178" y="9"/>
                  </a:cubicBezTo>
                  <a:cubicBezTo>
                    <a:pt x="178" y="9"/>
                    <a:pt x="178" y="9"/>
                    <a:pt x="178" y="9"/>
                  </a:cubicBezTo>
                  <a:cubicBezTo>
                    <a:pt x="176" y="9"/>
                    <a:pt x="174" y="9"/>
                    <a:pt x="173" y="9"/>
                  </a:cubicBezTo>
                  <a:cubicBezTo>
                    <a:pt x="172" y="9"/>
                    <a:pt x="170" y="9"/>
                    <a:pt x="169" y="9"/>
                  </a:cubicBezTo>
                  <a:cubicBezTo>
                    <a:pt x="166" y="8"/>
                    <a:pt x="163" y="8"/>
                    <a:pt x="160" y="8"/>
                  </a:cubicBezTo>
                  <a:cubicBezTo>
                    <a:pt x="159" y="8"/>
                    <a:pt x="157" y="8"/>
                    <a:pt x="155" y="8"/>
                  </a:cubicBezTo>
                  <a:cubicBezTo>
                    <a:pt x="154" y="8"/>
                    <a:pt x="153" y="8"/>
                    <a:pt x="151" y="8"/>
                  </a:cubicBezTo>
                  <a:cubicBezTo>
                    <a:pt x="148" y="7"/>
                    <a:pt x="145" y="7"/>
                    <a:pt x="142" y="7"/>
                  </a:cubicBezTo>
                  <a:cubicBezTo>
                    <a:pt x="139" y="7"/>
                    <a:pt x="136" y="7"/>
                    <a:pt x="133" y="7"/>
                  </a:cubicBezTo>
                  <a:cubicBezTo>
                    <a:pt x="133" y="7"/>
                    <a:pt x="133" y="7"/>
                    <a:pt x="133" y="7"/>
                  </a:cubicBezTo>
                  <a:cubicBezTo>
                    <a:pt x="130" y="7"/>
                    <a:pt x="127" y="6"/>
                    <a:pt x="124" y="6"/>
                  </a:cubicBezTo>
                  <a:cubicBezTo>
                    <a:pt x="121" y="6"/>
                    <a:pt x="118" y="6"/>
                    <a:pt x="115" y="6"/>
                  </a:cubicBezTo>
                  <a:cubicBezTo>
                    <a:pt x="114" y="6"/>
                    <a:pt x="112" y="6"/>
                    <a:pt x="111" y="6"/>
                  </a:cubicBezTo>
                  <a:cubicBezTo>
                    <a:pt x="109" y="6"/>
                    <a:pt x="108" y="6"/>
                    <a:pt x="106" y="5"/>
                  </a:cubicBezTo>
                  <a:cubicBezTo>
                    <a:pt x="105" y="5"/>
                    <a:pt x="104" y="5"/>
                    <a:pt x="103" y="5"/>
                  </a:cubicBezTo>
                  <a:cubicBezTo>
                    <a:pt x="101" y="5"/>
                    <a:pt x="99" y="5"/>
                    <a:pt x="98" y="5"/>
                  </a:cubicBezTo>
                  <a:cubicBezTo>
                    <a:pt x="95" y="5"/>
                    <a:pt x="92" y="5"/>
                    <a:pt x="89" y="5"/>
                  </a:cubicBezTo>
                  <a:cubicBezTo>
                    <a:pt x="88" y="5"/>
                    <a:pt x="88" y="5"/>
                    <a:pt x="88" y="5"/>
                  </a:cubicBezTo>
                  <a:cubicBezTo>
                    <a:pt x="85" y="5"/>
                    <a:pt x="82" y="4"/>
                    <a:pt x="80" y="4"/>
                  </a:cubicBezTo>
                  <a:cubicBezTo>
                    <a:pt x="77" y="4"/>
                    <a:pt x="74" y="4"/>
                    <a:pt x="71" y="4"/>
                  </a:cubicBezTo>
                  <a:cubicBezTo>
                    <a:pt x="69" y="4"/>
                    <a:pt x="67" y="4"/>
                    <a:pt x="66" y="4"/>
                  </a:cubicBezTo>
                  <a:cubicBezTo>
                    <a:pt x="64" y="4"/>
                    <a:pt x="63" y="4"/>
                    <a:pt x="62" y="4"/>
                  </a:cubicBezTo>
                  <a:cubicBezTo>
                    <a:pt x="59" y="3"/>
                    <a:pt x="56" y="3"/>
                    <a:pt x="53" y="3"/>
                  </a:cubicBezTo>
                  <a:cubicBezTo>
                    <a:pt x="50" y="3"/>
                    <a:pt x="47" y="3"/>
                    <a:pt x="44" y="3"/>
                  </a:cubicBezTo>
                  <a:cubicBezTo>
                    <a:pt x="44" y="3"/>
                    <a:pt x="43" y="3"/>
                    <a:pt x="43" y="3"/>
                  </a:cubicBezTo>
                  <a:cubicBezTo>
                    <a:pt x="40" y="3"/>
                    <a:pt x="38" y="2"/>
                    <a:pt x="35" y="2"/>
                  </a:cubicBezTo>
                  <a:cubicBezTo>
                    <a:pt x="34" y="2"/>
                    <a:pt x="33" y="2"/>
                    <a:pt x="33" y="2"/>
                  </a:cubicBezTo>
                  <a:cubicBezTo>
                    <a:pt x="30" y="2"/>
                    <a:pt x="28" y="2"/>
                    <a:pt x="26" y="2"/>
                  </a:cubicBezTo>
                  <a:cubicBezTo>
                    <a:pt x="24" y="2"/>
                    <a:pt x="23" y="2"/>
                    <a:pt x="21" y="2"/>
                  </a:cubicBezTo>
                  <a:cubicBezTo>
                    <a:pt x="20" y="1"/>
                    <a:pt x="18" y="1"/>
                    <a:pt x="17" y="1"/>
                  </a:cubicBezTo>
                  <a:cubicBezTo>
                    <a:pt x="14" y="1"/>
                    <a:pt x="11" y="1"/>
                    <a:pt x="8" y="1"/>
                  </a:cubicBezTo>
                  <a:cubicBezTo>
                    <a:pt x="4" y="1"/>
                    <a:pt x="1" y="0"/>
                    <a:pt x="1" y="0"/>
                  </a:cubicBezTo>
                  <a:cubicBezTo>
                    <a:pt x="0" y="21"/>
                    <a:pt x="0" y="21"/>
                    <a:pt x="0" y="21"/>
                  </a:cubicBezTo>
                  <a:cubicBezTo>
                    <a:pt x="0" y="21"/>
                    <a:pt x="1" y="21"/>
                    <a:pt x="3" y="21"/>
                  </a:cubicBezTo>
                  <a:cubicBezTo>
                    <a:pt x="6" y="21"/>
                    <a:pt x="9" y="22"/>
                    <a:pt x="12" y="22"/>
                  </a:cubicBezTo>
                  <a:cubicBezTo>
                    <a:pt x="13" y="22"/>
                    <a:pt x="15" y="22"/>
                    <a:pt x="16" y="22"/>
                  </a:cubicBezTo>
                  <a:cubicBezTo>
                    <a:pt x="18" y="22"/>
                    <a:pt x="19" y="22"/>
                    <a:pt x="21" y="22"/>
                  </a:cubicBezTo>
                  <a:cubicBezTo>
                    <a:pt x="24" y="22"/>
                    <a:pt x="27" y="23"/>
                    <a:pt x="30" y="23"/>
                  </a:cubicBezTo>
                  <a:cubicBezTo>
                    <a:pt x="31" y="23"/>
                    <a:pt x="31" y="23"/>
                    <a:pt x="32" y="23"/>
                  </a:cubicBezTo>
                  <a:cubicBezTo>
                    <a:pt x="34" y="23"/>
                    <a:pt x="36" y="23"/>
                    <a:pt x="38" y="23"/>
                  </a:cubicBezTo>
                  <a:cubicBezTo>
                    <a:pt x="39" y="23"/>
                    <a:pt x="39" y="23"/>
                    <a:pt x="39" y="23"/>
                  </a:cubicBezTo>
                  <a:cubicBezTo>
                    <a:pt x="42" y="23"/>
                    <a:pt x="45" y="24"/>
                    <a:pt x="48" y="24"/>
                  </a:cubicBezTo>
                  <a:cubicBezTo>
                    <a:pt x="51" y="24"/>
                    <a:pt x="54" y="24"/>
                    <a:pt x="57" y="24"/>
                  </a:cubicBezTo>
                  <a:cubicBezTo>
                    <a:pt x="58" y="24"/>
                    <a:pt x="60" y="24"/>
                    <a:pt x="61" y="24"/>
                  </a:cubicBezTo>
                  <a:cubicBezTo>
                    <a:pt x="62" y="25"/>
                    <a:pt x="64" y="25"/>
                    <a:pt x="66" y="25"/>
                  </a:cubicBezTo>
                  <a:cubicBezTo>
                    <a:pt x="69" y="25"/>
                    <a:pt x="72" y="25"/>
                    <a:pt x="75" y="25"/>
                  </a:cubicBezTo>
                  <a:cubicBezTo>
                    <a:pt x="78" y="25"/>
                    <a:pt x="80" y="25"/>
                    <a:pt x="83" y="26"/>
                  </a:cubicBezTo>
                  <a:cubicBezTo>
                    <a:pt x="83" y="26"/>
                    <a:pt x="84" y="26"/>
                    <a:pt x="84" y="26"/>
                  </a:cubicBezTo>
                  <a:cubicBezTo>
                    <a:pt x="87" y="26"/>
                    <a:pt x="90" y="26"/>
                    <a:pt x="93" y="26"/>
                  </a:cubicBezTo>
                  <a:cubicBezTo>
                    <a:pt x="96" y="26"/>
                    <a:pt x="99" y="26"/>
                    <a:pt x="102" y="26"/>
                  </a:cubicBezTo>
                  <a:cubicBezTo>
                    <a:pt x="102" y="26"/>
                    <a:pt x="102" y="26"/>
                    <a:pt x="102" y="26"/>
                  </a:cubicBezTo>
                  <a:cubicBezTo>
                    <a:pt x="103" y="26"/>
                    <a:pt x="104" y="26"/>
                    <a:pt x="106" y="27"/>
                  </a:cubicBezTo>
                  <a:cubicBezTo>
                    <a:pt x="107" y="27"/>
                    <a:pt x="109" y="27"/>
                    <a:pt x="111" y="27"/>
                  </a:cubicBezTo>
                  <a:cubicBezTo>
                    <a:pt x="113" y="27"/>
                    <a:pt x="116" y="27"/>
                    <a:pt x="119" y="27"/>
                  </a:cubicBezTo>
                  <a:cubicBezTo>
                    <a:pt x="122" y="27"/>
                    <a:pt x="125" y="27"/>
                    <a:pt x="128" y="28"/>
                  </a:cubicBezTo>
                  <a:cubicBezTo>
                    <a:pt x="128" y="28"/>
                    <a:pt x="128" y="28"/>
                    <a:pt x="128" y="28"/>
                  </a:cubicBezTo>
                  <a:cubicBezTo>
                    <a:pt x="131" y="28"/>
                    <a:pt x="134" y="28"/>
                    <a:pt x="137" y="28"/>
                  </a:cubicBezTo>
                  <a:cubicBezTo>
                    <a:pt x="140" y="28"/>
                    <a:pt x="143" y="28"/>
                    <a:pt x="146" y="29"/>
                  </a:cubicBezTo>
                  <a:cubicBezTo>
                    <a:pt x="148" y="29"/>
                    <a:pt x="149" y="29"/>
                    <a:pt x="150" y="29"/>
                  </a:cubicBezTo>
                  <a:cubicBezTo>
                    <a:pt x="152" y="29"/>
                    <a:pt x="154" y="29"/>
                    <a:pt x="155" y="29"/>
                  </a:cubicBezTo>
                  <a:cubicBezTo>
                    <a:pt x="158" y="29"/>
                    <a:pt x="161" y="29"/>
                    <a:pt x="164" y="30"/>
                  </a:cubicBezTo>
                  <a:cubicBezTo>
                    <a:pt x="167" y="30"/>
                    <a:pt x="169" y="30"/>
                    <a:pt x="171" y="30"/>
                  </a:cubicBezTo>
                  <a:cubicBezTo>
                    <a:pt x="172" y="30"/>
                    <a:pt x="172" y="30"/>
                    <a:pt x="173" y="30"/>
                  </a:cubicBezTo>
                  <a:cubicBezTo>
                    <a:pt x="173" y="30"/>
                    <a:pt x="173" y="30"/>
                    <a:pt x="173" y="30"/>
                  </a:cubicBezTo>
                  <a:cubicBezTo>
                    <a:pt x="176" y="30"/>
                    <a:pt x="179" y="31"/>
                    <a:pt x="182" y="31"/>
                  </a:cubicBezTo>
                  <a:cubicBezTo>
                    <a:pt x="185" y="31"/>
                    <a:pt x="188" y="31"/>
                    <a:pt x="191" y="31"/>
                  </a:cubicBezTo>
                  <a:cubicBezTo>
                    <a:pt x="192" y="32"/>
                    <a:pt x="193" y="32"/>
                    <a:pt x="194" y="32"/>
                  </a:cubicBezTo>
                  <a:cubicBezTo>
                    <a:pt x="194" y="32"/>
                    <a:pt x="195" y="32"/>
                    <a:pt x="195" y="32"/>
                  </a:cubicBezTo>
                  <a:cubicBezTo>
                    <a:pt x="197" y="32"/>
                    <a:pt x="198" y="32"/>
                    <a:pt x="200" y="32"/>
                  </a:cubicBezTo>
                  <a:cubicBezTo>
                    <a:pt x="202" y="32"/>
                    <a:pt x="203" y="32"/>
                    <a:pt x="203" y="32"/>
                  </a:cubicBezTo>
                  <a:cubicBezTo>
                    <a:pt x="205" y="11"/>
                    <a:pt x="205" y="11"/>
                    <a:pt x="205" y="11"/>
                  </a:cubicBezTo>
                  <a:cubicBezTo>
                    <a:pt x="205" y="11"/>
                    <a:pt x="205" y="11"/>
                    <a:pt x="205" y="11"/>
                  </a:cubicBezTo>
                  <a:cubicBezTo>
                    <a:pt x="205" y="11"/>
                    <a:pt x="203" y="11"/>
                    <a:pt x="200" y="11"/>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26"/>
            <p:cNvSpPr>
              <a:spLocks/>
            </p:cNvSpPr>
            <p:nvPr/>
          </p:nvSpPr>
          <p:spPr bwMode="auto">
            <a:xfrm>
              <a:off x="84138" y="1643063"/>
              <a:ext cx="165100" cy="34925"/>
            </a:xfrm>
            <a:custGeom>
              <a:avLst/>
              <a:gdLst>
                <a:gd name="T0" fmla="*/ 65 w 65"/>
                <a:gd name="T1" fmla="*/ 2 h 14"/>
                <a:gd name="T2" fmla="*/ 56 w 65"/>
                <a:gd name="T3" fmla="*/ 2 h 14"/>
                <a:gd name="T4" fmla="*/ 48 w 65"/>
                <a:gd name="T5" fmla="*/ 2 h 14"/>
                <a:gd name="T6" fmla="*/ 47 w 65"/>
                <a:gd name="T7" fmla="*/ 1 h 14"/>
                <a:gd name="T8" fmla="*/ 38 w 65"/>
                <a:gd name="T9" fmla="*/ 1 h 14"/>
                <a:gd name="T10" fmla="*/ 29 w 65"/>
                <a:gd name="T11" fmla="*/ 1 h 14"/>
                <a:gd name="T12" fmla="*/ 26 w 65"/>
                <a:gd name="T13" fmla="*/ 1 h 14"/>
                <a:gd name="T14" fmla="*/ 20 w 65"/>
                <a:gd name="T15" fmla="*/ 1 h 14"/>
                <a:gd name="T16" fmla="*/ 11 w 65"/>
                <a:gd name="T17" fmla="*/ 1 h 14"/>
                <a:gd name="T18" fmla="*/ 3 w 65"/>
                <a:gd name="T19" fmla="*/ 1 h 14"/>
                <a:gd name="T20" fmla="*/ 2 w 65"/>
                <a:gd name="T21" fmla="*/ 0 h 14"/>
                <a:gd name="T22" fmla="*/ 0 w 65"/>
                <a:gd name="T23" fmla="*/ 0 h 14"/>
                <a:gd name="T24" fmla="*/ 1 w 65"/>
                <a:gd name="T25" fmla="*/ 4 h 14"/>
                <a:gd name="T26" fmla="*/ 1 w 65"/>
                <a:gd name="T27" fmla="*/ 9 h 14"/>
                <a:gd name="T28" fmla="*/ 2 w 65"/>
                <a:gd name="T29" fmla="*/ 12 h 14"/>
                <a:gd name="T30" fmla="*/ 8 w 65"/>
                <a:gd name="T31" fmla="*/ 12 h 14"/>
                <a:gd name="T32" fmla="*/ 17 w 65"/>
                <a:gd name="T33" fmla="*/ 13 h 14"/>
                <a:gd name="T34" fmla="*/ 23 w 65"/>
                <a:gd name="T35" fmla="*/ 13 h 14"/>
                <a:gd name="T36" fmla="*/ 26 w 65"/>
                <a:gd name="T37" fmla="*/ 13 h 14"/>
                <a:gd name="T38" fmla="*/ 35 w 65"/>
                <a:gd name="T39" fmla="*/ 13 h 14"/>
                <a:gd name="T40" fmla="*/ 44 w 65"/>
                <a:gd name="T41" fmla="*/ 13 h 14"/>
                <a:gd name="T42" fmla="*/ 46 w 65"/>
                <a:gd name="T43" fmla="*/ 13 h 14"/>
                <a:gd name="T44" fmla="*/ 53 w 65"/>
                <a:gd name="T45" fmla="*/ 13 h 14"/>
                <a:gd name="T46" fmla="*/ 62 w 65"/>
                <a:gd name="T47" fmla="*/ 14 h 14"/>
                <a:gd name="T48" fmla="*/ 65 w 65"/>
                <a:gd name="T49" fmla="*/ 14 h 14"/>
                <a:gd name="T50" fmla="*/ 65 w 65"/>
                <a:gd name="T51" fmla="*/ 2 h 14"/>
                <a:gd name="T52" fmla="*/ 65 w 65"/>
                <a:gd name="T5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14">
                  <a:moveTo>
                    <a:pt x="65" y="2"/>
                  </a:moveTo>
                  <a:cubicBezTo>
                    <a:pt x="62" y="2"/>
                    <a:pt x="59" y="2"/>
                    <a:pt x="56" y="2"/>
                  </a:cubicBezTo>
                  <a:cubicBezTo>
                    <a:pt x="53" y="2"/>
                    <a:pt x="51" y="2"/>
                    <a:pt x="48" y="2"/>
                  </a:cubicBezTo>
                  <a:cubicBezTo>
                    <a:pt x="48" y="1"/>
                    <a:pt x="47" y="1"/>
                    <a:pt x="47" y="1"/>
                  </a:cubicBezTo>
                  <a:cubicBezTo>
                    <a:pt x="44" y="1"/>
                    <a:pt x="41" y="1"/>
                    <a:pt x="38" y="1"/>
                  </a:cubicBezTo>
                  <a:cubicBezTo>
                    <a:pt x="35" y="1"/>
                    <a:pt x="32" y="1"/>
                    <a:pt x="29" y="1"/>
                  </a:cubicBezTo>
                  <a:cubicBezTo>
                    <a:pt x="28" y="1"/>
                    <a:pt x="27" y="1"/>
                    <a:pt x="26" y="1"/>
                  </a:cubicBezTo>
                  <a:cubicBezTo>
                    <a:pt x="24" y="1"/>
                    <a:pt x="22" y="1"/>
                    <a:pt x="20" y="1"/>
                  </a:cubicBezTo>
                  <a:cubicBezTo>
                    <a:pt x="17" y="1"/>
                    <a:pt x="14" y="1"/>
                    <a:pt x="11" y="1"/>
                  </a:cubicBezTo>
                  <a:cubicBezTo>
                    <a:pt x="8" y="1"/>
                    <a:pt x="6" y="1"/>
                    <a:pt x="3" y="1"/>
                  </a:cubicBezTo>
                  <a:cubicBezTo>
                    <a:pt x="3" y="0"/>
                    <a:pt x="2" y="0"/>
                    <a:pt x="2" y="0"/>
                  </a:cubicBezTo>
                  <a:cubicBezTo>
                    <a:pt x="1" y="0"/>
                    <a:pt x="1" y="0"/>
                    <a:pt x="0" y="0"/>
                  </a:cubicBezTo>
                  <a:cubicBezTo>
                    <a:pt x="1" y="2"/>
                    <a:pt x="1" y="3"/>
                    <a:pt x="1" y="4"/>
                  </a:cubicBezTo>
                  <a:cubicBezTo>
                    <a:pt x="1" y="6"/>
                    <a:pt x="1" y="7"/>
                    <a:pt x="1" y="9"/>
                  </a:cubicBezTo>
                  <a:cubicBezTo>
                    <a:pt x="1" y="10"/>
                    <a:pt x="1" y="11"/>
                    <a:pt x="2" y="12"/>
                  </a:cubicBezTo>
                  <a:cubicBezTo>
                    <a:pt x="4" y="12"/>
                    <a:pt x="6" y="12"/>
                    <a:pt x="8" y="12"/>
                  </a:cubicBezTo>
                  <a:cubicBezTo>
                    <a:pt x="11" y="12"/>
                    <a:pt x="14" y="12"/>
                    <a:pt x="17" y="13"/>
                  </a:cubicBezTo>
                  <a:cubicBezTo>
                    <a:pt x="19" y="13"/>
                    <a:pt x="21" y="13"/>
                    <a:pt x="23" y="13"/>
                  </a:cubicBezTo>
                  <a:cubicBezTo>
                    <a:pt x="24" y="13"/>
                    <a:pt x="25" y="13"/>
                    <a:pt x="26" y="13"/>
                  </a:cubicBezTo>
                  <a:cubicBezTo>
                    <a:pt x="29" y="13"/>
                    <a:pt x="32" y="13"/>
                    <a:pt x="35" y="13"/>
                  </a:cubicBezTo>
                  <a:cubicBezTo>
                    <a:pt x="38" y="13"/>
                    <a:pt x="41" y="13"/>
                    <a:pt x="44" y="13"/>
                  </a:cubicBezTo>
                  <a:cubicBezTo>
                    <a:pt x="44" y="13"/>
                    <a:pt x="45" y="13"/>
                    <a:pt x="46" y="13"/>
                  </a:cubicBezTo>
                  <a:cubicBezTo>
                    <a:pt x="48" y="13"/>
                    <a:pt x="50" y="13"/>
                    <a:pt x="53" y="13"/>
                  </a:cubicBezTo>
                  <a:cubicBezTo>
                    <a:pt x="56" y="14"/>
                    <a:pt x="59" y="14"/>
                    <a:pt x="62" y="14"/>
                  </a:cubicBezTo>
                  <a:cubicBezTo>
                    <a:pt x="63" y="14"/>
                    <a:pt x="64" y="14"/>
                    <a:pt x="65" y="14"/>
                  </a:cubicBezTo>
                  <a:cubicBezTo>
                    <a:pt x="65" y="2"/>
                    <a:pt x="65" y="2"/>
                    <a:pt x="65" y="2"/>
                  </a:cubicBezTo>
                  <a:cubicBezTo>
                    <a:pt x="65" y="2"/>
                    <a:pt x="65" y="2"/>
                    <a:pt x="65" y="2"/>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7"/>
            <p:cNvSpPr>
              <a:spLocks/>
            </p:cNvSpPr>
            <p:nvPr/>
          </p:nvSpPr>
          <p:spPr bwMode="auto">
            <a:xfrm>
              <a:off x="3673475" y="2201863"/>
              <a:ext cx="109538" cy="204788"/>
            </a:xfrm>
            <a:custGeom>
              <a:avLst/>
              <a:gdLst>
                <a:gd name="T0" fmla="*/ 43 w 43"/>
                <a:gd name="T1" fmla="*/ 81 h 81"/>
                <a:gd name="T2" fmla="*/ 24 w 43"/>
                <a:gd name="T3" fmla="*/ 31 h 81"/>
                <a:gd name="T4" fmla="*/ 0 w 43"/>
                <a:gd name="T5" fmla="*/ 0 h 81"/>
              </a:gdLst>
              <a:ahLst/>
              <a:cxnLst>
                <a:cxn ang="0">
                  <a:pos x="T0" y="T1"/>
                </a:cxn>
                <a:cxn ang="0">
                  <a:pos x="T2" y="T3"/>
                </a:cxn>
                <a:cxn ang="0">
                  <a:pos x="T4" y="T5"/>
                </a:cxn>
              </a:cxnLst>
              <a:rect l="0" t="0" r="r" b="b"/>
              <a:pathLst>
                <a:path w="43" h="81">
                  <a:moveTo>
                    <a:pt x="43" y="81"/>
                  </a:moveTo>
                  <a:cubicBezTo>
                    <a:pt x="39" y="63"/>
                    <a:pt x="32" y="47"/>
                    <a:pt x="24" y="31"/>
                  </a:cubicBezTo>
                  <a:cubicBezTo>
                    <a:pt x="18" y="20"/>
                    <a:pt x="8" y="10"/>
                    <a:pt x="0" y="0"/>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 name="Group 31">
            <a:extLst>
              <a:ext uri="{FF2B5EF4-FFF2-40B4-BE49-F238E27FC236}">
                <a16:creationId xmlns:a16="http://schemas.microsoft.com/office/drawing/2014/main" xmlns="" id="{41E3036A-05D0-4DD0-8689-23903FC98434}"/>
              </a:ext>
            </a:extLst>
          </p:cNvPr>
          <p:cNvGrpSpPr/>
          <p:nvPr/>
        </p:nvGrpSpPr>
        <p:grpSpPr>
          <a:xfrm>
            <a:off x="2084047" y="911393"/>
            <a:ext cx="3988220" cy="1331111"/>
            <a:chOff x="3503281" y="672395"/>
            <a:chExt cx="5317627" cy="1774815"/>
          </a:xfrm>
        </p:grpSpPr>
        <p:grpSp>
          <p:nvGrpSpPr>
            <p:cNvPr id="5" name="Group 67"/>
            <p:cNvGrpSpPr/>
            <p:nvPr/>
          </p:nvGrpSpPr>
          <p:grpSpPr>
            <a:xfrm>
              <a:off x="4780374" y="840642"/>
              <a:ext cx="4040534" cy="1329193"/>
              <a:chOff x="3982646" y="1669460"/>
              <a:chExt cx="1734210" cy="1329193"/>
            </a:xfrm>
          </p:grpSpPr>
          <p:sp>
            <p:nvSpPr>
              <p:cNvPr id="69" name="TextBox 68"/>
              <p:cNvSpPr txBox="1"/>
              <p:nvPr/>
            </p:nvSpPr>
            <p:spPr>
              <a:xfrm>
                <a:off x="3982646" y="2013767"/>
                <a:ext cx="1708668" cy="984886"/>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C00000"/>
                    </a:solidFill>
                  </a:rPr>
                  <a:t>Poshan </a:t>
                </a:r>
                <a:r>
                  <a:rPr lang="en-US" sz="1400" dirty="0" err="1">
                    <a:solidFill>
                      <a:srgbClr val="C00000"/>
                    </a:solidFill>
                  </a:rPr>
                  <a:t>Maah</a:t>
                </a:r>
                <a:r>
                  <a:rPr lang="en-US" sz="1400" dirty="0">
                    <a:solidFill>
                      <a:srgbClr val="C00000"/>
                    </a:solidFill>
                  </a:rPr>
                  <a:t> 2020 - First guidelines on community-based treatment of SAM</a:t>
                </a:r>
              </a:p>
            </p:txBody>
          </p:sp>
          <p:sp>
            <p:nvSpPr>
              <p:cNvPr id="73" name="TextBox 72"/>
              <p:cNvSpPr txBox="1"/>
              <p:nvPr/>
            </p:nvSpPr>
            <p:spPr>
              <a:xfrm>
                <a:off x="3994253" y="1669460"/>
                <a:ext cx="1722603" cy="533480"/>
              </a:xfrm>
              <a:prstGeom prst="rect">
                <a:avLst/>
              </a:prstGeom>
              <a:noFill/>
            </p:spPr>
            <p:txBody>
              <a:bodyPr wrap="square" rtlCol="0">
                <a:spAutoFit/>
              </a:bodyPr>
              <a:lstStyle/>
              <a:p>
                <a:r>
                  <a:rPr lang="en-US" sz="2000" b="1" dirty="0">
                    <a:solidFill>
                      <a:schemeClr val="tx1">
                        <a:lumMod val="75000"/>
                        <a:lumOff val="25000"/>
                      </a:schemeClr>
                    </a:solidFill>
                    <a:latin typeface="Arial" panose="020B0604020202020204" pitchFamily="34" charset="0"/>
                    <a:cs typeface="Arial" panose="020B0604020202020204" pitchFamily="34" charset="0"/>
                  </a:rPr>
                  <a:t>Sept. 2020</a:t>
                </a:r>
              </a:p>
            </p:txBody>
          </p:sp>
        </p:grpSp>
        <p:grpSp>
          <p:nvGrpSpPr>
            <p:cNvPr id="6" name="Group 6">
              <a:extLst>
                <a:ext uri="{FF2B5EF4-FFF2-40B4-BE49-F238E27FC236}">
                  <a16:creationId xmlns:a16="http://schemas.microsoft.com/office/drawing/2014/main" xmlns="" id="{2F7738B6-E97C-415B-B5E5-5F8B9BD5BA56}"/>
                </a:ext>
              </a:extLst>
            </p:cNvPr>
            <p:cNvGrpSpPr/>
            <p:nvPr/>
          </p:nvGrpSpPr>
          <p:grpSpPr>
            <a:xfrm>
              <a:off x="3503281" y="672395"/>
              <a:ext cx="1237829" cy="1774815"/>
              <a:chOff x="3503281" y="672395"/>
              <a:chExt cx="1237829" cy="1774815"/>
            </a:xfrm>
          </p:grpSpPr>
          <p:grpSp>
            <p:nvGrpSpPr>
              <p:cNvPr id="7" name="Group 64"/>
              <p:cNvGrpSpPr/>
              <p:nvPr/>
            </p:nvGrpSpPr>
            <p:grpSpPr>
              <a:xfrm>
                <a:off x="3503281" y="672395"/>
                <a:ext cx="1237829" cy="1774815"/>
                <a:chOff x="5808789" y="2272281"/>
                <a:chExt cx="1993536" cy="2858355"/>
              </a:xfrm>
            </p:grpSpPr>
            <p:sp>
              <p:nvSpPr>
                <p:cNvPr id="70" name="Rectangle 69"/>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31" name="Group 70"/>
                <p:cNvGrpSpPr/>
                <p:nvPr/>
              </p:nvGrpSpPr>
              <p:grpSpPr>
                <a:xfrm>
                  <a:off x="5808789" y="2272281"/>
                  <a:ext cx="1993536" cy="1989348"/>
                  <a:chOff x="8140701" y="1890712"/>
                  <a:chExt cx="1511300" cy="1508125"/>
                </a:xfrm>
              </p:grpSpPr>
              <p:sp>
                <p:nvSpPr>
                  <p:cNvPr id="72"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74"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pic>
            <p:nvPicPr>
              <p:cNvPr id="1026" name="Picture 2">
                <a:extLst>
                  <a:ext uri="{FF2B5EF4-FFF2-40B4-BE49-F238E27FC236}">
                    <a16:creationId xmlns:a16="http://schemas.microsoft.com/office/drawing/2014/main" xmlns="" id="{C72A4CDA-4D6E-4D18-9405-DBF523B9B0E9}"/>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569586" y="755327"/>
                <a:ext cx="1105218" cy="1105218"/>
              </a:xfrm>
              <a:prstGeom prst="rect">
                <a:avLst/>
              </a:prstGeom>
              <a:noFill/>
              <a:extLst>
                <a:ext uri="{909E8E84-426E-40DD-AFC4-6F175D3DCCD1}">
                  <a14:hiddenFill xmlns="" xmlns:a14="http://schemas.microsoft.com/office/drawing/2010/main">
                    <a:solidFill>
                      <a:srgbClr val="FFFFFF"/>
                    </a:solidFill>
                  </a14:hiddenFill>
                </a:ext>
              </a:extLst>
            </p:spPr>
          </p:pic>
        </p:grpSp>
      </p:grpSp>
      <p:grpSp>
        <p:nvGrpSpPr>
          <p:cNvPr id="32" name="Group 33">
            <a:extLst>
              <a:ext uri="{FF2B5EF4-FFF2-40B4-BE49-F238E27FC236}">
                <a16:creationId xmlns:a16="http://schemas.microsoft.com/office/drawing/2014/main" xmlns="" id="{85909938-5887-4603-B6EA-FD0865CE14DB}"/>
              </a:ext>
            </a:extLst>
          </p:cNvPr>
          <p:cNvGrpSpPr/>
          <p:nvPr/>
        </p:nvGrpSpPr>
        <p:grpSpPr>
          <a:xfrm>
            <a:off x="4035923" y="1765340"/>
            <a:ext cx="4851015" cy="1547939"/>
            <a:chOff x="5547302" y="2260655"/>
            <a:chExt cx="5538126" cy="2063919"/>
          </a:xfrm>
        </p:grpSpPr>
        <p:grpSp>
          <p:nvGrpSpPr>
            <p:cNvPr id="33" name="Group 55"/>
            <p:cNvGrpSpPr/>
            <p:nvPr/>
          </p:nvGrpSpPr>
          <p:grpSpPr>
            <a:xfrm>
              <a:off x="6975946" y="2296113"/>
              <a:ext cx="4109482" cy="1942634"/>
              <a:chOff x="3323903" y="1719264"/>
              <a:chExt cx="1763803" cy="1942634"/>
            </a:xfrm>
          </p:grpSpPr>
          <p:sp>
            <p:nvSpPr>
              <p:cNvPr id="57" name="TextBox 56"/>
              <p:cNvSpPr txBox="1"/>
              <p:nvPr/>
            </p:nvSpPr>
            <p:spPr>
              <a:xfrm>
                <a:off x="3323903" y="2205089"/>
                <a:ext cx="1740413" cy="1456809"/>
              </a:xfrm>
              <a:prstGeom prst="rect">
                <a:avLst/>
              </a:prstGeom>
              <a:noFill/>
            </p:spPr>
            <p:txBody>
              <a:bodyPr wrap="square" rtlCol="0">
                <a:spAutoFit/>
              </a:bodyPr>
              <a:lstStyle/>
              <a:p>
                <a:pPr marL="285750" indent="-285750">
                  <a:buFont typeface="Arial" panose="020B0604020202020204" pitchFamily="34" charset="0"/>
                  <a:buChar char="•"/>
                </a:pPr>
                <a:r>
                  <a:rPr lang="en-US" sz="1300" dirty="0">
                    <a:solidFill>
                      <a:srgbClr val="C00000"/>
                    </a:solidFill>
                  </a:rPr>
                  <a:t>1st Wednesday of every month designated for SAM management (VHSND)</a:t>
                </a:r>
              </a:p>
              <a:p>
                <a:pPr marL="285750" indent="-285750">
                  <a:buFont typeface="Arial" panose="020B0604020202020204" pitchFamily="34" charset="0"/>
                  <a:buChar char="•"/>
                </a:pPr>
                <a:r>
                  <a:rPr lang="en-US" sz="1300" dirty="0">
                    <a:solidFill>
                      <a:srgbClr val="C00000"/>
                    </a:solidFill>
                  </a:rPr>
                  <a:t>Technical committee constituted </a:t>
                </a:r>
              </a:p>
              <a:p>
                <a:pPr marL="285750" indent="-285750">
                  <a:buFont typeface="Arial" panose="020B0604020202020204" pitchFamily="34" charset="0"/>
                  <a:buChar char="•"/>
                </a:pPr>
                <a:r>
                  <a:rPr lang="en-US" sz="1300" dirty="0">
                    <a:solidFill>
                      <a:srgbClr val="C00000"/>
                    </a:solidFill>
                  </a:rPr>
                  <a:t>State level program launched (3 March)</a:t>
                </a:r>
              </a:p>
              <a:p>
                <a:pPr marL="285750" indent="-285750">
                  <a:buFont typeface="Arial" panose="020B0604020202020204" pitchFamily="34" charset="0"/>
                  <a:buChar char="•"/>
                </a:pPr>
                <a:r>
                  <a:rPr lang="en-US" sz="1300" dirty="0">
                    <a:solidFill>
                      <a:srgbClr val="C00000"/>
                    </a:solidFill>
                  </a:rPr>
                  <a:t>ICDS – growth monitoring devices procured</a:t>
                </a:r>
                <a:endParaRPr lang="en-US" sz="1300" dirty="0">
                  <a:solidFill>
                    <a:schemeClr val="tx1">
                      <a:lumMod val="75000"/>
                      <a:lumOff val="25000"/>
                    </a:schemeClr>
                  </a:solidFill>
                </a:endParaRPr>
              </a:p>
            </p:txBody>
          </p:sp>
          <p:sp>
            <p:nvSpPr>
              <p:cNvPr id="58" name="TextBox 57"/>
              <p:cNvSpPr txBox="1"/>
              <p:nvPr/>
            </p:nvSpPr>
            <p:spPr>
              <a:xfrm>
                <a:off x="3365103" y="1719264"/>
                <a:ext cx="1722603" cy="533480"/>
              </a:xfrm>
              <a:prstGeom prst="rect">
                <a:avLst/>
              </a:prstGeom>
              <a:noFill/>
            </p:spPr>
            <p:txBody>
              <a:bodyPr wrap="square" rtlCol="0">
                <a:spAutoFit/>
              </a:bodyPr>
              <a:lstStyle/>
              <a:p>
                <a:r>
                  <a:rPr lang="en-US" sz="2000" b="1" dirty="0">
                    <a:solidFill>
                      <a:schemeClr val="tx1">
                        <a:lumMod val="75000"/>
                        <a:lumOff val="25000"/>
                      </a:schemeClr>
                    </a:solidFill>
                    <a:latin typeface="Arial" panose="020B0604020202020204" pitchFamily="34" charset="0"/>
                    <a:cs typeface="Arial" panose="020B0604020202020204" pitchFamily="34" charset="0"/>
                  </a:rPr>
                  <a:t>Jan- March 2021</a:t>
                </a:r>
              </a:p>
            </p:txBody>
          </p:sp>
        </p:grpSp>
        <p:grpSp>
          <p:nvGrpSpPr>
            <p:cNvPr id="34" name="Group 4">
              <a:extLst>
                <a:ext uri="{FF2B5EF4-FFF2-40B4-BE49-F238E27FC236}">
                  <a16:creationId xmlns:a16="http://schemas.microsoft.com/office/drawing/2014/main" xmlns="" id="{54C0F5E4-35A1-44C4-BD37-C19D59682D41}"/>
                </a:ext>
              </a:extLst>
            </p:cNvPr>
            <p:cNvGrpSpPr/>
            <p:nvPr/>
          </p:nvGrpSpPr>
          <p:grpSpPr>
            <a:xfrm>
              <a:off x="5547302" y="2260655"/>
              <a:ext cx="1428643" cy="2063919"/>
              <a:chOff x="5331146" y="2260655"/>
              <a:chExt cx="1428643" cy="2063919"/>
            </a:xfrm>
          </p:grpSpPr>
          <p:grpSp>
            <p:nvGrpSpPr>
              <p:cNvPr id="35" name="Group 89"/>
              <p:cNvGrpSpPr/>
              <p:nvPr/>
            </p:nvGrpSpPr>
            <p:grpSpPr>
              <a:xfrm>
                <a:off x="5331146" y="2260655"/>
                <a:ext cx="1428643" cy="2063919"/>
                <a:chOff x="5808789" y="2272281"/>
                <a:chExt cx="1993536" cy="2858355"/>
              </a:xfrm>
            </p:grpSpPr>
            <p:sp>
              <p:nvSpPr>
                <p:cNvPr id="92" name="Rectangle 91"/>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36" name="Group 92"/>
                <p:cNvGrpSpPr/>
                <p:nvPr/>
              </p:nvGrpSpPr>
              <p:grpSpPr>
                <a:xfrm>
                  <a:off x="5808789" y="2272281"/>
                  <a:ext cx="1993536" cy="1989348"/>
                  <a:chOff x="8140701" y="1890712"/>
                  <a:chExt cx="1511300" cy="1508125"/>
                </a:xfrm>
              </p:grpSpPr>
              <p:sp>
                <p:nvSpPr>
                  <p:cNvPr id="94"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95"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pic>
            <p:nvPicPr>
              <p:cNvPr id="97" name="Picture 2">
                <a:extLst>
                  <a:ext uri="{FF2B5EF4-FFF2-40B4-BE49-F238E27FC236}">
                    <a16:creationId xmlns:a16="http://schemas.microsoft.com/office/drawing/2014/main" xmlns="" id="{301CDAB1-44DD-4492-874D-EA2869051E31}"/>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492858" y="2437833"/>
                <a:ext cx="1105218" cy="1105218"/>
              </a:xfrm>
              <a:prstGeom prst="rect">
                <a:avLst/>
              </a:prstGeom>
              <a:noFill/>
              <a:extLst>
                <a:ext uri="{909E8E84-426E-40DD-AFC4-6F175D3DCCD1}">
                  <a14:hiddenFill xmlns="" xmlns:a14="http://schemas.microsoft.com/office/drawing/2010/main">
                    <a:solidFill>
                      <a:srgbClr val="FFFFFF"/>
                    </a:solidFill>
                  </a14:hiddenFill>
                </a:ext>
              </a:extLst>
            </p:spPr>
          </p:pic>
        </p:grpSp>
      </p:grpSp>
      <p:grpSp>
        <p:nvGrpSpPr>
          <p:cNvPr id="37" name="Group 34">
            <a:extLst>
              <a:ext uri="{FF2B5EF4-FFF2-40B4-BE49-F238E27FC236}">
                <a16:creationId xmlns:a16="http://schemas.microsoft.com/office/drawing/2014/main" xmlns="" id="{170CE490-D2FE-4E51-88CB-FD4463CFD1EC}"/>
              </a:ext>
            </a:extLst>
          </p:cNvPr>
          <p:cNvGrpSpPr/>
          <p:nvPr/>
        </p:nvGrpSpPr>
        <p:grpSpPr>
          <a:xfrm>
            <a:off x="5873902" y="3238732"/>
            <a:ext cx="3196535" cy="1839472"/>
            <a:chOff x="7649710" y="3736412"/>
            <a:chExt cx="4262047" cy="2452629"/>
          </a:xfrm>
        </p:grpSpPr>
        <p:grpSp>
          <p:nvGrpSpPr>
            <p:cNvPr id="38" name="Group 61"/>
            <p:cNvGrpSpPr/>
            <p:nvPr/>
          </p:nvGrpSpPr>
          <p:grpSpPr>
            <a:xfrm>
              <a:off x="9120734" y="4213984"/>
              <a:ext cx="2791023" cy="1975057"/>
              <a:chOff x="3996572" y="1065835"/>
              <a:chExt cx="2151469" cy="1975057"/>
            </a:xfrm>
          </p:grpSpPr>
          <p:sp>
            <p:nvSpPr>
              <p:cNvPr id="63" name="TextBox 62"/>
              <p:cNvSpPr txBox="1"/>
              <p:nvPr/>
            </p:nvSpPr>
            <p:spPr>
              <a:xfrm>
                <a:off x="3996572" y="1481491"/>
                <a:ext cx="2091802" cy="1559401"/>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C00000"/>
                    </a:solidFill>
                  </a:rPr>
                  <a:t>ICDS SAMBHAV campaign – focus on SAM/MAM</a:t>
                </a:r>
              </a:p>
              <a:p>
                <a:pPr marL="285750" indent="-285750">
                  <a:buFont typeface="Arial" panose="020B0604020202020204" pitchFamily="34" charset="0"/>
                  <a:buChar char="•"/>
                </a:pPr>
                <a:r>
                  <a:rPr lang="en-US" sz="1400" dirty="0" err="1">
                    <a:solidFill>
                      <a:srgbClr val="C00000"/>
                    </a:solidFill>
                  </a:rPr>
                  <a:t>Ekavach</a:t>
                </a:r>
                <a:r>
                  <a:rPr lang="en-US" sz="1400" dirty="0">
                    <a:solidFill>
                      <a:srgbClr val="C00000"/>
                    </a:solidFill>
                  </a:rPr>
                  <a:t> app for SAM enrollment rolled out</a:t>
                </a:r>
              </a:p>
            </p:txBody>
          </p:sp>
          <p:sp>
            <p:nvSpPr>
              <p:cNvPr id="67" name="TextBox 66"/>
              <p:cNvSpPr txBox="1"/>
              <p:nvPr/>
            </p:nvSpPr>
            <p:spPr>
              <a:xfrm>
                <a:off x="4425438" y="1065835"/>
                <a:ext cx="1722603" cy="533480"/>
              </a:xfrm>
              <a:prstGeom prst="rect">
                <a:avLst/>
              </a:prstGeom>
              <a:noFill/>
            </p:spPr>
            <p:txBody>
              <a:bodyPr wrap="square" rtlCol="0">
                <a:spAutoFit/>
              </a:bodyPr>
              <a:lstStyle/>
              <a:p>
                <a:r>
                  <a:rPr lang="en-US" sz="2000" b="1" dirty="0">
                    <a:solidFill>
                      <a:schemeClr val="tx1">
                        <a:lumMod val="75000"/>
                        <a:lumOff val="25000"/>
                      </a:schemeClr>
                    </a:solidFill>
                    <a:latin typeface="Arial" panose="020B0604020202020204" pitchFamily="34" charset="0"/>
                    <a:cs typeface="Arial" panose="020B0604020202020204" pitchFamily="34" charset="0"/>
                  </a:rPr>
                  <a:t>July 2021</a:t>
                </a:r>
              </a:p>
            </p:txBody>
          </p:sp>
        </p:grpSp>
        <p:grpSp>
          <p:nvGrpSpPr>
            <p:cNvPr id="39" name="Group 2">
              <a:extLst>
                <a:ext uri="{FF2B5EF4-FFF2-40B4-BE49-F238E27FC236}">
                  <a16:creationId xmlns:a16="http://schemas.microsoft.com/office/drawing/2014/main" xmlns="" id="{F76ED583-D28E-4A5F-A279-90C9A912E35F}"/>
                </a:ext>
              </a:extLst>
            </p:cNvPr>
            <p:cNvGrpSpPr/>
            <p:nvPr/>
          </p:nvGrpSpPr>
          <p:grpSpPr>
            <a:xfrm>
              <a:off x="7649710" y="3736412"/>
              <a:ext cx="1457818" cy="2088402"/>
              <a:chOff x="7397408" y="4071471"/>
              <a:chExt cx="1457818" cy="2088402"/>
            </a:xfrm>
          </p:grpSpPr>
          <p:grpSp>
            <p:nvGrpSpPr>
              <p:cNvPr id="40" name="Group 75"/>
              <p:cNvGrpSpPr/>
              <p:nvPr/>
            </p:nvGrpSpPr>
            <p:grpSpPr>
              <a:xfrm>
                <a:off x="7397408" y="4071471"/>
                <a:ext cx="1457818" cy="2088402"/>
                <a:chOff x="5808789" y="2272281"/>
                <a:chExt cx="1993536" cy="2858355"/>
              </a:xfrm>
            </p:grpSpPr>
            <p:sp>
              <p:nvSpPr>
                <p:cNvPr id="78" name="Rectangle 77"/>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41" name="Group 78"/>
                <p:cNvGrpSpPr/>
                <p:nvPr/>
              </p:nvGrpSpPr>
              <p:grpSpPr>
                <a:xfrm>
                  <a:off x="5808789" y="2272281"/>
                  <a:ext cx="1993536" cy="1989348"/>
                  <a:chOff x="8140701" y="1890712"/>
                  <a:chExt cx="1511300" cy="1508125"/>
                </a:xfrm>
              </p:grpSpPr>
              <p:sp>
                <p:nvSpPr>
                  <p:cNvPr id="80" name="Freeform 25"/>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81" name="Freeform 26"/>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pic>
            <p:nvPicPr>
              <p:cNvPr id="98" name="Picture 2">
                <a:extLst>
                  <a:ext uri="{FF2B5EF4-FFF2-40B4-BE49-F238E27FC236}">
                    <a16:creationId xmlns:a16="http://schemas.microsoft.com/office/drawing/2014/main" xmlns="" id="{BF87E3F0-9B11-4855-81C7-82E9E6EDDB1C}"/>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573126" y="4263129"/>
                <a:ext cx="1105218" cy="1105218"/>
              </a:xfrm>
              <a:prstGeom prst="rect">
                <a:avLst/>
              </a:prstGeom>
              <a:noFill/>
              <a:extLst>
                <a:ext uri="{909E8E84-426E-40DD-AFC4-6F175D3DCCD1}">
                  <a14:hiddenFill xmlns="" xmlns:a14="http://schemas.microsoft.com/office/drawing/2010/main">
                    <a:solidFill>
                      <a:srgbClr val="FFFFFF"/>
                    </a:solidFill>
                  </a14:hiddenFill>
                </a:ext>
              </a:extLst>
            </p:spPr>
          </p:pic>
        </p:grpSp>
      </p:grpSp>
      <p:grpSp>
        <p:nvGrpSpPr>
          <p:cNvPr id="42" name="Group 74">
            <a:extLst>
              <a:ext uri="{FF2B5EF4-FFF2-40B4-BE49-F238E27FC236}">
                <a16:creationId xmlns:a16="http://schemas.microsoft.com/office/drawing/2014/main" xmlns="" id="{2D560CE2-8440-4BF0-A693-8961928862B8}"/>
              </a:ext>
            </a:extLst>
          </p:cNvPr>
          <p:cNvGrpSpPr/>
          <p:nvPr/>
        </p:nvGrpSpPr>
        <p:grpSpPr>
          <a:xfrm>
            <a:off x="-63821" y="55738"/>
            <a:ext cx="3957113" cy="1356681"/>
            <a:chOff x="3503281" y="638302"/>
            <a:chExt cx="5276151" cy="1808908"/>
          </a:xfrm>
        </p:grpSpPr>
        <p:grpSp>
          <p:nvGrpSpPr>
            <p:cNvPr id="43" name="Group 76">
              <a:extLst>
                <a:ext uri="{FF2B5EF4-FFF2-40B4-BE49-F238E27FC236}">
                  <a16:creationId xmlns:a16="http://schemas.microsoft.com/office/drawing/2014/main" xmlns="" id="{79654A82-0B4F-414A-8181-FB68264D25EB}"/>
                </a:ext>
              </a:extLst>
            </p:cNvPr>
            <p:cNvGrpSpPr/>
            <p:nvPr/>
          </p:nvGrpSpPr>
          <p:grpSpPr>
            <a:xfrm>
              <a:off x="4738898" y="638302"/>
              <a:ext cx="4040534" cy="1329193"/>
              <a:chOff x="3964844" y="1467120"/>
              <a:chExt cx="1734210" cy="1329193"/>
            </a:xfrm>
          </p:grpSpPr>
          <p:sp>
            <p:nvSpPr>
              <p:cNvPr id="102" name="TextBox 101">
                <a:extLst>
                  <a:ext uri="{FF2B5EF4-FFF2-40B4-BE49-F238E27FC236}">
                    <a16:creationId xmlns:a16="http://schemas.microsoft.com/office/drawing/2014/main" xmlns="" id="{78DFA8E3-3DC5-495D-BAA8-234F20378DC7}"/>
                  </a:ext>
                </a:extLst>
              </p:cNvPr>
              <p:cNvSpPr txBox="1"/>
              <p:nvPr/>
            </p:nvSpPr>
            <p:spPr>
              <a:xfrm>
                <a:off x="3964844" y="1811427"/>
                <a:ext cx="1331604" cy="984886"/>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rgbClr val="C00000"/>
                    </a:solidFill>
                  </a:rPr>
                  <a:t>77 NRCs operational in 71 districts to provide facility- based treatment</a:t>
                </a:r>
              </a:p>
            </p:txBody>
          </p:sp>
          <p:sp>
            <p:nvSpPr>
              <p:cNvPr id="103" name="TextBox 102">
                <a:extLst>
                  <a:ext uri="{FF2B5EF4-FFF2-40B4-BE49-F238E27FC236}">
                    <a16:creationId xmlns:a16="http://schemas.microsoft.com/office/drawing/2014/main" xmlns="" id="{653ACC6C-18FA-47B7-AEF4-2E13D94A66CD}"/>
                  </a:ext>
                </a:extLst>
              </p:cNvPr>
              <p:cNvSpPr txBox="1"/>
              <p:nvPr/>
            </p:nvSpPr>
            <p:spPr>
              <a:xfrm>
                <a:off x="3976451" y="1467120"/>
                <a:ext cx="1722603" cy="533480"/>
              </a:xfrm>
              <a:prstGeom prst="rect">
                <a:avLst/>
              </a:prstGeom>
              <a:noFill/>
            </p:spPr>
            <p:txBody>
              <a:bodyPr wrap="square" rtlCol="0">
                <a:spAutoFit/>
              </a:bodyPr>
              <a:lstStyle/>
              <a:p>
                <a:r>
                  <a:rPr lang="en-US" sz="2000" b="1" dirty="0">
                    <a:solidFill>
                      <a:schemeClr val="tx1">
                        <a:lumMod val="75000"/>
                        <a:lumOff val="25000"/>
                      </a:schemeClr>
                    </a:solidFill>
                    <a:latin typeface="Arial" panose="020B0604020202020204" pitchFamily="34" charset="0"/>
                    <a:cs typeface="Arial" panose="020B0604020202020204" pitchFamily="34" charset="0"/>
                  </a:rPr>
                  <a:t>Before 2020</a:t>
                </a:r>
              </a:p>
            </p:txBody>
          </p:sp>
        </p:grpSp>
        <p:grpSp>
          <p:nvGrpSpPr>
            <p:cNvPr id="44" name="Group 81">
              <a:extLst>
                <a:ext uri="{FF2B5EF4-FFF2-40B4-BE49-F238E27FC236}">
                  <a16:creationId xmlns:a16="http://schemas.microsoft.com/office/drawing/2014/main" xmlns="" id="{DB11580D-4F53-4303-B0DD-971046E2D605}"/>
                </a:ext>
              </a:extLst>
            </p:cNvPr>
            <p:cNvGrpSpPr/>
            <p:nvPr/>
          </p:nvGrpSpPr>
          <p:grpSpPr>
            <a:xfrm>
              <a:off x="3503281" y="672395"/>
              <a:ext cx="1237829" cy="1774815"/>
              <a:chOff x="3503281" y="672395"/>
              <a:chExt cx="1237829" cy="1774815"/>
            </a:xfrm>
          </p:grpSpPr>
          <p:grpSp>
            <p:nvGrpSpPr>
              <p:cNvPr id="45" name="Group 83">
                <a:extLst>
                  <a:ext uri="{FF2B5EF4-FFF2-40B4-BE49-F238E27FC236}">
                    <a16:creationId xmlns:a16="http://schemas.microsoft.com/office/drawing/2014/main" xmlns="" id="{CD351734-1EC4-47AF-B6C7-36A11957A2ED}"/>
                  </a:ext>
                </a:extLst>
              </p:cNvPr>
              <p:cNvGrpSpPr/>
              <p:nvPr/>
            </p:nvGrpSpPr>
            <p:grpSpPr>
              <a:xfrm>
                <a:off x="3503281" y="672395"/>
                <a:ext cx="1237829" cy="1774815"/>
                <a:chOff x="5808789" y="2272281"/>
                <a:chExt cx="1993536" cy="2858355"/>
              </a:xfrm>
            </p:grpSpPr>
            <p:sp>
              <p:nvSpPr>
                <p:cNvPr id="91" name="Rectangle 90">
                  <a:extLst>
                    <a:ext uri="{FF2B5EF4-FFF2-40B4-BE49-F238E27FC236}">
                      <a16:creationId xmlns:a16="http://schemas.microsoft.com/office/drawing/2014/main" xmlns="" id="{4F7C2475-3A22-4A8C-A0C2-47B1F19B9629}"/>
                    </a:ext>
                  </a:extLst>
                </p:cNvPr>
                <p:cNvSpPr/>
                <p:nvPr/>
              </p:nvSpPr>
              <p:spPr>
                <a:xfrm>
                  <a:off x="6718887" y="4188899"/>
                  <a:ext cx="191914" cy="941737"/>
                </a:xfrm>
                <a:prstGeom prst="rect">
                  <a:avLst/>
                </a:prstGeom>
                <a:gradFill>
                  <a:gsLst>
                    <a:gs pos="0">
                      <a:sysClr val="windowText" lastClr="000000">
                        <a:lumMod val="75000"/>
                        <a:lumOff val="25000"/>
                        <a:shade val="30000"/>
                        <a:satMod val="115000"/>
                      </a:sysClr>
                    </a:gs>
                    <a:gs pos="50000">
                      <a:sysClr val="window" lastClr="FFFFFF"/>
                    </a:gs>
                    <a:gs pos="100000">
                      <a:sysClr val="windowText" lastClr="000000">
                        <a:lumMod val="75000"/>
                        <a:lumOff val="25000"/>
                        <a:shade val="100000"/>
                        <a:satMod val="115000"/>
                      </a:sysClr>
                    </a:gs>
                  </a:gsLst>
                  <a:lin ang="0" scaled="0"/>
                </a:gradFill>
                <a:ln w="25400" cap="flat" cmpd="sng" algn="ctr">
                  <a:noFill/>
                  <a:prstDash val="solid"/>
                </a:ln>
                <a:effectLst/>
              </p:spPr>
              <p:txBody>
                <a:bodyPr rtlCol="0" anchor="ctr"/>
                <a:lstStyle/>
                <a:p>
                  <a:pPr algn="ctr">
                    <a:defRPr/>
                  </a:pPr>
                  <a:endParaRPr lang="en-US" kern="0">
                    <a:solidFill>
                      <a:prstClr val="white"/>
                    </a:solidFill>
                    <a:latin typeface="Calibri"/>
                  </a:endParaRPr>
                </a:p>
              </p:txBody>
            </p:sp>
            <p:grpSp>
              <p:nvGrpSpPr>
                <p:cNvPr id="46" name="Group 98">
                  <a:extLst>
                    <a:ext uri="{FF2B5EF4-FFF2-40B4-BE49-F238E27FC236}">
                      <a16:creationId xmlns:a16="http://schemas.microsoft.com/office/drawing/2014/main" xmlns="" id="{BD244916-E0CD-4919-8183-9AE8320B55ED}"/>
                    </a:ext>
                  </a:extLst>
                </p:cNvPr>
                <p:cNvGrpSpPr/>
                <p:nvPr/>
              </p:nvGrpSpPr>
              <p:grpSpPr>
                <a:xfrm>
                  <a:off x="5808789" y="2272281"/>
                  <a:ext cx="1993536" cy="1989348"/>
                  <a:chOff x="8140701" y="1890712"/>
                  <a:chExt cx="1511300" cy="1508125"/>
                </a:xfrm>
              </p:grpSpPr>
              <p:sp>
                <p:nvSpPr>
                  <p:cNvPr id="100" name="Freeform 25">
                    <a:extLst>
                      <a:ext uri="{FF2B5EF4-FFF2-40B4-BE49-F238E27FC236}">
                        <a16:creationId xmlns:a16="http://schemas.microsoft.com/office/drawing/2014/main" xmlns="" id="{12BB209E-CA9B-4840-B8D5-23F49CD8A157}"/>
                      </a:ext>
                    </a:extLst>
                  </p:cNvPr>
                  <p:cNvSpPr>
                    <a:spLocks/>
                  </p:cNvSpPr>
                  <p:nvPr/>
                </p:nvSpPr>
                <p:spPr bwMode="auto">
                  <a:xfrm>
                    <a:off x="8140701" y="1890712"/>
                    <a:ext cx="1511300" cy="1508125"/>
                  </a:xfrm>
                  <a:custGeom>
                    <a:avLst/>
                    <a:gdLst>
                      <a:gd name="T0" fmla="*/ 385 w 402"/>
                      <a:gd name="T1" fmla="*/ 171 h 401"/>
                      <a:gd name="T2" fmla="*/ 385 w 402"/>
                      <a:gd name="T3" fmla="*/ 231 h 401"/>
                      <a:gd name="T4" fmla="*/ 231 w 402"/>
                      <a:gd name="T5" fmla="*/ 385 h 401"/>
                      <a:gd name="T6" fmla="*/ 171 w 402"/>
                      <a:gd name="T7" fmla="*/ 385 h 401"/>
                      <a:gd name="T8" fmla="*/ 17 w 402"/>
                      <a:gd name="T9" fmla="*/ 231 h 401"/>
                      <a:gd name="T10" fmla="*/ 17 w 402"/>
                      <a:gd name="T11" fmla="*/ 171 h 401"/>
                      <a:gd name="T12" fmla="*/ 171 w 402"/>
                      <a:gd name="T13" fmla="*/ 17 h 401"/>
                      <a:gd name="T14" fmla="*/ 231 w 402"/>
                      <a:gd name="T15" fmla="*/ 17 h 401"/>
                      <a:gd name="T16" fmla="*/ 385 w 402"/>
                      <a:gd name="T17" fmla="*/ 17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2" h="401">
                        <a:moveTo>
                          <a:pt x="385" y="171"/>
                        </a:moveTo>
                        <a:cubicBezTo>
                          <a:pt x="402" y="187"/>
                          <a:pt x="402" y="214"/>
                          <a:pt x="385" y="231"/>
                        </a:cubicBezTo>
                        <a:cubicBezTo>
                          <a:pt x="231" y="385"/>
                          <a:pt x="231" y="385"/>
                          <a:pt x="231" y="385"/>
                        </a:cubicBezTo>
                        <a:cubicBezTo>
                          <a:pt x="214" y="401"/>
                          <a:pt x="187" y="401"/>
                          <a:pt x="171" y="385"/>
                        </a:cubicBezTo>
                        <a:cubicBezTo>
                          <a:pt x="17" y="231"/>
                          <a:pt x="17" y="231"/>
                          <a:pt x="17" y="231"/>
                        </a:cubicBezTo>
                        <a:cubicBezTo>
                          <a:pt x="0" y="214"/>
                          <a:pt x="0" y="187"/>
                          <a:pt x="17" y="171"/>
                        </a:cubicBezTo>
                        <a:cubicBezTo>
                          <a:pt x="171" y="17"/>
                          <a:pt x="171" y="17"/>
                          <a:pt x="171" y="17"/>
                        </a:cubicBezTo>
                        <a:cubicBezTo>
                          <a:pt x="187" y="0"/>
                          <a:pt x="214" y="0"/>
                          <a:pt x="231" y="17"/>
                        </a:cubicBezTo>
                        <a:lnTo>
                          <a:pt x="385" y="171"/>
                        </a:lnTo>
                        <a:close/>
                      </a:path>
                    </a:pathLst>
                  </a:custGeom>
                  <a:solidFill>
                    <a:srgbClr val="F1C96C">
                      <a:lumMod val="75000"/>
                    </a:srgb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01" name="Freeform 26">
                    <a:extLst>
                      <a:ext uri="{FF2B5EF4-FFF2-40B4-BE49-F238E27FC236}">
                        <a16:creationId xmlns:a16="http://schemas.microsoft.com/office/drawing/2014/main" xmlns="" id="{58758DFF-EE60-4EC8-9BB6-80D834A2967F}"/>
                      </a:ext>
                    </a:extLst>
                  </p:cNvPr>
                  <p:cNvSpPr>
                    <a:spLocks noEditPoints="1"/>
                  </p:cNvSpPr>
                  <p:nvPr/>
                </p:nvSpPr>
                <p:spPr bwMode="auto">
                  <a:xfrm>
                    <a:off x="8283576" y="2033588"/>
                    <a:ext cx="1225550" cy="1227138"/>
                  </a:xfrm>
                  <a:custGeom>
                    <a:avLst/>
                    <a:gdLst>
                      <a:gd name="T0" fmla="*/ 323 w 326"/>
                      <a:gd name="T1" fmla="*/ 157 h 326"/>
                      <a:gd name="T2" fmla="*/ 169 w 326"/>
                      <a:gd name="T3" fmla="*/ 2 h 326"/>
                      <a:gd name="T4" fmla="*/ 163 w 326"/>
                      <a:gd name="T5" fmla="*/ 0 h 326"/>
                      <a:gd name="T6" fmla="*/ 157 w 326"/>
                      <a:gd name="T7" fmla="*/ 2 h 326"/>
                      <a:gd name="T8" fmla="*/ 3 w 326"/>
                      <a:gd name="T9" fmla="*/ 157 h 326"/>
                      <a:gd name="T10" fmla="*/ 0 w 326"/>
                      <a:gd name="T11" fmla="*/ 163 h 326"/>
                      <a:gd name="T12" fmla="*/ 3 w 326"/>
                      <a:gd name="T13" fmla="*/ 169 h 326"/>
                      <a:gd name="T14" fmla="*/ 157 w 326"/>
                      <a:gd name="T15" fmla="*/ 323 h 326"/>
                      <a:gd name="T16" fmla="*/ 163 w 326"/>
                      <a:gd name="T17" fmla="*/ 326 h 326"/>
                      <a:gd name="T18" fmla="*/ 169 w 326"/>
                      <a:gd name="T19" fmla="*/ 323 h 326"/>
                      <a:gd name="T20" fmla="*/ 323 w 326"/>
                      <a:gd name="T21" fmla="*/ 169 h 326"/>
                      <a:gd name="T22" fmla="*/ 326 w 326"/>
                      <a:gd name="T23" fmla="*/ 163 h 326"/>
                      <a:gd name="T24" fmla="*/ 323 w 326"/>
                      <a:gd name="T25" fmla="*/ 157 h 326"/>
                      <a:gd name="T26" fmla="*/ 306 w 326"/>
                      <a:gd name="T27" fmla="*/ 168 h 326"/>
                      <a:gd name="T28" fmla="*/ 168 w 326"/>
                      <a:gd name="T29" fmla="*/ 306 h 326"/>
                      <a:gd name="T30" fmla="*/ 163 w 326"/>
                      <a:gd name="T31" fmla="*/ 308 h 326"/>
                      <a:gd name="T32" fmla="*/ 157 w 326"/>
                      <a:gd name="T33" fmla="*/ 306 h 326"/>
                      <a:gd name="T34" fmla="*/ 20 w 326"/>
                      <a:gd name="T35" fmla="*/ 168 h 326"/>
                      <a:gd name="T36" fmla="*/ 17 w 326"/>
                      <a:gd name="T37" fmla="*/ 163 h 326"/>
                      <a:gd name="T38" fmla="*/ 20 w 326"/>
                      <a:gd name="T39" fmla="*/ 157 h 326"/>
                      <a:gd name="T40" fmla="*/ 157 w 326"/>
                      <a:gd name="T41" fmla="*/ 19 h 326"/>
                      <a:gd name="T42" fmla="*/ 163 w 326"/>
                      <a:gd name="T43" fmla="*/ 17 h 326"/>
                      <a:gd name="T44" fmla="*/ 168 w 326"/>
                      <a:gd name="T45" fmla="*/ 19 h 326"/>
                      <a:gd name="T46" fmla="*/ 306 w 326"/>
                      <a:gd name="T47" fmla="*/ 157 h 326"/>
                      <a:gd name="T48" fmla="*/ 309 w 326"/>
                      <a:gd name="T49" fmla="*/ 163 h 326"/>
                      <a:gd name="T50" fmla="*/ 306 w 326"/>
                      <a:gd name="T51" fmla="*/ 16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6" h="326">
                        <a:moveTo>
                          <a:pt x="323" y="157"/>
                        </a:moveTo>
                        <a:cubicBezTo>
                          <a:pt x="169" y="2"/>
                          <a:pt x="169" y="2"/>
                          <a:pt x="169" y="2"/>
                        </a:cubicBezTo>
                        <a:cubicBezTo>
                          <a:pt x="167" y="0"/>
                          <a:pt x="164" y="0"/>
                          <a:pt x="163" y="0"/>
                        </a:cubicBezTo>
                        <a:cubicBezTo>
                          <a:pt x="162" y="0"/>
                          <a:pt x="159" y="0"/>
                          <a:pt x="157" y="2"/>
                        </a:cubicBezTo>
                        <a:cubicBezTo>
                          <a:pt x="3" y="157"/>
                          <a:pt x="3" y="157"/>
                          <a:pt x="3" y="157"/>
                        </a:cubicBezTo>
                        <a:cubicBezTo>
                          <a:pt x="1" y="158"/>
                          <a:pt x="0" y="160"/>
                          <a:pt x="0" y="163"/>
                        </a:cubicBezTo>
                        <a:cubicBezTo>
                          <a:pt x="0" y="165"/>
                          <a:pt x="1" y="167"/>
                          <a:pt x="3" y="169"/>
                        </a:cubicBezTo>
                        <a:cubicBezTo>
                          <a:pt x="157" y="323"/>
                          <a:pt x="157" y="323"/>
                          <a:pt x="157" y="323"/>
                        </a:cubicBezTo>
                        <a:cubicBezTo>
                          <a:pt x="159" y="325"/>
                          <a:pt x="162" y="326"/>
                          <a:pt x="163" y="326"/>
                        </a:cubicBezTo>
                        <a:cubicBezTo>
                          <a:pt x="164" y="326"/>
                          <a:pt x="167" y="325"/>
                          <a:pt x="169" y="323"/>
                        </a:cubicBezTo>
                        <a:cubicBezTo>
                          <a:pt x="323" y="169"/>
                          <a:pt x="323" y="169"/>
                          <a:pt x="323" y="169"/>
                        </a:cubicBezTo>
                        <a:cubicBezTo>
                          <a:pt x="325" y="167"/>
                          <a:pt x="326" y="164"/>
                          <a:pt x="326" y="163"/>
                        </a:cubicBezTo>
                        <a:cubicBezTo>
                          <a:pt x="326" y="161"/>
                          <a:pt x="325" y="159"/>
                          <a:pt x="323" y="157"/>
                        </a:cubicBezTo>
                        <a:close/>
                        <a:moveTo>
                          <a:pt x="306" y="168"/>
                        </a:moveTo>
                        <a:cubicBezTo>
                          <a:pt x="168" y="306"/>
                          <a:pt x="168" y="306"/>
                          <a:pt x="168" y="306"/>
                        </a:cubicBezTo>
                        <a:cubicBezTo>
                          <a:pt x="167" y="308"/>
                          <a:pt x="164" y="308"/>
                          <a:pt x="163" y="308"/>
                        </a:cubicBezTo>
                        <a:cubicBezTo>
                          <a:pt x="162" y="308"/>
                          <a:pt x="159" y="308"/>
                          <a:pt x="157" y="306"/>
                        </a:cubicBezTo>
                        <a:cubicBezTo>
                          <a:pt x="20" y="168"/>
                          <a:pt x="20" y="168"/>
                          <a:pt x="20" y="168"/>
                        </a:cubicBezTo>
                        <a:cubicBezTo>
                          <a:pt x="18" y="167"/>
                          <a:pt x="17" y="165"/>
                          <a:pt x="17" y="163"/>
                        </a:cubicBezTo>
                        <a:cubicBezTo>
                          <a:pt x="17" y="161"/>
                          <a:pt x="18" y="159"/>
                          <a:pt x="20" y="157"/>
                        </a:cubicBezTo>
                        <a:cubicBezTo>
                          <a:pt x="157" y="19"/>
                          <a:pt x="157" y="19"/>
                          <a:pt x="157" y="19"/>
                        </a:cubicBezTo>
                        <a:cubicBezTo>
                          <a:pt x="159" y="17"/>
                          <a:pt x="162" y="17"/>
                          <a:pt x="163" y="17"/>
                        </a:cubicBezTo>
                        <a:cubicBezTo>
                          <a:pt x="164" y="17"/>
                          <a:pt x="167" y="17"/>
                          <a:pt x="168" y="19"/>
                        </a:cubicBezTo>
                        <a:cubicBezTo>
                          <a:pt x="306" y="157"/>
                          <a:pt x="306" y="157"/>
                          <a:pt x="306" y="157"/>
                        </a:cubicBezTo>
                        <a:cubicBezTo>
                          <a:pt x="308" y="159"/>
                          <a:pt x="309" y="161"/>
                          <a:pt x="309" y="163"/>
                        </a:cubicBezTo>
                        <a:cubicBezTo>
                          <a:pt x="309" y="164"/>
                          <a:pt x="308" y="166"/>
                          <a:pt x="306" y="168"/>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grpSp>
          <p:pic>
            <p:nvPicPr>
              <p:cNvPr id="89" name="Picture 2">
                <a:extLst>
                  <a:ext uri="{FF2B5EF4-FFF2-40B4-BE49-F238E27FC236}">
                    <a16:creationId xmlns:a16="http://schemas.microsoft.com/office/drawing/2014/main" xmlns="" id="{63FE8BDE-8696-4278-9F57-475D1862AA11}"/>
                  </a:ext>
                </a:extLst>
              </p:cNvPr>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569586" y="755327"/>
                <a:ext cx="1105218" cy="1105218"/>
              </a:xfrm>
              <a:prstGeom prst="rect">
                <a:avLst/>
              </a:prstGeom>
              <a:noFill/>
              <a:extLst>
                <a:ext uri="{909E8E84-426E-40DD-AFC4-6F175D3DCCD1}">
                  <a14:hiddenFill xmlns="" xmlns:a14="http://schemas.microsoft.com/office/drawing/2010/main">
                    <a:solidFill>
                      <a:srgbClr val="FFFFFF"/>
                    </a:solidFill>
                  </a14:hiddenFill>
                </a:ext>
              </a:extLst>
            </p:spPr>
          </p:pic>
        </p:grpSp>
      </p:grpSp>
    </p:spTree>
    <p:extLst>
      <p:ext uri="{BB962C8B-B14F-4D97-AF65-F5344CB8AC3E}">
        <p14:creationId xmlns="" xmlns:p14="http://schemas.microsoft.com/office/powerpoint/2010/main" val="3282864094"/>
      </p:ext>
    </p:extLst>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err="1" smtClean="0">
                <a:solidFill>
                  <a:schemeClr val="bg1"/>
                </a:solidFill>
                <a:latin typeface="+mj-lt"/>
                <a:cs typeface="Times New Roman" pitchFamily="18" charset="0"/>
              </a:rPr>
              <a:t>Rashtriya</a:t>
            </a:r>
            <a:r>
              <a:rPr lang="en-IN" altLang="en-US" sz="2800" b="1" dirty="0" smtClean="0">
                <a:solidFill>
                  <a:schemeClr val="bg1"/>
                </a:solidFill>
                <a:latin typeface="+mj-lt"/>
                <a:cs typeface="Times New Roman" pitchFamily="18" charset="0"/>
              </a:rPr>
              <a:t> </a:t>
            </a:r>
            <a:r>
              <a:rPr lang="en-IN" altLang="en-US" sz="2800" b="1" dirty="0" err="1" smtClean="0">
                <a:solidFill>
                  <a:schemeClr val="bg1"/>
                </a:solidFill>
                <a:latin typeface="+mj-lt"/>
                <a:cs typeface="Times New Roman" pitchFamily="18" charset="0"/>
              </a:rPr>
              <a:t>Kishor</a:t>
            </a:r>
            <a:r>
              <a:rPr lang="en-IN" altLang="en-US" sz="2800" b="1" dirty="0" smtClean="0">
                <a:solidFill>
                  <a:schemeClr val="bg1"/>
                </a:solidFill>
                <a:latin typeface="+mj-lt"/>
                <a:cs typeface="Times New Roman" pitchFamily="18" charset="0"/>
              </a:rPr>
              <a:t> </a:t>
            </a:r>
            <a:r>
              <a:rPr lang="en-IN" altLang="en-US" sz="2800" b="1" dirty="0" err="1" smtClean="0">
                <a:solidFill>
                  <a:schemeClr val="bg1"/>
                </a:solidFill>
                <a:latin typeface="+mj-lt"/>
                <a:cs typeface="Times New Roman" pitchFamily="18" charset="0"/>
              </a:rPr>
              <a:t>Swasthya</a:t>
            </a:r>
            <a:r>
              <a:rPr lang="en-IN" altLang="en-US" sz="2800" b="1" dirty="0" smtClean="0">
                <a:solidFill>
                  <a:schemeClr val="bg1"/>
                </a:solidFill>
                <a:latin typeface="+mj-lt"/>
                <a:cs typeface="Times New Roman" pitchFamily="18" charset="0"/>
              </a:rPr>
              <a:t> </a:t>
            </a:r>
            <a:r>
              <a:rPr lang="en-IN" altLang="en-US" sz="2800" b="1" dirty="0" err="1" smtClean="0">
                <a:solidFill>
                  <a:schemeClr val="bg1"/>
                </a:solidFill>
                <a:latin typeface="+mj-lt"/>
                <a:cs typeface="Times New Roman" pitchFamily="18" charset="0"/>
              </a:rPr>
              <a:t>Karyakram</a:t>
            </a:r>
            <a:r>
              <a:rPr lang="en-IN" altLang="en-US" sz="2800" b="1" dirty="0" smtClean="0">
                <a:solidFill>
                  <a:schemeClr val="bg1"/>
                </a:solidFill>
                <a:latin typeface="+mj-lt"/>
                <a:cs typeface="Times New Roman" pitchFamily="18" charset="0"/>
              </a:rPr>
              <a:t> (RKSK)</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a:spcBef>
                <a:spcPct val="20000"/>
              </a:spcBef>
            </a:pPr>
            <a:r>
              <a:rPr lang="en-IN" altLang="en-US" sz="2800" b="1" dirty="0" err="1" smtClean="0">
                <a:solidFill>
                  <a:schemeClr val="bg1"/>
                </a:solidFill>
                <a:cs typeface="Times New Roman" pitchFamily="18" charset="0"/>
              </a:rPr>
              <a:t>Rashtriya</a:t>
            </a:r>
            <a:r>
              <a:rPr lang="en-IN" altLang="en-US" sz="2800" b="1" dirty="0" smtClean="0">
                <a:solidFill>
                  <a:schemeClr val="bg1"/>
                </a:solidFill>
                <a:cs typeface="Times New Roman" pitchFamily="18" charset="0"/>
              </a:rPr>
              <a:t> </a:t>
            </a:r>
            <a:r>
              <a:rPr lang="en-IN" altLang="en-US" sz="2800" b="1" dirty="0" err="1" smtClean="0">
                <a:solidFill>
                  <a:schemeClr val="bg1"/>
                </a:solidFill>
                <a:cs typeface="Times New Roman" pitchFamily="18" charset="0"/>
              </a:rPr>
              <a:t>Kishor</a:t>
            </a:r>
            <a:r>
              <a:rPr lang="en-IN" altLang="en-US" sz="2800" b="1" dirty="0" smtClean="0">
                <a:solidFill>
                  <a:schemeClr val="bg1"/>
                </a:solidFill>
                <a:cs typeface="Times New Roman" pitchFamily="18" charset="0"/>
              </a:rPr>
              <a:t> </a:t>
            </a:r>
            <a:r>
              <a:rPr lang="en-IN" altLang="en-US" sz="2800" b="1" dirty="0" err="1" smtClean="0">
                <a:solidFill>
                  <a:schemeClr val="bg1"/>
                </a:solidFill>
                <a:cs typeface="Times New Roman" pitchFamily="18" charset="0"/>
              </a:rPr>
              <a:t>Swasthya</a:t>
            </a:r>
            <a:r>
              <a:rPr lang="en-IN" altLang="en-US" sz="2800" b="1" dirty="0" smtClean="0">
                <a:solidFill>
                  <a:schemeClr val="bg1"/>
                </a:solidFill>
                <a:cs typeface="Times New Roman" pitchFamily="18" charset="0"/>
              </a:rPr>
              <a:t> </a:t>
            </a:r>
            <a:r>
              <a:rPr lang="en-IN" altLang="en-US" sz="2800" b="1" dirty="0" err="1" smtClean="0">
                <a:solidFill>
                  <a:schemeClr val="bg1"/>
                </a:solidFill>
                <a:cs typeface="Times New Roman" pitchFamily="18" charset="0"/>
              </a:rPr>
              <a:t>Karyakram</a:t>
            </a:r>
            <a:r>
              <a:rPr lang="en-IN" altLang="en-US" sz="2800" b="1" dirty="0" smtClean="0">
                <a:solidFill>
                  <a:schemeClr val="bg1"/>
                </a:solidFill>
                <a:cs typeface="Times New Roman" pitchFamily="18" charset="0"/>
              </a:rPr>
              <a:t> (RKSK)</a:t>
            </a:r>
          </a:p>
        </p:txBody>
      </p:sp>
      <p:graphicFrame>
        <p:nvGraphicFramePr>
          <p:cNvPr id="3" name="Table 2"/>
          <p:cNvGraphicFramePr>
            <a:graphicFrameLocks noGrp="1"/>
          </p:cNvGraphicFramePr>
          <p:nvPr/>
        </p:nvGraphicFramePr>
        <p:xfrm>
          <a:off x="304802" y="956310"/>
          <a:ext cx="8643669" cy="3912390"/>
        </p:xfrm>
        <a:graphic>
          <a:graphicData uri="http://schemas.openxmlformats.org/drawingml/2006/table">
            <a:tbl>
              <a:tblPr/>
              <a:tblGrid>
                <a:gridCol w="1524000"/>
                <a:gridCol w="3057143"/>
                <a:gridCol w="1771953"/>
                <a:gridCol w="2290573"/>
              </a:tblGrid>
              <a:tr h="247291">
                <a:tc>
                  <a:txBody>
                    <a:bodyPr/>
                    <a:lstStyle/>
                    <a:p>
                      <a:pPr algn="ctr"/>
                      <a:r>
                        <a:rPr lang="en-IN" sz="1400" b="1" dirty="0" smtClean="0"/>
                        <a:t>PROGRAM</a:t>
                      </a:r>
                      <a:endParaRPr lang="en-IN" sz="1400" b="1" dirty="0"/>
                    </a:p>
                  </a:txBody>
                  <a:tcPr marL="68580" marR="68580">
                    <a:solidFill>
                      <a:schemeClr val="bg1">
                        <a:lumMod val="85000"/>
                      </a:schemeClr>
                    </a:solidFill>
                  </a:tcPr>
                </a:tc>
                <a:tc>
                  <a:txBody>
                    <a:bodyPr/>
                    <a:lstStyle/>
                    <a:p>
                      <a:pPr algn="ctr"/>
                      <a:r>
                        <a:rPr lang="en-IN" sz="1400" b="1" dirty="0" smtClean="0"/>
                        <a:t>TARGET BENEFICIARY</a:t>
                      </a:r>
                      <a:endParaRPr lang="en-IN" sz="1400" b="1" dirty="0"/>
                    </a:p>
                  </a:txBody>
                  <a:tcPr marL="68580" marR="68580">
                    <a:solidFill>
                      <a:schemeClr val="bg1">
                        <a:lumMod val="85000"/>
                      </a:schemeClr>
                    </a:solidFill>
                  </a:tcPr>
                </a:tc>
                <a:tc>
                  <a:txBody>
                    <a:bodyPr/>
                    <a:lstStyle/>
                    <a:p>
                      <a:pPr algn="ctr"/>
                      <a:r>
                        <a:rPr lang="en-IN" sz="1400" b="1" baseline="0" dirty="0" smtClean="0"/>
                        <a:t>PLATFORM</a:t>
                      </a:r>
                      <a:endParaRPr lang="en-IN" sz="1400" b="1" dirty="0"/>
                    </a:p>
                  </a:txBody>
                  <a:tcPr marL="68580" marR="68580">
                    <a:solidFill>
                      <a:schemeClr val="bg1">
                        <a:lumMod val="85000"/>
                      </a:schemeClr>
                    </a:solidFill>
                  </a:tcPr>
                </a:tc>
                <a:tc>
                  <a:txBody>
                    <a:bodyPr/>
                    <a:lstStyle/>
                    <a:p>
                      <a:pPr algn="ctr"/>
                      <a:r>
                        <a:rPr lang="en-IN" sz="1400" b="1" dirty="0" smtClean="0"/>
                        <a:t>Implemented</a:t>
                      </a:r>
                      <a:r>
                        <a:rPr lang="en-IN" sz="1400" b="1" baseline="0" dirty="0" smtClean="0"/>
                        <a:t> In</a:t>
                      </a:r>
                      <a:endParaRPr lang="en-IN" sz="1400" b="1" dirty="0"/>
                    </a:p>
                  </a:txBody>
                  <a:tcPr marL="68580" marR="68580">
                    <a:solidFill>
                      <a:schemeClr val="bg1">
                        <a:lumMod val="85000"/>
                      </a:schemeClr>
                    </a:solidFill>
                  </a:tcPr>
                </a:tc>
              </a:tr>
              <a:tr h="598558">
                <a:tc>
                  <a:txBody>
                    <a:bodyPr/>
                    <a:lstStyle/>
                    <a:p>
                      <a:r>
                        <a:rPr lang="en-IN" sz="1400" dirty="0" smtClean="0">
                          <a:solidFill>
                            <a:schemeClr val="tx1"/>
                          </a:solidFill>
                        </a:rPr>
                        <a:t>AFHCs</a:t>
                      </a:r>
                      <a:endParaRPr lang="en-IN" sz="1400" b="0" dirty="0">
                        <a:solidFill>
                          <a:schemeClr val="tx1"/>
                        </a:solidFill>
                        <a:latin typeface="+mj-lt"/>
                      </a:endParaRPr>
                    </a:p>
                  </a:txBody>
                  <a:tcPr marL="68580" marR="68580"/>
                </a:tc>
                <a:tc>
                  <a:txBody>
                    <a:bodyPr/>
                    <a:lstStyle/>
                    <a:p>
                      <a:r>
                        <a:rPr lang="en-IN" sz="1400" dirty="0" smtClean="0">
                          <a:solidFill>
                            <a:schemeClr val="tx1"/>
                          </a:solidFill>
                        </a:rPr>
                        <a:t>Adolescents</a:t>
                      </a:r>
                      <a:r>
                        <a:rPr lang="en-IN" sz="1400" baseline="0" dirty="0" smtClean="0">
                          <a:solidFill>
                            <a:schemeClr val="tx1"/>
                          </a:solidFill>
                        </a:rPr>
                        <a:t> 10-19, Married,</a:t>
                      </a:r>
                    </a:p>
                    <a:p>
                      <a:r>
                        <a:rPr lang="en-IN" sz="1400" baseline="0" dirty="0" smtClean="0">
                          <a:solidFill>
                            <a:schemeClr val="tx1"/>
                          </a:solidFill>
                        </a:rPr>
                        <a:t>unmarried</a:t>
                      </a:r>
                      <a:endParaRPr lang="en-IN" sz="1400" b="0" dirty="0">
                        <a:solidFill>
                          <a:schemeClr val="tx1"/>
                        </a:solidFill>
                        <a:latin typeface="+mj-lt"/>
                      </a:endParaRPr>
                    </a:p>
                  </a:txBody>
                  <a:tcPr marL="68580" marR="68580"/>
                </a:tc>
                <a:tc>
                  <a:txBody>
                    <a:bodyPr/>
                    <a:lstStyle/>
                    <a:p>
                      <a:r>
                        <a:rPr lang="en-IN" sz="1400" dirty="0" smtClean="0">
                          <a:solidFill>
                            <a:schemeClr val="tx1"/>
                          </a:solidFill>
                        </a:rPr>
                        <a:t>DH, CHC</a:t>
                      </a:r>
                    </a:p>
                    <a:p>
                      <a:r>
                        <a:rPr lang="en-IN" sz="1400" dirty="0" smtClean="0">
                          <a:solidFill>
                            <a:schemeClr val="tx1"/>
                          </a:solidFill>
                        </a:rPr>
                        <a:t> ( 57Distt)</a:t>
                      </a:r>
                      <a:endParaRPr lang="en-IN" sz="1400" b="0" dirty="0" smtClean="0">
                        <a:solidFill>
                          <a:schemeClr val="tx1"/>
                        </a:solidFill>
                        <a:latin typeface="+mj-lt"/>
                      </a:endParaRPr>
                    </a:p>
                  </a:txBody>
                  <a:tcPr marL="68580" marR="68580"/>
                </a:tc>
                <a:tc>
                  <a:txBody>
                    <a:bodyPr/>
                    <a:lstStyle/>
                    <a:p>
                      <a:r>
                        <a:rPr lang="en-IN" sz="1400" dirty="0" smtClean="0">
                          <a:solidFill>
                            <a:schemeClr val="tx1"/>
                          </a:solidFill>
                        </a:rPr>
                        <a:t>25 HPDs (DH &amp; CHCs)</a:t>
                      </a:r>
                      <a:r>
                        <a:rPr lang="en-IN" sz="1400" baseline="0" dirty="0" smtClean="0">
                          <a:solidFill>
                            <a:schemeClr val="tx1"/>
                          </a:solidFill>
                        </a:rPr>
                        <a:t> +  32 Non HPDs (DH) </a:t>
                      </a:r>
                      <a:endParaRPr lang="en-IN" sz="1400" b="0" dirty="0" smtClean="0">
                        <a:solidFill>
                          <a:schemeClr val="tx1"/>
                        </a:solidFill>
                        <a:latin typeface="+mj-lt"/>
                      </a:endParaRPr>
                    </a:p>
                  </a:txBody>
                  <a:tcPr marL="68580" marR="68580"/>
                </a:tc>
              </a:tr>
              <a:tr h="598558">
                <a:tc>
                  <a:txBody>
                    <a:bodyPr/>
                    <a:lstStyle/>
                    <a:p>
                      <a:r>
                        <a:rPr lang="en-IN" sz="1400" dirty="0" smtClean="0">
                          <a:solidFill>
                            <a:schemeClr val="tx1"/>
                          </a:solidFill>
                        </a:rPr>
                        <a:t>Peer</a:t>
                      </a:r>
                      <a:r>
                        <a:rPr lang="en-IN" sz="1400" baseline="0" dirty="0" smtClean="0">
                          <a:solidFill>
                            <a:schemeClr val="tx1"/>
                          </a:solidFill>
                        </a:rPr>
                        <a:t> Education</a:t>
                      </a:r>
                      <a:endParaRPr lang="en-IN" sz="1400" b="0" dirty="0">
                        <a:solidFill>
                          <a:schemeClr val="tx1"/>
                        </a:solidFill>
                        <a:latin typeface="+mj-lt"/>
                      </a:endParaRPr>
                    </a:p>
                  </a:txBody>
                  <a:tcPr marL="68580" marR="68580"/>
                </a:tc>
                <a:tc>
                  <a:txBody>
                    <a:bodyPr/>
                    <a:lstStyle/>
                    <a:p>
                      <a:r>
                        <a:rPr lang="en-IN" sz="1400" dirty="0" smtClean="0">
                          <a:solidFill>
                            <a:schemeClr val="tx1"/>
                          </a:solidFill>
                        </a:rPr>
                        <a:t>10-19 School going,</a:t>
                      </a:r>
                      <a:r>
                        <a:rPr lang="en-IN" sz="1400" baseline="0" dirty="0" smtClean="0">
                          <a:solidFill>
                            <a:schemeClr val="tx1"/>
                          </a:solidFill>
                        </a:rPr>
                        <a:t> Non school going,  Married, Unmarried</a:t>
                      </a:r>
                      <a:endParaRPr lang="en-IN" sz="1400" b="0" dirty="0">
                        <a:solidFill>
                          <a:schemeClr val="tx1"/>
                        </a:solidFill>
                        <a:latin typeface="+mj-lt"/>
                      </a:endParaRPr>
                    </a:p>
                  </a:txBody>
                  <a:tcPr marL="68580" marR="68580"/>
                </a:tc>
                <a:tc>
                  <a:txBody>
                    <a:bodyPr/>
                    <a:lstStyle/>
                    <a:p>
                      <a:r>
                        <a:rPr lang="en-IN" sz="1400" dirty="0" smtClean="0">
                          <a:solidFill>
                            <a:schemeClr val="tx1"/>
                          </a:solidFill>
                        </a:rPr>
                        <a:t>Villages</a:t>
                      </a:r>
                      <a:endParaRPr lang="en-IN" sz="1400" b="0" dirty="0">
                        <a:solidFill>
                          <a:schemeClr val="tx1"/>
                        </a:solidFill>
                        <a:latin typeface="+mj-lt"/>
                      </a:endParaRPr>
                    </a:p>
                  </a:txBody>
                  <a:tcPr marL="68580" marR="68580"/>
                </a:tc>
                <a:tc>
                  <a:txBody>
                    <a:bodyPr/>
                    <a:lstStyle/>
                    <a:p>
                      <a:r>
                        <a:rPr lang="en-IN" sz="1400" dirty="0" smtClean="0">
                          <a:solidFill>
                            <a:schemeClr val="tx1"/>
                          </a:solidFill>
                        </a:rPr>
                        <a:t>25 HPDs (RKSK Districts)</a:t>
                      </a:r>
                      <a:endParaRPr lang="en-IN" sz="1400" b="0" dirty="0">
                        <a:solidFill>
                          <a:schemeClr val="tx1"/>
                        </a:solidFill>
                        <a:latin typeface="+mj-lt"/>
                      </a:endParaRPr>
                    </a:p>
                  </a:txBody>
                  <a:tcPr marL="68580" marR="68580"/>
                </a:tc>
              </a:tr>
              <a:tr h="427140">
                <a:tc rowSpan="2">
                  <a:txBody>
                    <a:bodyPr/>
                    <a:lstStyle/>
                    <a:p>
                      <a:r>
                        <a:rPr lang="en-IN" sz="1400" dirty="0" smtClean="0">
                          <a:solidFill>
                            <a:schemeClr val="tx1"/>
                          </a:solidFill>
                        </a:rPr>
                        <a:t>                                                       </a:t>
                      </a:r>
                    </a:p>
                    <a:p>
                      <a:endParaRPr lang="en-IN" sz="1400" dirty="0" smtClean="0">
                        <a:solidFill>
                          <a:schemeClr val="tx1"/>
                        </a:solidFill>
                      </a:endParaRPr>
                    </a:p>
                    <a:p>
                      <a:r>
                        <a:rPr lang="en-IN" sz="1400" dirty="0" smtClean="0">
                          <a:solidFill>
                            <a:schemeClr val="tx1"/>
                          </a:solidFill>
                        </a:rPr>
                        <a:t>WIFS/NIPI</a:t>
                      </a:r>
                      <a:endParaRPr lang="en-IN" sz="1400" b="0" dirty="0">
                        <a:solidFill>
                          <a:schemeClr val="tx1"/>
                        </a:solidFill>
                        <a:latin typeface="+mj-lt"/>
                      </a:endParaRPr>
                    </a:p>
                  </a:txBody>
                  <a:tcPr marL="68580" marR="68580"/>
                </a:tc>
                <a:tc>
                  <a:txBody>
                    <a:bodyPr/>
                    <a:lstStyle/>
                    <a:p>
                      <a:r>
                        <a:rPr lang="en-IN" sz="1400" dirty="0" smtClean="0">
                          <a:solidFill>
                            <a:schemeClr val="tx1"/>
                          </a:solidFill>
                        </a:rPr>
                        <a:t>5-10 year age group                      </a:t>
                      </a:r>
                    </a:p>
                    <a:p>
                      <a:r>
                        <a:rPr lang="en-IN" sz="1400" dirty="0" smtClean="0">
                          <a:solidFill>
                            <a:schemeClr val="tx1"/>
                          </a:solidFill>
                        </a:rPr>
                        <a:t>(</a:t>
                      </a:r>
                      <a:r>
                        <a:rPr lang="en-IN" sz="1400" baseline="0" dirty="0" smtClean="0">
                          <a:solidFill>
                            <a:schemeClr val="tx1"/>
                          </a:solidFill>
                        </a:rPr>
                        <a:t> </a:t>
                      </a:r>
                      <a:r>
                        <a:rPr lang="en-IN" sz="1400" dirty="0" smtClean="0">
                          <a:solidFill>
                            <a:schemeClr val="tx1"/>
                          </a:solidFill>
                        </a:rPr>
                        <a:t>Pink IFA)</a:t>
                      </a:r>
                      <a:endParaRPr lang="en-IN" sz="1400" b="0" baseline="0" dirty="0" smtClean="0">
                        <a:solidFill>
                          <a:schemeClr val="tx1"/>
                        </a:solidFill>
                        <a:latin typeface="+mj-lt"/>
                      </a:endParaRPr>
                    </a:p>
                  </a:txBody>
                  <a:tcPr marL="68580" marR="68580"/>
                </a:tc>
                <a:tc>
                  <a:txBody>
                    <a:bodyPr/>
                    <a:lstStyle/>
                    <a:p>
                      <a:r>
                        <a:rPr lang="en-IN" sz="1400" dirty="0" smtClean="0">
                          <a:solidFill>
                            <a:schemeClr val="tx1"/>
                          </a:solidFill>
                        </a:rPr>
                        <a:t>Primary  Sc</a:t>
                      </a:r>
                      <a:r>
                        <a:rPr lang="en-IN" sz="1400" kern="1200" dirty="0" smtClean="0">
                          <a:solidFill>
                            <a:schemeClr val="tx1"/>
                          </a:solidFill>
                        </a:rPr>
                        <a:t>hool</a:t>
                      </a:r>
                      <a:endParaRPr lang="en-IN" sz="1400" b="0" dirty="0">
                        <a:solidFill>
                          <a:schemeClr val="tx1"/>
                        </a:solidFill>
                        <a:latin typeface="+mj-lt"/>
                      </a:endParaRPr>
                    </a:p>
                  </a:txBody>
                  <a:tcPr marL="68580" marR="68580"/>
                </a:tc>
                <a:tc rowSpan="2">
                  <a:txBody>
                    <a:bodyPr/>
                    <a:lstStyle/>
                    <a:p>
                      <a:endParaRPr lang="en-IN" sz="1400" dirty="0" smtClean="0">
                        <a:solidFill>
                          <a:schemeClr val="tx1"/>
                        </a:solidFill>
                      </a:endParaRPr>
                    </a:p>
                    <a:p>
                      <a:endParaRPr lang="en-IN" sz="1400" dirty="0" smtClean="0">
                        <a:solidFill>
                          <a:schemeClr val="tx1"/>
                        </a:solidFill>
                      </a:endParaRPr>
                    </a:p>
                    <a:p>
                      <a:r>
                        <a:rPr lang="en-IN" sz="1400" dirty="0" smtClean="0">
                          <a:solidFill>
                            <a:schemeClr val="tx1"/>
                          </a:solidFill>
                        </a:rPr>
                        <a:t>75 Districts</a:t>
                      </a:r>
                      <a:endParaRPr lang="en-IN" sz="1400" b="0" dirty="0">
                        <a:solidFill>
                          <a:schemeClr val="tx1"/>
                        </a:solidFill>
                        <a:latin typeface="+mj-lt"/>
                      </a:endParaRPr>
                    </a:p>
                  </a:txBody>
                  <a:tcPr marL="68580" marR="68580"/>
                </a:tc>
              </a:tr>
              <a:tr h="775596">
                <a:tc vMerge="1">
                  <a:txBody>
                    <a:bodyPr/>
                    <a:lstStyle/>
                    <a:p>
                      <a:endParaRPr lang="en-IN" b="1" dirty="0">
                        <a:latin typeface="+mj-lt"/>
                      </a:endParaRPr>
                    </a:p>
                  </a:txBody>
                  <a:tcPr marL="68580" marR="6858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r>
                        <a:rPr lang="en-IN" sz="1400" kern="1200" dirty="0" smtClean="0">
                          <a:solidFill>
                            <a:schemeClr val="tx1"/>
                          </a:solidFill>
                        </a:rPr>
                        <a:t>10-19  year age group </a:t>
                      </a:r>
                    </a:p>
                    <a:p>
                      <a:pPr marL="0" marR="0" indent="0" algn="l" defTabSz="914400" rtl="0" eaLnBrk="1" fontAlgn="auto" latinLnBrk="0" hangingPunct="1">
                        <a:lnSpc>
                          <a:spcPct val="100000"/>
                        </a:lnSpc>
                        <a:spcBef>
                          <a:spcPts val="0"/>
                        </a:spcBef>
                        <a:spcAft>
                          <a:spcPts val="0"/>
                        </a:spcAft>
                        <a:buClrTx/>
                        <a:buSzTx/>
                        <a:buFontTx/>
                        <a:buNone/>
                        <a:tabLst/>
                        <a:defRPr/>
                      </a:pPr>
                      <a:r>
                        <a:rPr lang="en-IN" sz="1400" kern="1200" baseline="0" dirty="0" smtClean="0">
                          <a:solidFill>
                            <a:schemeClr val="tx1"/>
                          </a:solidFill>
                        </a:rPr>
                        <a:t>&amp; Non school going Girls, Married-Unmarried (IFA Blue)4</a:t>
                      </a:r>
                      <a:endParaRPr lang="en-IN" sz="1400" b="0" kern="1200" baseline="0" dirty="0" smtClean="0">
                        <a:solidFill>
                          <a:schemeClr val="tx1"/>
                        </a:solidFill>
                        <a:latin typeface="+mn-lt"/>
                        <a:ea typeface="+mn-ea"/>
                        <a:cs typeface="+mn-cs"/>
                      </a:endParaRPr>
                    </a:p>
                  </a:txBody>
                  <a:tcPr marL="68580" marR="68580"/>
                </a:tc>
                <a:tc>
                  <a:txBody>
                    <a:bodyPr/>
                    <a:lstStyle/>
                    <a:p>
                      <a:r>
                        <a:rPr lang="en-IN" sz="1400" kern="1200" dirty="0" smtClean="0">
                          <a:solidFill>
                            <a:schemeClr val="tx1"/>
                          </a:solidFill>
                        </a:rPr>
                        <a:t>Govt. Secondary </a:t>
                      </a:r>
                      <a:r>
                        <a:rPr lang="en-IN" sz="1400" kern="1200" dirty="0" smtClean="0">
                          <a:ln>
                            <a:noFill/>
                          </a:ln>
                          <a:solidFill>
                            <a:schemeClr val="tx1"/>
                          </a:solidFill>
                        </a:rPr>
                        <a:t>Schools</a:t>
                      </a:r>
                      <a:r>
                        <a:rPr lang="en-IN" sz="1400" kern="1200" baseline="0" dirty="0" smtClean="0">
                          <a:solidFill>
                            <a:schemeClr val="tx1"/>
                          </a:solidFill>
                        </a:rPr>
                        <a:t> &amp; AWC</a:t>
                      </a:r>
                      <a:endParaRPr lang="en-IN" sz="1400" b="0" dirty="0">
                        <a:solidFill>
                          <a:schemeClr val="tx1"/>
                        </a:solidFill>
                        <a:latin typeface="+mj-lt"/>
                      </a:endParaRPr>
                    </a:p>
                  </a:txBody>
                  <a:tcPr marL="68580" marR="68580"/>
                </a:tc>
                <a:tc vMerge="1">
                  <a:txBody>
                    <a:bodyPr/>
                    <a:lstStyle/>
                    <a:p>
                      <a:endParaRPr lang="en-IN" dirty="0">
                        <a:latin typeface="+mj-lt"/>
                      </a:endParaRPr>
                    </a:p>
                  </a:txBody>
                  <a:tcPr marL="68580" marR="68580">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r>
              <a:tr h="427140">
                <a:tc>
                  <a:txBody>
                    <a:bodyPr/>
                    <a:lstStyle/>
                    <a:p>
                      <a:r>
                        <a:rPr lang="en-IN" sz="1400" dirty="0" smtClean="0">
                          <a:solidFill>
                            <a:schemeClr val="tx1"/>
                          </a:solidFill>
                        </a:rPr>
                        <a:t>SHP</a:t>
                      </a:r>
                      <a:endParaRPr lang="en-IN" sz="1400" b="0" dirty="0">
                        <a:solidFill>
                          <a:schemeClr val="tx1"/>
                        </a:solidFill>
                        <a:latin typeface="+mj-lt"/>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kern="1200" baseline="0" dirty="0" smtClean="0">
                          <a:solidFill>
                            <a:schemeClr val="tx1"/>
                          </a:solidFill>
                        </a:rPr>
                        <a:t>10-19 year age group School going girls &amp; boys</a:t>
                      </a:r>
                      <a:endParaRPr lang="en-IN" sz="1400" b="0" kern="1200" baseline="0" dirty="0" smtClean="0">
                        <a:solidFill>
                          <a:schemeClr val="tx1"/>
                        </a:solidFill>
                        <a:latin typeface="+mn-lt"/>
                        <a:ea typeface="+mn-ea"/>
                        <a:cs typeface="+mn-cs"/>
                      </a:endParaRPr>
                    </a:p>
                  </a:txBody>
                  <a:tcPr marL="68580" marR="68580"/>
                </a:tc>
                <a:tc>
                  <a:txBody>
                    <a:bodyPr/>
                    <a:lstStyle/>
                    <a:p>
                      <a:r>
                        <a:rPr lang="en-IN" sz="1400" dirty="0" smtClean="0">
                          <a:solidFill>
                            <a:schemeClr val="tx1"/>
                          </a:solidFill>
                        </a:rPr>
                        <a:t>UPS &amp;</a:t>
                      </a:r>
                      <a:r>
                        <a:rPr lang="en-IN" sz="1400" baseline="0" dirty="0" smtClean="0">
                          <a:solidFill>
                            <a:schemeClr val="tx1"/>
                          </a:solidFill>
                        </a:rPr>
                        <a:t> inter college</a:t>
                      </a:r>
                      <a:endParaRPr lang="en-IN" sz="1400" b="0" dirty="0">
                        <a:solidFill>
                          <a:schemeClr val="tx1"/>
                        </a:solidFill>
                        <a:latin typeface="+mj-lt"/>
                      </a:endParaRPr>
                    </a:p>
                  </a:txBody>
                  <a:tcPr marL="68580" marR="68580"/>
                </a:tc>
                <a:tc>
                  <a:txBody>
                    <a:bodyPr/>
                    <a:lstStyle/>
                    <a:p>
                      <a:r>
                        <a:rPr lang="en-IN" sz="1400" dirty="0" smtClean="0">
                          <a:solidFill>
                            <a:schemeClr val="tx1"/>
                          </a:solidFill>
                        </a:rPr>
                        <a:t>23 Districts</a:t>
                      </a:r>
                      <a:endParaRPr lang="en-IN" sz="1400" b="0" dirty="0">
                        <a:solidFill>
                          <a:schemeClr val="tx1"/>
                        </a:solidFill>
                        <a:latin typeface="+mj-lt"/>
                      </a:endParaRPr>
                    </a:p>
                  </a:txBody>
                  <a:tcPr marL="68580" marR="68580"/>
                </a:tc>
              </a:tr>
              <a:tr h="598558">
                <a:tc>
                  <a:txBody>
                    <a:bodyPr/>
                    <a:lstStyle/>
                    <a:p>
                      <a:r>
                        <a:rPr lang="en-IN" sz="1400" dirty="0" smtClean="0">
                          <a:solidFill>
                            <a:schemeClr val="tx1"/>
                          </a:solidFill>
                        </a:rPr>
                        <a:t>K</a:t>
                      </a:r>
                      <a:r>
                        <a:rPr lang="en-US" sz="1400" dirty="0" err="1" smtClean="0">
                          <a:solidFill>
                            <a:schemeClr val="tx1"/>
                          </a:solidFill>
                        </a:rPr>
                        <a:t>ishori</a:t>
                      </a:r>
                      <a:r>
                        <a:rPr lang="en-US" sz="1400" dirty="0" smtClean="0">
                          <a:solidFill>
                            <a:schemeClr val="tx1"/>
                          </a:solidFill>
                        </a:rPr>
                        <a:t> </a:t>
                      </a:r>
                      <a:r>
                        <a:rPr lang="en-IN" sz="1400" dirty="0" err="1" smtClean="0">
                          <a:solidFill>
                            <a:schemeClr val="tx1"/>
                          </a:solidFill>
                        </a:rPr>
                        <a:t>Suraksha</a:t>
                      </a:r>
                      <a:r>
                        <a:rPr lang="en-IN" sz="1400" dirty="0" smtClean="0">
                          <a:solidFill>
                            <a:schemeClr val="tx1"/>
                          </a:solidFill>
                        </a:rPr>
                        <a:t> </a:t>
                      </a:r>
                      <a:r>
                        <a:rPr lang="en-IN" sz="1400" dirty="0" err="1" smtClean="0">
                          <a:solidFill>
                            <a:schemeClr val="tx1"/>
                          </a:solidFill>
                        </a:rPr>
                        <a:t>Yojna</a:t>
                      </a:r>
                      <a:r>
                        <a:rPr lang="en-IN" sz="1400" dirty="0" smtClean="0">
                          <a:solidFill>
                            <a:schemeClr val="tx1"/>
                          </a:solidFill>
                        </a:rPr>
                        <a:t> (KSY)</a:t>
                      </a:r>
                      <a:endParaRPr lang="en-IN" sz="1400" b="0" dirty="0">
                        <a:solidFill>
                          <a:schemeClr val="tx1"/>
                        </a:solidFill>
                        <a:latin typeface="+mj-lt"/>
                      </a:endParaRPr>
                    </a:p>
                  </a:txBody>
                  <a:tcPr marL="68580" marR="68580"/>
                </a:tc>
                <a:tc>
                  <a:txBody>
                    <a:bodyPr/>
                    <a:lstStyle/>
                    <a:p>
                      <a:r>
                        <a:rPr lang="en-IN" sz="1400" dirty="0" smtClean="0">
                          <a:solidFill>
                            <a:schemeClr val="tx1"/>
                          </a:solidFill>
                        </a:rPr>
                        <a:t>School going girls </a:t>
                      </a:r>
                      <a:endParaRPr lang="en-IN" sz="1400" b="0" dirty="0">
                        <a:solidFill>
                          <a:schemeClr val="tx1"/>
                        </a:solidFill>
                        <a:latin typeface="+mj-lt"/>
                      </a:endParaRPr>
                    </a:p>
                  </a:txBody>
                  <a:tcPr marL="68580" marR="68580"/>
                </a:tc>
                <a:tc>
                  <a:txBody>
                    <a:bodyPr/>
                    <a:lstStyle/>
                    <a:p>
                      <a:r>
                        <a:rPr lang="en-IN" sz="1400" dirty="0" smtClean="0">
                          <a:solidFill>
                            <a:schemeClr val="tx1"/>
                          </a:solidFill>
                        </a:rPr>
                        <a:t>Secondary Schools</a:t>
                      </a:r>
                      <a:endParaRPr lang="en-IN" sz="1400" b="0" dirty="0" smtClean="0">
                        <a:solidFill>
                          <a:schemeClr val="tx1"/>
                        </a:solidFill>
                        <a:latin typeface="+mj-lt"/>
                      </a:endParaRPr>
                    </a:p>
                  </a:txBody>
                  <a:tcPr marL="68580" marR="68580"/>
                </a:tc>
                <a:tc>
                  <a:txBody>
                    <a:bodyPr/>
                    <a:lstStyle/>
                    <a:p>
                      <a:r>
                        <a:rPr lang="en-IN" sz="1400" dirty="0" smtClean="0">
                          <a:solidFill>
                            <a:schemeClr val="tx1"/>
                          </a:solidFill>
                        </a:rPr>
                        <a:t>75 Districts by UP Govt.</a:t>
                      </a:r>
                      <a:endParaRPr lang="en-IN" sz="1400" b="0" i="1" dirty="0" smtClean="0">
                        <a:solidFill>
                          <a:schemeClr val="tx1"/>
                        </a:solidFill>
                        <a:latin typeface="+mj-lt"/>
                      </a:endParaRPr>
                    </a:p>
                  </a:txBody>
                  <a:tcPr marL="68580" marR="68580"/>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RKSK Achievements up to September 2022 </a:t>
            </a:r>
            <a:endParaRPr lang="en-US" sz="28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4198045439"/>
              </p:ext>
            </p:extLst>
          </p:nvPr>
        </p:nvGraphicFramePr>
        <p:xfrm>
          <a:off x="152400" y="845820"/>
          <a:ext cx="8839200" cy="3801326"/>
        </p:xfrm>
        <a:graphic>
          <a:graphicData uri="http://schemas.openxmlformats.org/drawingml/2006/table">
            <a:tbl>
              <a:tblPr/>
              <a:tblGrid>
                <a:gridCol w="500331"/>
                <a:gridCol w="2585049"/>
                <a:gridCol w="877019"/>
                <a:gridCol w="2362200"/>
                <a:gridCol w="2514601"/>
              </a:tblGrid>
              <a:tr h="277319">
                <a:tc>
                  <a:txBody>
                    <a:bodyPr/>
                    <a:lstStyle/>
                    <a:p>
                      <a:pPr algn="ctr"/>
                      <a:r>
                        <a:rPr kumimoji="0" lang="en-US" sz="1400" kern="1200" dirty="0" smtClean="0"/>
                        <a:t>Sl. </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Activity</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Target</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Achievement</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Remarks</a:t>
                      </a:r>
                      <a:endParaRPr kumimoji="0" lang="en-US" sz="1400" b="1" kern="1200" dirty="0">
                        <a:solidFill>
                          <a:schemeClr val="tx1"/>
                        </a:solidFill>
                        <a:latin typeface="+mn-lt"/>
                        <a:ea typeface="+mn-ea"/>
                        <a:cs typeface="+mn-cs"/>
                      </a:endParaRPr>
                    </a:p>
                  </a:txBody>
                  <a:tcPr>
                    <a:solidFill>
                      <a:schemeClr val="bg1">
                        <a:lumMod val="85000"/>
                      </a:schemeClr>
                    </a:solidFill>
                  </a:tcPr>
                </a:tc>
              </a:tr>
              <a:tr h="479006">
                <a:tc>
                  <a:txBody>
                    <a:bodyPr/>
                    <a:lstStyle/>
                    <a:p>
                      <a:r>
                        <a:rPr lang="en-US" sz="1400" kern="1200" dirty="0" smtClean="0"/>
                        <a:t>1.</a:t>
                      </a:r>
                      <a:endParaRPr lang="en-US" sz="1400" b="0" kern="1200" dirty="0">
                        <a:solidFill>
                          <a:schemeClr val="tx1"/>
                        </a:solidFill>
                        <a:latin typeface="+mn-lt"/>
                        <a:ea typeface="+mn-ea"/>
                        <a:cs typeface="+mn-cs"/>
                      </a:endParaRPr>
                    </a:p>
                  </a:txBody>
                  <a:tcPr anchor="ctr"/>
                </a:tc>
                <a:tc>
                  <a:txBody>
                    <a:bodyPr/>
                    <a:lstStyle/>
                    <a:p>
                      <a:r>
                        <a:rPr lang="en-US" sz="1400" kern="1200" dirty="0" smtClean="0"/>
                        <a:t>Establishment of AFHS clinics</a:t>
                      </a:r>
                      <a:endParaRPr lang="en-US" sz="1400" b="0" kern="1200" dirty="0">
                        <a:solidFill>
                          <a:schemeClr val="tx1"/>
                        </a:solidFill>
                        <a:latin typeface="+mn-lt"/>
                        <a:ea typeface="+mn-ea"/>
                        <a:cs typeface="+mn-cs"/>
                      </a:endParaRPr>
                    </a:p>
                  </a:txBody>
                  <a:tcPr anchor="ctr"/>
                </a:tc>
                <a:tc>
                  <a:txBody>
                    <a:bodyPr/>
                    <a:lstStyle/>
                    <a:p>
                      <a:pPr algn="ctr"/>
                      <a:r>
                        <a:rPr lang="en-US" sz="1400" kern="1200" dirty="0" smtClean="0"/>
                        <a:t>398                                                                                                                                                                                                                                                           </a:t>
                      </a:r>
                      <a:endParaRPr lang="en-US" sz="1400" b="0" kern="1200" dirty="0">
                        <a:solidFill>
                          <a:schemeClr val="tx1"/>
                        </a:solidFill>
                        <a:latin typeface="+mn-lt"/>
                        <a:ea typeface="+mn-ea"/>
                        <a:cs typeface="+mn-cs"/>
                      </a:endParaRPr>
                    </a:p>
                  </a:txBody>
                  <a:tcPr anchor="ctr"/>
                </a:tc>
                <a:tc>
                  <a:txBody>
                    <a:bodyPr/>
                    <a:lstStyle/>
                    <a:p>
                      <a:pPr marL="457200" marR="0" lvl="1" indent="-279400" algn="l" defTabSz="914400" rtl="0" eaLnBrk="1" fontAlgn="ctr" latinLnBrk="0" hangingPunct="1">
                        <a:lnSpc>
                          <a:spcPct val="100000"/>
                        </a:lnSpc>
                        <a:spcBef>
                          <a:spcPts val="0"/>
                        </a:spcBef>
                        <a:spcAft>
                          <a:spcPts val="0"/>
                        </a:spcAft>
                        <a:buClrTx/>
                        <a:buSzTx/>
                        <a:buFontTx/>
                        <a:buNone/>
                        <a:tabLst>
                          <a:tab pos="95250" algn="l"/>
                        </a:tabLst>
                        <a:defRPr/>
                      </a:pPr>
                      <a:r>
                        <a:rPr lang="en-US" sz="1400" kern="1200" dirty="0" smtClean="0"/>
                        <a:t>348 (92 at </a:t>
                      </a:r>
                      <a:r>
                        <a:rPr lang="en-US" sz="1400" kern="1200" dirty="0" err="1" smtClean="0"/>
                        <a:t>Distt</a:t>
                      </a:r>
                      <a:r>
                        <a:rPr lang="en-US" sz="1400" kern="1200" dirty="0" smtClean="0"/>
                        <a:t>. )+ 256 at Block CHC(HPD)</a:t>
                      </a:r>
                      <a:endParaRPr lang="en-US" sz="1400" b="0" kern="1200" dirty="0">
                        <a:solidFill>
                          <a:schemeClr val="tx1"/>
                        </a:solidFill>
                        <a:latin typeface="+mn-lt"/>
                        <a:ea typeface="+mn-ea"/>
                        <a:cs typeface="+mn-cs"/>
                      </a:endParaRPr>
                    </a:p>
                  </a:txBody>
                  <a:tcPr anchor="ctr"/>
                </a:tc>
                <a:tc>
                  <a:txBody>
                    <a:bodyPr/>
                    <a:lstStyle/>
                    <a:p>
                      <a:r>
                        <a:rPr lang="en-US" sz="1400" kern="1200" dirty="0" smtClean="0"/>
                        <a:t>50 clinics  NOT Established  </a:t>
                      </a:r>
                      <a:endParaRPr lang="en-US" sz="1400" b="0" kern="1200" dirty="0">
                        <a:solidFill>
                          <a:schemeClr val="tx1"/>
                        </a:solidFill>
                        <a:latin typeface="+mn-lt"/>
                        <a:ea typeface="+mn-ea"/>
                        <a:cs typeface="+mn-cs"/>
                      </a:endParaRPr>
                    </a:p>
                  </a:txBody>
                  <a:tcPr anchor="ctr"/>
                </a:tc>
              </a:tr>
              <a:tr h="680693">
                <a:tc>
                  <a:txBody>
                    <a:bodyPr/>
                    <a:lstStyle/>
                    <a:p>
                      <a:r>
                        <a:rPr lang="en-US" sz="1400" kern="1200" dirty="0" smtClean="0"/>
                        <a:t>2.</a:t>
                      </a:r>
                      <a:endParaRPr lang="en-US" sz="1400" b="0" kern="1200" dirty="0">
                        <a:solidFill>
                          <a:schemeClr val="tx1"/>
                        </a:solidFill>
                        <a:latin typeface="+mn-lt"/>
                        <a:ea typeface="+mn-ea"/>
                        <a:cs typeface="+mn-cs"/>
                      </a:endParaRPr>
                    </a:p>
                  </a:txBody>
                  <a:tcPr anchor="ctr"/>
                </a:tc>
                <a:tc>
                  <a:txBody>
                    <a:bodyPr/>
                    <a:lstStyle/>
                    <a:p>
                      <a:r>
                        <a:rPr lang="en-US" sz="1400" kern="1200" dirty="0" smtClean="0"/>
                        <a:t>Peer Educators Selection                                                                                                                                                                                                                -Existing  in 25 HPDs +in 5 HPDs for scale up</a:t>
                      </a:r>
                      <a:endParaRPr lang="en-US" sz="1400" b="0" kern="1200" dirty="0" smtClean="0">
                        <a:solidFill>
                          <a:schemeClr val="tx1"/>
                        </a:solidFill>
                        <a:latin typeface="+mn-lt"/>
                        <a:ea typeface="+mn-ea"/>
                        <a:cs typeface="+mn-cs"/>
                      </a:endParaRPr>
                    </a:p>
                  </a:txBody>
                  <a:tcPr anchor="ctr"/>
                </a:tc>
                <a:tc>
                  <a:txBody>
                    <a:bodyPr/>
                    <a:lstStyle/>
                    <a:p>
                      <a:pPr algn="ctr" fontAlgn="b"/>
                      <a:r>
                        <a:rPr lang="en-US" sz="1400" kern="1200" dirty="0" smtClean="0"/>
                        <a:t>71481</a:t>
                      </a:r>
                      <a:endParaRPr lang="en-US" sz="1400" b="0" kern="1200" dirty="0" smtClean="0">
                        <a:solidFill>
                          <a:schemeClr val="tx1"/>
                        </a:solidFill>
                        <a:latin typeface="+mn-lt"/>
                        <a:ea typeface="+mn-ea"/>
                        <a:cs typeface="+mn-cs"/>
                      </a:endParaRPr>
                    </a:p>
                  </a:txBody>
                  <a:tcPr marL="9525" marR="9525" marT="9525" marB="0" anchor="ctr"/>
                </a:tc>
                <a:tc>
                  <a:txBody>
                    <a:bodyPr/>
                    <a:lstStyle/>
                    <a:p>
                      <a:pPr algn="ctr" fontAlgn="b"/>
                      <a:r>
                        <a:rPr lang="en-US" sz="1400" kern="1200" dirty="0" smtClean="0"/>
                        <a:t>66590 (93.16%)</a:t>
                      </a:r>
                      <a:endParaRPr lang="en-US" sz="1400" b="0" kern="1200" dirty="0" smtClean="0">
                        <a:solidFill>
                          <a:schemeClr val="tx1"/>
                        </a:solidFill>
                        <a:latin typeface="+mn-lt"/>
                        <a:ea typeface="+mn-ea"/>
                        <a:cs typeface="+mn-cs"/>
                      </a:endParaRPr>
                    </a:p>
                  </a:txBody>
                  <a:tcPr marL="9525" marR="9525" marT="9525"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noProof="0" dirty="0" smtClean="0"/>
                        <a:t>44514 (66.85%) Trained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Remaining  Selection in process</a:t>
                      </a:r>
                      <a:endParaRPr lang="en-US" sz="1400" b="0" kern="1200" dirty="0" smtClean="0">
                        <a:solidFill>
                          <a:schemeClr val="tx1"/>
                        </a:solidFill>
                        <a:latin typeface="+mn-lt"/>
                        <a:ea typeface="+mn-ea"/>
                        <a:cs typeface="+mn-cs"/>
                      </a:endParaRPr>
                    </a:p>
                  </a:txBody>
                  <a:tcPr anchor="ctr"/>
                </a:tc>
              </a:tr>
              <a:tr h="479006">
                <a:tc>
                  <a:txBody>
                    <a:bodyPr/>
                    <a:lstStyle/>
                    <a:p>
                      <a:r>
                        <a:rPr lang="en-IN" sz="1400" kern="1200" dirty="0" smtClean="0"/>
                        <a:t>3.</a:t>
                      </a:r>
                      <a:endParaRPr lang="en-US" sz="1400" b="0" kern="1200" dirty="0">
                        <a:solidFill>
                          <a:schemeClr val="tx1"/>
                        </a:solidFill>
                        <a:latin typeface="+mn-lt"/>
                        <a:ea typeface="+mn-ea"/>
                        <a:cs typeface="+mn-cs"/>
                      </a:endParaRPr>
                    </a:p>
                  </a:txBody>
                  <a:tcPr anchor="ctr"/>
                </a:tc>
                <a:tc>
                  <a:txBody>
                    <a:bodyPr/>
                    <a:lstStyle/>
                    <a:p>
                      <a:r>
                        <a:rPr lang="en-US" sz="1400" kern="1200" dirty="0" smtClean="0"/>
                        <a:t>Quarterly Adolescent Health Day (AHD) at  SC level  </a:t>
                      </a:r>
                      <a:endParaRPr lang="en-US" sz="1400" b="0" kern="1200" dirty="0">
                        <a:solidFill>
                          <a:schemeClr val="tx1"/>
                        </a:solidFill>
                        <a:latin typeface="+mn-lt"/>
                        <a:ea typeface="+mn-ea"/>
                        <a:cs typeface="+mn-cs"/>
                      </a:endParaRPr>
                    </a:p>
                  </a:txBody>
                  <a:tcPr anchor="ctr"/>
                </a:tc>
                <a:tc>
                  <a:txBody>
                    <a:bodyPr/>
                    <a:lstStyle/>
                    <a:p>
                      <a:pPr algn="ctr" fontAlgn="b"/>
                      <a:r>
                        <a:rPr lang="en-US" sz="1400" kern="1200" dirty="0" smtClean="0"/>
                        <a:t>10268</a:t>
                      </a:r>
                      <a:endParaRPr lang="en-US" sz="1400" b="0" kern="1200" dirty="0" smtClean="0">
                        <a:solidFill>
                          <a:schemeClr val="tx1"/>
                        </a:solidFill>
                        <a:latin typeface="+mn-lt"/>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smtClean="0">
                          <a:ln>
                            <a:noFill/>
                          </a:ln>
                          <a:effectLst/>
                          <a:uLnTx/>
                          <a:uFillTx/>
                        </a:rPr>
                        <a:t>1976 (19.23.%)</a:t>
                      </a:r>
                      <a:endParaRPr kumimoji="0" lang="en-US" sz="1400" b="0" i="0" u="none" strike="noStrike" kern="1200" cap="none" spc="0" normalizeH="0" baseline="0" noProof="0" dirty="0" smtClean="0">
                        <a:ln>
                          <a:noFill/>
                        </a:ln>
                        <a:solidFill>
                          <a:prstClr val="black"/>
                        </a:solidFill>
                        <a:effectLst/>
                        <a:uLnTx/>
                        <a:uFillTx/>
                        <a:latin typeface="+mn-lt"/>
                        <a:ea typeface="+mn-ea"/>
                        <a:cs typeface="+mn-cs"/>
                      </a:endParaRPr>
                    </a:p>
                  </a:txBody>
                  <a:tcPr marL="9525" marR="9525" marT="9525"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One round AHD celebrated at SC level </a:t>
                      </a:r>
                      <a:endParaRPr lang="en-US" sz="1400" b="0" kern="1200" dirty="0" smtClean="0">
                        <a:solidFill>
                          <a:schemeClr val="tx1"/>
                        </a:solidFill>
                        <a:latin typeface="+mn-lt"/>
                        <a:ea typeface="+mn-ea"/>
                        <a:cs typeface="+mn-cs"/>
                      </a:endParaRPr>
                    </a:p>
                  </a:txBody>
                  <a:tcPr anchor="ctr"/>
                </a:tc>
              </a:tr>
              <a:tr h="479006">
                <a:tc>
                  <a:txBody>
                    <a:bodyPr/>
                    <a:lstStyle/>
                    <a:p>
                      <a:r>
                        <a:rPr lang="en-US" sz="1400" kern="1200" dirty="0" smtClean="0"/>
                        <a:t>4.</a:t>
                      </a:r>
                      <a:endParaRPr lang="en-US" sz="1400" b="0" kern="1200" dirty="0">
                        <a:solidFill>
                          <a:schemeClr val="tx1"/>
                        </a:solidFill>
                        <a:latin typeface="+mn-lt"/>
                        <a:ea typeface="+mn-ea"/>
                        <a:cs typeface="+mn-cs"/>
                      </a:endParaRPr>
                    </a:p>
                  </a:txBody>
                  <a:tcPr anchor="ctr"/>
                </a:tc>
                <a:tc>
                  <a:txBody>
                    <a:bodyPr/>
                    <a:lstStyle/>
                    <a:p>
                      <a:pPr algn="l"/>
                      <a:r>
                        <a:rPr lang="en-US" sz="1400" kern="1200" dirty="0" smtClean="0"/>
                        <a:t>Monthly AFC meeting </a:t>
                      </a:r>
                      <a:endParaRPr lang="en-US" sz="1400" b="0" kern="1200" dirty="0">
                        <a:solidFill>
                          <a:schemeClr val="tx1"/>
                        </a:solidFill>
                        <a:latin typeface="+mn-lt"/>
                        <a:ea typeface="+mn-ea"/>
                        <a:cs typeface="+mn-cs"/>
                      </a:endParaRPr>
                    </a:p>
                  </a:txBody>
                  <a:tcPr anchor="ctr"/>
                </a:tc>
                <a:tc>
                  <a:txBody>
                    <a:bodyPr/>
                    <a:lstStyle/>
                    <a:p>
                      <a:pPr algn="ctr" fontAlgn="b"/>
                      <a:r>
                        <a:rPr lang="en-US" sz="1400" kern="1200" dirty="0" smtClean="0"/>
                        <a:t>20536</a:t>
                      </a:r>
                      <a:endParaRPr lang="en-US" sz="1400" b="0" kern="1200" dirty="0" smtClean="0">
                        <a:solidFill>
                          <a:schemeClr val="tx1"/>
                        </a:solidFill>
                        <a:latin typeface="+mn-lt"/>
                        <a:ea typeface="+mn-ea"/>
                        <a:cs typeface="+mn-cs"/>
                      </a:endParaRPr>
                    </a:p>
                  </a:txBody>
                  <a:tcPr marL="9525" marR="9525" marT="9525" marB="0" anchor="ctr"/>
                </a:tc>
                <a:tc>
                  <a:txBody>
                    <a:bodyPr/>
                    <a:lstStyle/>
                    <a:p>
                      <a:pPr algn="ctr" rtl="0" fontAlgn="ctr"/>
                      <a:r>
                        <a:rPr lang="en-US" sz="1400" kern="1200" baseline="0" dirty="0" smtClean="0"/>
                        <a:t>8383 </a:t>
                      </a:r>
                      <a:r>
                        <a:rPr lang="en-US" sz="1400" kern="1200" dirty="0" smtClean="0"/>
                        <a:t>(40.00%)</a:t>
                      </a:r>
                      <a:endParaRPr lang="en-US" sz="1400" b="0" kern="1200" dirty="0" smtClean="0">
                        <a:solidFill>
                          <a:schemeClr val="tx1"/>
                        </a:solidFill>
                        <a:latin typeface="+mn-lt"/>
                        <a:ea typeface="+mn-ea"/>
                        <a:cs typeface="+mn-cs"/>
                      </a:endParaRPr>
                    </a:p>
                  </a:txBody>
                  <a:tcPr marL="9525" marR="9525" marT="9525" marB="0" anchor="ctr"/>
                </a:tc>
                <a:tc>
                  <a:txBody>
                    <a:bodyPr/>
                    <a:lstStyle/>
                    <a:p>
                      <a:r>
                        <a:rPr lang="en-US" sz="1400" kern="1200" dirty="0" smtClean="0"/>
                        <a:t>Meeting conducted at SC level </a:t>
                      </a:r>
                      <a:endParaRPr lang="en-US" sz="1400" b="0" kern="1200" dirty="0">
                        <a:solidFill>
                          <a:schemeClr val="tx1"/>
                        </a:solidFill>
                        <a:latin typeface="+mn-lt"/>
                        <a:ea typeface="+mn-ea"/>
                        <a:cs typeface="+mn-cs"/>
                      </a:endParaRPr>
                    </a:p>
                  </a:txBody>
                  <a:tcPr anchor="ctr"/>
                </a:tc>
              </a:tr>
              <a:tr h="479006">
                <a:tc>
                  <a:txBody>
                    <a:bodyPr/>
                    <a:lstStyle/>
                    <a:p>
                      <a:r>
                        <a:rPr lang="en-US" sz="1400" kern="1200" dirty="0" smtClean="0"/>
                        <a:t>5.</a:t>
                      </a:r>
                      <a:endParaRPr lang="en-US" sz="1400" b="0" kern="1200" dirty="0">
                        <a:solidFill>
                          <a:schemeClr val="tx1"/>
                        </a:solidFill>
                        <a:latin typeface="+mn-lt"/>
                        <a:ea typeface="+mn-ea"/>
                        <a:cs typeface="+mn-cs"/>
                      </a:endParaRPr>
                    </a:p>
                  </a:txBody>
                  <a:tcPr anchor="ctr"/>
                </a:tc>
                <a:tc>
                  <a:txBody>
                    <a:bodyPr/>
                    <a:lstStyle/>
                    <a:p>
                      <a:r>
                        <a:rPr lang="en-US" sz="1400" kern="1200" dirty="0" smtClean="0"/>
                        <a:t>National </a:t>
                      </a:r>
                      <a:r>
                        <a:rPr lang="en-US" sz="1400" kern="1200" dirty="0" err="1" smtClean="0"/>
                        <a:t>Deworming</a:t>
                      </a:r>
                      <a:r>
                        <a:rPr lang="en-US" sz="1400" kern="1200" dirty="0" smtClean="0"/>
                        <a:t>  Day (NDD)</a:t>
                      </a:r>
                      <a:endParaRPr lang="en-US" sz="1400" b="0" kern="1200" dirty="0">
                        <a:solidFill>
                          <a:schemeClr val="tx1"/>
                        </a:solidFill>
                        <a:latin typeface="+mn-lt"/>
                        <a:ea typeface="+mn-ea"/>
                        <a:cs typeface="+mn-cs"/>
                      </a:endParaRPr>
                    </a:p>
                  </a:txBody>
                  <a:tcPr/>
                </a:tc>
                <a:tc>
                  <a:txBody>
                    <a:bodyPr/>
                    <a:lstStyle/>
                    <a:p>
                      <a:pPr algn="ctr" fontAlgn="b"/>
                      <a:r>
                        <a:rPr lang="en-US" sz="1400" kern="1200" dirty="0" smtClean="0"/>
                        <a:t>941.30 Lakh</a:t>
                      </a:r>
                      <a:endParaRPr lang="en-US" sz="1400" b="0" kern="1200" dirty="0">
                        <a:solidFill>
                          <a:schemeClr val="tx1"/>
                        </a:solidFill>
                        <a:latin typeface="+mn-lt"/>
                        <a:ea typeface="+mn-ea"/>
                        <a:cs typeface="+mn-cs"/>
                      </a:endParaRPr>
                    </a:p>
                  </a:txBody>
                  <a:tcPr marL="9525" marR="9525" marT="9525" marB="0" anchor="ctr"/>
                </a:tc>
                <a:tc>
                  <a:txBody>
                    <a:bodyPr/>
                    <a:lstStyle/>
                    <a:p>
                      <a:pPr algn="ctr" fontAlgn="ctr"/>
                      <a:r>
                        <a:rPr lang="en-US" sz="1400" kern="1200" dirty="0" smtClean="0"/>
                        <a:t>704.12(74.80%)</a:t>
                      </a:r>
                      <a:endParaRPr lang="en-US" sz="1400" b="0" kern="1200" dirty="0">
                        <a:solidFill>
                          <a:schemeClr val="tx1"/>
                        </a:solidFill>
                        <a:latin typeface="+mn-lt"/>
                        <a:ea typeface="+mn-ea"/>
                        <a:cs typeface="+mn-cs"/>
                      </a:endParaRPr>
                    </a:p>
                  </a:txBody>
                  <a:tcPr anchor="ctr"/>
                </a:tc>
                <a:tc>
                  <a:txBody>
                    <a:bodyPr/>
                    <a:lstStyle/>
                    <a:p>
                      <a:r>
                        <a:rPr lang="en-US" sz="1400" kern="1200" dirty="0" smtClean="0">
                          <a:sym typeface="Arial"/>
                        </a:rPr>
                        <a:t>NDD  first round conducted in 75 districts</a:t>
                      </a:r>
                      <a:r>
                        <a:rPr lang="en-US" sz="1400" kern="1200" baseline="0" dirty="0" smtClean="0">
                          <a:sym typeface="Arial"/>
                        </a:rPr>
                        <a:t> </a:t>
                      </a:r>
                      <a:r>
                        <a:rPr lang="en-US" sz="1400" kern="1200" dirty="0" smtClean="0"/>
                        <a:t>(July  2022)</a:t>
                      </a:r>
                      <a:endParaRPr lang="en-US" sz="1400" b="0" kern="1200" dirty="0">
                        <a:solidFill>
                          <a:schemeClr val="tx1"/>
                        </a:solidFill>
                        <a:latin typeface="+mn-lt"/>
                        <a:ea typeface="+mn-ea"/>
                        <a:cs typeface="+mn-cs"/>
                      </a:endParaRPr>
                    </a:p>
                  </a:txBody>
                  <a:tcPr anchor="ctr"/>
                </a:tc>
              </a:tr>
              <a:tr h="680693">
                <a:tc>
                  <a:txBody>
                    <a:bodyPr/>
                    <a:lstStyle/>
                    <a:p>
                      <a:r>
                        <a:rPr lang="en-US" sz="1400" kern="1200" dirty="0" smtClean="0"/>
                        <a:t>6.</a:t>
                      </a:r>
                      <a:endParaRPr lang="en-US" sz="1400" b="0" kern="1200" dirty="0">
                        <a:solidFill>
                          <a:schemeClr val="tx1"/>
                        </a:solidFill>
                        <a:latin typeface="+mn-lt"/>
                        <a:ea typeface="+mn-ea"/>
                        <a:cs typeface="+mn-cs"/>
                      </a:endParaRPr>
                    </a:p>
                  </a:txBody>
                  <a:tcPr anchor="ctr"/>
                </a:tc>
                <a:tc>
                  <a:txBody>
                    <a:bodyPr/>
                    <a:lstStyle/>
                    <a:p>
                      <a:pPr algn="l"/>
                      <a:r>
                        <a:rPr lang="en-IN" sz="1400" kern="1200" dirty="0" err="1" smtClean="0"/>
                        <a:t>Kishori</a:t>
                      </a:r>
                      <a:r>
                        <a:rPr lang="en-IN" sz="1400" kern="1200" dirty="0" smtClean="0"/>
                        <a:t> </a:t>
                      </a:r>
                      <a:r>
                        <a:rPr lang="en-IN" sz="1400" kern="1200" dirty="0" err="1" smtClean="0"/>
                        <a:t>Suraksha</a:t>
                      </a:r>
                      <a:r>
                        <a:rPr lang="en-IN" sz="1400" kern="1200" dirty="0" smtClean="0"/>
                        <a:t> </a:t>
                      </a:r>
                      <a:r>
                        <a:rPr lang="en-IN" sz="1400" kern="1200" dirty="0" err="1" smtClean="0"/>
                        <a:t>Yojana</a:t>
                      </a:r>
                      <a:r>
                        <a:rPr lang="en-IN" sz="1400" kern="1200" dirty="0" smtClean="0"/>
                        <a:t> </a:t>
                      </a:r>
                      <a:r>
                        <a:rPr lang="en-US" sz="1400" kern="1200" dirty="0" smtClean="0"/>
                        <a:t>23.89</a:t>
                      </a:r>
                      <a:r>
                        <a:rPr lang="en-US" sz="1400" kern="1200" baseline="0" dirty="0" smtClean="0"/>
                        <a:t> </a:t>
                      </a:r>
                      <a:r>
                        <a:rPr lang="en-US" sz="1400" kern="1200" dirty="0" smtClean="0"/>
                        <a:t>Lakhs adolescent girls </a:t>
                      </a:r>
                      <a:r>
                        <a:rPr lang="en-IN" sz="1400" kern="1200" dirty="0" smtClean="0"/>
                        <a:t>(No NHM funded</a:t>
                      </a:r>
                      <a:endParaRPr lang="en-IN" sz="1400" b="0" kern="1200" dirty="0" smtClean="0">
                        <a:solidFill>
                          <a:schemeClr val="tx1"/>
                        </a:solidFill>
                        <a:latin typeface="+mn-lt"/>
                        <a:ea typeface="+mn-ea"/>
                        <a:cs typeface="+mn-cs"/>
                      </a:endParaRPr>
                    </a:p>
                  </a:txBody>
                  <a:tcPr/>
                </a:tc>
                <a:tc>
                  <a:txBody>
                    <a:bodyPr/>
                    <a:lstStyle/>
                    <a:p>
                      <a:pPr algn="ctr"/>
                      <a:r>
                        <a:rPr lang="en-US" sz="1400" kern="1200" dirty="0" smtClean="0"/>
                        <a:t>310.97 Lakh</a:t>
                      </a:r>
                      <a:r>
                        <a:rPr lang="en-US" sz="1400" kern="1200" baseline="0" dirty="0" smtClean="0"/>
                        <a:t>s packet</a:t>
                      </a:r>
                      <a:endParaRPr lang="en-US" sz="1400" b="0" kern="1200" dirty="0">
                        <a:solidFill>
                          <a:schemeClr val="tx1"/>
                        </a:solidFill>
                        <a:latin typeface="+mn-lt"/>
                        <a:ea typeface="+mn-ea"/>
                        <a:cs typeface="+mn-cs"/>
                      </a:endParaRPr>
                    </a:p>
                  </a:txBody>
                  <a:tcPr anchor="ctr"/>
                </a:tc>
                <a:tc>
                  <a:txBody>
                    <a:bodyPr/>
                    <a:lstStyle/>
                    <a:p>
                      <a:pPr algn="ctr"/>
                      <a:r>
                        <a:rPr lang="en-US" sz="1400" kern="1200" baseline="0" dirty="0" smtClean="0"/>
                        <a:t>57.62 (18.63%) lakhs packet </a:t>
                      </a:r>
                      <a:r>
                        <a:rPr lang="en-US" sz="1400" kern="1200" dirty="0" smtClean="0"/>
                        <a:t>Sanitary Napkin distributed</a:t>
                      </a:r>
                      <a:endParaRPr lang="en-US" sz="1400" b="0"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Scheme implemented by State </a:t>
                      </a:r>
                      <a:r>
                        <a:rPr lang="en-US" sz="1400" kern="1200" dirty="0" err="1" smtClean="0"/>
                        <a:t>Govt</a:t>
                      </a:r>
                      <a:r>
                        <a:rPr lang="en-US" sz="1400" kern="1200" dirty="0" smtClean="0"/>
                        <a:t> fund.</a:t>
                      </a:r>
                      <a:endParaRPr lang="en-US" sz="1400" b="0" kern="1200" dirty="0" smtClean="0">
                        <a:solidFill>
                          <a:schemeClr val="tx1"/>
                        </a:solidFill>
                        <a:latin typeface="+mn-lt"/>
                        <a:ea typeface="+mn-ea"/>
                        <a:cs typeface="+mn-cs"/>
                      </a:endParaRPr>
                    </a:p>
                  </a:txBody>
                  <a:tcPr anchor="ct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lvl="0"/>
            <a:r>
              <a:rPr lang="en-US" sz="2800" b="1" dirty="0" smtClean="0">
                <a:solidFill>
                  <a:schemeClr val="bg1"/>
                </a:solidFill>
              </a:rPr>
              <a:t>AFHS Achievements (In </a:t>
            </a:r>
            <a:r>
              <a:rPr lang="en-US" sz="2800" b="1" dirty="0" err="1" smtClean="0">
                <a:solidFill>
                  <a:schemeClr val="bg1"/>
                </a:solidFill>
              </a:rPr>
              <a:t>Lakhs</a:t>
            </a:r>
            <a:r>
              <a:rPr lang="en-US" sz="2800" b="1" dirty="0" smtClean="0">
                <a:solidFill>
                  <a:schemeClr val="bg1"/>
                </a:solidFill>
              </a:rPr>
              <a:t>)</a:t>
            </a:r>
            <a:endParaRPr lang="en-US" sz="2800" b="1" dirty="0">
              <a:solidFill>
                <a:schemeClr val="bg1"/>
              </a:solidFill>
            </a:endParaRPr>
          </a:p>
        </p:txBody>
      </p:sp>
      <p:sp>
        <p:nvSpPr>
          <p:cNvPr id="3" name="Title 1"/>
          <p:cNvSpPr txBox="1">
            <a:spLocks/>
          </p:cNvSpPr>
          <p:nvPr/>
        </p:nvSpPr>
        <p:spPr>
          <a:xfrm>
            <a:off x="0" y="2343150"/>
            <a:ext cx="9144000" cy="457200"/>
          </a:xfrm>
          <a:prstGeom prst="rect">
            <a:avLst/>
          </a:prstGeom>
          <a:solidFill>
            <a:schemeClr val="accent5">
              <a:lumMod val="75000"/>
            </a:schemeClr>
          </a:solidFill>
          <a:ln>
            <a:noFill/>
          </a:ln>
        </p:spPr>
        <p:txBody>
          <a:bodyPr vert="horz" lIns="91440" tIns="45720" rIns="91440" bIns="45720" rtlCol="0" anchor="ctr">
            <a:normAutofit fontScale="92500" lnSpcReduction="10000"/>
          </a:bodyPr>
          <a:lstStyle/>
          <a:p>
            <a:pPr lvl="0" algn="ctr">
              <a:spcBef>
                <a:spcPct val="0"/>
              </a:spcBef>
            </a:pPr>
            <a:r>
              <a:rPr lang="en-US" sz="2800" b="1" dirty="0" smtClean="0">
                <a:solidFill>
                  <a:schemeClr val="bg1"/>
                </a:solidFill>
                <a:latin typeface="+mj-lt"/>
                <a:ea typeface="+mj-ea"/>
                <a:cs typeface="+mj-cs"/>
              </a:rPr>
              <a:t>WIFS Achievements </a:t>
            </a:r>
          </a:p>
        </p:txBody>
      </p:sp>
      <p:graphicFrame>
        <p:nvGraphicFramePr>
          <p:cNvPr id="5" name="Table 4"/>
          <p:cNvGraphicFramePr>
            <a:graphicFrameLocks noGrp="1"/>
          </p:cNvGraphicFramePr>
          <p:nvPr>
            <p:extLst>
              <p:ext uri="{D42A27DB-BD31-4B8C-83A1-F6EECF244321}">
                <p14:modId xmlns:p14="http://schemas.microsoft.com/office/powerpoint/2010/main" xmlns="" val="1011341401"/>
              </p:ext>
            </p:extLst>
          </p:nvPr>
        </p:nvGraphicFramePr>
        <p:xfrm>
          <a:off x="304801" y="819152"/>
          <a:ext cx="8610601" cy="1406233"/>
        </p:xfrm>
        <a:graphic>
          <a:graphicData uri="http://schemas.openxmlformats.org/drawingml/2006/table">
            <a:tbl>
              <a:tblPr/>
              <a:tblGrid>
                <a:gridCol w="2756303"/>
                <a:gridCol w="889627"/>
                <a:gridCol w="1775557"/>
                <a:gridCol w="1249789"/>
                <a:gridCol w="1939325"/>
              </a:tblGrid>
              <a:tr h="228600">
                <a:tc rowSpan="2">
                  <a:txBody>
                    <a:bodyPr/>
                    <a:lstStyle/>
                    <a:p>
                      <a:pPr algn="ctr" rtl="0" fontAlgn="ctr"/>
                      <a:r>
                        <a:rPr kumimoji="0" lang="en-US" sz="1200" kern="1200" dirty="0" smtClean="0"/>
                        <a:t>INDICATOR</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c gridSpan="3">
                  <a:txBody>
                    <a:bodyPr/>
                    <a:lstStyle/>
                    <a:p>
                      <a:pPr algn="ctr" rtl="0" fontAlgn="ctr"/>
                      <a:r>
                        <a:rPr kumimoji="0" lang="en-IN" sz="1200" kern="1200" dirty="0" smtClean="0"/>
                        <a:t>September</a:t>
                      </a:r>
                      <a:r>
                        <a:rPr kumimoji="0" lang="en-IN" sz="1200" kern="1200" baseline="0" dirty="0" smtClean="0"/>
                        <a:t> </a:t>
                      </a:r>
                      <a:r>
                        <a:rPr kumimoji="0" lang="en-IN" sz="1200" kern="1200" dirty="0" smtClean="0"/>
                        <a:t>2022</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c hMerge="1">
                  <a:txBody>
                    <a:bodyPr/>
                    <a:lstStyle/>
                    <a:p>
                      <a:pPr algn="ctr" rtl="0" fontAlgn="ctr"/>
                      <a:endParaRPr kumimoji="0" lang="en-US" sz="1400" b="1" kern="1200" dirty="0" smtClean="0">
                        <a:solidFill>
                          <a:schemeClr val="tx1"/>
                        </a:solidFill>
                        <a:latin typeface="+mn-lt"/>
                        <a:ea typeface="+mn-ea"/>
                        <a:cs typeface="+mn-cs"/>
                      </a:endParaRPr>
                    </a:p>
                  </a:txBody>
                  <a:tcPr marL="5922" marR="5922" marT="5922"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hMerge="1">
                  <a:txBody>
                    <a:bodyPr/>
                    <a:lstStyle/>
                    <a:p>
                      <a:pPr algn="ctr" rtl="0" fontAlgn="ctr"/>
                      <a:endParaRPr kumimoji="0" lang="en-US" sz="1400" b="1" kern="1200" dirty="0" smtClean="0">
                        <a:solidFill>
                          <a:schemeClr val="tx1"/>
                        </a:solidFill>
                        <a:latin typeface="+mn-lt"/>
                        <a:ea typeface="+mn-ea"/>
                        <a:cs typeface="+mn-cs"/>
                      </a:endParaRPr>
                    </a:p>
                  </a:txBody>
                  <a:tcPr marL="5922" marR="5922" marT="5922" marB="0" anchor="ctr">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tcPr>
                </a:tc>
                <a:tc>
                  <a:txBody>
                    <a:bodyPr/>
                    <a:lstStyle/>
                    <a:p>
                      <a:pPr algn="ctr" rtl="0" fontAlgn="ctr"/>
                      <a:r>
                        <a:rPr kumimoji="0" lang="en-IN" sz="1200" kern="1200" dirty="0" smtClean="0"/>
                        <a:t>September</a:t>
                      </a:r>
                      <a:r>
                        <a:rPr kumimoji="0" lang="en-IN" sz="1200" kern="1200" baseline="0" dirty="0" smtClean="0"/>
                        <a:t> </a:t>
                      </a:r>
                      <a:r>
                        <a:rPr kumimoji="0" lang="en-IN" sz="1200" kern="1200" dirty="0" smtClean="0"/>
                        <a:t>2021</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r>
              <a:tr h="228598">
                <a:tc vMerge="1">
                  <a:txBody>
                    <a:bodyPr/>
                    <a:lstStyle/>
                    <a:p>
                      <a:pPr algn="ctr" rtl="0" fontAlgn="ct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Male</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c>
                  <a:txBody>
                    <a:bodyPr/>
                    <a:lstStyle/>
                    <a:p>
                      <a:pPr algn="ctr" rtl="0" fontAlgn="ctr"/>
                      <a:r>
                        <a:rPr kumimoji="0" lang="en-US" sz="1200" kern="1200" dirty="0" smtClean="0"/>
                        <a:t>Female </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c>
                  <a:txBody>
                    <a:bodyPr/>
                    <a:lstStyle/>
                    <a:p>
                      <a:pPr algn="ctr" rtl="0" fontAlgn="ctr"/>
                      <a:r>
                        <a:rPr kumimoji="0" lang="en-US" sz="1200" kern="1200" dirty="0" smtClean="0"/>
                        <a:t>Total Beneficiary</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US" sz="1200" kern="1200" dirty="0" smtClean="0"/>
                        <a:t>Total Beneficiary</a:t>
                      </a:r>
                      <a:endParaRPr kumimoji="0" lang="en-US" sz="1200" b="1" kern="1200" dirty="0" smtClean="0">
                        <a:solidFill>
                          <a:schemeClr val="tx1"/>
                        </a:solidFill>
                        <a:latin typeface="+mn-lt"/>
                        <a:ea typeface="+mn-ea"/>
                        <a:cs typeface="+mn-cs"/>
                      </a:endParaRPr>
                    </a:p>
                  </a:txBody>
                  <a:tcPr marL="5922" marR="5922" marT="5922" marB="0" anchor="ctr">
                    <a:solidFill>
                      <a:schemeClr val="bg1">
                        <a:lumMod val="85000"/>
                      </a:schemeClr>
                    </a:solidFill>
                  </a:tcPr>
                </a:tc>
              </a:tr>
              <a:tr h="192405">
                <a:tc>
                  <a:txBody>
                    <a:bodyPr/>
                    <a:lstStyle/>
                    <a:p>
                      <a:pPr algn="l" rtl="0" fontAlgn="ctr"/>
                      <a:r>
                        <a:rPr kumimoji="0" lang="en-US" sz="1200" kern="1200" dirty="0" smtClean="0"/>
                        <a:t>Total Clients registered </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fontAlgn="b"/>
                      <a:r>
                        <a:rPr kumimoji="0" lang="en-US" sz="1200" kern="1200" dirty="0"/>
                        <a:t>2.13</a:t>
                      </a:r>
                      <a:endParaRPr kumimoji="0" lang="en-US" sz="1200" b="1" kern="1200" dirty="0">
                        <a:solidFill>
                          <a:schemeClr val="tx1"/>
                        </a:solidFill>
                        <a:latin typeface="+mn-lt"/>
                        <a:ea typeface="+mn-ea"/>
                        <a:cs typeface="+mn-cs"/>
                      </a:endParaRPr>
                    </a:p>
                  </a:txBody>
                  <a:tcPr marL="9525" marR="9525" marT="9525" marB="0" anchor="b"/>
                </a:tc>
                <a:tc>
                  <a:txBody>
                    <a:bodyPr/>
                    <a:lstStyle/>
                    <a:p>
                      <a:pPr algn="ctr" fontAlgn="b"/>
                      <a:r>
                        <a:rPr kumimoji="0" lang="en-US" sz="1200" kern="1200" dirty="0"/>
                        <a:t>2.50</a:t>
                      </a:r>
                      <a:endParaRPr kumimoji="0" lang="en-US" sz="1200" b="1" kern="1200" dirty="0">
                        <a:solidFill>
                          <a:schemeClr val="tx1"/>
                        </a:solidFill>
                        <a:latin typeface="+mn-lt"/>
                        <a:ea typeface="+mn-ea"/>
                        <a:cs typeface="+mn-cs"/>
                      </a:endParaRPr>
                    </a:p>
                  </a:txBody>
                  <a:tcPr marL="9525" marR="9525" marT="9525" marB="0" anchor="b"/>
                </a:tc>
                <a:tc>
                  <a:txBody>
                    <a:bodyPr/>
                    <a:lstStyle/>
                    <a:p>
                      <a:pPr algn="ctr" fontAlgn="b"/>
                      <a:r>
                        <a:rPr kumimoji="0" lang="en-US" sz="1200" kern="1200" dirty="0"/>
                        <a:t>4.63</a:t>
                      </a:r>
                      <a:endParaRPr kumimoji="0" lang="en-US" sz="1200" b="1" kern="1200" dirty="0">
                        <a:solidFill>
                          <a:schemeClr val="tx1"/>
                        </a:solidFill>
                        <a:latin typeface="+mn-lt"/>
                        <a:ea typeface="+mn-ea"/>
                        <a:cs typeface="+mn-cs"/>
                      </a:endParaRPr>
                    </a:p>
                  </a:txBody>
                  <a:tcPr marL="9525" marR="9525" marT="9525" marB="0" anchor="b"/>
                </a:tc>
                <a:tc>
                  <a:txBody>
                    <a:bodyPr/>
                    <a:lstStyle/>
                    <a:p>
                      <a:pPr algn="ctr" rtl="0" fontAlgn="ctr"/>
                      <a:r>
                        <a:rPr kumimoji="0" lang="en-IN" sz="1200" kern="1200" dirty="0" smtClean="0"/>
                        <a:t>2.12</a:t>
                      </a:r>
                      <a:endParaRPr kumimoji="0" lang="en-US" sz="1200" b="1" kern="1200" dirty="0" smtClean="0">
                        <a:solidFill>
                          <a:schemeClr val="tx1"/>
                        </a:solidFill>
                        <a:latin typeface="+mn-lt"/>
                        <a:ea typeface="+mn-ea"/>
                        <a:cs typeface="+mn-cs"/>
                      </a:endParaRPr>
                    </a:p>
                  </a:txBody>
                  <a:tcPr marL="5922" marR="5922" marT="5922" marB="0" anchor="ctr"/>
                </a:tc>
              </a:tr>
              <a:tr h="371682">
                <a:tc>
                  <a:txBody>
                    <a:bodyPr/>
                    <a:lstStyle/>
                    <a:p>
                      <a:pPr algn="l" rtl="0" fontAlgn="ctr"/>
                      <a:r>
                        <a:rPr kumimoji="0" lang="en-US" sz="1200" kern="1200" dirty="0" smtClean="0"/>
                        <a:t>Total  no of clients who received clinical services </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0.97</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1.35</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2.31</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1.12</a:t>
                      </a:r>
                      <a:endParaRPr kumimoji="0" lang="en-US" sz="1200" b="1" kern="1200" dirty="0" smtClean="0">
                        <a:solidFill>
                          <a:schemeClr val="tx1"/>
                        </a:solidFill>
                        <a:latin typeface="+mn-lt"/>
                        <a:ea typeface="+mn-ea"/>
                        <a:cs typeface="+mn-cs"/>
                      </a:endParaRPr>
                    </a:p>
                  </a:txBody>
                  <a:tcPr marL="5922" marR="5922" marT="5922" marB="0" anchor="ctr"/>
                </a:tc>
              </a:tr>
              <a:tr h="384948">
                <a:tc>
                  <a:txBody>
                    <a:bodyPr/>
                    <a:lstStyle/>
                    <a:p>
                      <a:pPr algn="l" rtl="0" fontAlgn="ctr"/>
                      <a:r>
                        <a:rPr kumimoji="0" lang="en-US" sz="1200" kern="1200" dirty="0" smtClean="0"/>
                        <a:t>Total no clients who received counseling services </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1.63</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2.00</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US" sz="1200" kern="1200" dirty="0" smtClean="0"/>
                        <a:t>3.63</a:t>
                      </a:r>
                      <a:endParaRPr kumimoji="0" lang="en-US" sz="1200" b="1" kern="1200" dirty="0" smtClean="0">
                        <a:solidFill>
                          <a:schemeClr val="tx1"/>
                        </a:solidFill>
                        <a:latin typeface="+mn-lt"/>
                        <a:ea typeface="+mn-ea"/>
                        <a:cs typeface="+mn-cs"/>
                      </a:endParaRPr>
                    </a:p>
                  </a:txBody>
                  <a:tcPr marL="5922" marR="5922" marT="5922" marB="0" anchor="ctr"/>
                </a:tc>
                <a:tc>
                  <a:txBody>
                    <a:bodyPr/>
                    <a:lstStyle/>
                    <a:p>
                      <a:pPr algn="ctr" rtl="0" fontAlgn="ctr"/>
                      <a:r>
                        <a:rPr kumimoji="0" lang="en-IN" sz="1200" kern="1200" dirty="0" smtClean="0"/>
                        <a:t>1.88</a:t>
                      </a:r>
                      <a:endParaRPr kumimoji="0" lang="en-US" sz="1200" b="1" kern="1200" dirty="0" smtClean="0">
                        <a:solidFill>
                          <a:schemeClr val="tx1"/>
                        </a:solidFill>
                        <a:latin typeface="+mn-lt"/>
                        <a:ea typeface="+mn-ea"/>
                        <a:cs typeface="+mn-cs"/>
                      </a:endParaRPr>
                    </a:p>
                  </a:txBody>
                  <a:tcPr marL="5922" marR="5922" marT="5922" marB="0"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3788359992"/>
              </p:ext>
            </p:extLst>
          </p:nvPr>
        </p:nvGraphicFramePr>
        <p:xfrm>
          <a:off x="228602" y="2834284"/>
          <a:ext cx="8762998" cy="2122170"/>
        </p:xfrm>
        <a:graphic>
          <a:graphicData uri="http://schemas.openxmlformats.org/drawingml/2006/table">
            <a:tbl>
              <a:tblPr/>
              <a:tblGrid>
                <a:gridCol w="2894919"/>
                <a:gridCol w="1251857"/>
                <a:gridCol w="2503714"/>
                <a:gridCol w="2112508"/>
              </a:tblGrid>
              <a:tr h="367811">
                <a:tc rowSpan="2">
                  <a:txBody>
                    <a:bodyPr/>
                    <a:lstStyle/>
                    <a:p>
                      <a:pPr algn="ctr" rtl="0" fontAlgn="ctr"/>
                      <a:r>
                        <a:rPr kumimoji="0" lang="en-US" sz="1200" kern="1200" dirty="0" smtClean="0"/>
                        <a:t>INDICATOR</a:t>
                      </a:r>
                      <a:endParaRPr kumimoji="0" lang="en-US" sz="1200" b="1" kern="1200" dirty="0" smtClean="0">
                        <a:solidFill>
                          <a:schemeClr val="tx1"/>
                        </a:solidFill>
                        <a:latin typeface="+mn-lt"/>
                        <a:ea typeface="+mn-ea"/>
                        <a:cs typeface="+mn-cs"/>
                      </a:endParaRPr>
                    </a:p>
                  </a:txBody>
                  <a:tcPr marL="9525" marR="9525" marT="9525" marB="0" anchor="ctr">
                    <a:solidFill>
                      <a:schemeClr val="bg1">
                        <a:lumMod val="85000"/>
                      </a:schemeClr>
                    </a:solidFill>
                  </a:tcPr>
                </a:tc>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n-IN" sz="1200" kern="1200" dirty="0" smtClean="0"/>
                        <a:t>Total WIFS coverage till  September  2022</a:t>
                      </a:r>
                      <a:r>
                        <a:rPr kumimoji="0" lang="en-IN" sz="1200" kern="1200" baseline="0" dirty="0" smtClean="0"/>
                        <a:t> </a:t>
                      </a:r>
                      <a:r>
                        <a:rPr kumimoji="0" lang="en-IN" sz="1200" kern="1200" dirty="0" smtClean="0"/>
                        <a:t>(35.9 %)</a:t>
                      </a:r>
                      <a:endParaRPr kumimoji="0" lang="en-US" sz="1200" b="1" kern="1200" dirty="0" smtClean="0">
                        <a:solidFill>
                          <a:schemeClr val="tx1"/>
                        </a:solidFill>
                        <a:latin typeface="+mn-lt"/>
                        <a:ea typeface="+mn-ea"/>
                        <a:cs typeface="+mn-cs"/>
                      </a:endParaRPr>
                    </a:p>
                  </a:txBody>
                  <a:tcPr marL="9525" marR="9525" marT="9525" marB="0" anchor="ctr">
                    <a:solidFill>
                      <a:schemeClr val="bg1">
                        <a:lumMod val="85000"/>
                      </a:schemeClr>
                    </a:solidFill>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kumimoji="0" lang="en-US" sz="1400" b="1" kern="1200" dirty="0" smtClean="0">
                        <a:solidFill>
                          <a:schemeClr val="tx1"/>
                        </a:solidFill>
                        <a:latin typeface="+mj-lt"/>
                        <a:ea typeface="+mn-ea"/>
                        <a:cs typeface="+mn-cs"/>
                      </a:endParaRP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IN" sz="1200" kern="1200" baseline="0" noProof="0" dirty="0" smtClean="0"/>
                        <a:t>Total WIFS coverage  September 2021(12.2 %)</a:t>
                      </a:r>
                      <a:endParaRPr kumimoji="0" lang="en-US" sz="1200" b="1" kern="1200" baseline="0" noProof="0" dirty="0" smtClean="0">
                        <a:solidFill>
                          <a:schemeClr val="tx1"/>
                        </a:solidFill>
                        <a:latin typeface="+mn-lt"/>
                        <a:ea typeface="+mn-ea"/>
                        <a:cs typeface="+mn-cs"/>
                      </a:endParaRPr>
                    </a:p>
                  </a:txBody>
                  <a:tcPr marL="9525" marR="9525" marT="9525" marB="0" anchor="ctr">
                    <a:solidFill>
                      <a:schemeClr val="bg1">
                        <a:lumMod val="85000"/>
                      </a:schemeClr>
                    </a:solidFill>
                  </a:tcPr>
                </a:tc>
              </a:tr>
              <a:tr h="367811">
                <a:tc vMerge="1">
                  <a:txBody>
                    <a:bodyPr/>
                    <a:lstStyle/>
                    <a:p>
                      <a:pPr algn="ctr" rtl="0" fontAlgn="ctr"/>
                      <a:endParaRPr kumimoji="0" lang="en-US" sz="1200" b="1" kern="1200" dirty="0" smtClean="0">
                        <a:solidFill>
                          <a:schemeClr val="tx1"/>
                        </a:solidFill>
                        <a:latin typeface="+mn-lt"/>
                        <a:ea typeface="+mn-ea"/>
                        <a:cs typeface="+mn-cs"/>
                      </a:endParaRPr>
                    </a:p>
                  </a:txBody>
                  <a:tcPr marL="9525" marR="9525" marT="9525" marB="0" anchor="ctr"/>
                </a:tc>
                <a:tc>
                  <a:txBody>
                    <a:bodyPr/>
                    <a:lstStyle/>
                    <a:p>
                      <a:pPr marL="0" lvl="0" algn="ctr" defTabSz="914400" rtl="0" eaLnBrk="1" fontAlgn="ctr" latinLnBrk="0" hangingPunct="1">
                        <a:buNone/>
                      </a:pPr>
                      <a:r>
                        <a:rPr kumimoji="0" lang="en-US" sz="1200" kern="1200" dirty="0" smtClean="0"/>
                        <a:t>Target</a:t>
                      </a:r>
                      <a:endParaRPr kumimoji="0" lang="en-US" sz="1200" b="1" kern="1200" dirty="0" smtClean="0">
                        <a:solidFill>
                          <a:schemeClr val="tx1"/>
                        </a:solidFill>
                        <a:latin typeface="+mn-lt"/>
                        <a:ea typeface="+mn-ea"/>
                        <a:cs typeface="+mn-cs"/>
                      </a:endParaRPr>
                    </a:p>
                  </a:txBody>
                  <a:tcPr marL="9525" marR="9525" marT="9525" marB="0" anchor="ctr">
                    <a:solidFill>
                      <a:schemeClr val="bg1">
                        <a:lumMod val="8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n-US" sz="1200" kern="1200" dirty="0" smtClean="0"/>
                        <a:t>Coverage </a:t>
                      </a:r>
                    </a:p>
                    <a:p>
                      <a:pPr marL="0" marR="0" indent="0" algn="ctr" defTabSz="914400" rtl="0" eaLnBrk="1" fontAlgn="b" latinLnBrk="0" hangingPunct="1">
                        <a:lnSpc>
                          <a:spcPct val="100000"/>
                        </a:lnSpc>
                        <a:spcBef>
                          <a:spcPts val="0"/>
                        </a:spcBef>
                        <a:spcAft>
                          <a:spcPts val="0"/>
                        </a:spcAft>
                        <a:buClrTx/>
                        <a:buSzTx/>
                        <a:buFontTx/>
                        <a:buNone/>
                        <a:tabLst/>
                        <a:defRPr/>
                      </a:pPr>
                      <a:r>
                        <a:rPr kumimoji="0" lang="en-IN" sz="1200" kern="1200" dirty="0" smtClean="0"/>
                        <a:t>( As</a:t>
                      </a:r>
                      <a:r>
                        <a:rPr kumimoji="0" lang="en-IN" sz="1200" kern="1200" baseline="0" dirty="0" smtClean="0"/>
                        <a:t> per HMIS)</a:t>
                      </a:r>
                      <a:endParaRPr kumimoji="0" lang="en-US" sz="1200" b="1" kern="1200" dirty="0" smtClean="0">
                        <a:solidFill>
                          <a:schemeClr val="tx1"/>
                        </a:solidFill>
                        <a:latin typeface="+mj-lt"/>
                        <a:ea typeface="+mn-ea"/>
                        <a:cs typeface="+mn-cs"/>
                      </a:endParaRPr>
                    </a:p>
                  </a:txBody>
                  <a:tcPr marL="9525" marR="9525" marT="9525" marB="0" anchor="ctr">
                    <a:solidFill>
                      <a:schemeClr val="bg1">
                        <a:lumMod val="8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n-US" sz="1200" kern="1200" dirty="0" smtClean="0"/>
                        <a:t>Coverage </a:t>
                      </a:r>
                    </a:p>
                    <a:p>
                      <a:pPr marL="0" marR="0" indent="0" algn="ctr" defTabSz="914400" rtl="0" eaLnBrk="1" fontAlgn="b" latinLnBrk="0" hangingPunct="1">
                        <a:lnSpc>
                          <a:spcPct val="100000"/>
                        </a:lnSpc>
                        <a:spcBef>
                          <a:spcPts val="0"/>
                        </a:spcBef>
                        <a:spcAft>
                          <a:spcPts val="0"/>
                        </a:spcAft>
                        <a:buClrTx/>
                        <a:buSzTx/>
                        <a:buFontTx/>
                        <a:buNone/>
                        <a:tabLst/>
                        <a:defRPr/>
                      </a:pPr>
                      <a:r>
                        <a:rPr kumimoji="0" lang="en-IN" sz="1200" kern="1200" dirty="0" smtClean="0"/>
                        <a:t>( As</a:t>
                      </a:r>
                      <a:r>
                        <a:rPr kumimoji="0" lang="en-IN" sz="1200" kern="1200" baseline="0" dirty="0" smtClean="0"/>
                        <a:t> per HMIS)</a:t>
                      </a:r>
                      <a:endParaRPr kumimoji="0" lang="en-US" sz="1200" b="1" kern="1200" dirty="0" smtClean="0">
                        <a:solidFill>
                          <a:schemeClr val="tx1"/>
                        </a:solidFill>
                        <a:latin typeface="+mn-lt"/>
                        <a:ea typeface="+mn-ea"/>
                        <a:cs typeface="+mn-cs"/>
                      </a:endParaRPr>
                    </a:p>
                  </a:txBody>
                  <a:tcPr marL="9525" marR="9525" marT="9525" marB="0" anchor="ctr">
                    <a:solidFill>
                      <a:schemeClr val="bg1">
                        <a:lumMod val="85000"/>
                      </a:schemeClr>
                    </a:solidFill>
                  </a:tcPr>
                </a:tc>
              </a:tr>
              <a:tr h="44809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kumimoji="0" lang="en-US" sz="1200" kern="1200" dirty="0" smtClean="0"/>
                        <a:t>10 to 19 year </a:t>
                      </a:r>
                      <a:r>
                        <a:rPr kumimoji="0" lang="en-US" sz="1200" kern="1200" baseline="0" dirty="0" smtClean="0"/>
                        <a:t> non </a:t>
                      </a:r>
                      <a:r>
                        <a:rPr kumimoji="0" lang="en-US" sz="1200" kern="1200" dirty="0" smtClean="0"/>
                        <a:t>School going girls</a:t>
                      </a:r>
                      <a:r>
                        <a:rPr kumimoji="0" lang="en-US" sz="1200" kern="1200" baseline="0" dirty="0" smtClean="0"/>
                        <a:t> –AWC  </a:t>
                      </a:r>
                      <a:r>
                        <a:rPr kumimoji="0" lang="en-US" sz="1200" kern="1200" dirty="0" smtClean="0"/>
                        <a:t>(Blue tablets) </a:t>
                      </a:r>
                      <a:r>
                        <a:rPr kumimoji="0" lang="en-US" sz="1200" kern="1200" baseline="0" dirty="0" smtClean="0"/>
                        <a:t> ( in </a:t>
                      </a:r>
                      <a:r>
                        <a:rPr kumimoji="0" lang="en-US" sz="1200" kern="1200" baseline="0" dirty="0" err="1" smtClean="0"/>
                        <a:t>Lakhs</a:t>
                      </a:r>
                      <a:r>
                        <a:rPr kumimoji="0" lang="en-US" sz="1200" kern="1200" baseline="0" dirty="0" smtClean="0"/>
                        <a:t>)</a:t>
                      </a:r>
                      <a:endParaRPr kumimoji="0" lang="en-US" sz="1200" b="1" kern="1200" dirty="0" smtClean="0">
                        <a:solidFill>
                          <a:schemeClr val="tx1"/>
                        </a:solidFill>
                      </a:endParaRPr>
                    </a:p>
                  </a:txBody>
                  <a:tcPr/>
                </a:tc>
                <a:tc>
                  <a:txBody>
                    <a:bodyPr/>
                    <a:lstStyle/>
                    <a:p>
                      <a:pPr algn="ctr" fontAlgn="b"/>
                      <a:r>
                        <a:rPr kumimoji="0" lang="en-US" sz="1200" kern="1200" dirty="0" smtClean="0"/>
                        <a:t>22.14</a:t>
                      </a:r>
                      <a:endParaRPr kumimoji="0" lang="en-US" sz="1200" b="1" kern="1200" dirty="0" smtClean="0">
                        <a:solidFill>
                          <a:schemeClr val="tx1"/>
                        </a:solidFill>
                        <a:latin typeface="+mn-lt"/>
                        <a:ea typeface="+mn-ea"/>
                        <a:cs typeface="+mn-cs"/>
                      </a:endParaRPr>
                    </a:p>
                  </a:txBody>
                  <a:tcPr marL="9525" marR="9525" marT="9525" marB="0" anchor="ctr"/>
                </a:tc>
                <a:tc>
                  <a:txBody>
                    <a:bodyPr/>
                    <a:lstStyle/>
                    <a:p>
                      <a:pPr algn="ctr" rtl="0" fontAlgn="ctr"/>
                      <a:r>
                        <a:rPr lang="en-US" sz="1200" u="none" strike="noStrike" dirty="0" smtClean="0"/>
                        <a:t>8.36/month</a:t>
                      </a:r>
                      <a:r>
                        <a:rPr lang="en-US" sz="1200" u="none" strike="noStrike" baseline="0" dirty="0" smtClean="0"/>
                        <a:t> </a:t>
                      </a:r>
                      <a:r>
                        <a:rPr lang="en-US" sz="1200" u="none" strike="noStrike" dirty="0" smtClean="0"/>
                        <a:t> </a:t>
                      </a:r>
                      <a:r>
                        <a:rPr lang="en-US" sz="1200" u="none" strike="noStrike" dirty="0"/>
                        <a:t>(</a:t>
                      </a:r>
                      <a:r>
                        <a:rPr lang="en-US" sz="1200" u="none" strike="noStrike" dirty="0" smtClean="0"/>
                        <a:t>37.8</a:t>
                      </a:r>
                      <a:r>
                        <a:rPr lang="en-US" sz="1200" u="none" strike="noStrike" baseline="0" dirty="0" smtClean="0"/>
                        <a:t> </a:t>
                      </a:r>
                      <a:r>
                        <a:rPr lang="en-US" sz="1200" u="none" strike="noStrike" dirty="0" smtClean="0"/>
                        <a:t>%) </a:t>
                      </a:r>
                      <a:endParaRPr lang="en-US" sz="1200" b="1" i="0" u="none" strike="noStrike" dirty="0">
                        <a:solidFill>
                          <a:schemeClr val="tx1"/>
                        </a:solidFill>
                        <a:latin typeface="Calibri"/>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u="none" strike="noStrike" dirty="0" smtClean="0"/>
                        <a:t>9.7 /month (43.8%) </a:t>
                      </a:r>
                      <a:endParaRPr lang="en-US" sz="1200" b="1" i="0" u="none" strike="noStrike" dirty="0" smtClean="0">
                        <a:solidFill>
                          <a:srgbClr val="000000"/>
                        </a:solidFill>
                        <a:latin typeface="+mn-lt"/>
                      </a:endParaRPr>
                    </a:p>
                  </a:txBody>
                  <a:tcPr marL="9525" marR="9525" marT="9525" marB="0" anchor="ctr"/>
                </a:tc>
              </a:tr>
              <a:tr h="448094">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kumimoji="0" lang="en-US" sz="1200" kern="1200" dirty="0" smtClean="0"/>
                        <a:t>10 to 19 year School going Adolescents</a:t>
                      </a:r>
                      <a:r>
                        <a:rPr kumimoji="0" lang="en-US" sz="1200" kern="1200" baseline="0" dirty="0" smtClean="0"/>
                        <a:t> </a:t>
                      </a:r>
                      <a:r>
                        <a:rPr kumimoji="0" lang="en-US" sz="1200" kern="1200" dirty="0" smtClean="0"/>
                        <a:t>(Blue tablets)</a:t>
                      </a:r>
                      <a:r>
                        <a:rPr kumimoji="0" lang="en-US" sz="1200" kern="1200" baseline="0" dirty="0" smtClean="0"/>
                        <a:t> in </a:t>
                      </a:r>
                      <a:r>
                        <a:rPr kumimoji="0" lang="en-US" sz="1200" kern="1200" baseline="0" dirty="0" err="1" smtClean="0"/>
                        <a:t>Lakhs</a:t>
                      </a:r>
                      <a:r>
                        <a:rPr kumimoji="0" lang="en-US" sz="1200" kern="1200" baseline="0" dirty="0" smtClean="0"/>
                        <a:t>)</a:t>
                      </a:r>
                      <a:endParaRPr kumimoji="0" lang="en-US" sz="1200" b="1" kern="1200" dirty="0" smtClean="0">
                        <a:solidFill>
                          <a:schemeClr val="tx1"/>
                        </a:solidFill>
                      </a:endParaRPr>
                    </a:p>
                  </a:txBody>
                  <a:tcPr/>
                </a:tc>
                <a:tc>
                  <a:txBody>
                    <a:bodyPr/>
                    <a:lstStyle/>
                    <a:p>
                      <a:pPr algn="ctr" fontAlgn="b"/>
                      <a:r>
                        <a:rPr kumimoji="0" lang="en-US" sz="1200" kern="1200" dirty="0" smtClean="0"/>
                        <a:t>105.65</a:t>
                      </a:r>
                      <a:endParaRPr kumimoji="0" lang="en-US" sz="1200" b="1" kern="1200" dirty="0" smtClean="0">
                        <a:solidFill>
                          <a:schemeClr val="tx1"/>
                        </a:solidFill>
                        <a:latin typeface="+mn-lt"/>
                        <a:ea typeface="+mn-ea"/>
                        <a:cs typeface="+mn-cs"/>
                      </a:endParaRPr>
                    </a:p>
                  </a:txBody>
                  <a:tcPr marL="9525" marR="9525" marT="9525" marB="0" anchor="ctr"/>
                </a:tc>
                <a:tc>
                  <a:txBody>
                    <a:bodyPr/>
                    <a:lstStyle/>
                    <a:p>
                      <a:pPr algn="ctr" rtl="0" fontAlgn="ctr"/>
                      <a:r>
                        <a:rPr lang="en-US" sz="1200" u="none" strike="noStrike" dirty="0" smtClean="0"/>
                        <a:t>40.29 /month</a:t>
                      </a:r>
                      <a:r>
                        <a:rPr lang="en-US" sz="1200" u="none" strike="noStrike" baseline="0" dirty="0" smtClean="0"/>
                        <a:t> </a:t>
                      </a:r>
                      <a:r>
                        <a:rPr lang="en-US" sz="1200" u="none" strike="noStrike" dirty="0" smtClean="0"/>
                        <a:t> (38.1%) </a:t>
                      </a:r>
                      <a:endParaRPr lang="en-US" sz="1200" b="1" i="0" u="none" strike="noStrike" dirty="0">
                        <a:solidFill>
                          <a:schemeClr val="tx1"/>
                        </a:solidFill>
                        <a:latin typeface="Calibri"/>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u="none" strike="noStrike" dirty="0" smtClean="0"/>
                        <a:t>14.9</a:t>
                      </a:r>
                      <a:r>
                        <a:rPr lang="en-US" sz="1200" u="none" strike="noStrike" baseline="0" dirty="0" smtClean="0"/>
                        <a:t> /</a:t>
                      </a:r>
                      <a:r>
                        <a:rPr lang="en-US" sz="1200" u="none" strike="noStrike" dirty="0" smtClean="0"/>
                        <a:t>month (14.1%) </a:t>
                      </a:r>
                      <a:endParaRPr lang="en-US" sz="1200" b="1" i="0" u="none" strike="noStrike" dirty="0" smtClean="0">
                        <a:solidFill>
                          <a:srgbClr val="000000"/>
                        </a:solidFill>
                        <a:latin typeface="+mn-lt"/>
                      </a:endParaRPr>
                    </a:p>
                  </a:txBody>
                  <a:tcPr marL="9525" marR="9525" marT="9525" marB="0" anchor="ctr"/>
                </a:tc>
              </a:tr>
              <a:tr h="448094">
                <a:tc>
                  <a:txBody>
                    <a:bodyPr/>
                    <a:lstStyle/>
                    <a:p>
                      <a:pPr algn="l" fontAlgn="b"/>
                      <a:r>
                        <a:rPr kumimoji="0" lang="en-US" sz="1200" kern="1200" dirty="0" smtClean="0"/>
                        <a:t>5 to 10</a:t>
                      </a:r>
                      <a:r>
                        <a:rPr kumimoji="0" lang="en-US" sz="1200" kern="1200" baseline="0" dirty="0" smtClean="0"/>
                        <a:t> </a:t>
                      </a:r>
                      <a:r>
                        <a:rPr kumimoji="0" lang="en-US" sz="1200" kern="1200" dirty="0" smtClean="0"/>
                        <a:t>year School going  boys and girls (Pink</a:t>
                      </a:r>
                      <a:r>
                        <a:rPr kumimoji="0" lang="en-US" sz="1200" kern="1200" baseline="0" dirty="0" smtClean="0"/>
                        <a:t> </a:t>
                      </a:r>
                      <a:r>
                        <a:rPr kumimoji="0" lang="en-US" sz="1200" kern="1200" dirty="0" smtClean="0"/>
                        <a:t>tablets)</a:t>
                      </a:r>
                      <a:r>
                        <a:rPr kumimoji="0" lang="en-US" sz="1200" kern="1200" baseline="0" dirty="0" smtClean="0"/>
                        <a:t> in </a:t>
                      </a:r>
                      <a:r>
                        <a:rPr kumimoji="0" lang="en-US" sz="1200" kern="1200" baseline="0" dirty="0" err="1" smtClean="0"/>
                        <a:t>Lakhs</a:t>
                      </a:r>
                      <a:r>
                        <a:rPr kumimoji="0" lang="en-US" sz="1200" kern="1200" baseline="0" dirty="0" smtClean="0"/>
                        <a:t>)</a:t>
                      </a:r>
                      <a:endParaRPr kumimoji="0" lang="en-US" sz="1200" b="1" kern="1200" dirty="0" smtClean="0">
                        <a:solidFill>
                          <a:schemeClr val="tx1"/>
                        </a:solidFill>
                        <a:latin typeface="+mn-lt"/>
                        <a:ea typeface="+mn-ea"/>
                        <a:cs typeface="+mn-cs"/>
                      </a:endParaRPr>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en-US" sz="1200" kern="1200" dirty="0" smtClean="0"/>
                        <a:t>125.33  </a:t>
                      </a:r>
                      <a:endParaRPr kumimoji="0" lang="en-US" sz="1200" b="1" kern="1200" dirty="0" smtClean="0">
                        <a:solidFill>
                          <a:schemeClr val="tx1"/>
                        </a:solidFill>
                        <a:latin typeface="+mn-lt"/>
                        <a:ea typeface="+mn-ea"/>
                        <a:cs typeface="+mn-cs"/>
                      </a:endParaRPr>
                    </a:p>
                  </a:txBody>
                  <a:tcPr marL="9525" marR="9525" marT="9525" marB="0" anchor="ctr"/>
                </a:tc>
                <a:tc>
                  <a:txBody>
                    <a:bodyPr/>
                    <a:lstStyle/>
                    <a:p>
                      <a:pPr algn="ctr" rtl="0" fontAlgn="ctr"/>
                      <a:r>
                        <a:rPr lang="en-US" sz="1200" u="none" strike="noStrike" dirty="0" smtClean="0"/>
                        <a:t>42.14</a:t>
                      </a:r>
                      <a:r>
                        <a:rPr lang="en-US" sz="1200" u="none" strike="noStrike" baseline="0" dirty="0" smtClean="0"/>
                        <a:t> </a:t>
                      </a:r>
                      <a:r>
                        <a:rPr lang="en-US" sz="1200" u="none" strike="noStrike" dirty="0" smtClean="0"/>
                        <a:t>/month (33.6%) </a:t>
                      </a:r>
                      <a:endParaRPr lang="en-US" sz="1200" b="1" i="0" u="none" strike="noStrike" dirty="0">
                        <a:solidFill>
                          <a:schemeClr val="tx1"/>
                        </a:solidFill>
                        <a:latin typeface="Calibri"/>
                      </a:endParaRP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u="none" strike="noStrike" dirty="0" smtClean="0"/>
                        <a:t>6.1/ month (4.9%) </a:t>
                      </a:r>
                      <a:endParaRPr lang="en-US" sz="1200" b="1" i="0" u="none" strike="noStrike" dirty="0" smtClean="0">
                        <a:solidFill>
                          <a:srgbClr val="000000"/>
                        </a:solidFill>
                        <a:latin typeface="+mn-lt"/>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School Health Program achievement</a:t>
            </a:r>
            <a:endParaRPr lang="en-US" sz="2800" b="1" dirty="0">
              <a:solidFill>
                <a:schemeClr val="bg1"/>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2387626508"/>
              </p:ext>
            </p:extLst>
          </p:nvPr>
        </p:nvGraphicFramePr>
        <p:xfrm>
          <a:off x="381000" y="895350"/>
          <a:ext cx="8458200" cy="2210562"/>
        </p:xfrm>
        <a:graphic>
          <a:graphicData uri="http://schemas.openxmlformats.org/drawingml/2006/table">
            <a:tbl>
              <a:tblPr/>
              <a:tblGrid>
                <a:gridCol w="602535"/>
                <a:gridCol w="2799469"/>
                <a:gridCol w="1379192"/>
                <a:gridCol w="1838923"/>
                <a:gridCol w="1838081"/>
              </a:tblGrid>
              <a:tr h="473202">
                <a:tc>
                  <a:txBody>
                    <a:bodyPr/>
                    <a:lstStyle/>
                    <a:p>
                      <a:pPr algn="ctr"/>
                      <a:r>
                        <a:rPr kumimoji="0" lang="en-US" sz="1400" kern="1200" dirty="0" smtClean="0"/>
                        <a:t>Sl. </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Activity</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Target</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Achievement till March 2022</a:t>
                      </a:r>
                      <a:endParaRPr kumimoji="0" lang="en-US" sz="1400" b="1" kern="1200" dirty="0">
                        <a:solidFill>
                          <a:schemeClr val="tx1"/>
                        </a:solidFill>
                        <a:latin typeface="+mn-lt"/>
                        <a:ea typeface="+mn-ea"/>
                        <a:cs typeface="+mn-cs"/>
                      </a:endParaRPr>
                    </a:p>
                  </a:txBody>
                  <a:tcPr>
                    <a:solidFill>
                      <a:schemeClr val="bg1">
                        <a:lumMod val="85000"/>
                      </a:schemeClr>
                    </a:solidFill>
                  </a:tcPr>
                </a:tc>
                <a:tc>
                  <a:txBody>
                    <a:bodyPr/>
                    <a:lstStyle/>
                    <a:p>
                      <a:pPr algn="ctr"/>
                      <a:r>
                        <a:rPr kumimoji="0" lang="en-US" sz="1400" kern="1200" dirty="0" smtClean="0"/>
                        <a:t>Achievement till </a:t>
                      </a:r>
                      <a:r>
                        <a:rPr kumimoji="0" lang="en-US" sz="1400" kern="1200" baseline="0" dirty="0" smtClean="0"/>
                        <a:t> Sept </a:t>
                      </a:r>
                      <a:r>
                        <a:rPr kumimoji="0" lang="en-US" sz="1400" kern="1200" dirty="0" smtClean="0"/>
                        <a:t>2022</a:t>
                      </a:r>
                      <a:endParaRPr kumimoji="0" lang="en-US" sz="1400" b="1" kern="1200" dirty="0">
                        <a:solidFill>
                          <a:schemeClr val="tx1"/>
                        </a:solidFill>
                        <a:latin typeface="+mn-lt"/>
                        <a:ea typeface="+mn-ea"/>
                        <a:cs typeface="+mn-cs"/>
                      </a:endParaRPr>
                    </a:p>
                  </a:txBody>
                  <a:tcPr>
                    <a:solidFill>
                      <a:schemeClr val="bg1">
                        <a:lumMod val="85000"/>
                      </a:schemeClr>
                    </a:solidFill>
                  </a:tcPr>
                </a:tc>
              </a:tr>
              <a:tr h="277749">
                <a:tc>
                  <a:txBody>
                    <a:bodyPr/>
                    <a:lstStyle/>
                    <a:p>
                      <a:r>
                        <a:rPr kumimoji="0" lang="en-IN" sz="1400" kern="1200" dirty="0" smtClean="0"/>
                        <a:t>1</a:t>
                      </a:r>
                      <a:endParaRPr kumimoji="0" lang="en-US" sz="1400" b="1" kern="1200" dirty="0" smtClean="0">
                        <a:solidFill>
                          <a:schemeClr val="tx1"/>
                        </a:solidFill>
                        <a:latin typeface="+mn-lt"/>
                        <a:ea typeface="+mn-ea"/>
                        <a:cs typeface="+mn-cs"/>
                      </a:endParaRPr>
                    </a:p>
                  </a:txBody>
                  <a:tcPr/>
                </a:tc>
                <a:tc>
                  <a:txBody>
                    <a:bodyPr/>
                    <a:lstStyle/>
                    <a:p>
                      <a:r>
                        <a:rPr kumimoji="0" lang="en-IN" sz="1400" kern="1200" dirty="0" smtClean="0"/>
                        <a:t>Total no of district</a:t>
                      </a:r>
                      <a:endParaRPr kumimoji="0" lang="en-US" sz="1400" b="1" kern="1200" dirty="0" smtClean="0">
                        <a:solidFill>
                          <a:schemeClr val="tx1"/>
                        </a:solidFill>
                        <a:latin typeface="+mn-lt"/>
                        <a:ea typeface="+mn-ea"/>
                        <a:cs typeface="+mn-cs"/>
                      </a:endParaRPr>
                    </a:p>
                  </a:txBody>
                  <a:tcPr/>
                </a:tc>
                <a:tc>
                  <a:txBody>
                    <a:bodyPr/>
                    <a:lstStyle/>
                    <a:p>
                      <a:pPr algn="ctr"/>
                      <a:r>
                        <a:rPr kumimoji="0" lang="en-IN" sz="1400" kern="1200" dirty="0" smtClean="0"/>
                        <a:t>23</a:t>
                      </a:r>
                      <a:endParaRPr kumimoji="0" lang="en-US" sz="1400" b="1" kern="1200" dirty="0" smtClean="0">
                        <a:solidFill>
                          <a:schemeClr val="tx1"/>
                        </a:solidFill>
                        <a:latin typeface="+mn-lt"/>
                        <a:ea typeface="+mn-ea"/>
                        <a:cs typeface="+mn-cs"/>
                      </a:endParaRPr>
                    </a:p>
                  </a:txBody>
                  <a:tcPr/>
                </a:tc>
                <a:tc>
                  <a:txBody>
                    <a:bodyPr/>
                    <a:lstStyle/>
                    <a:p>
                      <a:pPr algn="ctr"/>
                      <a:r>
                        <a:rPr kumimoji="0" lang="en-IN" sz="1400" kern="1200" dirty="0" smtClean="0"/>
                        <a:t>23</a:t>
                      </a:r>
                      <a:endParaRPr kumimoji="0" lang="en-US" sz="1400" b="1" kern="1200" dirty="0" smtClean="0">
                        <a:solidFill>
                          <a:schemeClr val="tx1"/>
                        </a:solidFill>
                        <a:latin typeface="+mn-lt"/>
                        <a:ea typeface="+mn-ea"/>
                        <a:cs typeface="+mn-cs"/>
                      </a:endParaRPr>
                    </a:p>
                  </a:txBody>
                  <a:tcPr/>
                </a:tc>
                <a:tc>
                  <a:txBody>
                    <a:bodyPr/>
                    <a:lstStyle/>
                    <a:p>
                      <a:pPr algn="ctr"/>
                      <a:r>
                        <a:rPr kumimoji="0" lang="en-IN" sz="1400" kern="1200" dirty="0" smtClean="0"/>
                        <a:t>23</a:t>
                      </a:r>
                      <a:endParaRPr kumimoji="0" lang="en-US" sz="1400" b="1" kern="1200" dirty="0" smtClean="0">
                        <a:solidFill>
                          <a:schemeClr val="tx1"/>
                        </a:solidFill>
                        <a:latin typeface="+mn-lt"/>
                        <a:ea typeface="+mn-ea"/>
                        <a:cs typeface="+mn-cs"/>
                      </a:endParaRPr>
                    </a:p>
                  </a:txBody>
                  <a:tcPr/>
                </a:tc>
              </a:tr>
              <a:tr h="277749">
                <a:tc>
                  <a:txBody>
                    <a:bodyPr/>
                    <a:lstStyle/>
                    <a:p>
                      <a:r>
                        <a:rPr kumimoji="0" lang="en-US" sz="1400" kern="1200" dirty="0" smtClean="0"/>
                        <a:t>2.</a:t>
                      </a:r>
                      <a:endParaRPr kumimoji="0" lang="en-US" sz="1400" b="1" kern="1200" dirty="0">
                        <a:solidFill>
                          <a:schemeClr val="tx1"/>
                        </a:solidFill>
                        <a:latin typeface="+mn-lt"/>
                        <a:ea typeface="+mn-ea"/>
                        <a:cs typeface="+mn-cs"/>
                      </a:endParaRPr>
                    </a:p>
                  </a:txBody>
                  <a:tcPr anchor="ctr"/>
                </a:tc>
                <a:tc>
                  <a:txBody>
                    <a:bodyPr/>
                    <a:lstStyle/>
                    <a:p>
                      <a:pPr algn="l" rtl="0" fontAlgn="ctr"/>
                      <a:r>
                        <a:rPr kumimoji="0" lang="en-IN" sz="1400" kern="1200" dirty="0" smtClean="0"/>
                        <a:t> Total no of School covered</a:t>
                      </a:r>
                      <a:endParaRPr kumimoji="0" lang="en-US" sz="1400" b="1" kern="1200" dirty="0" smtClean="0">
                        <a:solidFill>
                          <a:schemeClr val="tx1"/>
                        </a:solidFill>
                        <a:latin typeface="+mn-lt"/>
                        <a:ea typeface="+mn-ea"/>
                        <a:cs typeface="+mn-cs"/>
                      </a:endParaRPr>
                    </a:p>
                  </a:txBody>
                  <a:tcPr marL="9525" marR="9525" marT="9525" marB="0" anchor="ctr"/>
                </a:tc>
                <a:tc>
                  <a:txBody>
                    <a:bodyPr/>
                    <a:lstStyle/>
                    <a:p>
                      <a:pPr algn="ctr" rtl="0" fontAlgn="ctr"/>
                      <a:r>
                        <a:rPr kumimoji="0" lang="en-IN" sz="1400" kern="1200" dirty="0" smtClean="0"/>
                        <a:t>19537</a:t>
                      </a:r>
                      <a:endParaRPr kumimoji="0" lang="en-US" sz="1400" b="1" kern="1200" dirty="0" smtClean="0">
                        <a:solidFill>
                          <a:schemeClr val="tx1"/>
                        </a:solidFill>
                        <a:latin typeface="+mn-lt"/>
                        <a:ea typeface="+mn-ea"/>
                        <a:cs typeface="+mn-cs"/>
                      </a:endParaRPr>
                    </a:p>
                  </a:txBody>
                  <a:tcPr marL="9525" marR="9525" marT="9525" marB="0" anchor="ctr"/>
                </a:tc>
                <a:tc>
                  <a:txBody>
                    <a:bodyPr/>
                    <a:lstStyle/>
                    <a:p>
                      <a:pPr algn="ctr" rtl="0" fontAlgn="ctr"/>
                      <a:r>
                        <a:rPr kumimoji="0" lang="en-IN" sz="1400" kern="1200" dirty="0" smtClean="0"/>
                        <a:t>19537</a:t>
                      </a:r>
                      <a:endParaRPr kumimoji="0" lang="en-US" sz="1400" b="1" kern="1200" dirty="0" smtClean="0">
                        <a:solidFill>
                          <a:schemeClr val="tx1"/>
                        </a:solidFill>
                        <a:latin typeface="+mn-lt"/>
                        <a:ea typeface="+mn-ea"/>
                        <a:cs typeface="+mn-cs"/>
                      </a:endParaRPr>
                    </a:p>
                  </a:txBody>
                  <a:tcPr marL="9525" marR="9525" marT="9525" marB="0" anchor="ctr"/>
                </a:tc>
                <a:tc>
                  <a:txBody>
                    <a:bodyPr/>
                    <a:lstStyle/>
                    <a:p>
                      <a:pPr algn="ctr" rtl="0" fontAlgn="ctr"/>
                      <a:r>
                        <a:rPr kumimoji="0" lang="en-IN" sz="1400" kern="1200" dirty="0" smtClean="0"/>
                        <a:t>19537</a:t>
                      </a:r>
                      <a:endParaRPr kumimoji="0" lang="en-US" sz="1400" b="1" kern="1200" dirty="0" smtClean="0">
                        <a:solidFill>
                          <a:schemeClr val="tx1"/>
                        </a:solidFill>
                        <a:latin typeface="+mn-lt"/>
                        <a:ea typeface="+mn-ea"/>
                        <a:cs typeface="+mn-cs"/>
                      </a:endParaRPr>
                    </a:p>
                  </a:txBody>
                  <a:tcPr marL="9525" marR="9525" marT="9525" marB="0" anchor="ctr"/>
                </a:tc>
              </a:tr>
              <a:tr h="277749">
                <a:tc>
                  <a:txBody>
                    <a:bodyPr/>
                    <a:lstStyle/>
                    <a:p>
                      <a:r>
                        <a:rPr kumimoji="0" lang="en-US" sz="1400" kern="1200" dirty="0" smtClean="0"/>
                        <a:t>3.</a:t>
                      </a:r>
                      <a:endParaRPr kumimoji="0" lang="en-US" sz="1400" b="1" kern="1200" dirty="0">
                        <a:solidFill>
                          <a:schemeClr val="tx1"/>
                        </a:solidFill>
                        <a:latin typeface="+mn-lt"/>
                        <a:ea typeface="+mn-ea"/>
                        <a:cs typeface="+mn-cs"/>
                      </a:endParaRPr>
                    </a:p>
                  </a:txBody>
                  <a:tcPr anchor="ctr"/>
                </a:tc>
                <a:tc>
                  <a:txBody>
                    <a:bodyPr/>
                    <a:lstStyle/>
                    <a:p>
                      <a:r>
                        <a:rPr kumimoji="0" lang="en-IN" sz="1400" kern="1200" dirty="0" smtClean="0"/>
                        <a:t>Total no of HWA selected</a:t>
                      </a:r>
                      <a:endParaRPr kumimoji="0" lang="en-US" sz="1400" b="1" kern="1200" dirty="0">
                        <a:solidFill>
                          <a:schemeClr val="tx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IN" sz="1400" kern="1200" dirty="0" smtClean="0"/>
                        <a:t>39074</a:t>
                      </a:r>
                      <a:endParaRPr kumimoji="0" lang="en-US" sz="1400" b="1" kern="1200" dirty="0" smtClean="0">
                        <a:solidFill>
                          <a:schemeClr val="tx1"/>
                        </a:solidFill>
                        <a:latin typeface="+mn-lt"/>
                        <a:ea typeface="+mn-ea"/>
                        <a:cs typeface="+mn-cs"/>
                      </a:endParaRPr>
                    </a:p>
                  </a:txBody>
                  <a:tcPr anchor="ctr"/>
                </a:tc>
                <a:tc>
                  <a:txBody>
                    <a:bodyPr/>
                    <a:lstStyle/>
                    <a:p>
                      <a:pPr algn="ctr" fontAlgn="ctr"/>
                      <a:r>
                        <a:rPr kumimoji="0" lang="en-IN" sz="1400" kern="1200" dirty="0" smtClean="0"/>
                        <a:t>39074</a:t>
                      </a:r>
                      <a:endParaRPr kumimoji="0" lang="en-US" sz="1400" b="1" kern="1200" dirty="0">
                        <a:solidFill>
                          <a:schemeClr val="tx1"/>
                        </a:solidFill>
                        <a:latin typeface="+mn-lt"/>
                        <a:ea typeface="+mn-ea"/>
                        <a:cs typeface="+mn-cs"/>
                      </a:endParaRPr>
                    </a:p>
                  </a:txBody>
                  <a:tcPr anchor="ctr"/>
                </a:tc>
                <a:tc>
                  <a:txBody>
                    <a:bodyPr/>
                    <a:lstStyle/>
                    <a:p>
                      <a:pPr algn="ctr" fontAlgn="ctr"/>
                      <a:r>
                        <a:rPr kumimoji="0" lang="en-IN" sz="1400" kern="1200" dirty="0" smtClean="0"/>
                        <a:t>39074</a:t>
                      </a:r>
                      <a:endParaRPr kumimoji="0" lang="en-US" sz="1400" b="1" kern="1200" dirty="0">
                        <a:solidFill>
                          <a:schemeClr val="tx1"/>
                        </a:solidFill>
                        <a:latin typeface="+mn-lt"/>
                        <a:ea typeface="+mn-ea"/>
                        <a:cs typeface="+mn-cs"/>
                      </a:endParaRPr>
                    </a:p>
                  </a:txBody>
                  <a:tcPr anchor="ctr"/>
                </a:tc>
              </a:tr>
              <a:tr h="473202">
                <a:tc>
                  <a:txBody>
                    <a:bodyPr/>
                    <a:lstStyle/>
                    <a:p>
                      <a:r>
                        <a:rPr kumimoji="0" lang="en-IN" sz="1400" kern="1200" dirty="0" smtClean="0"/>
                        <a:t>4.</a:t>
                      </a:r>
                      <a:endParaRPr kumimoji="0" lang="en-US" sz="1400" b="1"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IN" sz="1400" kern="1200" dirty="0" smtClean="0"/>
                        <a:t>Total no of principal oriented </a:t>
                      </a:r>
                      <a:endParaRPr kumimoji="0" lang="en-IN" sz="1400" b="1" kern="1200" dirty="0" smtClean="0">
                        <a:solidFill>
                          <a:schemeClr val="tx1"/>
                        </a:solidFill>
                        <a:latin typeface="+mn-lt"/>
                        <a:ea typeface="+mn-ea"/>
                        <a:cs typeface="+mn-cs"/>
                      </a:endParaRPr>
                    </a:p>
                  </a:txBody>
                  <a:tcPr anchor="ctr"/>
                </a:tc>
                <a:tc>
                  <a:txBody>
                    <a:bodyPr/>
                    <a:lstStyle/>
                    <a:p>
                      <a:pPr algn="ctr" rtl="0" fontAlgn="ctr"/>
                      <a:r>
                        <a:rPr kumimoji="0" lang="en-IN" sz="1400" kern="1200" dirty="0" smtClean="0"/>
                        <a:t>19537</a:t>
                      </a:r>
                      <a:endParaRPr kumimoji="0" lang="en-US" sz="1400" b="1" kern="1200" dirty="0" smtClean="0">
                        <a:solidFill>
                          <a:schemeClr val="tx1"/>
                        </a:solidFill>
                        <a:latin typeface="+mn-lt"/>
                        <a:ea typeface="+mn-ea"/>
                        <a:cs typeface="+mn-cs"/>
                      </a:endParaRPr>
                    </a:p>
                  </a:txBody>
                  <a:tcPr anchor="ctr"/>
                </a:tc>
                <a:tc>
                  <a:txBody>
                    <a:bodyPr/>
                    <a:lstStyle/>
                    <a:p>
                      <a:pPr algn="ctr"/>
                      <a:r>
                        <a:rPr kumimoji="0" lang="en-IN" sz="1400" kern="1200" dirty="0" smtClean="0"/>
                        <a:t>14332 (73.36%)</a:t>
                      </a:r>
                      <a:endParaRPr kumimoji="0" lang="en-US" sz="1400" b="1" kern="1200" dirty="0">
                        <a:solidFill>
                          <a:schemeClr val="tx1"/>
                        </a:solidFill>
                        <a:latin typeface="+mn-lt"/>
                        <a:ea typeface="+mn-ea"/>
                        <a:cs typeface="+mn-cs"/>
                      </a:endParaRPr>
                    </a:p>
                  </a:txBody>
                  <a:tcPr anchor="ctr"/>
                </a:tc>
                <a:tc>
                  <a:txBody>
                    <a:bodyPr/>
                    <a:lstStyle/>
                    <a:p>
                      <a:pPr algn="ctr"/>
                      <a:r>
                        <a:rPr kumimoji="0" lang="en-IN" sz="1400" kern="1200" dirty="0" smtClean="0"/>
                        <a:t>14332 (73.36%)</a:t>
                      </a:r>
                      <a:endParaRPr kumimoji="0" lang="en-US" sz="1400" b="1" kern="1200" dirty="0">
                        <a:solidFill>
                          <a:schemeClr val="tx1"/>
                        </a:solidFill>
                        <a:latin typeface="+mn-lt"/>
                        <a:ea typeface="+mn-ea"/>
                        <a:cs typeface="+mn-cs"/>
                      </a:endParaRPr>
                    </a:p>
                  </a:txBody>
                  <a:tcPr anchor="ctr"/>
                </a:tc>
              </a:tr>
              <a:tr h="277749">
                <a:tc>
                  <a:txBody>
                    <a:bodyPr/>
                    <a:lstStyle/>
                    <a:p>
                      <a:r>
                        <a:rPr kumimoji="0" lang="en-IN" sz="1400" kern="1200" dirty="0" smtClean="0"/>
                        <a:t>5</a:t>
                      </a:r>
                      <a:endParaRPr kumimoji="0" lang="en-US" sz="1400" b="1"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IN" sz="1400" kern="1200" dirty="0" smtClean="0"/>
                        <a:t>Total no of HWA trained </a:t>
                      </a:r>
                      <a:endParaRPr kumimoji="0" lang="en-IN" sz="1400" b="1" kern="1200" dirty="0" smtClean="0">
                        <a:solidFill>
                          <a:schemeClr val="tx1"/>
                        </a:solidFill>
                        <a:latin typeface="+mn-lt"/>
                        <a:ea typeface="+mn-ea"/>
                        <a:cs typeface="+mn-cs"/>
                      </a:endParaRPr>
                    </a:p>
                  </a:txBody>
                  <a:tcPr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kumimoji="0" lang="en-IN" sz="1400" kern="1200" dirty="0" smtClean="0"/>
                        <a:t>39074</a:t>
                      </a:r>
                      <a:endParaRPr kumimoji="0" lang="en-US" sz="1400" b="1" kern="1200" dirty="0" smtClean="0">
                        <a:solidFill>
                          <a:schemeClr val="tx1"/>
                        </a:solidFill>
                        <a:latin typeface="+mn-lt"/>
                        <a:ea typeface="+mn-ea"/>
                        <a:cs typeface="+mn-cs"/>
                      </a:endParaRPr>
                    </a:p>
                  </a:txBody>
                  <a:tcPr anchor="ctr"/>
                </a:tc>
                <a:tc>
                  <a:txBody>
                    <a:bodyPr/>
                    <a:lstStyle/>
                    <a:p>
                      <a:pPr algn="ctr" fontAlgn="ctr"/>
                      <a:r>
                        <a:rPr kumimoji="0" lang="en-US" sz="1400" kern="1200" dirty="0" smtClean="0"/>
                        <a:t>19315 ( 49.43%)</a:t>
                      </a:r>
                      <a:endParaRPr kumimoji="0" lang="en-US" sz="1400" kern="1200" dirty="0">
                        <a:solidFill>
                          <a:schemeClr val="tx1"/>
                        </a:solidFill>
                        <a:latin typeface="+mn-lt"/>
                        <a:ea typeface="+mn-ea"/>
                        <a:cs typeface="+mn-cs"/>
                      </a:endParaRPr>
                    </a:p>
                  </a:txBody>
                  <a:tcPr marL="0" marR="0" marT="0" marB="0" anchor="ctr"/>
                </a:tc>
                <a:tc>
                  <a:txBody>
                    <a:bodyPr/>
                    <a:lstStyle/>
                    <a:p>
                      <a:pPr algn="ctr"/>
                      <a:r>
                        <a:rPr kumimoji="0" lang="en-US" sz="1400" kern="1200" baseline="0" dirty="0" smtClean="0"/>
                        <a:t>23465 (60.05%)</a:t>
                      </a:r>
                      <a:endParaRPr kumimoji="0" lang="en-US" sz="1400" kern="1200" dirty="0">
                        <a:solidFill>
                          <a:schemeClr val="tx1"/>
                        </a:solidFill>
                        <a:latin typeface="+mn-lt"/>
                        <a:ea typeface="+mn-ea"/>
                        <a:cs typeface="+mn-cs"/>
                      </a:endParaRPr>
                    </a:p>
                  </a:txBody>
                  <a:tcPr anchor="ctr"/>
                </a:tc>
              </a:tr>
            </a:tbl>
          </a:graphicData>
        </a:graphic>
      </p:graphicFrame>
      <p:pic>
        <p:nvPicPr>
          <p:cNvPr id="4" name="Picture 4" descr="C:\Users\Dell\Downloads\WhatsApp Image 2021-10-05 at 8.06.16 PM.jpeg"/>
          <p:cNvPicPr>
            <a:picLocks noChangeAspect="1" noChangeArrowheads="1"/>
          </p:cNvPicPr>
          <p:nvPr/>
        </p:nvPicPr>
        <p:blipFill>
          <a:blip r:embed="rId2"/>
          <a:srcRect/>
          <a:stretch>
            <a:fillRect/>
          </a:stretch>
        </p:blipFill>
        <p:spPr bwMode="auto">
          <a:xfrm>
            <a:off x="3145668" y="3181350"/>
            <a:ext cx="2874132" cy="1828800"/>
          </a:xfrm>
          <a:prstGeom prst="rect">
            <a:avLst/>
          </a:prstGeom>
          <a:ln>
            <a:noFill/>
          </a:ln>
          <a:effectLst/>
        </p:spPr>
      </p:pic>
      <p:pic>
        <p:nvPicPr>
          <p:cNvPr id="5" name="Picture 5" descr="C:\Users\Dell\Downloads\WhatsApp Image 2021-10-28 at 4.58.43 PM.jpeg"/>
          <p:cNvPicPr>
            <a:picLocks noChangeAspect="1" noChangeArrowheads="1"/>
          </p:cNvPicPr>
          <p:nvPr/>
        </p:nvPicPr>
        <p:blipFill>
          <a:blip r:embed="rId3"/>
          <a:srcRect/>
          <a:stretch>
            <a:fillRect/>
          </a:stretch>
        </p:blipFill>
        <p:spPr bwMode="auto">
          <a:xfrm>
            <a:off x="381000" y="3181353"/>
            <a:ext cx="2743200" cy="1828801"/>
          </a:xfrm>
          <a:prstGeom prst="rect">
            <a:avLst/>
          </a:prstGeom>
          <a:ln>
            <a:noFill/>
          </a:ln>
          <a:effectLst/>
        </p:spPr>
      </p:pic>
      <p:pic>
        <p:nvPicPr>
          <p:cNvPr id="6" name="Picture 2" descr="D:\SCHOOL HEALTH PROGRAM\Photograph Mahrajganj SHP Training\IMG-20221020-WA0097.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0" y="3181350"/>
            <a:ext cx="2743200" cy="1828800"/>
          </a:xfrm>
          <a:prstGeom prst="rect">
            <a:avLst/>
          </a:prstGeom>
          <a:ln>
            <a:noFill/>
          </a:ln>
          <a:effectLst/>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rPr>
              <a:t>Programme</a:t>
            </a:r>
            <a:r>
              <a:rPr lang="en-US" sz="2800" b="1" dirty="0" smtClean="0">
                <a:solidFill>
                  <a:schemeClr val="bg1"/>
                </a:solidFill>
              </a:rPr>
              <a:t>  initiative </a:t>
            </a:r>
            <a:endParaRPr lang="en-US" sz="2800" b="1" dirty="0">
              <a:solidFill>
                <a:schemeClr val="bg1"/>
              </a:solidFill>
            </a:endParaRPr>
          </a:p>
        </p:txBody>
      </p:sp>
      <p:sp>
        <p:nvSpPr>
          <p:cNvPr id="3" name="Rectangle 2"/>
          <p:cNvSpPr/>
          <p:nvPr/>
        </p:nvSpPr>
        <p:spPr>
          <a:xfrm>
            <a:off x="381000" y="819150"/>
            <a:ext cx="5715000" cy="3785652"/>
          </a:xfrm>
          <a:prstGeom prst="rect">
            <a:avLst/>
          </a:prstGeom>
        </p:spPr>
        <p:txBody>
          <a:bodyPr wrap="square">
            <a:spAutoFit/>
          </a:bodyPr>
          <a:lstStyle/>
          <a:p>
            <a:pPr algn="just"/>
            <a:r>
              <a:rPr lang="en-GB" sz="1600" b="1" dirty="0" smtClean="0"/>
              <a:t>Adolescent Friendly Health Clinics </a:t>
            </a:r>
            <a:r>
              <a:rPr lang="en-GB" sz="1600" dirty="0" smtClean="0"/>
              <a:t>now branded as </a:t>
            </a:r>
            <a:r>
              <a:rPr lang="en-GB" sz="1600" b="1" dirty="0" smtClean="0"/>
              <a:t>“</a:t>
            </a:r>
            <a:r>
              <a:rPr lang="en-GB" sz="1600" b="1" dirty="0" err="1" smtClean="0"/>
              <a:t>Saathiya</a:t>
            </a:r>
            <a:r>
              <a:rPr lang="en-GB" sz="1600" b="1" dirty="0" smtClean="0"/>
              <a:t> Kendra” </a:t>
            </a:r>
            <a:endParaRPr lang="en-US" sz="1600" b="1" dirty="0" smtClean="0"/>
          </a:p>
          <a:p>
            <a:pPr algn="just"/>
            <a:r>
              <a:rPr lang="en-US" sz="1600" b="1" dirty="0" smtClean="0"/>
              <a:t>Monthly Theme based Outreach activity by the AH counselor </a:t>
            </a:r>
          </a:p>
          <a:p>
            <a:pPr lvl="1" algn="just">
              <a:buNone/>
            </a:pPr>
            <a:r>
              <a:rPr lang="en-US" sz="1600" dirty="0" smtClean="0"/>
              <a:t>June- Right age of Marriage</a:t>
            </a:r>
          </a:p>
          <a:p>
            <a:pPr lvl="1" algn="just">
              <a:buNone/>
            </a:pPr>
            <a:r>
              <a:rPr lang="en-US" sz="1600" dirty="0" smtClean="0"/>
              <a:t>July-Planned family</a:t>
            </a:r>
          </a:p>
          <a:p>
            <a:pPr lvl="1" algn="just">
              <a:buNone/>
            </a:pPr>
            <a:r>
              <a:rPr lang="en-US" sz="1600" dirty="0" smtClean="0"/>
              <a:t>Aug-Personal hygiene/Sanitation/ODF/</a:t>
            </a:r>
            <a:r>
              <a:rPr lang="en-US" sz="1600" dirty="0" err="1" smtClean="0"/>
              <a:t>Deworming</a:t>
            </a:r>
            <a:endParaRPr lang="en-US" sz="1600" dirty="0" smtClean="0"/>
          </a:p>
          <a:p>
            <a:pPr lvl="1" algn="just">
              <a:buNone/>
            </a:pPr>
            <a:r>
              <a:rPr lang="en-US" sz="1600" dirty="0" smtClean="0"/>
              <a:t>September- Balanced diet </a:t>
            </a:r>
          </a:p>
          <a:p>
            <a:pPr lvl="1" algn="just">
              <a:buNone/>
            </a:pPr>
            <a:r>
              <a:rPr lang="en-IN" sz="1600" dirty="0" smtClean="0"/>
              <a:t>October- Mental Health</a:t>
            </a:r>
          </a:p>
          <a:p>
            <a:pPr lvl="1" algn="just">
              <a:buNone/>
            </a:pPr>
            <a:r>
              <a:rPr lang="en-IN" sz="1600" dirty="0" smtClean="0"/>
              <a:t>November-NCD</a:t>
            </a:r>
          </a:p>
          <a:p>
            <a:pPr lvl="1" algn="just">
              <a:buNone/>
            </a:pPr>
            <a:r>
              <a:rPr lang="en-IN" sz="1600" dirty="0" smtClean="0"/>
              <a:t>December –Sexual and reproductive health</a:t>
            </a:r>
            <a:endParaRPr lang="en-US" sz="1600" dirty="0" smtClean="0"/>
          </a:p>
          <a:p>
            <a:pPr algn="just"/>
            <a:r>
              <a:rPr lang="en-US" sz="1600" b="1" dirty="0" smtClean="0"/>
              <a:t>Organization of </a:t>
            </a:r>
            <a:r>
              <a:rPr lang="en-US" sz="1600" b="1" i="1" dirty="0" err="1" smtClean="0"/>
              <a:t>Kishor</a:t>
            </a:r>
            <a:r>
              <a:rPr lang="en-US" sz="1600" b="1" i="1" dirty="0" smtClean="0"/>
              <a:t> </a:t>
            </a:r>
            <a:r>
              <a:rPr lang="en-US" sz="1600" b="1" i="1" dirty="0" err="1" smtClean="0"/>
              <a:t>Swasthya</a:t>
            </a:r>
            <a:r>
              <a:rPr lang="en-US" sz="1600" b="1" i="1" dirty="0" smtClean="0"/>
              <a:t> </a:t>
            </a:r>
            <a:r>
              <a:rPr lang="en-US" sz="1600" b="1" i="1" dirty="0" err="1" smtClean="0"/>
              <a:t>Manch</a:t>
            </a:r>
            <a:r>
              <a:rPr lang="en-US" sz="1600" b="1" i="1" dirty="0" smtClean="0"/>
              <a:t> </a:t>
            </a:r>
            <a:r>
              <a:rPr lang="en-US" sz="1600" dirty="0" smtClean="0"/>
              <a:t>at 2 Inter colleges of each block to address Adolescent Health issues </a:t>
            </a:r>
          </a:p>
          <a:p>
            <a:pPr algn="just"/>
            <a:r>
              <a:rPr lang="en-IN" sz="1600" dirty="0" smtClean="0"/>
              <a:t>NDD  first round conducted in all 75  district </a:t>
            </a:r>
            <a:r>
              <a:rPr lang="en-US" sz="1600" dirty="0" smtClean="0"/>
              <a:t>Total 704.12(74.80%) </a:t>
            </a:r>
            <a:r>
              <a:rPr lang="en-US" sz="1600" dirty="0" err="1" smtClean="0"/>
              <a:t>lakh</a:t>
            </a:r>
            <a:r>
              <a:rPr lang="en-US" sz="1600" dirty="0" smtClean="0"/>
              <a:t> beneficiaries out of 941.30 </a:t>
            </a:r>
            <a:r>
              <a:rPr lang="en-US" sz="1600" dirty="0" err="1" smtClean="0"/>
              <a:t>lakh</a:t>
            </a:r>
            <a:r>
              <a:rPr lang="en-US" sz="1600" dirty="0" smtClean="0"/>
              <a:t> were covered during  July 22 round.</a:t>
            </a:r>
          </a:p>
        </p:txBody>
      </p:sp>
      <p:pic>
        <p:nvPicPr>
          <p:cNvPr id="4" name="Picture 5" descr="G:\bahraich2\IMG-20190826-WA0045.jpg"/>
          <p:cNvPicPr>
            <a:picLocks noChangeAspect="1" noChangeArrowheads="1"/>
          </p:cNvPicPr>
          <p:nvPr/>
        </p:nvPicPr>
        <p:blipFill>
          <a:blip r:embed="rId2" cstate="print"/>
          <a:srcRect/>
          <a:stretch>
            <a:fillRect/>
          </a:stretch>
        </p:blipFill>
        <p:spPr bwMode="auto">
          <a:xfrm>
            <a:off x="6248400" y="3638550"/>
            <a:ext cx="2667000" cy="1219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3" descr="C:\Users\gmrksk\Downloads\IMG-20190820-WA0051.jpg"/>
          <p:cNvPicPr>
            <a:picLocks noChangeAspect="1" noChangeArrowheads="1"/>
          </p:cNvPicPr>
          <p:nvPr/>
        </p:nvPicPr>
        <p:blipFill>
          <a:blip r:embed="rId3" cstate="print"/>
          <a:srcRect/>
          <a:stretch>
            <a:fillRect/>
          </a:stretch>
        </p:blipFill>
        <p:spPr bwMode="auto">
          <a:xfrm>
            <a:off x="6324600" y="2209800"/>
            <a:ext cx="2667000" cy="1352550"/>
          </a:xfrm>
          <a:prstGeom prst="rect">
            <a:avLst/>
          </a:prstGeom>
          <a:ln>
            <a:noFill/>
          </a:ln>
          <a:effectLst>
            <a:outerShdw blurRad="190500" algn="tl" rotWithShape="0">
              <a:srgbClr val="000000">
                <a:alpha val="70000"/>
              </a:srgbClr>
            </a:outerShdw>
          </a:effectLst>
        </p:spPr>
      </p:pic>
      <p:pic>
        <p:nvPicPr>
          <p:cNvPr id="6" name="Picture 2" descr="C:\Users\Dell\Downloads\IMG-20211109-WA0018.jpg"/>
          <p:cNvPicPr>
            <a:picLocks noChangeAspect="1" noChangeArrowheads="1"/>
          </p:cNvPicPr>
          <p:nvPr/>
        </p:nvPicPr>
        <p:blipFill>
          <a:blip r:embed="rId4" cstate="print"/>
          <a:srcRect/>
          <a:stretch>
            <a:fillRect/>
          </a:stretch>
        </p:blipFill>
        <p:spPr bwMode="auto">
          <a:xfrm flipH="1">
            <a:off x="6324600" y="819150"/>
            <a:ext cx="2641600" cy="12763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err="1" smtClean="0">
                <a:solidFill>
                  <a:schemeClr val="bg1"/>
                </a:solidFill>
                <a:cs typeface="Times New Roman" pitchFamily="18" charset="0"/>
              </a:rPr>
              <a:t>Rashtriya</a:t>
            </a:r>
            <a:r>
              <a:rPr lang="en-IN" altLang="en-US" sz="2800" b="1" dirty="0" smtClean="0">
                <a:solidFill>
                  <a:schemeClr val="bg1"/>
                </a:solidFill>
                <a:cs typeface="Times New Roman" pitchFamily="18" charset="0"/>
              </a:rPr>
              <a:t> Bal </a:t>
            </a:r>
            <a:r>
              <a:rPr lang="en-IN" altLang="en-US" sz="2800" b="1" dirty="0" err="1" smtClean="0">
                <a:solidFill>
                  <a:schemeClr val="bg1"/>
                </a:solidFill>
                <a:cs typeface="Times New Roman" pitchFamily="18" charset="0"/>
              </a:rPr>
              <a:t>Swasthya</a:t>
            </a:r>
            <a:r>
              <a:rPr lang="en-IN" altLang="en-US" sz="2800" b="1" dirty="0" smtClean="0">
                <a:solidFill>
                  <a:schemeClr val="bg1"/>
                </a:solidFill>
                <a:cs typeface="Times New Roman" pitchFamily="18" charset="0"/>
              </a:rPr>
              <a:t> </a:t>
            </a:r>
            <a:r>
              <a:rPr lang="en-IN" altLang="en-US" sz="2800" b="1" dirty="0" err="1" smtClean="0">
                <a:solidFill>
                  <a:schemeClr val="bg1"/>
                </a:solidFill>
                <a:cs typeface="Times New Roman" pitchFamily="18" charset="0"/>
              </a:rPr>
              <a:t>Karyakram</a:t>
            </a:r>
            <a:r>
              <a:rPr lang="en-IN" altLang="en-US" sz="2800" b="1" dirty="0" smtClean="0">
                <a:solidFill>
                  <a:schemeClr val="bg1"/>
                </a:solidFill>
                <a:cs typeface="Times New Roman" pitchFamily="18" charset="0"/>
              </a:rPr>
              <a:t> (RBSK)</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err="1" smtClean="0">
                <a:solidFill>
                  <a:schemeClr val="bg1"/>
                </a:solidFill>
              </a:rPr>
              <a:t>Rashtriya</a:t>
            </a:r>
            <a:r>
              <a:rPr lang="en-US" altLang="en-US" sz="2800" b="1" dirty="0" smtClean="0">
                <a:solidFill>
                  <a:schemeClr val="bg1"/>
                </a:solidFill>
              </a:rPr>
              <a:t> Bal </a:t>
            </a:r>
            <a:r>
              <a:rPr lang="en-US" altLang="en-US" sz="2800" b="1" dirty="0" err="1" smtClean="0">
                <a:solidFill>
                  <a:schemeClr val="bg1"/>
                </a:solidFill>
              </a:rPr>
              <a:t>Swasthya</a:t>
            </a:r>
            <a:r>
              <a:rPr lang="en-US" altLang="en-US" sz="2800" b="1" dirty="0" smtClean="0">
                <a:solidFill>
                  <a:schemeClr val="bg1"/>
                </a:solidFill>
              </a:rPr>
              <a:t> </a:t>
            </a:r>
            <a:r>
              <a:rPr lang="en-US" altLang="en-US" sz="2800" b="1" dirty="0" err="1" smtClean="0">
                <a:solidFill>
                  <a:schemeClr val="bg1"/>
                </a:solidFill>
              </a:rPr>
              <a:t>Karyakram</a:t>
            </a:r>
            <a:r>
              <a:rPr lang="en-US" altLang="en-US" sz="2800" b="1" dirty="0" smtClean="0">
                <a:solidFill>
                  <a:schemeClr val="bg1"/>
                </a:solidFill>
              </a:rPr>
              <a:t> (RBSK)</a:t>
            </a:r>
            <a:endParaRPr lang="en-US" sz="2800" b="1" dirty="0">
              <a:solidFill>
                <a:schemeClr val="bg1"/>
              </a:solidFill>
            </a:endParaRPr>
          </a:p>
        </p:txBody>
      </p:sp>
      <p:pic>
        <p:nvPicPr>
          <p:cNvPr id="3" name="Object 4"/>
          <p:cNvPicPr>
            <a:picLocks noChangeAspect="1" noChangeArrowheads="1"/>
          </p:cNvPicPr>
          <p:nvPr/>
        </p:nvPicPr>
        <p:blipFill>
          <a:blip r:embed="rId2"/>
          <a:srcRect/>
          <a:stretch>
            <a:fillRect/>
          </a:stretch>
        </p:blipFill>
        <p:spPr bwMode="auto">
          <a:xfrm>
            <a:off x="7028746" y="860425"/>
            <a:ext cx="1505655" cy="1552080"/>
          </a:xfrm>
          <a:prstGeom prst="rect">
            <a:avLst/>
          </a:prstGeom>
          <a:ln>
            <a:noFill/>
          </a:ln>
          <a:effectLst>
            <a:outerShdw blurRad="190500" algn="tl" rotWithShape="0">
              <a:srgbClr val="000000">
                <a:alpha val="70000"/>
              </a:srgbClr>
            </a:outerShdw>
          </a:effectLst>
        </p:spPr>
      </p:pic>
      <p:pic>
        <p:nvPicPr>
          <p:cNvPr id="4" name="Object 5"/>
          <p:cNvPicPr>
            <a:picLocks noChangeAspect="1" noChangeArrowheads="1"/>
          </p:cNvPicPr>
          <p:nvPr/>
        </p:nvPicPr>
        <p:blipFill>
          <a:blip r:embed="rId3"/>
          <a:srcRect/>
          <a:stretch>
            <a:fillRect/>
          </a:stretch>
        </p:blipFill>
        <p:spPr bwMode="auto">
          <a:xfrm>
            <a:off x="7010400" y="2647950"/>
            <a:ext cx="15240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Object 6"/>
          <p:cNvPicPr>
            <a:picLocks noChangeAspect="1" noChangeArrowheads="1"/>
          </p:cNvPicPr>
          <p:nvPr/>
        </p:nvPicPr>
        <p:blipFill>
          <a:blip r:embed="rId4"/>
          <a:srcRect/>
          <a:stretch>
            <a:fillRect/>
          </a:stretch>
        </p:blipFill>
        <p:spPr bwMode="auto">
          <a:xfrm>
            <a:off x="3124202" y="3105151"/>
            <a:ext cx="2064455" cy="1306511"/>
          </a:xfrm>
          <a:prstGeom prst="rect">
            <a:avLst/>
          </a:prstGeom>
          <a:ln>
            <a:noFill/>
          </a:ln>
          <a:effectLst>
            <a:outerShdw blurRad="292100" dist="139700" dir="2700000" algn="tl" rotWithShape="0">
              <a:srgbClr val="333333">
                <a:alpha val="65000"/>
              </a:srgbClr>
            </a:outerShdw>
          </a:effectLst>
        </p:spPr>
      </p:pic>
      <p:pic>
        <p:nvPicPr>
          <p:cNvPr id="6" name="Picture 7" descr="D:\RBSK 2019-20\0-FINAL Report-2019-20\RBSK format and Prototype\Boklet\Cover - front.jpg"/>
          <p:cNvPicPr>
            <a:picLocks noChangeAspect="1" noChangeArrowheads="1"/>
          </p:cNvPicPr>
          <p:nvPr/>
        </p:nvPicPr>
        <p:blipFill>
          <a:blip r:embed="rId5"/>
          <a:srcRect/>
          <a:stretch>
            <a:fillRect/>
          </a:stretch>
        </p:blipFill>
        <p:spPr bwMode="auto">
          <a:xfrm>
            <a:off x="609600" y="895350"/>
            <a:ext cx="2397478" cy="3505200"/>
          </a:xfrm>
          <a:prstGeom prst="rect">
            <a:avLst/>
          </a:prstGeom>
          <a:ln>
            <a:noFill/>
          </a:ln>
          <a:effectLst>
            <a:outerShdw blurRad="190500" algn="tl" rotWithShape="0">
              <a:srgbClr val="000000">
                <a:alpha val="70000"/>
              </a:srgbClr>
            </a:outerShdw>
          </a:effectLst>
        </p:spPr>
      </p:pic>
      <p:pic>
        <p:nvPicPr>
          <p:cNvPr id="7" name="Picture 6"/>
          <p:cNvPicPr>
            <a:picLocks noChangeAspect="1" noChangeArrowheads="1"/>
          </p:cNvPicPr>
          <p:nvPr/>
        </p:nvPicPr>
        <p:blipFill>
          <a:blip r:embed="rId6"/>
          <a:srcRect/>
          <a:stretch>
            <a:fillRect/>
          </a:stretch>
        </p:blipFill>
        <p:spPr bwMode="auto">
          <a:xfrm>
            <a:off x="5410202" y="3105150"/>
            <a:ext cx="1332089" cy="1295400"/>
          </a:xfrm>
          <a:prstGeom prst="rect">
            <a:avLst/>
          </a:prstGeom>
          <a:ln>
            <a:noFill/>
          </a:ln>
          <a:effectLst>
            <a:outerShdw blurRad="190500" algn="tl" rotWithShape="0">
              <a:srgbClr val="000000">
                <a:alpha val="70000"/>
              </a:srgbClr>
            </a:outerShdw>
          </a:effectLst>
        </p:spPr>
      </p:pic>
      <p:pic>
        <p:nvPicPr>
          <p:cNvPr id="8" name="Picture 8" descr="C:\Users\RBSK\Downloads\WhatsApp Image 2019-07-31 at 1.41.03 PM.jpeg"/>
          <p:cNvPicPr>
            <a:picLocks noChangeAspect="1" noChangeArrowheads="1"/>
          </p:cNvPicPr>
          <p:nvPr/>
        </p:nvPicPr>
        <p:blipFill>
          <a:blip r:embed="rId7"/>
          <a:srcRect/>
          <a:stretch>
            <a:fillRect/>
          </a:stretch>
        </p:blipFill>
        <p:spPr bwMode="auto">
          <a:xfrm>
            <a:off x="3211689" y="863601"/>
            <a:ext cx="3492500" cy="194966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sz="2800" b="1" dirty="0" smtClean="0">
                <a:solidFill>
                  <a:schemeClr val="bg1"/>
                </a:solidFill>
                <a:latin typeface="Calibri" pitchFamily="34" charset="0"/>
                <a:cs typeface="Calibri" pitchFamily="34" charset="0"/>
              </a:rPr>
              <a:t>RBSK-Human Resource and Vehicle </a:t>
            </a:r>
            <a:br>
              <a:rPr lang="en-US" sz="2800" b="1" dirty="0" smtClean="0">
                <a:solidFill>
                  <a:schemeClr val="bg1"/>
                </a:solidFill>
                <a:latin typeface="Calibri" pitchFamily="34" charset="0"/>
                <a:cs typeface="Calibri" pitchFamily="34" charset="0"/>
              </a:rPr>
            </a:br>
            <a:r>
              <a:rPr lang="en-US" sz="2800" b="1" dirty="0" smtClean="0">
                <a:solidFill>
                  <a:schemeClr val="bg1"/>
                </a:solidFill>
                <a:latin typeface="Calibri" pitchFamily="34" charset="0"/>
                <a:cs typeface="Calibri" pitchFamily="34" charset="0"/>
              </a:rPr>
              <a:t>(2022-23)</a:t>
            </a:r>
            <a:endParaRPr lang="en-US" sz="2400" b="1" dirty="0">
              <a:solidFill>
                <a:schemeClr val="bg1"/>
              </a:solidFill>
            </a:endParaRPr>
          </a:p>
        </p:txBody>
      </p:sp>
      <p:graphicFrame>
        <p:nvGraphicFramePr>
          <p:cNvPr id="3" name="Table 2"/>
          <p:cNvGraphicFramePr>
            <a:graphicFrameLocks noGrp="1"/>
          </p:cNvGraphicFramePr>
          <p:nvPr/>
        </p:nvGraphicFramePr>
        <p:xfrm>
          <a:off x="304800" y="895351"/>
          <a:ext cx="8305799" cy="3962400"/>
        </p:xfrm>
        <a:graphic>
          <a:graphicData uri="http://schemas.openxmlformats.org/drawingml/2006/table">
            <a:tbl>
              <a:tblPr/>
              <a:tblGrid>
                <a:gridCol w="3929729"/>
                <a:gridCol w="1404270"/>
                <a:gridCol w="1524000"/>
                <a:gridCol w="1447800"/>
              </a:tblGrid>
              <a:tr h="425816">
                <a:tc>
                  <a:txBody>
                    <a:bodyPr/>
                    <a:lstStyle/>
                    <a:p>
                      <a:pPr algn="ctr" rtl="0" fontAlgn="ctr"/>
                      <a:r>
                        <a:rPr lang="en-US" sz="1600" b="1" i="0" u="none" strike="noStrike" dirty="0">
                          <a:solidFill>
                            <a:srgbClr val="000000"/>
                          </a:solidFill>
                          <a:latin typeface="Calibri"/>
                        </a:rPr>
                        <a:t>Details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600" b="1" i="0" u="none" strike="noStrike" dirty="0">
                          <a:solidFill>
                            <a:srgbClr val="000000"/>
                          </a:solidFill>
                          <a:latin typeface="Calibri"/>
                        </a:rPr>
                        <a:t>Target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600" b="1" i="0" u="none" strike="noStrike" dirty="0">
                          <a:solidFill>
                            <a:srgbClr val="000000"/>
                          </a:solidFill>
                          <a:latin typeface="Calibri"/>
                        </a:rPr>
                        <a:t>Achievement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rtl="0" fontAlgn="ctr"/>
                      <a:r>
                        <a:rPr lang="en-US" sz="1600" b="1" i="0" u="none" strike="noStrike" baseline="0" dirty="0" smtClean="0">
                          <a:solidFill>
                            <a:srgbClr val="000000"/>
                          </a:solidFill>
                          <a:latin typeface="Calibri"/>
                        </a:rPr>
                        <a:t>In </a:t>
                      </a:r>
                      <a:r>
                        <a:rPr lang="en-US" sz="1600" b="1" i="0" u="none" strike="noStrike" dirty="0" smtClean="0">
                          <a:solidFill>
                            <a:srgbClr val="000000"/>
                          </a:solidFill>
                          <a:latin typeface="Calibri"/>
                        </a:rPr>
                        <a:t>%</a:t>
                      </a:r>
                      <a:endParaRPr lang="en-US" sz="1600" b="1"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634429">
                <a:tc>
                  <a:txBody>
                    <a:bodyPr/>
                    <a:lstStyle/>
                    <a:p>
                      <a:pPr algn="l" rtl="0" fontAlgn="b"/>
                      <a:r>
                        <a:rPr lang="en-US" sz="1600" b="1" i="0" u="none" strike="noStrike" dirty="0">
                          <a:solidFill>
                            <a:srgbClr val="000000"/>
                          </a:solidFill>
                          <a:latin typeface="Calibri"/>
                        </a:rPr>
                        <a:t>DEIC Manager at District level </a:t>
                      </a: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78</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63</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dirty="0">
                          <a:solidFill>
                            <a:srgbClr val="000000"/>
                          </a:solidFill>
                          <a:latin typeface="Calibri"/>
                        </a:rPr>
                        <a:t>80.77%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76610">
                <a:tc>
                  <a:txBody>
                    <a:bodyPr/>
                    <a:lstStyle/>
                    <a:p>
                      <a:pPr algn="l" rtl="0" fontAlgn="b"/>
                      <a:r>
                        <a:rPr lang="en-US" sz="1600" b="1" i="0" u="none" strike="noStrike" dirty="0">
                          <a:solidFill>
                            <a:srgbClr val="000000"/>
                          </a:solidFill>
                          <a:latin typeface="Calibri"/>
                        </a:rPr>
                        <a:t>Mobile Health Team at Block level </a:t>
                      </a: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1640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1591</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dirty="0">
                          <a:solidFill>
                            <a:srgbClr val="000000"/>
                          </a:solidFill>
                          <a:latin typeface="Calibri"/>
                        </a:rPr>
                        <a:t>97.01%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07412">
                <a:tc>
                  <a:txBody>
                    <a:bodyPr/>
                    <a:lstStyle/>
                    <a:p>
                      <a:pPr algn="l" rtl="0" fontAlgn="b"/>
                      <a:r>
                        <a:rPr lang="en-US" sz="1600" b="1" i="0" u="none" strike="noStrike" dirty="0">
                          <a:solidFill>
                            <a:srgbClr val="000000"/>
                          </a:solidFill>
                          <a:latin typeface="Calibri"/>
                        </a:rPr>
                        <a:t>Medical Officer </a:t>
                      </a:r>
                      <a:endParaRPr lang="en-US" sz="1600" b="1" i="0" u="none" strike="noStrike" dirty="0" smtClean="0">
                        <a:solidFill>
                          <a:srgbClr val="000000"/>
                        </a:solidFill>
                        <a:latin typeface="Calibri"/>
                      </a:endParaRPr>
                    </a:p>
                    <a:p>
                      <a:pPr algn="l" rtl="0" fontAlgn="b"/>
                      <a:r>
                        <a:rPr lang="en-US" sz="1600" b="1" i="0" u="none" strike="noStrike" dirty="0" smtClean="0">
                          <a:solidFill>
                            <a:srgbClr val="000000"/>
                          </a:solidFill>
                          <a:latin typeface="Calibri"/>
                        </a:rPr>
                        <a:t>(AYUSH,</a:t>
                      </a:r>
                      <a:r>
                        <a:rPr lang="en-US" sz="1600" b="1" i="0" u="none" strike="noStrike" baseline="0" dirty="0" smtClean="0">
                          <a:solidFill>
                            <a:srgbClr val="000000"/>
                          </a:solidFill>
                          <a:latin typeface="Calibri"/>
                        </a:rPr>
                        <a:t> MBBS &amp; BDS)</a:t>
                      </a:r>
                      <a:endParaRPr lang="en-US" sz="1600" b="1" i="0" u="none" strike="noStrike" dirty="0">
                        <a:solidFill>
                          <a:srgbClr val="000000"/>
                        </a:solidFill>
                        <a:latin typeface="Calibri"/>
                      </a:endParaRP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3280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2600</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dirty="0">
                          <a:solidFill>
                            <a:srgbClr val="000000"/>
                          </a:solidFill>
                          <a:latin typeface="Calibri"/>
                        </a:rPr>
                        <a:t>79.27%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03309">
                <a:tc>
                  <a:txBody>
                    <a:bodyPr/>
                    <a:lstStyle/>
                    <a:p>
                      <a:pPr algn="l" rtl="0" fontAlgn="b"/>
                      <a:r>
                        <a:rPr lang="en-US" sz="1600" b="1" i="0" u="none" strike="noStrike" dirty="0">
                          <a:solidFill>
                            <a:srgbClr val="000000"/>
                          </a:solidFill>
                          <a:latin typeface="Calibri"/>
                        </a:rPr>
                        <a:t>Staff Nurse /ANM </a:t>
                      </a: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1640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1223</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a:solidFill>
                            <a:srgbClr val="000000"/>
                          </a:solidFill>
                          <a:latin typeface="Calibri"/>
                        </a:rPr>
                        <a:t>74.57%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07412">
                <a:tc>
                  <a:txBody>
                    <a:bodyPr/>
                    <a:lstStyle/>
                    <a:p>
                      <a:pPr algn="l" rtl="0" fontAlgn="b"/>
                      <a:r>
                        <a:rPr lang="en-US" sz="1600" b="1" i="0" u="none" strike="noStrike" dirty="0">
                          <a:solidFill>
                            <a:srgbClr val="000000"/>
                          </a:solidFill>
                          <a:latin typeface="Calibri"/>
                        </a:rPr>
                        <a:t>Paramedical </a:t>
                      </a:r>
                      <a:r>
                        <a:rPr lang="en-US" sz="1600" b="1" i="0" u="none" strike="noStrike" dirty="0" smtClean="0">
                          <a:solidFill>
                            <a:srgbClr val="000000"/>
                          </a:solidFill>
                          <a:latin typeface="Calibri"/>
                        </a:rPr>
                        <a:t>/Pharmacists </a:t>
                      </a:r>
                      <a:endParaRPr lang="en-US" sz="1600" b="1" i="0" u="none" strike="noStrike" dirty="0">
                        <a:solidFill>
                          <a:srgbClr val="000000"/>
                        </a:solidFill>
                        <a:latin typeface="Calibri"/>
                      </a:endParaRP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a:solidFill>
                            <a:srgbClr val="000000"/>
                          </a:solidFill>
                          <a:latin typeface="Calibri"/>
                        </a:rPr>
                        <a:t>1640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1359</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a:solidFill>
                            <a:srgbClr val="000000"/>
                          </a:solidFill>
                          <a:latin typeface="Calibri"/>
                        </a:rPr>
                        <a:t>82.87%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607412">
                <a:tc>
                  <a:txBody>
                    <a:bodyPr/>
                    <a:lstStyle/>
                    <a:p>
                      <a:pPr algn="l" rtl="0" fontAlgn="b"/>
                      <a:r>
                        <a:rPr lang="en-US" sz="1600" b="1" i="0" u="none" strike="noStrike" dirty="0" smtClean="0">
                          <a:solidFill>
                            <a:srgbClr val="000000"/>
                          </a:solidFill>
                          <a:latin typeface="Calibri"/>
                        </a:rPr>
                        <a:t>No. </a:t>
                      </a:r>
                      <a:r>
                        <a:rPr lang="en-US" sz="1600" b="1" i="0" u="none" strike="noStrike" dirty="0">
                          <a:solidFill>
                            <a:srgbClr val="000000"/>
                          </a:solidFill>
                          <a:latin typeface="Calibri"/>
                        </a:rPr>
                        <a:t>of Vehicle </a:t>
                      </a:r>
                    </a:p>
                  </a:txBody>
                  <a:tcPr marL="4286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a:solidFill>
                            <a:srgbClr val="000000"/>
                          </a:solidFill>
                          <a:latin typeface="Calibri"/>
                        </a:rPr>
                        <a:t>1640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en-US" sz="1600" b="0" i="0" u="none" strike="noStrike" dirty="0" smtClean="0">
                          <a:solidFill>
                            <a:srgbClr val="000000"/>
                          </a:solidFill>
                          <a:latin typeface="Calibri"/>
                        </a:rPr>
                        <a:t>1591</a:t>
                      </a:r>
                      <a:endParaRPr lang="en-US" sz="16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600" b="0" i="0" u="none" strike="noStrike" dirty="0">
                          <a:solidFill>
                            <a:srgbClr val="000000"/>
                          </a:solidFill>
                          <a:latin typeface="Calibri"/>
                        </a:rPr>
                        <a:t>97.01%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endParaRPr lang="en-US" sz="2800" b="1" dirty="0"/>
          </a:p>
        </p:txBody>
      </p:sp>
      <p:graphicFrame>
        <p:nvGraphicFramePr>
          <p:cNvPr id="3" name="Table 2"/>
          <p:cNvGraphicFramePr>
            <a:graphicFrameLocks noGrp="1"/>
          </p:cNvGraphicFramePr>
          <p:nvPr/>
        </p:nvGraphicFramePr>
        <p:xfrm>
          <a:off x="152400" y="819151"/>
          <a:ext cx="8839200" cy="1537847"/>
        </p:xfrm>
        <a:graphic>
          <a:graphicData uri="http://schemas.openxmlformats.org/drawingml/2006/table">
            <a:tbl>
              <a:tblPr/>
              <a:tblGrid>
                <a:gridCol w="3996855"/>
                <a:gridCol w="1306664"/>
                <a:gridCol w="3535681"/>
              </a:tblGrid>
              <a:tr h="418873">
                <a:tc>
                  <a:txBody>
                    <a:bodyPr/>
                    <a:lstStyle/>
                    <a:p>
                      <a:pPr algn="ctr" fontAlgn="ctr"/>
                      <a:r>
                        <a:rPr lang="en-US" sz="1600" b="1" i="0" u="none" strike="noStrike" dirty="0" smtClean="0">
                          <a:solidFill>
                            <a:srgbClr val="000000"/>
                          </a:solidFill>
                          <a:latin typeface="Calibri"/>
                        </a:rPr>
                        <a:t>School and AWC</a:t>
                      </a:r>
                      <a:r>
                        <a:rPr lang="en-US" sz="1600" b="1" i="0" u="none" strike="noStrike" baseline="0" dirty="0" smtClean="0">
                          <a:solidFill>
                            <a:srgbClr val="000000"/>
                          </a:solidFill>
                          <a:latin typeface="Calibri"/>
                        </a:rPr>
                        <a:t> Screening</a:t>
                      </a:r>
                      <a:endParaRPr lang="en-IN" sz="16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600" b="1" i="0" u="none" strike="noStrike" dirty="0" smtClean="0">
                          <a:solidFill>
                            <a:srgbClr val="000000"/>
                          </a:solidFill>
                          <a:latin typeface="Calibri"/>
                        </a:rPr>
                        <a:t>Target</a:t>
                      </a:r>
                      <a:endParaRPr lang="en-IN" sz="16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600" b="1" i="0" u="none" strike="noStrike" dirty="0" smtClean="0">
                          <a:solidFill>
                            <a:srgbClr val="000000"/>
                          </a:solidFill>
                          <a:latin typeface="Calibri"/>
                        </a:rPr>
                        <a:t>2022-23 (till</a:t>
                      </a:r>
                      <a:r>
                        <a:rPr lang="en-IN" sz="1600" b="1" i="0" u="none" strike="noStrike" baseline="0" dirty="0" smtClean="0">
                          <a:solidFill>
                            <a:srgbClr val="000000"/>
                          </a:solidFill>
                          <a:latin typeface="Calibri"/>
                        </a:rPr>
                        <a:t>  Sep.</a:t>
                      </a:r>
                      <a:r>
                        <a:rPr lang="en-IN" sz="1600" b="1" i="0" u="none" strike="noStrike" dirty="0" smtClean="0">
                          <a:solidFill>
                            <a:srgbClr val="000000"/>
                          </a:solidFill>
                          <a:latin typeface="Calibri"/>
                        </a:rPr>
                        <a:t>2022)</a:t>
                      </a:r>
                      <a:endParaRPr lang="en-IN" sz="16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43127">
                <a:tc>
                  <a:txBody>
                    <a:bodyPr/>
                    <a:lstStyle/>
                    <a:p>
                      <a:pPr algn="l" fontAlgn="ctr"/>
                      <a:r>
                        <a:rPr lang="en-IN" sz="1600" b="1" i="0" u="none" strike="noStrike" dirty="0" smtClean="0">
                          <a:solidFill>
                            <a:srgbClr val="000000"/>
                          </a:solidFill>
                          <a:latin typeface="Calibri"/>
                        </a:rPr>
                        <a:t>School and AWC visited by</a:t>
                      </a:r>
                      <a:r>
                        <a:rPr lang="en-IN" sz="1600" b="1" i="0" u="none" strike="noStrike" baseline="0" dirty="0" smtClean="0">
                          <a:solidFill>
                            <a:srgbClr val="000000"/>
                          </a:solidFill>
                          <a:latin typeface="Calibri"/>
                        </a:rPr>
                        <a:t> MHT</a:t>
                      </a:r>
                      <a:endParaRPr lang="en-IN" sz="16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600" b="0" i="0" u="none" strike="noStrike" smtClean="0">
                          <a:solidFill>
                            <a:srgbClr val="000000"/>
                          </a:solidFill>
                          <a:latin typeface="Calibri"/>
                        </a:rPr>
                        <a:t>344011</a:t>
                      </a: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600" b="0" i="0" u="none" strike="noStrike" dirty="0" smtClean="0">
                          <a:solidFill>
                            <a:srgbClr val="000000"/>
                          </a:solidFill>
                          <a:latin typeface="Calibri"/>
                        </a:rPr>
                        <a:t>1,72,713</a:t>
                      </a: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327887">
                <a:tc>
                  <a:txBody>
                    <a:bodyPr/>
                    <a:lstStyle/>
                    <a:p>
                      <a:pPr algn="l" fontAlgn="ctr"/>
                      <a:r>
                        <a:rPr lang="en-IN" sz="1600" b="1" i="0" u="none" strike="noStrike" dirty="0">
                          <a:solidFill>
                            <a:srgbClr val="000000"/>
                          </a:solidFill>
                          <a:latin typeface="Calibri"/>
                        </a:rPr>
                        <a:t>Children </a:t>
                      </a:r>
                      <a:r>
                        <a:rPr lang="en-IN" sz="1600" b="1" i="0" u="none" strike="noStrike" dirty="0" smtClean="0">
                          <a:solidFill>
                            <a:srgbClr val="000000"/>
                          </a:solidFill>
                          <a:latin typeface="Calibri"/>
                        </a:rPr>
                        <a:t>screened </a:t>
                      </a:r>
                      <a:r>
                        <a:rPr lang="en-IN" sz="1600" b="1" i="0" u="none" strike="noStrike" baseline="0" dirty="0" smtClean="0">
                          <a:solidFill>
                            <a:srgbClr val="000000"/>
                          </a:solidFill>
                          <a:latin typeface="Calibri"/>
                        </a:rPr>
                        <a:t>by MHT</a:t>
                      </a:r>
                      <a:endParaRPr lang="en-IN" sz="16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600" b="0" i="0" u="none" strike="noStrike" smtClean="0">
                          <a:solidFill>
                            <a:srgbClr val="000000"/>
                          </a:solidFill>
                          <a:latin typeface="Calibri"/>
                        </a:rPr>
                        <a:t>32448347</a:t>
                      </a: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600" b="0" i="0" u="none" strike="noStrike" dirty="0" smtClean="0">
                          <a:solidFill>
                            <a:srgbClr val="000000"/>
                          </a:solidFill>
                          <a:latin typeface="Calibri"/>
                        </a:rPr>
                        <a:t>103,52,153</a:t>
                      </a: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447960">
                <a:tc>
                  <a:txBody>
                    <a:bodyPr/>
                    <a:lstStyle/>
                    <a:p>
                      <a:pPr algn="l" fontAlgn="ctr"/>
                      <a:r>
                        <a:rPr lang="en-IN" sz="1600" b="1" i="0" u="none" strike="noStrike" dirty="0">
                          <a:solidFill>
                            <a:srgbClr val="000000"/>
                          </a:solidFill>
                          <a:latin typeface="Calibri"/>
                        </a:rPr>
                        <a:t>% screening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600" b="0" i="0" u="none" strike="noStrike" dirty="0" smtClean="0">
                          <a:solidFill>
                            <a:srgbClr val="000000"/>
                          </a:solidFill>
                          <a:latin typeface="Calibri"/>
                        </a:rPr>
                        <a:t>31.91 %</a:t>
                      </a:r>
                      <a:endParaRPr lang="en-IN" sz="16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nvGraphicFramePr>
        <p:xfrm>
          <a:off x="152402" y="2514602"/>
          <a:ext cx="8839199" cy="1209353"/>
        </p:xfrm>
        <a:graphic>
          <a:graphicData uri="http://schemas.openxmlformats.org/drawingml/2006/table">
            <a:tbl>
              <a:tblPr/>
              <a:tblGrid>
                <a:gridCol w="3959225"/>
                <a:gridCol w="1222375"/>
                <a:gridCol w="3657599"/>
              </a:tblGrid>
              <a:tr h="234448">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i="0" u="none" strike="noStrike" dirty="0" smtClean="0">
                          <a:solidFill>
                            <a:srgbClr val="000000"/>
                          </a:solidFill>
                          <a:latin typeface="Calibri"/>
                        </a:rPr>
                        <a:t>D.P Birth defect screening</a:t>
                      </a: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400" b="1" i="0" u="none" strike="noStrike" dirty="0" smtClean="0">
                          <a:solidFill>
                            <a:srgbClr val="000000"/>
                          </a:solidFill>
                          <a:latin typeface="+mn-lt"/>
                        </a:rPr>
                        <a:t>Target</a:t>
                      </a:r>
                      <a:endParaRPr lang="en-IN" sz="1400" b="1" i="0" u="none" strike="noStrike" dirty="0">
                        <a:solidFill>
                          <a:srgbClr val="000000"/>
                        </a:solidFill>
                        <a:latin typeface="+mn-lt"/>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400" b="1" i="0" u="none" strike="noStrike" dirty="0" smtClean="0">
                          <a:solidFill>
                            <a:srgbClr val="000000"/>
                          </a:solidFill>
                          <a:latin typeface="+mn-lt"/>
                        </a:rPr>
                        <a:t>2022-23 (till</a:t>
                      </a:r>
                      <a:r>
                        <a:rPr lang="en-IN" sz="1400" b="1" i="0" u="none" strike="noStrike" baseline="0" dirty="0" smtClean="0">
                          <a:solidFill>
                            <a:srgbClr val="000000"/>
                          </a:solidFill>
                          <a:latin typeface="+mn-lt"/>
                        </a:rPr>
                        <a:t>  Sep.</a:t>
                      </a:r>
                      <a:r>
                        <a:rPr lang="en-IN" sz="1400" b="1" i="0" u="none" strike="noStrike" dirty="0" smtClean="0">
                          <a:solidFill>
                            <a:srgbClr val="000000"/>
                          </a:solidFill>
                          <a:latin typeface="+mn-lt"/>
                        </a:rPr>
                        <a:t>2022)</a:t>
                      </a:r>
                      <a:endParaRPr lang="en-IN" sz="1400" b="1" i="0" u="none" strike="noStrike" dirty="0">
                        <a:solidFill>
                          <a:srgbClr val="000000"/>
                        </a:solidFill>
                        <a:latin typeface="+mn-lt"/>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06799">
                <a:tc>
                  <a:txBody>
                    <a:bodyPr/>
                    <a:lstStyle/>
                    <a:p>
                      <a:pPr algn="l" fontAlgn="ctr"/>
                      <a:r>
                        <a:rPr lang="en-IN" sz="1400" b="1" i="0" u="none" strike="noStrike" dirty="0" smtClean="0">
                          <a:solidFill>
                            <a:srgbClr val="000000"/>
                          </a:solidFill>
                          <a:latin typeface="Calibri"/>
                        </a:rPr>
                        <a:t>Birth </a:t>
                      </a:r>
                      <a:r>
                        <a:rPr lang="en-IN" sz="1400" b="1" i="0" u="none" strike="noStrike" dirty="0">
                          <a:solidFill>
                            <a:srgbClr val="000000"/>
                          </a:solidFill>
                          <a:latin typeface="Calibri"/>
                        </a:rPr>
                        <a:t>defect </a:t>
                      </a:r>
                      <a:r>
                        <a:rPr lang="en-IN" sz="1400" b="1" i="0" u="none" strike="noStrike" dirty="0" smtClean="0">
                          <a:solidFill>
                            <a:srgbClr val="000000"/>
                          </a:solidFill>
                          <a:latin typeface="Calibri"/>
                        </a:rPr>
                        <a:t>screening at</a:t>
                      </a:r>
                      <a:r>
                        <a:rPr lang="en-IN" sz="1400" b="1" i="0" u="none" strike="noStrike" baseline="0" dirty="0" smtClean="0">
                          <a:solidFill>
                            <a:srgbClr val="000000"/>
                          </a:solidFill>
                          <a:latin typeface="Calibri"/>
                        </a:rPr>
                        <a:t> </a:t>
                      </a:r>
                      <a:r>
                        <a:rPr lang="en-IN" sz="1400" b="1" i="0" u="none" strike="noStrike" dirty="0" smtClean="0">
                          <a:solidFill>
                            <a:srgbClr val="000000"/>
                          </a:solidFill>
                          <a:latin typeface="Calibri"/>
                        </a:rPr>
                        <a:t>Delivery point </a:t>
                      </a:r>
                      <a:endParaRPr lang="en-IN" sz="1400" b="1"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400" dirty="0" smtClean="0">
                          <a:solidFill>
                            <a:srgbClr val="000000"/>
                          </a:solidFill>
                          <a:latin typeface="+mn-lt"/>
                          <a:ea typeface="Times New Roman"/>
                          <a:cs typeface="Times New Roman"/>
                        </a:rPr>
                        <a:t>1993788</a:t>
                      </a:r>
                      <a:endParaRPr lang="en-US" sz="1400" dirty="0" smtClean="0">
                        <a:latin typeface="+mn-lt"/>
                        <a:ea typeface="Calibri"/>
                        <a:cs typeface="Times New Roman"/>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400" b="0" i="0" u="none" strike="noStrike" dirty="0" smtClean="0">
                          <a:solidFill>
                            <a:srgbClr val="000000"/>
                          </a:solidFill>
                          <a:latin typeface="Calibri"/>
                        </a:rPr>
                        <a:t>8,73,415</a:t>
                      </a:r>
                      <a:endParaRPr lang="en-IN" sz="1400" b="0"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5468">
                <a:tc>
                  <a:txBody>
                    <a:bodyPr/>
                    <a:lstStyle/>
                    <a:p>
                      <a:pPr algn="l" fontAlgn="ctr"/>
                      <a:r>
                        <a:rPr lang="en-IN" sz="1400" b="1" i="0" u="none" strike="noStrike" dirty="0" smtClean="0">
                          <a:solidFill>
                            <a:srgbClr val="000000"/>
                          </a:solidFill>
                          <a:latin typeface="Calibri"/>
                        </a:rPr>
                        <a:t>Birth </a:t>
                      </a:r>
                      <a:r>
                        <a:rPr lang="en-IN" sz="1400" b="1" i="0" u="none" strike="noStrike" dirty="0">
                          <a:solidFill>
                            <a:srgbClr val="000000"/>
                          </a:solidFill>
                          <a:latin typeface="Calibri"/>
                        </a:rPr>
                        <a:t>defect identification</a:t>
                      </a: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IN" sz="1400" b="0"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400" b="0" i="0" u="none" strike="noStrike" dirty="0" smtClean="0">
                          <a:solidFill>
                            <a:srgbClr val="000000"/>
                          </a:solidFill>
                          <a:latin typeface="Calibri"/>
                        </a:rPr>
                        <a:t>1112</a:t>
                      </a:r>
                      <a:endParaRPr lang="en-IN" sz="1400" b="0"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638">
                <a:tc>
                  <a:txBody>
                    <a:bodyPr/>
                    <a:lstStyle/>
                    <a:p>
                      <a:pPr algn="l" fontAlgn="ctr"/>
                      <a:r>
                        <a:rPr lang="en-IN" sz="1400" b="1" i="0" u="none" strike="noStrike" dirty="0">
                          <a:solidFill>
                            <a:srgbClr val="000000"/>
                          </a:solidFill>
                          <a:latin typeface="Calibri"/>
                        </a:rPr>
                        <a:t>% identification of birth defects out of screening</a:t>
                      </a: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IN" sz="1400" b="0"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400" b="0" i="0" u="none" strike="noStrike" dirty="0" smtClean="0">
                          <a:solidFill>
                            <a:srgbClr val="000000"/>
                          </a:solidFill>
                          <a:latin typeface="Calibri"/>
                        </a:rPr>
                        <a:t>0.13%</a:t>
                      </a:r>
                      <a:endParaRPr lang="en-IN" sz="1400" b="0" i="0" u="none" strike="noStrike" dirty="0">
                        <a:solidFill>
                          <a:srgbClr val="000000"/>
                        </a:solidFill>
                        <a:latin typeface="Calibri"/>
                      </a:endParaRPr>
                    </a:p>
                  </a:txBody>
                  <a:tcPr marL="8298" marR="8298" marT="8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 name="Table 4"/>
          <p:cNvGraphicFramePr>
            <a:graphicFrameLocks noGrp="1"/>
          </p:cNvGraphicFramePr>
          <p:nvPr/>
        </p:nvGraphicFramePr>
        <p:xfrm>
          <a:off x="152400" y="3790950"/>
          <a:ext cx="8839200" cy="1219200"/>
        </p:xfrm>
        <a:graphic>
          <a:graphicData uri="http://schemas.openxmlformats.org/drawingml/2006/table">
            <a:tbl>
              <a:tblPr/>
              <a:tblGrid>
                <a:gridCol w="4009535"/>
                <a:gridCol w="1172065"/>
                <a:gridCol w="3657600"/>
              </a:tblGrid>
              <a:tr h="407532">
                <a:tc>
                  <a:txBody>
                    <a:bodyPr/>
                    <a:lstStyle/>
                    <a:p>
                      <a:pPr algn="ctr" fontAlgn="ctr"/>
                      <a:r>
                        <a:rPr lang="en-IN" sz="1400" b="1" i="0" u="none" strike="noStrike" dirty="0" smtClean="0">
                          <a:solidFill>
                            <a:srgbClr val="000000"/>
                          </a:solidFill>
                          <a:latin typeface="Calibri"/>
                        </a:rPr>
                        <a:t>ASHA screening during HBNC</a:t>
                      </a:r>
                      <a:endParaRPr lang="en-IN" sz="1400" b="1"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400" b="1" i="0" u="none" strike="noStrike" dirty="0" smtClean="0">
                          <a:solidFill>
                            <a:srgbClr val="000000"/>
                          </a:solidFill>
                          <a:latin typeface="+mn-lt"/>
                        </a:rPr>
                        <a:t>Target</a:t>
                      </a:r>
                      <a:endParaRPr lang="en-IN" sz="1400" b="1" i="0" u="none" strike="noStrike" dirty="0">
                        <a:solidFill>
                          <a:srgbClr val="000000"/>
                        </a:solidFill>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IN" sz="1400" b="1" i="0" u="none" strike="noStrike" dirty="0" smtClean="0">
                          <a:solidFill>
                            <a:srgbClr val="000000"/>
                          </a:solidFill>
                          <a:latin typeface="+mn-lt"/>
                        </a:rPr>
                        <a:t>2022-23 (till</a:t>
                      </a:r>
                      <a:r>
                        <a:rPr lang="en-IN" sz="1400" b="1" i="0" u="none" strike="noStrike" baseline="0" dirty="0" smtClean="0">
                          <a:solidFill>
                            <a:srgbClr val="000000"/>
                          </a:solidFill>
                          <a:latin typeface="+mn-lt"/>
                        </a:rPr>
                        <a:t>  Sep.</a:t>
                      </a:r>
                      <a:r>
                        <a:rPr lang="en-IN" sz="1400" b="1" i="0" u="none" strike="noStrike" dirty="0" smtClean="0">
                          <a:solidFill>
                            <a:srgbClr val="000000"/>
                          </a:solidFill>
                          <a:latin typeface="+mn-lt"/>
                        </a:rPr>
                        <a:t>2022)</a:t>
                      </a:r>
                      <a:endParaRPr lang="en-IN" sz="1400" b="1" i="0" u="none" strike="noStrike" dirty="0">
                        <a:solidFill>
                          <a:srgbClr val="000000"/>
                        </a:solidFill>
                        <a:latin typeface="+mn-lt"/>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303951">
                <a:tc>
                  <a:txBody>
                    <a:bodyPr/>
                    <a:lstStyle/>
                    <a:p>
                      <a:pPr algn="l" fontAlgn="ctr"/>
                      <a:r>
                        <a:rPr lang="en-IN" sz="1400" b="1" i="0" u="none" strike="noStrike" dirty="0">
                          <a:solidFill>
                            <a:srgbClr val="000000"/>
                          </a:solidFill>
                          <a:latin typeface="Calibri"/>
                        </a:rPr>
                        <a:t>Children screened by ASHA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latin typeface="+mn-lt"/>
                        </a:rPr>
                        <a:t>3367934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400" b="0" i="0" u="none" strike="noStrike" dirty="0" smtClean="0">
                          <a:solidFill>
                            <a:srgbClr val="000000"/>
                          </a:solidFill>
                          <a:latin typeface="Calibri"/>
                        </a:rPr>
                        <a:t>11,80,065</a:t>
                      </a:r>
                      <a:endParaRPr lang="en-IN" sz="14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07717">
                <a:tc>
                  <a:txBody>
                    <a:bodyPr/>
                    <a:lstStyle/>
                    <a:p>
                      <a:pPr algn="l" fontAlgn="ctr"/>
                      <a:r>
                        <a:rPr lang="en-IN" sz="1400" b="1" i="0" u="none" strike="noStrike" dirty="0">
                          <a:solidFill>
                            <a:srgbClr val="000000"/>
                          </a:solidFill>
                          <a:latin typeface="Calibri"/>
                        </a:rPr>
                        <a:t>Birth defect identification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IN" sz="14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IN" sz="1400" b="0" i="0" u="none" strike="noStrike" dirty="0" smtClean="0">
                          <a:solidFill>
                            <a:srgbClr val="000000"/>
                          </a:solidFill>
                          <a:latin typeface="Calibri"/>
                        </a:rPr>
                        <a:t>493</a:t>
                      </a:r>
                      <a:endParaRPr lang="en-IN" sz="14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Management of cases at identified units </a:t>
            </a:r>
            <a:endParaRPr lang="en-US" sz="2800" b="1" dirty="0">
              <a:solidFill>
                <a:schemeClr val="bg1"/>
              </a:solidFill>
            </a:endParaRPr>
          </a:p>
        </p:txBody>
      </p:sp>
      <p:sp>
        <p:nvSpPr>
          <p:cNvPr id="3" name="Content Placeholder 2"/>
          <p:cNvSpPr>
            <a:spLocks noGrp="1"/>
          </p:cNvSpPr>
          <p:nvPr>
            <p:ph idx="1"/>
          </p:nvPr>
        </p:nvSpPr>
        <p:spPr>
          <a:xfrm>
            <a:off x="304800" y="819150"/>
            <a:ext cx="8382000" cy="4095750"/>
          </a:xfrm>
        </p:spPr>
        <p:txBody>
          <a:bodyPr>
            <a:normAutofit/>
          </a:bodyPr>
          <a:lstStyle/>
          <a:p>
            <a:pPr algn="just">
              <a:defRPr/>
            </a:pPr>
            <a:r>
              <a:rPr lang="en-US" sz="1200" b="1" u="sng" dirty="0" smtClean="0">
                <a:latin typeface="+mj-lt"/>
              </a:rPr>
              <a:t>A dedicated pediatric cardiac unit is functional at AMU Aligarh for CHD &amp; RHD</a:t>
            </a:r>
            <a:r>
              <a:rPr lang="en-US" sz="1200" b="1" dirty="0" smtClean="0">
                <a:latin typeface="+mj-lt"/>
              </a:rPr>
              <a:t>. </a:t>
            </a:r>
          </a:p>
          <a:p>
            <a:pPr lvl="1" algn="just">
              <a:defRPr/>
            </a:pPr>
            <a:r>
              <a:rPr lang="en-US" sz="1200" dirty="0" smtClean="0"/>
              <a:t>In 2021-22- </a:t>
            </a:r>
            <a:r>
              <a:rPr lang="en-US" sz="1200" b="1" dirty="0" smtClean="0"/>
              <a:t>237</a:t>
            </a:r>
            <a:endParaRPr lang="en-US" sz="1200" dirty="0" smtClean="0"/>
          </a:p>
          <a:p>
            <a:pPr lvl="1" algn="just">
              <a:defRPr/>
            </a:pPr>
            <a:r>
              <a:rPr lang="en-US" sz="1200" dirty="0" smtClean="0">
                <a:latin typeface="+mj-lt"/>
              </a:rPr>
              <a:t>In 2022-23 (till Sep. 2022)- </a:t>
            </a:r>
            <a:r>
              <a:rPr lang="en-US" sz="1200" b="1" dirty="0" smtClean="0">
                <a:latin typeface="+mj-lt"/>
              </a:rPr>
              <a:t>155 </a:t>
            </a:r>
            <a:r>
              <a:rPr lang="en-US" sz="1200" dirty="0" smtClean="0">
                <a:latin typeface="+mj-lt"/>
              </a:rPr>
              <a:t>children successfully managed.</a:t>
            </a:r>
          </a:p>
          <a:p>
            <a:pPr algn="just">
              <a:defRPr/>
            </a:pPr>
            <a:r>
              <a:rPr lang="en-US" sz="1200" b="1" u="sng" dirty="0" smtClean="0">
                <a:latin typeface="+mj-lt"/>
              </a:rPr>
              <a:t>DEIC centers- 6</a:t>
            </a:r>
            <a:r>
              <a:rPr lang="en-US" sz="1200" dirty="0" smtClean="0">
                <a:latin typeface="+mj-lt"/>
              </a:rPr>
              <a:t> centers functional at(AMU Aligarh, KGMU Lucknow, SSPH&amp;PGTI GB Nagar, DCH Ghaziabad and DWH Aligarh &amp; Moradabad)</a:t>
            </a:r>
          </a:p>
          <a:p>
            <a:pPr lvl="1" algn="just">
              <a:defRPr/>
            </a:pPr>
            <a:r>
              <a:rPr lang="en-US" sz="1200" dirty="0" smtClean="0"/>
              <a:t>In 2021-22 - </a:t>
            </a:r>
            <a:r>
              <a:rPr lang="en-US" sz="1200" b="1" dirty="0" smtClean="0"/>
              <a:t>4380</a:t>
            </a:r>
          </a:p>
          <a:p>
            <a:pPr lvl="1" algn="just">
              <a:defRPr/>
            </a:pPr>
            <a:r>
              <a:rPr lang="en-US" sz="1200" dirty="0" smtClean="0">
                <a:latin typeface="+mj-lt"/>
              </a:rPr>
              <a:t>In 2022-23(till Sep 2022)- </a:t>
            </a:r>
            <a:r>
              <a:rPr lang="en-US" sz="1200" b="1" dirty="0" smtClean="0">
                <a:latin typeface="+mj-lt"/>
              </a:rPr>
              <a:t>3807</a:t>
            </a:r>
          </a:p>
          <a:p>
            <a:pPr algn="just">
              <a:defRPr/>
            </a:pPr>
            <a:r>
              <a:rPr lang="en-US" sz="1200" b="1" u="sng" dirty="0" smtClean="0">
                <a:latin typeface="+mj-lt"/>
              </a:rPr>
              <a:t>Surgical intervention </a:t>
            </a:r>
            <a:r>
              <a:rPr lang="en-US" sz="1200" dirty="0" smtClean="0">
                <a:latin typeface="+mj-lt"/>
              </a:rPr>
              <a:t>in medical colleges &amp; identified institutions-</a:t>
            </a:r>
          </a:p>
          <a:p>
            <a:pPr lvl="1" algn="just">
              <a:defRPr/>
            </a:pPr>
            <a:r>
              <a:rPr lang="en-US" sz="1200" dirty="0" smtClean="0">
                <a:latin typeface="+mj-lt"/>
              </a:rPr>
              <a:t>In 2021-22- </a:t>
            </a:r>
            <a:r>
              <a:rPr lang="en-US" sz="1200" b="1" dirty="0" smtClean="0">
                <a:latin typeface="+mj-lt"/>
              </a:rPr>
              <a:t>522</a:t>
            </a:r>
          </a:p>
          <a:p>
            <a:pPr lvl="1" algn="just">
              <a:defRPr/>
            </a:pPr>
            <a:r>
              <a:rPr lang="en-US" sz="1200" dirty="0" smtClean="0">
                <a:latin typeface="+mj-lt"/>
              </a:rPr>
              <a:t>In 2022-23(till Sep 2022)-</a:t>
            </a:r>
            <a:r>
              <a:rPr lang="en-US" sz="1200" b="1" dirty="0" smtClean="0">
                <a:latin typeface="+mj-lt"/>
              </a:rPr>
              <a:t> 347</a:t>
            </a:r>
          </a:p>
          <a:p>
            <a:pPr algn="just">
              <a:defRPr/>
            </a:pPr>
            <a:r>
              <a:rPr lang="en-US" sz="1200" b="1" dirty="0" smtClean="0">
                <a:latin typeface="+mj-lt"/>
              </a:rPr>
              <a:t>Through NGO &amp; Pvt. institutions</a:t>
            </a:r>
          </a:p>
          <a:p>
            <a:pPr lvl="1" algn="just">
              <a:defRPr/>
            </a:pPr>
            <a:r>
              <a:rPr lang="en-US" sz="1200" dirty="0" smtClean="0">
                <a:latin typeface="+mj-lt"/>
              </a:rPr>
              <a:t>Management of cleft lip/palate with the support of Smile train India </a:t>
            </a:r>
          </a:p>
          <a:p>
            <a:pPr lvl="2" algn="just">
              <a:defRPr/>
            </a:pPr>
            <a:r>
              <a:rPr lang="en-US" sz="1200" dirty="0" smtClean="0">
                <a:latin typeface="+mj-lt"/>
              </a:rPr>
              <a:t>2021-22-</a:t>
            </a:r>
            <a:r>
              <a:rPr lang="en-US" sz="1200" b="1" dirty="0" smtClean="0">
                <a:latin typeface="+mj-lt"/>
              </a:rPr>
              <a:t>779</a:t>
            </a:r>
          </a:p>
          <a:p>
            <a:pPr lvl="2" algn="just">
              <a:defRPr/>
            </a:pPr>
            <a:r>
              <a:rPr lang="en-US" sz="1200" dirty="0" smtClean="0">
                <a:latin typeface="+mj-lt"/>
              </a:rPr>
              <a:t>In 2022-23(till Sep 2022)- </a:t>
            </a:r>
            <a:r>
              <a:rPr lang="en-US" sz="1200" b="1" dirty="0" smtClean="0">
                <a:latin typeface="+mj-lt"/>
              </a:rPr>
              <a:t>491</a:t>
            </a:r>
          </a:p>
          <a:p>
            <a:pPr lvl="1" algn="just">
              <a:defRPr/>
            </a:pPr>
            <a:r>
              <a:rPr lang="en-US" sz="1200" dirty="0" smtClean="0"/>
              <a:t>Management of club foot w</a:t>
            </a:r>
            <a:r>
              <a:rPr lang="en-US" sz="1200" dirty="0" smtClean="0">
                <a:latin typeface="+mj-lt"/>
              </a:rPr>
              <a:t>ith the support of Miracle feet India-</a:t>
            </a:r>
          </a:p>
          <a:p>
            <a:pPr lvl="2" algn="just">
              <a:defRPr/>
            </a:pPr>
            <a:r>
              <a:rPr lang="en-US" sz="1200" dirty="0" smtClean="0">
                <a:latin typeface="+mj-lt"/>
              </a:rPr>
              <a:t>2021-22- </a:t>
            </a:r>
            <a:r>
              <a:rPr lang="en-US" sz="1200" b="1" dirty="0" smtClean="0">
                <a:latin typeface="+mj-lt"/>
              </a:rPr>
              <a:t>1687</a:t>
            </a:r>
          </a:p>
          <a:p>
            <a:pPr lvl="2" algn="just">
              <a:defRPr/>
            </a:pPr>
            <a:r>
              <a:rPr lang="en-US" sz="1200" dirty="0" smtClean="0">
                <a:latin typeface="+mj-lt"/>
              </a:rPr>
              <a:t>In 2022-23(till Sep 2022)- </a:t>
            </a:r>
            <a:r>
              <a:rPr lang="en-US" sz="1200" b="1" dirty="0" smtClean="0">
                <a:latin typeface="+mj-lt"/>
              </a:rPr>
              <a:t>1119</a:t>
            </a:r>
          </a:p>
          <a:p>
            <a:pPr lvl="1" algn="just">
              <a:defRPr/>
            </a:pPr>
            <a:r>
              <a:rPr lang="en-US" sz="1200" dirty="0" smtClean="0">
                <a:latin typeface="+mj-lt"/>
              </a:rPr>
              <a:t>Cochlear Implant- </a:t>
            </a:r>
            <a:r>
              <a:rPr lang="en-US" sz="1200" b="1" u="sng" dirty="0" smtClean="0">
                <a:latin typeface="+mj-lt"/>
              </a:rPr>
              <a:t>285 surgeries</a:t>
            </a:r>
            <a:r>
              <a:rPr lang="en-US" sz="1200" dirty="0" smtClean="0">
                <a:latin typeface="+mj-lt"/>
              </a:rPr>
              <a:t> conducted from April 2021 till Sep 2022</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Pediatric Cardiac Unit (PCU)</a:t>
            </a:r>
            <a:endParaRPr lang="en-US" sz="2800" b="1" dirty="0">
              <a:solidFill>
                <a:schemeClr val="bg1"/>
              </a:solidFill>
            </a:endParaRPr>
          </a:p>
        </p:txBody>
      </p:sp>
      <p:pic>
        <p:nvPicPr>
          <p:cNvPr id="3" name="Picture 2" descr="C:\Users\LENOVORBSK\Desktop\deic\WhatsApp Image 2019-07-30 at 5.32.43 PM.jpeg"/>
          <p:cNvPicPr>
            <a:picLocks noChangeAspect="1" noChangeArrowheads="1"/>
          </p:cNvPicPr>
          <p:nvPr/>
        </p:nvPicPr>
        <p:blipFill>
          <a:blip r:embed="rId2"/>
          <a:srcRect/>
          <a:stretch>
            <a:fillRect/>
          </a:stretch>
        </p:blipFill>
        <p:spPr bwMode="auto">
          <a:xfrm>
            <a:off x="457200" y="895351"/>
            <a:ext cx="3810000" cy="2089813"/>
          </a:xfrm>
          <a:prstGeom prst="rect">
            <a:avLst/>
          </a:prstGeom>
          <a:ln>
            <a:noFill/>
          </a:ln>
          <a:effectLst>
            <a:outerShdw blurRad="190500" algn="tl" rotWithShape="0">
              <a:srgbClr val="000000">
                <a:alpha val="70000"/>
              </a:srgbClr>
            </a:outerShdw>
          </a:effectLst>
        </p:spPr>
      </p:pic>
      <p:pic>
        <p:nvPicPr>
          <p:cNvPr id="4" name="Picture 2" descr="C:\Users\RBSK\Desktop\AMU\75f9bc37-60c7-4bd6-861c-f430c7f40a8e.jpg"/>
          <p:cNvPicPr>
            <a:picLocks noChangeAspect="1" noChangeArrowheads="1"/>
          </p:cNvPicPr>
          <p:nvPr/>
        </p:nvPicPr>
        <p:blipFill>
          <a:blip r:embed="rId3"/>
          <a:srcRect/>
          <a:stretch>
            <a:fillRect/>
          </a:stretch>
        </p:blipFill>
        <p:spPr bwMode="auto">
          <a:xfrm>
            <a:off x="4648200" y="895350"/>
            <a:ext cx="3962400" cy="4000500"/>
          </a:xfrm>
          <a:prstGeom prst="rect">
            <a:avLst/>
          </a:prstGeom>
          <a:ln>
            <a:noFill/>
          </a:ln>
          <a:effectLst>
            <a:outerShdw blurRad="190500" algn="tl" rotWithShape="0">
              <a:srgbClr val="000000">
                <a:alpha val="70000"/>
              </a:srgbClr>
            </a:outerShdw>
          </a:effectLst>
        </p:spPr>
      </p:pic>
      <p:pic>
        <p:nvPicPr>
          <p:cNvPr id="5" name="Picture 3" descr="C:\Users\RBSK\Desktop\AMU\be499f4d-2a8b-4f70-8bb4-00611bc4c151.jpg"/>
          <p:cNvPicPr>
            <a:picLocks noChangeAspect="1" noChangeArrowheads="1"/>
          </p:cNvPicPr>
          <p:nvPr/>
        </p:nvPicPr>
        <p:blipFill>
          <a:blip r:embed="rId4" cstate="print"/>
          <a:srcRect/>
          <a:stretch>
            <a:fillRect/>
          </a:stretch>
        </p:blipFill>
        <p:spPr bwMode="auto">
          <a:xfrm>
            <a:off x="457200" y="3105151"/>
            <a:ext cx="3810000" cy="179126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sz="2800" b="1" dirty="0" smtClean="0">
                <a:solidFill>
                  <a:schemeClr val="bg1"/>
                </a:solidFill>
              </a:rPr>
              <a:t>DEIC – District Early Intervention Centre under RBSK</a:t>
            </a:r>
            <a:endParaRPr lang="en-US" sz="2800" b="1" dirty="0">
              <a:solidFill>
                <a:schemeClr val="bg1"/>
              </a:solidFill>
            </a:endParaRPr>
          </a:p>
        </p:txBody>
      </p:sp>
      <p:pic>
        <p:nvPicPr>
          <p:cNvPr id="3" name="Picture 5" descr="F:\selected pics RBSK\DEIC photographs\Selected\IMG-20191230-WA0012.jpg"/>
          <p:cNvPicPr>
            <a:picLocks noGrp="1" noChangeAspect="1" noChangeArrowheads="1"/>
          </p:cNvPicPr>
          <p:nvPr>
            <p:ph idx="1"/>
          </p:nvPr>
        </p:nvPicPr>
        <p:blipFill>
          <a:blip r:embed="rId2"/>
          <a:srcRect/>
          <a:stretch>
            <a:fillRect/>
          </a:stretch>
        </p:blipFill>
        <p:spPr bwMode="auto">
          <a:xfrm>
            <a:off x="4876800" y="895350"/>
            <a:ext cx="4038600" cy="1828800"/>
          </a:xfrm>
          <a:prstGeom prst="rect">
            <a:avLst/>
          </a:prstGeom>
          <a:ln>
            <a:noFill/>
          </a:ln>
          <a:effectLst>
            <a:outerShdw blurRad="190500" algn="tl" rotWithShape="0">
              <a:srgbClr val="000000">
                <a:alpha val="70000"/>
              </a:srgbClr>
            </a:outerShdw>
          </a:effectLst>
        </p:spPr>
      </p:pic>
      <p:pic>
        <p:nvPicPr>
          <p:cNvPr id="4" name="Picture 6" descr="F:\selected pics RBSK\DEIC photographs\Selected\IMG-20191230-WA0032.jpg"/>
          <p:cNvPicPr>
            <a:picLocks noChangeAspect="1" noChangeArrowheads="1"/>
          </p:cNvPicPr>
          <p:nvPr/>
        </p:nvPicPr>
        <p:blipFill>
          <a:blip r:embed="rId3"/>
          <a:srcRect/>
          <a:stretch>
            <a:fillRect/>
          </a:stretch>
        </p:blipFill>
        <p:spPr bwMode="auto">
          <a:xfrm>
            <a:off x="304800" y="2876550"/>
            <a:ext cx="4419600" cy="1828800"/>
          </a:xfrm>
          <a:prstGeom prst="rect">
            <a:avLst/>
          </a:prstGeom>
          <a:ln>
            <a:noFill/>
          </a:ln>
          <a:effectLst>
            <a:outerShdw blurRad="190500" algn="tl" rotWithShape="0">
              <a:srgbClr val="000000">
                <a:alpha val="70000"/>
              </a:srgbClr>
            </a:outerShdw>
          </a:effectLst>
        </p:spPr>
      </p:pic>
      <p:pic>
        <p:nvPicPr>
          <p:cNvPr id="5" name="Picture 7" descr="F:\selected pics RBSK\DEIC photographs\Selected\Picture1.jpg"/>
          <p:cNvPicPr>
            <a:picLocks noChangeAspect="1" noChangeArrowheads="1"/>
          </p:cNvPicPr>
          <p:nvPr/>
        </p:nvPicPr>
        <p:blipFill>
          <a:blip r:embed="rId4"/>
          <a:srcRect/>
          <a:stretch>
            <a:fillRect/>
          </a:stretch>
        </p:blipFill>
        <p:spPr bwMode="auto">
          <a:xfrm>
            <a:off x="4876800" y="2876550"/>
            <a:ext cx="4038600" cy="1790700"/>
          </a:xfrm>
          <a:prstGeom prst="rect">
            <a:avLst/>
          </a:prstGeom>
          <a:ln>
            <a:noFill/>
          </a:ln>
          <a:effectLst>
            <a:outerShdw blurRad="190500" algn="tl" rotWithShape="0">
              <a:srgbClr val="000000">
                <a:alpha val="70000"/>
              </a:srgbClr>
            </a:outerShdw>
          </a:effectLst>
        </p:spPr>
      </p:pic>
      <p:pic>
        <p:nvPicPr>
          <p:cNvPr id="6" name="Picture 2"/>
          <p:cNvPicPr>
            <a:picLocks noChangeAspect="1" noChangeArrowheads="1"/>
          </p:cNvPicPr>
          <p:nvPr/>
        </p:nvPicPr>
        <p:blipFill>
          <a:blip r:embed="rId5"/>
          <a:srcRect/>
          <a:stretch>
            <a:fillRect/>
          </a:stretch>
        </p:blipFill>
        <p:spPr bwMode="auto">
          <a:xfrm>
            <a:off x="304800" y="895350"/>
            <a:ext cx="4419600" cy="182880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smtClean="0">
                <a:solidFill>
                  <a:schemeClr val="bg1"/>
                </a:solidFill>
                <a:latin typeface="+mj-lt"/>
                <a:cs typeface="Times New Roman" pitchFamily="18" charset="0"/>
              </a:rPr>
              <a:t>Routine Immunization</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Full Immunization Coverage (Reported FIC %)</a:t>
            </a:r>
          </a:p>
        </p:txBody>
      </p:sp>
      <p:graphicFrame>
        <p:nvGraphicFramePr>
          <p:cNvPr id="3" name="Content Placeholder 3"/>
          <p:cNvGraphicFramePr>
            <a:graphicFrameLocks noGrp="1"/>
          </p:cNvGraphicFramePr>
          <p:nvPr>
            <p:ph idx="1"/>
            <p:extLst>
              <p:ext uri="{D42A27DB-BD31-4B8C-83A1-F6EECF244321}">
                <p14:modId xmlns:p14="http://schemas.microsoft.com/office/powerpoint/2010/main" xmlns="" val="3355228380"/>
              </p:ext>
            </p:extLst>
          </p:nvPr>
        </p:nvGraphicFramePr>
        <p:xfrm>
          <a:off x="304800" y="895350"/>
          <a:ext cx="861060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6019800" y="4705350"/>
            <a:ext cx="3048000" cy="369332"/>
          </a:xfrm>
          <a:prstGeom prst="rect">
            <a:avLst/>
          </a:prstGeom>
          <a:noFill/>
        </p:spPr>
        <p:txBody>
          <a:bodyPr wrap="square" rtlCol="0">
            <a:spAutoFit/>
          </a:bodyPr>
          <a:lstStyle/>
          <a:p>
            <a:pPr algn="ctr"/>
            <a:r>
              <a:rPr lang="en-US" altLang="en-US" b="1" dirty="0" smtClean="0">
                <a:latin typeface="Arial" panose="020B0604020202020204" pitchFamily="34" charset="0"/>
              </a:rPr>
              <a:t>Data Source- HMIS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Evaluated/Monitored Full Immunization coverage %  </a:t>
            </a:r>
            <a:endParaRPr lang="en-US" sz="2800" b="1" dirty="0">
              <a:solidFill>
                <a:schemeClr val="bg1"/>
              </a:solidFill>
            </a:endParaRPr>
          </a:p>
        </p:txBody>
      </p:sp>
      <p:graphicFrame>
        <p:nvGraphicFramePr>
          <p:cNvPr id="3" name="Chart 2">
            <a:extLst>
              <a:ext uri="{FF2B5EF4-FFF2-40B4-BE49-F238E27FC236}">
                <a16:creationId xmlns:a16="http://schemas.microsoft.com/office/drawing/2014/main" xmlns="" id="{63B5F438-DC63-459F-8F98-4427BF641126}"/>
              </a:ext>
            </a:extLst>
          </p:cNvPr>
          <p:cNvGraphicFramePr/>
          <p:nvPr>
            <p:extLst>
              <p:ext uri="{D42A27DB-BD31-4B8C-83A1-F6EECF244321}">
                <p14:modId xmlns:p14="http://schemas.microsoft.com/office/powerpoint/2010/main" xmlns="" val="3282776505"/>
              </p:ext>
            </p:extLst>
          </p:nvPr>
        </p:nvGraphicFramePr>
        <p:xfrm>
          <a:off x="228600" y="819154"/>
          <a:ext cx="8758052" cy="19049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xmlns="" id="{FD1D8807-D431-4E2E-8D6B-8525F9C216E0}"/>
              </a:ext>
            </a:extLst>
          </p:cNvPr>
          <p:cNvGraphicFramePr/>
          <p:nvPr>
            <p:extLst>
              <p:ext uri="{D42A27DB-BD31-4B8C-83A1-F6EECF244321}">
                <p14:modId xmlns:p14="http://schemas.microsoft.com/office/powerpoint/2010/main" xmlns="" val="3355301810"/>
              </p:ext>
            </p:extLst>
          </p:nvPr>
        </p:nvGraphicFramePr>
        <p:xfrm>
          <a:off x="228600" y="3028950"/>
          <a:ext cx="8777102" cy="190499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5">
            <a:extLst>
              <a:ext uri="{FF2B5EF4-FFF2-40B4-BE49-F238E27FC236}">
                <a16:creationId xmlns:a16="http://schemas.microsoft.com/office/drawing/2014/main" xmlns="" id="{1BFCF8EC-F89C-440A-AD58-C3E93E0E51D4}"/>
              </a:ext>
            </a:extLst>
          </p:cNvPr>
          <p:cNvSpPr txBox="1">
            <a:spLocks noChangeArrowheads="1"/>
          </p:cNvSpPr>
          <p:nvPr/>
        </p:nvSpPr>
        <p:spPr bwMode="auto">
          <a:xfrm>
            <a:off x="228600" y="2724153"/>
            <a:ext cx="1949831" cy="307777"/>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50000"/>
              </a:spcBef>
              <a:spcAft>
                <a:spcPct val="0"/>
              </a:spcAft>
              <a:defRPr/>
            </a:pPr>
            <a:r>
              <a:rPr lang="en-US" altLang="en-US" sz="1400" b="1" dirty="0">
                <a:solidFill>
                  <a:srgbClr val="0000CC"/>
                </a:solidFill>
                <a:latin typeface="+mj-lt"/>
                <a:cs typeface="Arial" charset="0"/>
              </a:rPr>
              <a:t>Monitoring data </a:t>
            </a:r>
          </a:p>
        </p:txBody>
      </p:sp>
      <p:sp>
        <p:nvSpPr>
          <p:cNvPr id="6" name="Rectangular Callout 8">
            <a:extLst>
              <a:ext uri="{FF2B5EF4-FFF2-40B4-BE49-F238E27FC236}">
                <a16:creationId xmlns:a16="http://schemas.microsoft.com/office/drawing/2014/main" xmlns="" id="{ECA9876C-A991-40A5-A523-31042DAA42D5}"/>
              </a:ext>
            </a:extLst>
          </p:cNvPr>
          <p:cNvSpPr/>
          <p:nvPr/>
        </p:nvSpPr>
        <p:spPr>
          <a:xfrm>
            <a:off x="3276600" y="3638551"/>
            <a:ext cx="1143000" cy="317078"/>
          </a:xfrm>
          <a:prstGeom prst="wedgeRectCallout">
            <a:avLst>
              <a:gd name="adj1" fmla="val -20833"/>
              <a:gd name="adj2" fmla="val 47615"/>
            </a:avLst>
          </a:prstGeom>
          <a:solidFill>
            <a:srgbClr val="FFFF00"/>
          </a:solidFill>
          <a:ln w="25400" cap="flat" cmpd="sng" algn="ctr">
            <a:solidFill>
              <a:srgbClr val="4F81BD">
                <a:shade val="50000"/>
              </a:srgbClr>
            </a:solidFill>
            <a:prstDash val="solid"/>
          </a:ln>
          <a:effectLst/>
        </p:spPr>
        <p:txBody>
          <a:bodyPr rtlCol="0" anchor="ctr"/>
          <a:lstStyle/>
          <a:p>
            <a:pPr algn="ctr">
              <a:defRPr/>
            </a:pPr>
            <a:r>
              <a:rPr lang="en-US" sz="1350" b="1" kern="0" dirty="0">
                <a:solidFill>
                  <a:srgbClr val="FF0000"/>
                </a:solidFill>
              </a:rPr>
              <a:t>MI started</a:t>
            </a:r>
          </a:p>
        </p:txBody>
      </p:sp>
      <p:sp>
        <p:nvSpPr>
          <p:cNvPr id="7" name="Rectangular Callout 11">
            <a:extLst>
              <a:ext uri="{FF2B5EF4-FFF2-40B4-BE49-F238E27FC236}">
                <a16:creationId xmlns:a16="http://schemas.microsoft.com/office/drawing/2014/main" xmlns="" id="{F02708BB-F869-4C61-ADBF-50E128B918FB}"/>
              </a:ext>
            </a:extLst>
          </p:cNvPr>
          <p:cNvSpPr/>
          <p:nvPr/>
        </p:nvSpPr>
        <p:spPr>
          <a:xfrm>
            <a:off x="4800600" y="3638551"/>
            <a:ext cx="750378" cy="317078"/>
          </a:xfrm>
          <a:prstGeom prst="wedgeRectCallout">
            <a:avLst>
              <a:gd name="adj1" fmla="val -20833"/>
              <a:gd name="adj2" fmla="val 47615"/>
            </a:avLst>
          </a:prstGeom>
          <a:solidFill>
            <a:srgbClr val="FFFF00"/>
          </a:solidFill>
          <a:ln w="25400" cap="flat" cmpd="sng" algn="ctr">
            <a:solidFill>
              <a:srgbClr val="4F81BD">
                <a:shade val="50000"/>
              </a:srgbClr>
            </a:solidFill>
            <a:prstDash val="solid"/>
          </a:ln>
          <a:effectLst/>
        </p:spPr>
        <p:txBody>
          <a:bodyPr rtlCol="0" anchor="ctr"/>
          <a:lstStyle/>
          <a:p>
            <a:pPr algn="ctr">
              <a:defRPr/>
            </a:pPr>
            <a:r>
              <a:rPr lang="en-US" sz="1350" b="1" kern="0" dirty="0">
                <a:solidFill>
                  <a:srgbClr val="FF0000"/>
                </a:solidFill>
              </a:rPr>
              <a:t>IMI </a:t>
            </a:r>
          </a:p>
        </p:txBody>
      </p:sp>
      <p:sp>
        <p:nvSpPr>
          <p:cNvPr id="8" name="Rectangular Callout 12">
            <a:extLst>
              <a:ext uri="{FF2B5EF4-FFF2-40B4-BE49-F238E27FC236}">
                <a16:creationId xmlns:a16="http://schemas.microsoft.com/office/drawing/2014/main" xmlns="" id="{B5F902DA-E4C8-4700-8BF6-F5869791289D}"/>
              </a:ext>
            </a:extLst>
          </p:cNvPr>
          <p:cNvSpPr/>
          <p:nvPr/>
        </p:nvSpPr>
        <p:spPr>
          <a:xfrm>
            <a:off x="6553200" y="3638551"/>
            <a:ext cx="963108" cy="317078"/>
          </a:xfrm>
          <a:prstGeom prst="wedgeRectCallout">
            <a:avLst>
              <a:gd name="adj1" fmla="val -20833"/>
              <a:gd name="adj2" fmla="val 47615"/>
            </a:avLst>
          </a:prstGeom>
          <a:solidFill>
            <a:srgbClr val="FFFF00"/>
          </a:solidFill>
          <a:ln w="25400" cap="flat" cmpd="sng" algn="ctr">
            <a:solidFill>
              <a:srgbClr val="4F81BD">
                <a:shade val="50000"/>
              </a:srgbClr>
            </a:solidFill>
            <a:prstDash val="solid"/>
          </a:ln>
          <a:effectLst/>
        </p:spPr>
        <p:txBody>
          <a:bodyPr rtlCol="0" anchor="ctr"/>
          <a:lstStyle/>
          <a:p>
            <a:pPr algn="ctr">
              <a:defRPr/>
            </a:pPr>
            <a:r>
              <a:rPr lang="en-US" sz="1350" b="1" kern="0" dirty="0">
                <a:solidFill>
                  <a:srgbClr val="FF0000"/>
                </a:solidFill>
              </a:rPr>
              <a:t>IMI 2.0 </a:t>
            </a:r>
          </a:p>
        </p:txBody>
      </p:sp>
      <p:sp>
        <p:nvSpPr>
          <p:cNvPr id="9" name="Rectangular Callout 12">
            <a:extLst>
              <a:ext uri="{FF2B5EF4-FFF2-40B4-BE49-F238E27FC236}">
                <a16:creationId xmlns:a16="http://schemas.microsoft.com/office/drawing/2014/main" xmlns="" id="{32E7E5FF-680E-4ADD-ADA0-1991A3827021}"/>
              </a:ext>
            </a:extLst>
          </p:cNvPr>
          <p:cNvSpPr/>
          <p:nvPr/>
        </p:nvSpPr>
        <p:spPr>
          <a:xfrm>
            <a:off x="7620000" y="3638551"/>
            <a:ext cx="1295400" cy="317078"/>
          </a:xfrm>
          <a:prstGeom prst="wedgeRectCallout">
            <a:avLst>
              <a:gd name="adj1" fmla="val -20833"/>
              <a:gd name="adj2" fmla="val 47615"/>
            </a:avLst>
          </a:prstGeom>
          <a:solidFill>
            <a:srgbClr val="FFFF00"/>
          </a:solidFill>
          <a:ln w="25400" cap="flat" cmpd="sng" algn="ctr">
            <a:solidFill>
              <a:srgbClr val="4F81BD">
                <a:shade val="50000"/>
              </a:srgbClr>
            </a:solidFill>
            <a:prstDash val="solid"/>
          </a:ln>
          <a:effectLst/>
        </p:spPr>
        <p:txBody>
          <a:bodyPr rtlCol="0" anchor="ctr"/>
          <a:lstStyle/>
          <a:p>
            <a:pPr algn="ctr">
              <a:defRPr/>
            </a:pPr>
            <a:r>
              <a:rPr lang="en-US" sz="1350" b="1" kern="0" dirty="0">
                <a:solidFill>
                  <a:srgbClr val="FF0000"/>
                </a:solidFill>
              </a:rPr>
              <a:t>IMI 3.0 &amp; 4.0 </a:t>
            </a:r>
          </a:p>
        </p:txBody>
      </p:sp>
      <p:sp>
        <p:nvSpPr>
          <p:cNvPr id="10" name="Text Box 17">
            <a:extLst>
              <a:ext uri="{FF2B5EF4-FFF2-40B4-BE49-F238E27FC236}">
                <a16:creationId xmlns:a16="http://schemas.microsoft.com/office/drawing/2014/main" xmlns="" id="{B8805FD5-A436-40D0-813D-7E868AF90912}"/>
              </a:ext>
            </a:extLst>
          </p:cNvPr>
          <p:cNvSpPr txBox="1">
            <a:spLocks noChangeArrowheads="1"/>
          </p:cNvSpPr>
          <p:nvPr/>
        </p:nvSpPr>
        <p:spPr bwMode="auto">
          <a:xfrm>
            <a:off x="4829324" y="4889584"/>
            <a:ext cx="4314676" cy="246221"/>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50000"/>
              </a:spcBef>
              <a:spcAft>
                <a:spcPct val="0"/>
              </a:spcAft>
              <a:defRPr/>
            </a:pPr>
            <a:r>
              <a:rPr lang="en-US" altLang="en-US" sz="1000" b="1" dirty="0">
                <a:solidFill>
                  <a:srgbClr val="000000"/>
                </a:solidFill>
                <a:cs typeface="Arial" charset="0"/>
              </a:rPr>
              <a:t>*Source: RI monitoring data till  </a:t>
            </a:r>
            <a:r>
              <a:rPr lang="en-US" altLang="en-US" sz="1000" b="1" dirty="0" smtClean="0">
                <a:solidFill>
                  <a:srgbClr val="000000"/>
                </a:solidFill>
                <a:cs typeface="Arial" charset="0"/>
              </a:rPr>
              <a:t>Sep 22</a:t>
            </a:r>
            <a:endParaRPr lang="en-US" altLang="en-US" sz="1000" b="1" dirty="0">
              <a:solidFill>
                <a:srgbClr val="000000"/>
              </a:solidFill>
              <a:cs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Vitamin A Supplementation During Biannual BSPM Rounds</a:t>
            </a:r>
            <a:endParaRPr lang="en-US" sz="2800" b="1" dirty="0">
              <a:solidFill>
                <a:schemeClr val="bg1"/>
              </a:solidFill>
            </a:endParaRPr>
          </a:p>
        </p:txBody>
      </p:sp>
      <p:graphicFrame>
        <p:nvGraphicFramePr>
          <p:cNvPr id="1027" name="Object 3"/>
          <p:cNvGraphicFramePr>
            <a:graphicFrameLocks/>
          </p:cNvGraphicFramePr>
          <p:nvPr/>
        </p:nvGraphicFramePr>
        <p:xfrm>
          <a:off x="228600" y="895350"/>
          <a:ext cx="8610600" cy="3886200"/>
        </p:xfrm>
        <a:graphic>
          <a:graphicData uri="http://schemas.openxmlformats.org/presentationml/2006/ole">
            <p:oleObj spid="_x0000_s122882" name="Worksheet" r:id="rId3" imgW="8772477" imgH="3981606" progId="Excel.Sheet.8">
              <p:embed/>
            </p:oleObj>
          </a:graphicData>
        </a:graphic>
      </p:graphicFrame>
      <p:sp>
        <p:nvSpPr>
          <p:cNvPr id="5" name="Rectangle 4"/>
          <p:cNvSpPr/>
          <p:nvPr/>
        </p:nvSpPr>
        <p:spPr>
          <a:xfrm>
            <a:off x="3733800" y="1428750"/>
            <a:ext cx="1447800" cy="1409496"/>
          </a:xfrm>
          <a:prstGeom prst="rect">
            <a:avLst/>
          </a:prstGeom>
          <a:solidFill>
            <a:sysClr val="window" lastClr="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endParaRPr lang="en-US" sz="1600" dirty="0" smtClean="0">
              <a:solidFill>
                <a:sysClr val="windowText" lastClr="000000"/>
              </a:solidFill>
            </a:endParaRPr>
          </a:p>
          <a:p>
            <a:pPr marL="0" marR="0" indent="0" algn="ctr" defTabSz="914400" eaLnBrk="1" fontAlgn="auto" latinLnBrk="0" hangingPunct="1">
              <a:lnSpc>
                <a:spcPct val="100000"/>
              </a:lnSpc>
              <a:spcBef>
                <a:spcPts val="0"/>
              </a:spcBef>
              <a:spcAft>
                <a:spcPts val="0"/>
              </a:spcAft>
              <a:buClrTx/>
              <a:buSzTx/>
              <a:buFontTx/>
              <a:buNone/>
              <a:tabLst/>
              <a:defRPr/>
            </a:pPr>
            <a:r>
              <a:rPr lang="en-US" sz="1600" dirty="0" smtClean="0">
                <a:solidFill>
                  <a:sysClr val="windowText" lastClr="000000"/>
                </a:solidFill>
              </a:rPr>
              <a:t>BSPM </a:t>
            </a:r>
            <a:r>
              <a:rPr lang="en-US" sz="1600" dirty="0">
                <a:solidFill>
                  <a:sysClr val="windowText" lastClr="000000"/>
                </a:solidFill>
              </a:rPr>
              <a:t>round not held due to non availability of Vitamin A Syrup</a:t>
            </a:r>
          </a:p>
          <a:p>
            <a:endParaRPr lang="en-US" dirty="0">
              <a:solidFill>
                <a:sysClr val="windowText" lastClr="000000"/>
              </a:solidFill>
            </a:endParaRPr>
          </a:p>
        </p:txBody>
      </p:sp>
      <p:pic>
        <p:nvPicPr>
          <p:cNvPr id="6" name="Picture 5"/>
          <p:cNvPicPr>
            <a:picLocks noChangeAspect="1"/>
          </p:cNvPicPr>
          <p:nvPr/>
        </p:nvPicPr>
        <p:blipFill>
          <a:blip r:embed="rId4"/>
          <a:stretch>
            <a:fillRect/>
          </a:stretch>
        </p:blipFill>
        <p:spPr>
          <a:xfrm>
            <a:off x="7391400" y="4649682"/>
            <a:ext cx="1600200" cy="493819"/>
          </a:xfrm>
          <a:prstGeom prst="rect">
            <a:avLst/>
          </a:prstGeom>
        </p:spPr>
      </p:pic>
      <p:sp>
        <p:nvSpPr>
          <p:cNvPr id="7" name="Down Arrow 6"/>
          <p:cNvSpPr/>
          <p:nvPr/>
        </p:nvSpPr>
        <p:spPr>
          <a:xfrm rot="10800000">
            <a:off x="4114800" y="2876550"/>
            <a:ext cx="742950" cy="990600"/>
          </a:xfrm>
          <a:prstGeom prst="downArrow">
            <a:avLst>
              <a:gd name="adj1" fmla="val 50000"/>
              <a:gd name="adj2" fmla="val 46072"/>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Immunization campaigns </a:t>
            </a:r>
          </a:p>
        </p:txBody>
      </p:sp>
      <p:sp>
        <p:nvSpPr>
          <p:cNvPr id="3" name="Content Placeholder 2">
            <a:extLst>
              <a:ext uri="{FF2B5EF4-FFF2-40B4-BE49-F238E27FC236}">
                <a16:creationId xmlns:a16="http://schemas.microsoft.com/office/drawing/2014/main" xmlns="" id="{EF8DC826-D8AA-458F-A5AD-8E1C3CBE19FD}"/>
              </a:ext>
            </a:extLst>
          </p:cNvPr>
          <p:cNvSpPr txBox="1">
            <a:spLocks noChangeArrowheads="1"/>
          </p:cNvSpPr>
          <p:nvPr/>
        </p:nvSpPr>
        <p:spPr>
          <a:xfrm>
            <a:off x="152400" y="971550"/>
            <a:ext cx="8839200" cy="40386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itchFamily="2" charset="2"/>
              <a:buChar char="Ø"/>
            </a:pPr>
            <a:r>
              <a:rPr lang="en-US" altLang="en-US" sz="1200" b="1" dirty="0" smtClean="0">
                <a:latin typeface="+mj-lt"/>
                <a:cs typeface="Arial" panose="020B0604020202020204" pitchFamily="34" charset="0"/>
              </a:rPr>
              <a:t>Intensive Mission Indradhanush-4.0 (IMI)- </a:t>
            </a:r>
            <a:r>
              <a:rPr lang="en-US" sz="1200" dirty="0" smtClean="0">
                <a:latin typeface="+mj-lt"/>
              </a:rPr>
              <a:t>Three </a:t>
            </a:r>
            <a:r>
              <a:rPr lang="en-US" sz="1200" dirty="0">
                <a:latin typeface="+mj-lt"/>
              </a:rPr>
              <a:t>rounds of Intensified Mission Indradhanush 4.0 (7</a:t>
            </a:r>
            <a:r>
              <a:rPr lang="en-US" sz="1200" baseline="30000" dirty="0">
                <a:latin typeface="+mj-lt"/>
              </a:rPr>
              <a:t>th</a:t>
            </a:r>
            <a:r>
              <a:rPr lang="en-US" sz="1200" dirty="0">
                <a:latin typeface="+mj-lt"/>
              </a:rPr>
              <a:t> March, 4</a:t>
            </a:r>
            <a:r>
              <a:rPr lang="en-US" sz="1200" baseline="30000" dirty="0">
                <a:latin typeface="+mj-lt"/>
              </a:rPr>
              <a:t>th</a:t>
            </a:r>
            <a:r>
              <a:rPr lang="en-US" sz="1200" dirty="0">
                <a:latin typeface="+mj-lt"/>
              </a:rPr>
              <a:t> April &amp; 2</a:t>
            </a:r>
            <a:r>
              <a:rPr lang="en-US" sz="1200" baseline="30000" dirty="0">
                <a:latin typeface="+mj-lt"/>
              </a:rPr>
              <a:t>nd</a:t>
            </a:r>
            <a:r>
              <a:rPr lang="en-US" sz="1200" dirty="0">
                <a:latin typeface="+mj-lt"/>
              </a:rPr>
              <a:t> May 2022) </a:t>
            </a:r>
            <a:r>
              <a:rPr lang="en-US" sz="1200" dirty="0" smtClean="0">
                <a:latin typeface="+mj-lt"/>
              </a:rPr>
              <a:t>were successfully conducted </a:t>
            </a:r>
            <a:r>
              <a:rPr lang="en-US" sz="1200" dirty="0">
                <a:latin typeface="+mj-lt"/>
              </a:rPr>
              <a:t>in all 75 districts of Uttar Pradesh. </a:t>
            </a:r>
            <a:r>
              <a:rPr lang="en-US" sz="1200" dirty="0" smtClean="0">
                <a:latin typeface="+mj-lt"/>
              </a:rPr>
              <a:t>After </a:t>
            </a:r>
            <a:r>
              <a:rPr lang="en-US" sz="1200" dirty="0">
                <a:latin typeface="+mj-lt"/>
              </a:rPr>
              <a:t>completion of </a:t>
            </a:r>
            <a:r>
              <a:rPr lang="en-US" sz="1200" dirty="0" smtClean="0">
                <a:latin typeface="+mj-lt"/>
              </a:rPr>
              <a:t>three rounds </a:t>
            </a:r>
            <a:r>
              <a:rPr lang="en-US" sz="1200" dirty="0">
                <a:latin typeface="+mj-lt"/>
              </a:rPr>
              <a:t>total </a:t>
            </a:r>
            <a:r>
              <a:rPr lang="en-US" sz="1200" dirty="0" smtClean="0">
                <a:latin typeface="+mj-lt"/>
              </a:rPr>
              <a:t>3682512  </a:t>
            </a:r>
            <a:r>
              <a:rPr lang="en-US" sz="1200" dirty="0">
                <a:latin typeface="+mj-lt"/>
              </a:rPr>
              <a:t>(</a:t>
            </a:r>
            <a:r>
              <a:rPr lang="en-US" sz="1200" dirty="0" smtClean="0">
                <a:latin typeface="+mj-lt"/>
              </a:rPr>
              <a:t>127.19%) children &amp; 1031352 (129.26</a:t>
            </a:r>
            <a:r>
              <a:rPr lang="en-US" sz="1200" dirty="0">
                <a:latin typeface="+mj-lt"/>
              </a:rPr>
              <a:t>%) </a:t>
            </a:r>
            <a:r>
              <a:rPr lang="en-US" sz="1200" dirty="0" smtClean="0">
                <a:latin typeface="+mj-lt"/>
              </a:rPr>
              <a:t>PW were vaccinated.</a:t>
            </a:r>
          </a:p>
          <a:p>
            <a:pPr marL="285750" lvl="1" indent="-285750" algn="just">
              <a:lnSpc>
                <a:spcPct val="150000"/>
              </a:lnSpc>
              <a:spcBef>
                <a:spcPts val="1000"/>
              </a:spcBef>
              <a:buFont typeface="Wingdings" pitchFamily="2" charset="2"/>
              <a:buChar char="Ø"/>
            </a:pPr>
            <a:r>
              <a:rPr lang="en-IN" altLang="en-US" sz="1200" b="1" dirty="0" smtClean="0">
                <a:latin typeface="+mj-lt"/>
                <a:cs typeface="Arial" panose="020B0604020202020204" pitchFamily="34" charset="0"/>
              </a:rPr>
              <a:t>Pulse Polio</a:t>
            </a:r>
            <a:r>
              <a:rPr lang="en-IN" altLang="en-US" sz="1200" b="1" dirty="0" smtClean="0">
                <a:latin typeface="+mj-lt"/>
              </a:rPr>
              <a:t>- </a:t>
            </a:r>
            <a:r>
              <a:rPr lang="en-IN" altLang="en-US" sz="1200" dirty="0" smtClean="0">
                <a:latin typeface="+mj-lt"/>
              </a:rPr>
              <a:t>Pulse</a:t>
            </a:r>
            <a:r>
              <a:rPr lang="en-IN" altLang="en-US" sz="1200" dirty="0" smtClean="0">
                <a:latin typeface="+mj-lt"/>
                <a:cs typeface="Arial" panose="020B0604020202020204" pitchFamily="34" charset="0"/>
              </a:rPr>
              <a:t> </a:t>
            </a:r>
            <a:r>
              <a:rPr lang="en-IN" altLang="en-US" sz="1200" dirty="0" smtClean="0">
                <a:latin typeface="+mj-lt"/>
              </a:rPr>
              <a:t>polio(SNID) were conducted in 50 selected district of state. In this campaign total 221 Crore children vaccinated.</a:t>
            </a:r>
            <a:endParaRPr lang="en-IN" altLang="en-US" sz="1200" dirty="0">
              <a:latin typeface="+mj-lt"/>
            </a:endParaRPr>
          </a:p>
          <a:p>
            <a:pPr marL="285750" lvl="1" indent="-285750" algn="just">
              <a:lnSpc>
                <a:spcPct val="150000"/>
              </a:lnSpc>
              <a:spcBef>
                <a:spcPts val="1000"/>
              </a:spcBef>
              <a:buFont typeface="Wingdings" pitchFamily="2" charset="2"/>
              <a:buChar char="Ø"/>
            </a:pPr>
            <a:r>
              <a:rPr lang="en-IN" altLang="en-US" sz="1200" b="1" dirty="0" smtClean="0">
                <a:latin typeface="+mj-lt"/>
                <a:cs typeface="Arial" panose="020B0604020202020204" pitchFamily="34" charset="0"/>
              </a:rPr>
              <a:t>Special </a:t>
            </a:r>
            <a:r>
              <a:rPr lang="en-IN" altLang="en-US" sz="1200" b="1" dirty="0">
                <a:latin typeface="+mj-lt"/>
                <a:cs typeface="Arial" panose="020B0604020202020204" pitchFamily="34" charset="0"/>
              </a:rPr>
              <a:t>Immunization </a:t>
            </a:r>
            <a:r>
              <a:rPr lang="en-IN" altLang="en-US" sz="1200" b="1" dirty="0" smtClean="0">
                <a:latin typeface="+mj-lt"/>
                <a:cs typeface="Arial" panose="020B0604020202020204" pitchFamily="34" charset="0"/>
              </a:rPr>
              <a:t>Campaign- </a:t>
            </a:r>
            <a:r>
              <a:rPr lang="en-US" sz="1200" dirty="0">
                <a:latin typeface="+mj-lt"/>
              </a:rPr>
              <a:t>Special Immunization Drive </a:t>
            </a:r>
            <a:r>
              <a:rPr lang="en-US" sz="1200" dirty="0" smtClean="0">
                <a:latin typeface="+mj-lt"/>
              </a:rPr>
              <a:t>has been conducted in </a:t>
            </a:r>
            <a:r>
              <a:rPr lang="en-US" sz="1200" dirty="0">
                <a:latin typeface="+mj-lt"/>
              </a:rPr>
              <a:t>28 identified high priority districts </a:t>
            </a:r>
            <a:r>
              <a:rPr lang="en-US" sz="1200" dirty="0" smtClean="0">
                <a:latin typeface="+mj-lt"/>
              </a:rPr>
              <a:t>and districts with outbreaks </a:t>
            </a:r>
            <a:r>
              <a:rPr lang="en-US" sz="1200" dirty="0">
                <a:latin typeface="+mj-lt"/>
              </a:rPr>
              <a:t>of </a:t>
            </a:r>
            <a:r>
              <a:rPr lang="en-US" sz="1200" dirty="0" smtClean="0">
                <a:latin typeface="+mj-lt"/>
              </a:rPr>
              <a:t>diphtheria &amp; measles from </a:t>
            </a:r>
            <a:r>
              <a:rPr lang="en-US" sz="1200" dirty="0">
                <a:latin typeface="+mj-lt"/>
              </a:rPr>
              <a:t>September 07, 2022 to October 15, 2022 during 1st phase. The second phase of the campaign </a:t>
            </a:r>
            <a:r>
              <a:rPr lang="en-US" sz="1200" dirty="0" smtClean="0">
                <a:latin typeface="+mj-lt"/>
              </a:rPr>
              <a:t>will be  conducted till 19th </a:t>
            </a:r>
            <a:r>
              <a:rPr lang="en-US" sz="1200" dirty="0">
                <a:latin typeface="+mj-lt"/>
              </a:rPr>
              <a:t>November, 2022 and the third phase till 20th December, </a:t>
            </a:r>
            <a:r>
              <a:rPr lang="en-US" sz="1200" dirty="0" smtClean="0">
                <a:latin typeface="+mj-lt"/>
              </a:rPr>
              <a:t>2022.</a:t>
            </a:r>
          </a:p>
          <a:p>
            <a:pPr marL="285750" lvl="1" indent="-285750" algn="just">
              <a:lnSpc>
                <a:spcPct val="150000"/>
              </a:lnSpc>
              <a:spcBef>
                <a:spcPts val="1000"/>
              </a:spcBef>
              <a:buFont typeface="Wingdings" pitchFamily="2" charset="2"/>
              <a:buChar char="Ø"/>
            </a:pPr>
            <a:r>
              <a:rPr lang="en-US" sz="1200" dirty="0" smtClean="0">
                <a:latin typeface="+mj-lt"/>
              </a:rPr>
              <a:t>Similar </a:t>
            </a:r>
            <a:r>
              <a:rPr lang="en-US" sz="1200" dirty="0" err="1" smtClean="0">
                <a:latin typeface="+mj-lt"/>
              </a:rPr>
              <a:t>toto</a:t>
            </a:r>
            <a:r>
              <a:rPr lang="en-US" sz="1200" dirty="0" smtClean="0">
                <a:latin typeface="+mj-lt"/>
              </a:rPr>
              <a:t> </a:t>
            </a:r>
            <a:r>
              <a:rPr lang="en-US" sz="1200" dirty="0">
                <a:latin typeface="+mj-lt"/>
              </a:rPr>
              <a:t>28 high priority districts </a:t>
            </a:r>
            <a:r>
              <a:rPr lang="en-US" sz="1200" dirty="0" smtClean="0">
                <a:latin typeface="+mj-lt"/>
              </a:rPr>
              <a:t>Immunization </a:t>
            </a:r>
            <a:r>
              <a:rPr lang="en-US" sz="1200" dirty="0">
                <a:latin typeface="+mj-lt"/>
              </a:rPr>
              <a:t>Drive is </a:t>
            </a:r>
            <a:r>
              <a:rPr lang="en-US" sz="1200" dirty="0" smtClean="0">
                <a:latin typeface="+mj-lt"/>
              </a:rPr>
              <a:t>also being </a:t>
            </a:r>
            <a:r>
              <a:rPr lang="en-US" sz="1200" dirty="0">
                <a:latin typeface="+mj-lt"/>
              </a:rPr>
              <a:t>conducted in 10 poor performing </a:t>
            </a:r>
            <a:r>
              <a:rPr lang="en-US" sz="1200" dirty="0" smtClean="0">
                <a:latin typeface="+mj-lt"/>
              </a:rPr>
              <a:t>districts with lowest full immunization coverage </a:t>
            </a:r>
            <a:r>
              <a:rPr lang="en-US" sz="1200" dirty="0">
                <a:latin typeface="+mj-lt"/>
              </a:rPr>
              <a:t>in Routine Immunization from 28 September 2022 to 29 October </a:t>
            </a:r>
            <a:r>
              <a:rPr lang="en-US" sz="1200" dirty="0" smtClean="0">
                <a:latin typeface="+mj-lt"/>
              </a:rPr>
              <a:t>2022.</a:t>
            </a:r>
            <a:endParaRPr lang="en-IN" altLang="en-US" sz="1200" b="1" dirty="0" smtClean="0">
              <a:latin typeface="+mj-lt"/>
              <a:cs typeface="Arial" panose="020B0604020202020204" pitchFamily="34" charset="0"/>
            </a:endParaRPr>
          </a:p>
          <a:p>
            <a:pPr algn="just">
              <a:lnSpc>
                <a:spcPct val="150000"/>
              </a:lnSpc>
              <a:buFont typeface="Wingdings" pitchFamily="2" charset="2"/>
              <a:buChar char="Ø"/>
            </a:pPr>
            <a:r>
              <a:rPr lang="en-US" sz="1200" b="1" dirty="0">
                <a:latin typeface="+mj-lt"/>
                <a:cs typeface="Arial" panose="020B0604020202020204" pitchFamily="34" charset="0"/>
              </a:rPr>
              <a:t>eKavach Application- </a:t>
            </a:r>
            <a:r>
              <a:rPr lang="en-US" sz="1200" dirty="0" smtClean="0">
                <a:latin typeface="+mj-lt"/>
                <a:cs typeface="Arial" panose="020B0604020202020204" pitchFamily="34" charset="0"/>
              </a:rPr>
              <a:t>RI module of e-</a:t>
            </a:r>
            <a:r>
              <a:rPr lang="en-US" sz="1200" dirty="0" err="1" smtClean="0">
                <a:latin typeface="+mj-lt"/>
                <a:cs typeface="Arial" panose="020B0604020202020204" pitchFamily="34" charset="0"/>
              </a:rPr>
              <a:t>Kavach</a:t>
            </a:r>
            <a:r>
              <a:rPr lang="en-US" sz="1200" dirty="0" smtClean="0">
                <a:latin typeface="+mj-lt"/>
                <a:cs typeface="Arial" panose="020B0604020202020204" pitchFamily="34" charset="0"/>
              </a:rPr>
              <a:t> </a:t>
            </a:r>
            <a:r>
              <a:rPr lang="en-US" sz="1200" dirty="0">
                <a:latin typeface="+mj-lt"/>
                <a:cs typeface="Arial" panose="020B0604020202020204" pitchFamily="34" charset="0"/>
              </a:rPr>
              <a:t>application </a:t>
            </a:r>
            <a:r>
              <a:rPr lang="en-US" sz="1200" dirty="0" smtClean="0">
                <a:latin typeface="+mj-lt"/>
                <a:cs typeface="Arial" panose="020B0604020202020204" pitchFamily="34" charset="0"/>
              </a:rPr>
              <a:t>is being </a:t>
            </a:r>
            <a:r>
              <a:rPr lang="en-US" sz="1200" dirty="0" err="1" smtClean="0">
                <a:latin typeface="+mj-lt"/>
                <a:cs typeface="Arial" panose="020B0604020202020204" pitchFamily="34" charset="0"/>
              </a:rPr>
              <a:t>utilised</a:t>
            </a:r>
            <a:r>
              <a:rPr lang="en-US" sz="1200" dirty="0" smtClean="0">
                <a:latin typeface="+mj-lt"/>
                <a:cs typeface="Arial" panose="020B0604020202020204" pitchFamily="34" charset="0"/>
              </a:rPr>
              <a:t> to </a:t>
            </a:r>
            <a:r>
              <a:rPr lang="en-US" sz="1200" dirty="0">
                <a:latin typeface="+mj-lt"/>
                <a:cs typeface="Arial" panose="020B0604020202020204" pitchFamily="34" charset="0"/>
              </a:rPr>
              <a:t>enroll the </a:t>
            </a:r>
            <a:r>
              <a:rPr lang="en-US" sz="1200" dirty="0" smtClean="0">
                <a:latin typeface="+mj-lt"/>
                <a:cs typeface="Arial" panose="020B0604020202020204" pitchFamily="34" charset="0"/>
              </a:rPr>
              <a:t>due/left out </a:t>
            </a:r>
            <a:r>
              <a:rPr lang="en-US" sz="1200" dirty="0">
                <a:latin typeface="+mj-lt"/>
                <a:cs typeface="Arial" panose="020B0604020202020204" pitchFamily="34" charset="0"/>
              </a:rPr>
              <a:t>beneficiaries and capture their vaccination </a:t>
            </a:r>
            <a:r>
              <a:rPr lang="en-US" sz="1200" dirty="0" smtClean="0">
                <a:latin typeface="+mj-lt"/>
                <a:cs typeface="Arial" panose="020B0604020202020204" pitchFamily="34" charset="0"/>
              </a:rPr>
              <a:t>for IMI 4.0, Special </a:t>
            </a:r>
            <a:r>
              <a:rPr lang="en-US" sz="1200" dirty="0">
                <a:latin typeface="+mj-lt"/>
                <a:cs typeface="Arial" panose="020B0604020202020204" pitchFamily="34" charset="0"/>
              </a:rPr>
              <a:t>Immunization Drive and School Based Diphtheria Containing Antigens Drive</a:t>
            </a:r>
            <a:r>
              <a:rPr lang="en-US" sz="1200" dirty="0" smtClean="0">
                <a:latin typeface="+mj-lt"/>
                <a:cs typeface="Arial" panose="020B0604020202020204" pitchFamily="34" charset="0"/>
              </a:rPr>
              <a:t>.</a:t>
            </a:r>
            <a:endParaRPr lang="en-US" altLang="en-US" sz="1200" dirty="0" smtClean="0">
              <a:latin typeface="+mj-lt"/>
              <a:cs typeface="Arial" panose="020B0604020202020204"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721320690"/>
              </p:ext>
            </p:extLst>
          </p:nvPr>
        </p:nvGraphicFramePr>
        <p:xfrm>
          <a:off x="0" y="742951"/>
          <a:ext cx="9067800" cy="4286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bg1"/>
                </a:solidFill>
                <a:effectLst/>
                <a:uLnTx/>
                <a:uFillTx/>
                <a:latin typeface="+mj-lt"/>
                <a:ea typeface="+mj-ea"/>
                <a:cs typeface="+mj-cs"/>
              </a:rPr>
              <a:t>Routine Immunization Trainings </a:t>
            </a: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xmlns="" val="17113798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RI-Training Plan-2022-23</a:t>
            </a:r>
          </a:p>
        </p:txBody>
      </p:sp>
      <p:graphicFrame>
        <p:nvGraphicFramePr>
          <p:cNvPr id="3" name="Table 2">
            <a:extLst>
              <a:ext uri="{FF2B5EF4-FFF2-40B4-BE49-F238E27FC236}">
                <a16:creationId xmlns="" xmlns:a16="http://schemas.microsoft.com/office/drawing/2014/main" id="{076405E1-766F-E2C3-CF58-BA68B298CB29}"/>
              </a:ext>
            </a:extLst>
          </p:cNvPr>
          <p:cNvGraphicFramePr>
            <a:graphicFrameLocks noGrp="1"/>
          </p:cNvGraphicFramePr>
          <p:nvPr>
            <p:extLst>
              <p:ext uri="{D42A27DB-BD31-4B8C-83A1-F6EECF244321}">
                <p14:modId xmlns:p14="http://schemas.microsoft.com/office/powerpoint/2010/main" xmlns="" val="1288222342"/>
              </p:ext>
            </p:extLst>
          </p:nvPr>
        </p:nvGraphicFramePr>
        <p:xfrm>
          <a:off x="152401" y="882405"/>
          <a:ext cx="8763001" cy="4051545"/>
        </p:xfrm>
        <a:graphic>
          <a:graphicData uri="http://schemas.openxmlformats.org/drawingml/2006/table">
            <a:tbl>
              <a:tblPr firstRow="1" bandRow="1">
                <a:tableStyleId>{5C22544A-7EE6-4342-B048-85BDC9FD1C3A}</a:tableStyleId>
              </a:tblPr>
              <a:tblGrid>
                <a:gridCol w="570824">
                  <a:extLst>
                    <a:ext uri="{9D8B030D-6E8A-4147-A177-3AD203B41FA5}">
                      <a16:colId xmlns="" xmlns:a16="http://schemas.microsoft.com/office/drawing/2014/main" val="3737421240"/>
                    </a:ext>
                  </a:extLst>
                </a:gridCol>
                <a:gridCol w="1122867">
                  <a:extLst>
                    <a:ext uri="{9D8B030D-6E8A-4147-A177-3AD203B41FA5}">
                      <a16:colId xmlns="" xmlns:a16="http://schemas.microsoft.com/office/drawing/2014/main" val="3085724306"/>
                    </a:ext>
                  </a:extLst>
                </a:gridCol>
                <a:gridCol w="1251857">
                  <a:extLst>
                    <a:ext uri="{9D8B030D-6E8A-4147-A177-3AD203B41FA5}">
                      <a16:colId xmlns="" xmlns:a16="http://schemas.microsoft.com/office/drawing/2014/main" val="3109377758"/>
                    </a:ext>
                  </a:extLst>
                </a:gridCol>
                <a:gridCol w="1251857">
                  <a:extLst>
                    <a:ext uri="{9D8B030D-6E8A-4147-A177-3AD203B41FA5}">
                      <a16:colId xmlns="" xmlns:a16="http://schemas.microsoft.com/office/drawing/2014/main" val="2938915194"/>
                    </a:ext>
                  </a:extLst>
                </a:gridCol>
                <a:gridCol w="883664">
                  <a:extLst>
                    <a:ext uri="{9D8B030D-6E8A-4147-A177-3AD203B41FA5}">
                      <a16:colId xmlns="" xmlns:a16="http://schemas.microsoft.com/office/drawing/2014/main" val="2672497760"/>
                    </a:ext>
                  </a:extLst>
                </a:gridCol>
                <a:gridCol w="1251857">
                  <a:extLst>
                    <a:ext uri="{9D8B030D-6E8A-4147-A177-3AD203B41FA5}">
                      <a16:colId xmlns="" xmlns:a16="http://schemas.microsoft.com/office/drawing/2014/main" val="4031257402"/>
                    </a:ext>
                  </a:extLst>
                </a:gridCol>
                <a:gridCol w="1030941">
                  <a:extLst>
                    <a:ext uri="{9D8B030D-6E8A-4147-A177-3AD203B41FA5}">
                      <a16:colId xmlns="" xmlns:a16="http://schemas.microsoft.com/office/drawing/2014/main" val="2459258883"/>
                    </a:ext>
                  </a:extLst>
                </a:gridCol>
                <a:gridCol w="1399134"/>
              </a:tblGrid>
              <a:tr h="866625">
                <a:tc>
                  <a:txBody>
                    <a:bodyPr/>
                    <a:lstStyle/>
                    <a:p>
                      <a:pPr algn="ctr" fontAlgn="ctr"/>
                      <a:r>
                        <a:rPr lang="en-US" sz="1200" b="1" i="0" u="none" strike="noStrike" dirty="0">
                          <a:solidFill>
                            <a:schemeClr val="tx1"/>
                          </a:solidFill>
                          <a:latin typeface="+mj-lt"/>
                          <a:cs typeface="Times New Roman" panose="02020603050405020304" pitchFamily="18" charset="0"/>
                        </a:rPr>
                        <a:t>S</a:t>
                      </a:r>
                      <a:r>
                        <a:rPr lang="en-US" sz="1200" b="1" i="0" u="none" strike="noStrike" dirty="0" smtClean="0">
                          <a:solidFill>
                            <a:schemeClr val="tx1"/>
                          </a:solidFill>
                          <a:latin typeface="+mj-lt"/>
                          <a:cs typeface="Times New Roman" panose="02020603050405020304" pitchFamily="18" charset="0"/>
                        </a:rPr>
                        <a:t>. No</a:t>
                      </a:r>
                      <a:endParaRPr lang="en-US" sz="1200" b="1" i="0" u="none" strike="noStrike" dirty="0">
                        <a:solidFill>
                          <a:schemeClr val="tx1"/>
                        </a:solidFill>
                        <a:latin typeface="+mj-lt"/>
                        <a:cs typeface="Times New Roman" panose="02020603050405020304" pitchFamily="18" charset="0"/>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Particulars</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Cadres to be trained</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Physical Target for Training in FY 2022-23</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No of days of training</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Training at State/District level?</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a:solidFill>
                            <a:schemeClr val="tx1"/>
                          </a:solidFill>
                          <a:latin typeface="+mj-lt"/>
                          <a:cs typeface="Times New Roman" panose="02020603050405020304" pitchFamily="18" charset="0"/>
                        </a:rPr>
                        <a:t>No of Batches</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1" i="0" u="none" strike="noStrike" dirty="0" smtClean="0">
                          <a:solidFill>
                            <a:schemeClr val="tx1"/>
                          </a:solidFill>
                          <a:latin typeface="+mj-lt"/>
                          <a:cs typeface="Times New Roman" panose="02020603050405020304" pitchFamily="18" charset="0"/>
                        </a:rPr>
                        <a:t>Remark</a:t>
                      </a:r>
                      <a:endParaRPr lang="en-US" sz="1200" b="1" i="0" u="none" strike="noStrike" dirty="0">
                        <a:solidFill>
                          <a:schemeClr val="tx1"/>
                        </a:solidFill>
                        <a:latin typeface="+mj-lt"/>
                        <a:cs typeface="Times New Roman" panose="02020603050405020304" pitchFamily="18" charset="0"/>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768030608"/>
                  </a:ext>
                </a:extLst>
              </a:tr>
              <a:tr h="866625">
                <a:tc>
                  <a:txBody>
                    <a:bodyPr/>
                    <a:lstStyle/>
                    <a:p>
                      <a:pPr algn="ctr" fontAlgn="ctr"/>
                      <a:r>
                        <a:rPr lang="en-US" sz="1200" b="0" i="0" u="none" strike="noStrike" dirty="0">
                          <a:solidFill>
                            <a:schemeClr val="tx1"/>
                          </a:solidFill>
                          <a:latin typeface="+mj-lt"/>
                        </a:rPr>
                        <a:t>1</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 Cold chain handlers training</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Cold Chain Handlers</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94</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2</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District</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1" u="none" strike="noStrike" dirty="0" smtClean="0">
                          <a:solidFill>
                            <a:schemeClr val="tx1"/>
                          </a:solidFill>
                          <a:latin typeface="+mj-lt"/>
                        </a:rPr>
                        <a:t>94</a:t>
                      </a:r>
                      <a:endParaRPr lang="en-US" sz="1200" b="0" i="1" u="none" strike="noStrike" dirty="0">
                        <a:solidFill>
                          <a:schemeClr val="tx1"/>
                        </a:solidFill>
                        <a:latin typeface="+mj-lt"/>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smtClean="0">
                          <a:solidFill>
                            <a:schemeClr val="tx1"/>
                          </a:solidFill>
                          <a:latin typeface="+mj-lt"/>
                        </a:rPr>
                        <a:t>To be</a:t>
                      </a:r>
                      <a:r>
                        <a:rPr lang="en-US" sz="1200" b="0" i="0" u="none" strike="noStrike" baseline="0" dirty="0" smtClean="0">
                          <a:solidFill>
                            <a:schemeClr val="tx1"/>
                          </a:solidFill>
                          <a:latin typeface="+mj-lt"/>
                        </a:rPr>
                        <a:t> completed in Nov, 2022</a:t>
                      </a:r>
                      <a:endParaRPr lang="en-US" sz="1200" b="0" i="0" u="none" strike="noStrike" dirty="0">
                        <a:solidFill>
                          <a:schemeClr val="tx1"/>
                        </a:solidFill>
                        <a:latin typeface="+mj-lt"/>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4026814477"/>
                  </a:ext>
                </a:extLst>
              </a:tr>
              <a:tr h="681414">
                <a:tc>
                  <a:txBody>
                    <a:bodyPr/>
                    <a:lstStyle/>
                    <a:p>
                      <a:pPr algn="ctr" fontAlgn="ctr"/>
                      <a:r>
                        <a:rPr lang="en-US" sz="1200" b="0" i="0" u="none" strike="noStrike" dirty="0">
                          <a:solidFill>
                            <a:schemeClr val="tx1"/>
                          </a:solidFill>
                          <a:latin typeface="+mj-lt"/>
                        </a:rPr>
                        <a:t>2</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Data Handlers training</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Computer Operator</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75 Districts</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1</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District</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75 </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latin typeface="+mj-lt"/>
                        </a:rPr>
                        <a:t>To be</a:t>
                      </a:r>
                      <a:r>
                        <a:rPr lang="en-US" sz="1200" b="0" i="0" u="none" strike="noStrike" baseline="0" dirty="0" smtClean="0">
                          <a:solidFill>
                            <a:schemeClr val="tx1"/>
                          </a:solidFill>
                          <a:latin typeface="+mj-lt"/>
                        </a:rPr>
                        <a:t> completed in Nov, 2022</a:t>
                      </a:r>
                      <a:endParaRPr lang="en-US" sz="1200" b="0" i="0" u="none" strike="noStrike" dirty="0" smtClean="0">
                        <a:solidFill>
                          <a:schemeClr val="tx1"/>
                        </a:solidFill>
                        <a:latin typeface="+mj-lt"/>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499153006"/>
                  </a:ext>
                </a:extLst>
              </a:tr>
              <a:tr h="1081756">
                <a:tc>
                  <a:txBody>
                    <a:bodyPr/>
                    <a:lstStyle/>
                    <a:p>
                      <a:pPr algn="ctr" fontAlgn="ctr"/>
                      <a:r>
                        <a:rPr lang="en-US" sz="1200" b="0" i="0" u="none" strike="noStrike" dirty="0">
                          <a:solidFill>
                            <a:schemeClr val="tx1"/>
                          </a:solidFill>
                          <a:latin typeface="+mj-lt"/>
                        </a:rPr>
                        <a:t>3</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 Health Worker (ANM) training</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ANM/Health worker</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901</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2</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District</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 901</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latin typeface="+mj-lt"/>
                        </a:rPr>
                        <a:t>To be</a:t>
                      </a:r>
                      <a:r>
                        <a:rPr lang="en-US" sz="1200" b="0" i="0" u="none" strike="noStrike" baseline="0" dirty="0" smtClean="0">
                          <a:solidFill>
                            <a:schemeClr val="tx1"/>
                          </a:solidFill>
                          <a:latin typeface="+mj-lt"/>
                        </a:rPr>
                        <a:t> completed in from Dec, 2022 to Jan 2023</a:t>
                      </a:r>
                      <a:endParaRPr lang="en-US" sz="1200" b="0" i="0" u="none" strike="noStrike" dirty="0">
                        <a:solidFill>
                          <a:schemeClr val="tx1"/>
                        </a:solidFill>
                        <a:latin typeface="+mj-lt"/>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589426725"/>
                  </a:ext>
                </a:extLst>
              </a:tr>
              <a:tr h="542179">
                <a:tc>
                  <a:txBody>
                    <a:bodyPr/>
                    <a:lstStyle/>
                    <a:p>
                      <a:pPr algn="ctr" fontAlgn="ctr"/>
                      <a:r>
                        <a:rPr lang="en-US" sz="1200" b="0" i="0" u="none" strike="noStrike" dirty="0">
                          <a:solidFill>
                            <a:schemeClr val="tx1"/>
                          </a:solidFill>
                          <a:latin typeface="+mj-lt"/>
                        </a:rPr>
                        <a:t>4</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Medical Officers training</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MO</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50</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3</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RFPTC</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chemeClr val="tx1"/>
                          </a:solidFill>
                          <a:latin typeface="+mj-lt"/>
                        </a:rPr>
                        <a:t>50</a:t>
                      </a: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smtClean="0">
                          <a:solidFill>
                            <a:schemeClr val="tx1"/>
                          </a:solidFill>
                          <a:latin typeface="+mj-lt"/>
                        </a:rPr>
                        <a:t>To be</a:t>
                      </a:r>
                      <a:r>
                        <a:rPr lang="en-US" sz="1200" b="0" i="0" u="none" strike="noStrike" baseline="0" dirty="0" smtClean="0">
                          <a:solidFill>
                            <a:schemeClr val="tx1"/>
                          </a:solidFill>
                          <a:latin typeface="+mj-lt"/>
                        </a:rPr>
                        <a:t> completed in from Dec, 2022 to Jan 2023</a:t>
                      </a:r>
                      <a:endParaRPr lang="en-US" sz="1200" b="0" i="0" u="none" strike="noStrike" dirty="0">
                        <a:solidFill>
                          <a:schemeClr val="tx1"/>
                        </a:solidFill>
                        <a:latin typeface="+mj-lt"/>
                      </a:endParaRPr>
                    </a:p>
                  </a:txBody>
                  <a:tcPr marL="6485" marR="6485" marT="64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3388135400"/>
                  </a:ext>
                </a:extLst>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Other Routine Immunization updates</a:t>
            </a:r>
            <a:endParaRPr lang="en-US" sz="2800" b="1" dirty="0">
              <a:solidFill>
                <a:schemeClr val="bg1"/>
              </a:solidFill>
            </a:endParaRPr>
          </a:p>
        </p:txBody>
      </p:sp>
      <p:graphicFrame>
        <p:nvGraphicFramePr>
          <p:cNvPr id="4" name="Content Placeholder 10">
            <a:extLst>
              <a:ext uri="{FF2B5EF4-FFF2-40B4-BE49-F238E27FC236}">
                <a16:creationId xmlns="" xmlns:a16="http://schemas.microsoft.com/office/drawing/2014/main" id="{41967DD6-8C91-4E68-9662-44E28C2B6B88}"/>
              </a:ext>
            </a:extLst>
          </p:cNvPr>
          <p:cNvGraphicFramePr>
            <a:graphicFrameLocks/>
          </p:cNvGraphicFramePr>
          <p:nvPr>
            <p:extLst>
              <p:ext uri="{D42A27DB-BD31-4B8C-83A1-F6EECF244321}">
                <p14:modId xmlns:p14="http://schemas.microsoft.com/office/powerpoint/2010/main" xmlns="" val="557845540"/>
              </p:ext>
            </p:extLst>
          </p:nvPr>
        </p:nvGraphicFramePr>
        <p:xfrm>
          <a:off x="228600" y="819151"/>
          <a:ext cx="8686800" cy="4103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COVID-19 Vaccination till 27 October, 2022</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xmlns="" val="1041711297"/>
              </p:ext>
            </p:extLst>
          </p:nvPr>
        </p:nvGraphicFramePr>
        <p:xfrm>
          <a:off x="228599" y="817903"/>
          <a:ext cx="8763001" cy="2304778"/>
        </p:xfrm>
        <a:graphic>
          <a:graphicData uri="http://schemas.openxmlformats.org/drawingml/2006/table">
            <a:tbl>
              <a:tblPr>
                <a:tableStyleId>{D7AC3CCA-C797-4891-BE02-D94E43425B78}</a:tableStyleId>
              </a:tblPr>
              <a:tblGrid>
                <a:gridCol w="1560665"/>
                <a:gridCol w="1114762"/>
                <a:gridCol w="1040445"/>
                <a:gridCol w="907541"/>
                <a:gridCol w="1102832"/>
                <a:gridCol w="773384"/>
                <a:gridCol w="1133656"/>
                <a:gridCol w="1129716"/>
              </a:tblGrid>
              <a:tr h="153647">
                <a:tc gridSpan="8">
                  <a:txBody>
                    <a:bodyPr/>
                    <a:lstStyle/>
                    <a:p>
                      <a:pPr algn="ctr" fontAlgn="b"/>
                      <a:r>
                        <a:rPr lang="en-US" sz="1400" u="none" strike="noStrike" dirty="0">
                          <a:effectLst/>
                        </a:rPr>
                        <a:t> </a:t>
                      </a:r>
                      <a:r>
                        <a:rPr lang="en-US" sz="1600" u="none" strike="noStrike" dirty="0" smtClean="0">
                          <a:effectLst/>
                        </a:rPr>
                        <a:t>16 </a:t>
                      </a:r>
                      <a:r>
                        <a:rPr lang="en-US" sz="1600" u="none" strike="noStrike" dirty="0">
                          <a:effectLst/>
                        </a:rPr>
                        <a:t>January 2021 to 27 October 2022</a:t>
                      </a:r>
                      <a:endParaRPr lang="en-US" sz="1600" b="1" i="0" u="none" strike="noStrike" dirty="0">
                        <a:solidFill>
                          <a:srgbClr val="000000"/>
                        </a:solidFill>
                        <a:effectLst/>
                        <a:latin typeface="+mj-lt"/>
                      </a:endParaRPr>
                    </a:p>
                  </a:txBody>
                  <a:tcPr marL="5871" marR="5871" marT="5871" marB="0" anchor="ctr"/>
                </a:tc>
                <a:tc hMerge="1">
                  <a:txBody>
                    <a:bodyPr/>
                    <a:lstStyle/>
                    <a:p>
                      <a:pPr algn="ctr" fontAlgn="t"/>
                      <a:endParaRPr lang="en-US" sz="1800" b="1" i="0" u="none" strike="noStrike" dirty="0">
                        <a:solidFill>
                          <a:srgbClr val="000000"/>
                        </a:solidFill>
                        <a:effectLst/>
                        <a:latin typeface="+mj-lt"/>
                      </a:endParaRPr>
                    </a:p>
                  </a:txBody>
                  <a:tcPr marL="5871" marR="5871" marT="587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56697">
                <a:tc>
                  <a:txBody>
                    <a:bodyPr/>
                    <a:lstStyle/>
                    <a:p>
                      <a:pPr algn="ctr" fontAlgn="ctr"/>
                      <a:r>
                        <a:rPr lang="en-US" sz="1200" u="none" strike="noStrike" dirty="0">
                          <a:effectLst/>
                        </a:rPr>
                        <a:t> </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Estimated </a:t>
                      </a:r>
                      <a:r>
                        <a:rPr lang="en-US" sz="1200" u="none" strike="noStrike" kern="1200" dirty="0">
                          <a:effectLst/>
                        </a:rPr>
                        <a:t>Population</a:t>
                      </a:r>
                      <a:endParaRPr lang="en-US" sz="1200" b="1" i="0" u="none" strike="noStrike" kern="1200" dirty="0">
                        <a:solidFill>
                          <a:srgbClr val="000000"/>
                        </a:solidFill>
                        <a:effectLst/>
                        <a:latin typeface="+mj-lt"/>
                        <a:ea typeface="+mn-ea"/>
                        <a:cs typeface="+mn-cs"/>
                      </a:endParaRPr>
                    </a:p>
                  </a:txBody>
                  <a:tcPr marL="70456" marR="5871" marT="5871" marB="0" anchor="ctr">
                    <a:noFill/>
                  </a:tcPr>
                </a:tc>
                <a:tc>
                  <a:txBody>
                    <a:bodyPr/>
                    <a:lstStyle/>
                    <a:p>
                      <a:pPr algn="ctr" fontAlgn="t"/>
                      <a:r>
                        <a:rPr lang="en-US" sz="1200" u="none" strike="noStrike" dirty="0">
                          <a:effectLst/>
                        </a:rPr>
                        <a:t>First Dose Coverage</a:t>
                      </a:r>
                      <a:endParaRPr lang="en-US" sz="1200" b="1" i="0" u="none" strike="noStrike" dirty="0">
                        <a:solidFill>
                          <a:srgbClr val="000000"/>
                        </a:solidFill>
                        <a:effectLst/>
                        <a:latin typeface="+mj-lt"/>
                      </a:endParaRPr>
                    </a:p>
                  </a:txBody>
                  <a:tcPr marL="140911" marR="5871" marT="5871" marB="0" anchor="ctr">
                    <a:noFill/>
                  </a:tcPr>
                </a:tc>
                <a:tc>
                  <a:txBody>
                    <a:bodyPr/>
                    <a:lstStyle/>
                    <a:p>
                      <a:pPr algn="ctr" fontAlgn="ctr"/>
                      <a:r>
                        <a:rPr lang="en-US" sz="1200" u="none" strike="noStrike" dirty="0" smtClean="0">
                          <a:effectLst/>
                        </a:rPr>
                        <a:t>%        </a:t>
                      </a:r>
                      <a:r>
                        <a:rPr lang="en-US" sz="1200" u="none" strike="noStrike" dirty="0">
                          <a:effectLst/>
                        </a:rPr>
                        <a:t>First Dose</a:t>
                      </a:r>
                      <a:endParaRPr lang="en-US" sz="1200" b="1" i="0" u="none" strike="noStrike" dirty="0">
                        <a:solidFill>
                          <a:srgbClr val="000000"/>
                        </a:solidFill>
                        <a:effectLst/>
                        <a:latin typeface="+mj-lt"/>
                      </a:endParaRPr>
                    </a:p>
                  </a:txBody>
                  <a:tcPr marL="70456" marR="5871" marT="5871" marB="0" anchor="ctr">
                    <a:noFill/>
                  </a:tcPr>
                </a:tc>
                <a:tc>
                  <a:txBody>
                    <a:bodyPr/>
                    <a:lstStyle/>
                    <a:p>
                      <a:pPr algn="ctr" fontAlgn="t"/>
                      <a:r>
                        <a:rPr lang="en-US" sz="1200" u="none" strike="noStrike" dirty="0">
                          <a:effectLst/>
                        </a:rPr>
                        <a:t>Second Dose Coverage</a:t>
                      </a:r>
                      <a:endParaRPr lang="en-US" sz="1200" b="1" i="0" u="none" strike="noStrike" dirty="0">
                        <a:solidFill>
                          <a:srgbClr val="000000"/>
                        </a:solidFill>
                        <a:effectLst/>
                        <a:latin typeface="+mj-lt"/>
                      </a:endParaRPr>
                    </a:p>
                  </a:txBody>
                  <a:tcPr marL="70456" marR="5871" marT="5871" marB="0" anchor="ctr">
                    <a:noFill/>
                  </a:tcPr>
                </a:tc>
                <a:tc>
                  <a:txBody>
                    <a:bodyPr/>
                    <a:lstStyle/>
                    <a:p>
                      <a:pPr algn="ctr" fontAlgn="ctr"/>
                      <a:r>
                        <a:rPr lang="en-US" sz="1200" u="none" strike="noStrike" dirty="0">
                          <a:effectLst/>
                        </a:rPr>
                        <a:t>% </a:t>
                      </a:r>
                      <a:r>
                        <a:rPr lang="en-US" sz="1200" u="none" strike="noStrike" dirty="0" smtClean="0">
                          <a:effectLst/>
                        </a:rPr>
                        <a:t>   Second </a:t>
                      </a:r>
                      <a:r>
                        <a:rPr lang="en-US" sz="1200" u="none" strike="noStrike" dirty="0">
                          <a:effectLst/>
                        </a:rPr>
                        <a:t>Dose</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Precaution Dose</a:t>
                      </a:r>
                      <a:endParaRPr lang="en-US" sz="1200" b="1" i="0" u="none" strike="noStrike">
                        <a:solidFill>
                          <a:srgbClr val="000000"/>
                        </a:solidFill>
                        <a:effectLst/>
                        <a:latin typeface="+mj-lt"/>
                      </a:endParaRPr>
                    </a:p>
                  </a:txBody>
                  <a:tcPr marL="140911" marR="5871" marT="5871" marB="0" anchor="ctr">
                    <a:noFill/>
                  </a:tcPr>
                </a:tc>
                <a:tc>
                  <a:txBody>
                    <a:bodyPr/>
                    <a:lstStyle/>
                    <a:p>
                      <a:pPr algn="ctr" fontAlgn="t"/>
                      <a:r>
                        <a:rPr lang="en-US" sz="1200" u="none" strike="noStrike">
                          <a:effectLst/>
                        </a:rPr>
                        <a:t>Total Doses Administered</a:t>
                      </a:r>
                      <a:endParaRPr lang="en-US" sz="1200" b="1" i="0" u="none" strike="noStrike">
                        <a:solidFill>
                          <a:srgbClr val="000000"/>
                        </a:solidFill>
                        <a:effectLst/>
                        <a:latin typeface="+mj-lt"/>
                      </a:endParaRPr>
                    </a:p>
                  </a:txBody>
                  <a:tcPr marL="70456" marR="5871" marT="5871" marB="0" anchor="ctr">
                    <a:noFill/>
                  </a:tcPr>
                </a:tc>
              </a:tr>
              <a:tr h="147581">
                <a:tc>
                  <a:txBody>
                    <a:bodyPr/>
                    <a:lstStyle/>
                    <a:p>
                      <a:pPr algn="ctr" fontAlgn="t"/>
                      <a:r>
                        <a:rPr lang="en-US" sz="1200" u="none" strike="noStrike" dirty="0">
                          <a:effectLst/>
                        </a:rPr>
                        <a:t>HCW *</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1,009,876</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985,549</a:t>
                      </a:r>
                      <a:endParaRPr lang="en-US" sz="1200" b="0"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97.6%</a:t>
                      </a:r>
                      <a:endParaRPr lang="en-US" sz="1200" b="0"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994,077</a:t>
                      </a:r>
                      <a:endParaRPr lang="en-US" sz="1200" b="0"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100.9%</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902,563</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2,882,189</a:t>
                      </a:r>
                      <a:endParaRPr lang="en-US" sz="1200" b="1" i="0" u="none" strike="noStrike">
                        <a:solidFill>
                          <a:srgbClr val="000000"/>
                        </a:solidFill>
                        <a:effectLst/>
                        <a:latin typeface="+mj-lt"/>
                      </a:endParaRPr>
                    </a:p>
                  </a:txBody>
                  <a:tcPr marL="5871" marR="5871" marT="5871" marB="0" anchor="ctr">
                    <a:noFill/>
                  </a:tcPr>
                </a:tc>
              </a:tr>
              <a:tr h="147581">
                <a:tc>
                  <a:txBody>
                    <a:bodyPr/>
                    <a:lstStyle/>
                    <a:p>
                      <a:pPr algn="ctr" fontAlgn="t"/>
                      <a:r>
                        <a:rPr lang="en-US" sz="1200" u="none" strike="noStrike">
                          <a:effectLst/>
                        </a:rPr>
                        <a:t>FLW *</a:t>
                      </a:r>
                      <a:endParaRPr lang="en-US" sz="1200" b="1"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1,043,604</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1,045,618</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100.2%</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1,076,284</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102.9%</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1,504,398</a:t>
                      </a:r>
                      <a:endParaRPr lang="en-US" sz="1200" b="0"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3,626,300</a:t>
                      </a:r>
                      <a:endParaRPr lang="en-US" sz="1200" b="1" i="0" u="none" strike="noStrike">
                        <a:solidFill>
                          <a:srgbClr val="000000"/>
                        </a:solidFill>
                        <a:effectLst/>
                        <a:latin typeface="+mj-lt"/>
                      </a:endParaRPr>
                    </a:p>
                  </a:txBody>
                  <a:tcPr marL="5871" marR="5871" marT="5871" marB="0" anchor="ctr">
                    <a:noFill/>
                  </a:tcPr>
                </a:tc>
              </a:tr>
              <a:tr h="280217">
                <a:tc>
                  <a:txBody>
                    <a:bodyPr/>
                    <a:lstStyle/>
                    <a:p>
                      <a:pPr algn="ctr" fontAlgn="t"/>
                      <a:r>
                        <a:rPr lang="en-US" sz="1200" u="none" strike="noStrike" dirty="0">
                          <a:effectLst/>
                        </a:rPr>
                        <a:t>Citizens 18 - 44 yrs</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99,733,447</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102,592,316</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102.9%</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96,732,189</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97.0%</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24,966,580</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224,291,085</a:t>
                      </a:r>
                      <a:endParaRPr lang="en-US" sz="1200" b="1" i="0" u="none" strike="noStrike">
                        <a:solidFill>
                          <a:srgbClr val="000000"/>
                        </a:solidFill>
                        <a:effectLst/>
                        <a:latin typeface="+mj-lt"/>
                      </a:endParaRPr>
                    </a:p>
                  </a:txBody>
                  <a:tcPr marL="5871" marR="5871" marT="5871" marB="0" anchor="ctr">
                    <a:noFill/>
                  </a:tcPr>
                </a:tc>
              </a:tr>
              <a:tr h="280217">
                <a:tc>
                  <a:txBody>
                    <a:bodyPr/>
                    <a:lstStyle/>
                    <a:p>
                      <a:pPr algn="ctr" fontAlgn="t"/>
                      <a:r>
                        <a:rPr lang="en-US" sz="1200" u="none" strike="noStrike">
                          <a:effectLst/>
                        </a:rPr>
                        <a:t>Citizens 45 - 59 yrs</a:t>
                      </a:r>
                      <a:endParaRPr lang="en-US" sz="1200" b="1"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28,938,442</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31,330,740</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a:effectLst/>
                        </a:rPr>
                        <a:t>108.3%</a:t>
                      </a:r>
                      <a:endParaRPr lang="en-US" sz="1200" b="0"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30,881,162</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106.7%</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10,354,670</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72,566,572</a:t>
                      </a:r>
                      <a:endParaRPr lang="en-US" sz="1200" b="1" i="0" u="none" strike="noStrike" dirty="0">
                        <a:solidFill>
                          <a:srgbClr val="000000"/>
                        </a:solidFill>
                        <a:effectLst/>
                        <a:latin typeface="+mj-lt"/>
                      </a:endParaRPr>
                    </a:p>
                  </a:txBody>
                  <a:tcPr marL="5871" marR="5871" marT="5871" marB="0" anchor="ctr">
                    <a:noFill/>
                  </a:tcPr>
                </a:tc>
              </a:tr>
              <a:tr h="280217">
                <a:tc>
                  <a:txBody>
                    <a:bodyPr/>
                    <a:lstStyle/>
                    <a:p>
                      <a:pPr algn="ctr" fontAlgn="t"/>
                      <a:r>
                        <a:rPr lang="en-US" sz="1200" u="none" strike="noStrike" dirty="0">
                          <a:effectLst/>
                        </a:rPr>
                        <a:t>Citizens 60+ </a:t>
                      </a:r>
                      <a:r>
                        <a:rPr lang="en-US" sz="1200" u="none" strike="noStrike" dirty="0" err="1">
                          <a:effectLst/>
                        </a:rPr>
                        <a:t>yrs</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18,752,111</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18,083,284</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96.4%</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17,977,641</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95.9%</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6,795,120</a:t>
                      </a:r>
                      <a:endParaRPr lang="en-US" sz="1200" b="0"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42,856,045</a:t>
                      </a:r>
                      <a:endParaRPr lang="en-US" sz="1200" b="1" i="0" u="none" strike="noStrike" dirty="0">
                        <a:solidFill>
                          <a:srgbClr val="000000"/>
                        </a:solidFill>
                        <a:effectLst/>
                        <a:latin typeface="+mj-lt"/>
                      </a:endParaRPr>
                    </a:p>
                  </a:txBody>
                  <a:tcPr marL="5871" marR="5871" marT="5871" marB="0" anchor="ctr">
                    <a:noFill/>
                  </a:tcPr>
                </a:tc>
              </a:tr>
              <a:tr h="280217">
                <a:tc>
                  <a:txBody>
                    <a:bodyPr/>
                    <a:lstStyle/>
                    <a:p>
                      <a:pPr algn="ctr" fontAlgn="t"/>
                      <a:r>
                        <a:rPr lang="en-US" sz="1200" u="none" strike="noStrike">
                          <a:effectLst/>
                        </a:rPr>
                        <a:t>Total (18+ yrs)^</a:t>
                      </a:r>
                      <a:endParaRPr lang="en-US" sz="1200" b="1" i="0" u="none" strike="noStrike">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147,424,000</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154,037,507</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104.49%</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147,661,353</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100.16%</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44,523,331</a:t>
                      </a:r>
                      <a:endParaRPr lang="en-US" sz="1200" b="1" i="0" u="none" strike="noStrike" dirty="0">
                        <a:solidFill>
                          <a:srgbClr val="000000"/>
                        </a:solidFill>
                        <a:effectLst/>
                        <a:latin typeface="+mj-lt"/>
                      </a:endParaRPr>
                    </a:p>
                  </a:txBody>
                  <a:tcPr marL="5871" marR="5871" marT="5871" marB="0" anchor="ctr">
                    <a:noFill/>
                  </a:tcPr>
                </a:tc>
                <a:tc>
                  <a:txBody>
                    <a:bodyPr/>
                    <a:lstStyle/>
                    <a:p>
                      <a:pPr algn="ctr" fontAlgn="t"/>
                      <a:r>
                        <a:rPr lang="en-US" sz="1200" u="none" strike="noStrike" dirty="0">
                          <a:effectLst/>
                        </a:rPr>
                        <a:t>346,222,191</a:t>
                      </a:r>
                      <a:endParaRPr lang="en-US" sz="1200" b="1" i="0" u="none" strike="noStrike" dirty="0">
                        <a:solidFill>
                          <a:srgbClr val="000000"/>
                        </a:solidFill>
                        <a:effectLst/>
                        <a:latin typeface="+mj-lt"/>
                      </a:endParaRPr>
                    </a:p>
                  </a:txBody>
                  <a:tcPr marL="5871" marR="5871" marT="5871" marB="0" anchor="ctr">
                    <a:no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3324245203"/>
              </p:ext>
            </p:extLst>
          </p:nvPr>
        </p:nvGraphicFramePr>
        <p:xfrm>
          <a:off x="228600" y="3257551"/>
          <a:ext cx="8763000" cy="1066800"/>
        </p:xfrm>
        <a:graphic>
          <a:graphicData uri="http://schemas.openxmlformats.org/drawingml/2006/table">
            <a:tbl>
              <a:tblPr>
                <a:tableStyleId>{D7AC3CCA-C797-4891-BE02-D94E43425B78}</a:tableStyleId>
              </a:tblPr>
              <a:tblGrid>
                <a:gridCol w="1708042"/>
                <a:gridCol w="1113941"/>
                <a:gridCol w="1262466"/>
                <a:gridCol w="891153"/>
                <a:gridCol w="1427672"/>
                <a:gridCol w="1097260"/>
                <a:gridCol w="1262466"/>
              </a:tblGrid>
              <a:tr h="455878">
                <a:tc>
                  <a:txBody>
                    <a:bodyPr/>
                    <a:lstStyle/>
                    <a:p>
                      <a:pPr algn="ctr" fontAlgn="ctr"/>
                      <a:r>
                        <a:rPr lang="en-US" sz="1200" u="none" strike="noStrike" dirty="0">
                          <a:effectLst/>
                        </a:rPr>
                        <a:t> </a:t>
                      </a:r>
                      <a:r>
                        <a:rPr lang="en-US" sz="1200" u="none" strike="noStrike" dirty="0" smtClean="0">
                          <a:effectLst/>
                        </a:rPr>
                        <a:t>Age</a:t>
                      </a:r>
                      <a:endParaRPr lang="en-US" sz="1200" b="0" i="0" u="none" strike="noStrike" dirty="0">
                        <a:solidFill>
                          <a:srgbClr val="000000"/>
                        </a:solidFill>
                        <a:effectLst/>
                        <a:latin typeface="+mj-lt"/>
                      </a:endParaRPr>
                    </a:p>
                  </a:txBody>
                  <a:tcPr marL="6682" marR="6682" marT="6682" marB="0" anchor="ctr"/>
                </a:tc>
                <a:tc>
                  <a:txBody>
                    <a:bodyPr/>
                    <a:lstStyle/>
                    <a:p>
                      <a:pPr algn="ctr" fontAlgn="t"/>
                      <a:r>
                        <a:rPr lang="en-US" sz="1200" u="none" strike="noStrike" dirty="0">
                          <a:effectLst/>
                        </a:rPr>
                        <a:t>Estimated Population</a:t>
                      </a:r>
                      <a:endParaRPr lang="en-US" sz="1200" b="1" i="0" u="none" strike="noStrike" dirty="0">
                        <a:solidFill>
                          <a:srgbClr val="000000"/>
                        </a:solidFill>
                        <a:effectLst/>
                        <a:latin typeface="+mj-lt"/>
                      </a:endParaRPr>
                    </a:p>
                  </a:txBody>
                  <a:tcPr marL="80180" marR="6682" marT="6682" marB="0"/>
                </a:tc>
                <a:tc>
                  <a:txBody>
                    <a:bodyPr/>
                    <a:lstStyle/>
                    <a:p>
                      <a:pPr algn="ctr" fontAlgn="t"/>
                      <a:r>
                        <a:rPr lang="en-US" sz="1200" u="none" strike="noStrike" dirty="0">
                          <a:effectLst/>
                        </a:rPr>
                        <a:t>First Dose Coverage</a:t>
                      </a:r>
                      <a:endParaRPr lang="en-US" sz="1200" b="1" i="0" u="none" strike="noStrike" dirty="0">
                        <a:solidFill>
                          <a:srgbClr val="000000"/>
                        </a:solidFill>
                        <a:effectLst/>
                        <a:latin typeface="+mj-lt"/>
                      </a:endParaRPr>
                    </a:p>
                  </a:txBody>
                  <a:tcPr marL="160360" marR="6682" marT="6682" marB="0"/>
                </a:tc>
                <a:tc>
                  <a:txBody>
                    <a:bodyPr/>
                    <a:lstStyle/>
                    <a:p>
                      <a:pPr algn="ctr" fontAlgn="ctr"/>
                      <a:r>
                        <a:rPr lang="en-US" sz="1200" u="none" strike="noStrike" dirty="0">
                          <a:effectLst/>
                        </a:rPr>
                        <a:t>% First Dose</a:t>
                      </a:r>
                      <a:endParaRPr lang="en-US" sz="1200" b="1" i="0" u="none" strike="noStrike" dirty="0">
                        <a:solidFill>
                          <a:srgbClr val="000000"/>
                        </a:solidFill>
                        <a:effectLst/>
                        <a:latin typeface="+mj-lt"/>
                      </a:endParaRPr>
                    </a:p>
                  </a:txBody>
                  <a:tcPr marL="80180" marR="6682" marT="6682" marB="0" anchor="ctr"/>
                </a:tc>
                <a:tc>
                  <a:txBody>
                    <a:bodyPr/>
                    <a:lstStyle/>
                    <a:p>
                      <a:pPr algn="ctr" fontAlgn="t"/>
                      <a:r>
                        <a:rPr lang="en-US" sz="1200" u="none" strike="noStrike" dirty="0">
                          <a:effectLst/>
                        </a:rPr>
                        <a:t>Second Dose Coverage</a:t>
                      </a:r>
                      <a:endParaRPr lang="en-US" sz="1200" b="1" i="0" u="none" strike="noStrike" dirty="0">
                        <a:solidFill>
                          <a:srgbClr val="000000"/>
                        </a:solidFill>
                        <a:effectLst/>
                        <a:latin typeface="+mj-lt"/>
                      </a:endParaRPr>
                    </a:p>
                  </a:txBody>
                  <a:tcPr marL="80180" marR="6682" marT="6682" marB="0"/>
                </a:tc>
                <a:tc>
                  <a:txBody>
                    <a:bodyPr/>
                    <a:lstStyle/>
                    <a:p>
                      <a:pPr algn="ctr" fontAlgn="ctr"/>
                      <a:r>
                        <a:rPr lang="en-US" sz="1200" u="none" strike="noStrike" dirty="0">
                          <a:effectLst/>
                        </a:rPr>
                        <a:t>% Second Dose</a:t>
                      </a:r>
                      <a:endParaRPr lang="en-US" sz="1200" b="1" i="0" u="none" strike="noStrike" dirty="0">
                        <a:solidFill>
                          <a:srgbClr val="000000"/>
                        </a:solidFill>
                        <a:effectLst/>
                        <a:latin typeface="+mj-lt"/>
                      </a:endParaRPr>
                    </a:p>
                  </a:txBody>
                  <a:tcPr marL="6682" marR="6682" marT="6682" marB="0" anchor="ctr"/>
                </a:tc>
                <a:tc>
                  <a:txBody>
                    <a:bodyPr/>
                    <a:lstStyle/>
                    <a:p>
                      <a:pPr algn="ctr" fontAlgn="t"/>
                      <a:r>
                        <a:rPr lang="en-US" sz="1200" u="none" strike="noStrike">
                          <a:effectLst/>
                        </a:rPr>
                        <a:t>Total Doses Administered</a:t>
                      </a:r>
                      <a:endParaRPr lang="en-US" sz="1200" b="1" i="0" u="none" strike="noStrike">
                        <a:solidFill>
                          <a:srgbClr val="000000"/>
                        </a:solidFill>
                        <a:effectLst/>
                        <a:latin typeface="+mj-lt"/>
                      </a:endParaRPr>
                    </a:p>
                  </a:txBody>
                  <a:tcPr marL="80180" marR="6682" marT="6682" marB="0"/>
                </a:tc>
              </a:tr>
              <a:tr h="305461">
                <a:tc>
                  <a:txBody>
                    <a:bodyPr/>
                    <a:lstStyle/>
                    <a:p>
                      <a:pPr algn="ctr" fontAlgn="t"/>
                      <a:r>
                        <a:rPr lang="en-US" sz="1200" u="none" strike="noStrike" dirty="0">
                          <a:effectLst/>
                        </a:rPr>
                        <a:t>Citizens 15 - 17 yrs</a:t>
                      </a:r>
                      <a:endParaRPr lang="en-US" sz="1200" b="1"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14,014,000</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14,188,709</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a:effectLst/>
                        </a:rPr>
                        <a:t>101.2%</a:t>
                      </a:r>
                      <a:endParaRPr lang="en-US" sz="1200" b="0" i="0" u="none" strike="noStrike">
                        <a:solidFill>
                          <a:srgbClr val="000000"/>
                        </a:solidFill>
                        <a:effectLst/>
                        <a:latin typeface="+mj-lt"/>
                      </a:endParaRPr>
                    </a:p>
                  </a:txBody>
                  <a:tcPr marL="6682" marR="6682" marT="6682" marB="0">
                    <a:noFill/>
                  </a:tcPr>
                </a:tc>
                <a:tc>
                  <a:txBody>
                    <a:bodyPr/>
                    <a:lstStyle/>
                    <a:p>
                      <a:pPr algn="ctr" fontAlgn="t"/>
                      <a:r>
                        <a:rPr lang="en-US" sz="1200" u="none" strike="noStrike" dirty="0">
                          <a:effectLst/>
                        </a:rPr>
                        <a:t>13,203,516</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94.2%</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27,392,225</a:t>
                      </a:r>
                      <a:endParaRPr lang="en-US" sz="1200" b="1" i="0" u="none" strike="noStrike" dirty="0">
                        <a:solidFill>
                          <a:srgbClr val="000000"/>
                        </a:solidFill>
                        <a:effectLst/>
                        <a:latin typeface="+mj-lt"/>
                      </a:endParaRPr>
                    </a:p>
                  </a:txBody>
                  <a:tcPr marL="6682" marR="6682" marT="6682" marB="0">
                    <a:noFill/>
                  </a:tcPr>
                </a:tc>
              </a:tr>
              <a:tr h="305461">
                <a:tc>
                  <a:txBody>
                    <a:bodyPr/>
                    <a:lstStyle/>
                    <a:p>
                      <a:pPr algn="ctr" fontAlgn="t"/>
                      <a:r>
                        <a:rPr lang="en-US" sz="1200" u="none" strike="noStrike">
                          <a:effectLst/>
                        </a:rPr>
                        <a:t>Citizens 12 - 14 yrs</a:t>
                      </a:r>
                      <a:endParaRPr lang="en-US" sz="1200" b="1" i="0" u="none" strike="noStrike">
                        <a:solidFill>
                          <a:srgbClr val="000000"/>
                        </a:solidFill>
                        <a:effectLst/>
                        <a:latin typeface="+mj-lt"/>
                      </a:endParaRPr>
                    </a:p>
                  </a:txBody>
                  <a:tcPr marL="6682" marR="6682" marT="6682" marB="0">
                    <a:noFill/>
                  </a:tcPr>
                </a:tc>
                <a:tc>
                  <a:txBody>
                    <a:bodyPr/>
                    <a:lstStyle/>
                    <a:p>
                      <a:pPr algn="ctr" fontAlgn="t"/>
                      <a:r>
                        <a:rPr lang="en-US" sz="1200" u="none" strike="noStrike">
                          <a:effectLst/>
                        </a:rPr>
                        <a:t>8,464,000</a:t>
                      </a:r>
                      <a:endParaRPr lang="en-US" sz="1200" b="0" i="0" u="none" strike="noStrike">
                        <a:solidFill>
                          <a:srgbClr val="000000"/>
                        </a:solidFill>
                        <a:effectLst/>
                        <a:latin typeface="+mj-lt"/>
                      </a:endParaRPr>
                    </a:p>
                  </a:txBody>
                  <a:tcPr marL="6682" marR="6682" marT="6682" marB="0">
                    <a:noFill/>
                  </a:tcPr>
                </a:tc>
                <a:tc>
                  <a:txBody>
                    <a:bodyPr/>
                    <a:lstStyle/>
                    <a:p>
                      <a:pPr algn="ctr" fontAlgn="t"/>
                      <a:r>
                        <a:rPr lang="en-US" sz="1200" u="none" strike="noStrike" dirty="0">
                          <a:effectLst/>
                        </a:rPr>
                        <a:t>8,707,969</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102.9%</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7,869,160</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93.0%</a:t>
                      </a:r>
                      <a:endParaRPr lang="en-US" sz="1200" b="0" i="0" u="none" strike="noStrike" dirty="0">
                        <a:solidFill>
                          <a:srgbClr val="000000"/>
                        </a:solidFill>
                        <a:effectLst/>
                        <a:latin typeface="+mj-lt"/>
                      </a:endParaRPr>
                    </a:p>
                  </a:txBody>
                  <a:tcPr marL="6682" marR="6682" marT="6682" marB="0">
                    <a:noFill/>
                  </a:tcPr>
                </a:tc>
                <a:tc>
                  <a:txBody>
                    <a:bodyPr/>
                    <a:lstStyle/>
                    <a:p>
                      <a:pPr algn="ctr" fontAlgn="t"/>
                      <a:r>
                        <a:rPr lang="en-US" sz="1200" u="none" strike="noStrike" dirty="0">
                          <a:effectLst/>
                        </a:rPr>
                        <a:t>16,577,129</a:t>
                      </a:r>
                      <a:endParaRPr lang="en-US" sz="1200" b="1" i="0" u="none" strike="noStrike" dirty="0">
                        <a:solidFill>
                          <a:srgbClr val="000000"/>
                        </a:solidFill>
                        <a:effectLst/>
                        <a:latin typeface="+mj-lt"/>
                      </a:endParaRPr>
                    </a:p>
                  </a:txBody>
                  <a:tcPr marL="6682" marR="6682" marT="6682" marB="0">
                    <a:no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842318693"/>
              </p:ext>
            </p:extLst>
          </p:nvPr>
        </p:nvGraphicFramePr>
        <p:xfrm>
          <a:off x="5715000" y="4400550"/>
          <a:ext cx="3263900" cy="524038"/>
        </p:xfrm>
        <a:graphic>
          <a:graphicData uri="http://schemas.openxmlformats.org/drawingml/2006/table">
            <a:tbl>
              <a:tblPr>
                <a:tableStyleId>{D7AC3CCA-C797-4891-BE02-D94E43425B78}</a:tableStyleId>
              </a:tblPr>
              <a:tblGrid>
                <a:gridCol w="3263900"/>
              </a:tblGrid>
              <a:tr h="303058">
                <a:tc>
                  <a:txBody>
                    <a:bodyPr/>
                    <a:lstStyle/>
                    <a:p>
                      <a:pPr algn="ctr" fontAlgn="t"/>
                      <a:r>
                        <a:rPr lang="en-US" sz="1400" u="none" strike="noStrike" dirty="0">
                          <a:effectLst/>
                        </a:rPr>
                        <a:t>Grand Total Doses Administered</a:t>
                      </a:r>
                      <a:endParaRPr lang="en-US" sz="1400" b="1" i="0" u="none" strike="noStrike" dirty="0">
                        <a:solidFill>
                          <a:srgbClr val="000000"/>
                        </a:solidFill>
                        <a:effectLst/>
                        <a:latin typeface="+mj-lt"/>
                      </a:endParaRPr>
                    </a:p>
                  </a:txBody>
                  <a:tcPr marL="365760" marR="7620" marT="7620" marB="0" anchor="ctr"/>
                </a:tc>
              </a:tr>
              <a:tr h="154142">
                <a:tc>
                  <a:txBody>
                    <a:bodyPr/>
                    <a:lstStyle/>
                    <a:p>
                      <a:pPr algn="ctr" fontAlgn="t"/>
                      <a:r>
                        <a:rPr lang="en-US" sz="1400" u="none" strike="noStrike" dirty="0">
                          <a:effectLst/>
                        </a:rPr>
                        <a:t>390,191,545</a:t>
                      </a:r>
                      <a:endParaRPr lang="en-US" sz="1400" b="1" i="0" u="none" strike="noStrike" dirty="0">
                        <a:solidFill>
                          <a:srgbClr val="000000"/>
                        </a:solidFill>
                        <a:effectLst/>
                        <a:latin typeface="+mj-lt"/>
                      </a:endParaRPr>
                    </a:p>
                  </a:txBody>
                  <a:tcPr marL="548640" marR="7620" marT="7620" marB="0" anchor="ct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Quality Assurance </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GB" sz="2800" b="1" dirty="0" smtClean="0">
                <a:solidFill>
                  <a:schemeClr val="bg1"/>
                </a:solidFill>
              </a:rPr>
              <a:t>NQAS certified health facilities (DH) </a:t>
            </a:r>
            <a:endParaRPr lang="en-US" sz="2800" b="1" dirty="0"/>
          </a:p>
        </p:txBody>
      </p:sp>
      <p:graphicFrame>
        <p:nvGraphicFramePr>
          <p:cNvPr id="3" name="Content Placeholder 23">
            <a:extLst>
              <a:ext uri="{FF2B5EF4-FFF2-40B4-BE49-F238E27FC236}">
                <a16:creationId xmlns:a16="http://schemas.microsoft.com/office/drawing/2014/main" xmlns="" id="{AB49131F-7600-35B3-2645-FE30295C2514}"/>
              </a:ext>
            </a:extLst>
          </p:cNvPr>
          <p:cNvGraphicFramePr>
            <a:graphicFrameLocks noGrp="1"/>
          </p:cNvGraphicFramePr>
          <p:nvPr>
            <p:ph sz="half" idx="1"/>
            <p:extLst>
              <p:ext uri="{D42A27DB-BD31-4B8C-83A1-F6EECF244321}">
                <p14:modId xmlns:p14="http://schemas.microsoft.com/office/powerpoint/2010/main" xmlns="" val="2503568264"/>
              </p:ext>
            </p:extLst>
          </p:nvPr>
        </p:nvGraphicFramePr>
        <p:xfrm>
          <a:off x="304800" y="819150"/>
          <a:ext cx="4343400" cy="4191000"/>
        </p:xfrm>
        <a:graphic>
          <a:graphicData uri="http://schemas.openxmlformats.org/drawingml/2006/table">
            <a:tbl>
              <a:tblPr>
                <a:tableStyleId>{5C22544A-7EE6-4342-B048-85BDC9FD1C3A}</a:tableStyleId>
              </a:tblPr>
              <a:tblGrid>
                <a:gridCol w="388318">
                  <a:extLst>
                    <a:ext uri="{9D8B030D-6E8A-4147-A177-3AD203B41FA5}">
                      <a16:colId xmlns:a16="http://schemas.microsoft.com/office/drawing/2014/main" xmlns="" val="182777855"/>
                    </a:ext>
                  </a:extLst>
                </a:gridCol>
                <a:gridCol w="1409447">
                  <a:extLst>
                    <a:ext uri="{9D8B030D-6E8A-4147-A177-3AD203B41FA5}">
                      <a16:colId xmlns:a16="http://schemas.microsoft.com/office/drawing/2014/main" xmlns="" val="1185736918"/>
                    </a:ext>
                  </a:extLst>
                </a:gridCol>
                <a:gridCol w="2545635">
                  <a:extLst>
                    <a:ext uri="{9D8B030D-6E8A-4147-A177-3AD203B41FA5}">
                      <a16:colId xmlns:a16="http://schemas.microsoft.com/office/drawing/2014/main" xmlns="" val="2496195107"/>
                    </a:ext>
                  </a:extLst>
                </a:gridCol>
              </a:tblGrid>
              <a:tr h="190500">
                <a:tc>
                  <a:txBody>
                    <a:bodyPr/>
                    <a:lstStyle/>
                    <a:p>
                      <a:pPr algn="ctr" fontAlgn="ctr"/>
                      <a:r>
                        <a:rPr lang="en-US" sz="1200" b="1" u="none" strike="noStrike" dirty="0">
                          <a:effectLst/>
                        </a:rPr>
                        <a:t>S/N</a:t>
                      </a:r>
                      <a:endParaRPr lang="en-US" sz="1200" b="1"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a:effectLst/>
                        </a:rPr>
                        <a:t>District</a:t>
                      </a:r>
                      <a:endParaRPr lang="en-US" sz="1200" b="1"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effectLst/>
                        </a:rPr>
                        <a:t>Name of Facility</a:t>
                      </a:r>
                      <a:endParaRPr lang="en-US" sz="1200" b="1"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74735933"/>
                  </a:ext>
                </a:extLst>
              </a:tr>
              <a:tr h="190500">
                <a:tc>
                  <a:txBody>
                    <a:bodyPr/>
                    <a:lstStyle/>
                    <a:p>
                      <a:pPr algn="ct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Ambedkernagar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96733487"/>
                  </a:ext>
                </a:extLst>
              </a:tr>
              <a:tr h="190500">
                <a:tc>
                  <a:txBody>
                    <a:bodyPr/>
                    <a:lstStyle/>
                    <a:p>
                      <a:pPr algn="ctr" fontAlgn="b"/>
                      <a:r>
                        <a:rPr lang="en-US" sz="1200" u="none" strike="noStrike">
                          <a:effectLst/>
                        </a:rPr>
                        <a:t>2</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Amroha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Amroha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79872190"/>
                  </a:ext>
                </a:extLst>
              </a:tr>
              <a:tr h="190500">
                <a:tc>
                  <a:txBody>
                    <a:bodyPr/>
                    <a:lstStyle/>
                    <a:p>
                      <a:pPr algn="ctr" fontAlgn="b"/>
                      <a:r>
                        <a:rPr lang="en-US" sz="1200" u="none" strike="noStrike">
                          <a:effectLst/>
                        </a:rPr>
                        <a:t>3</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Baghpat</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Baghpat</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78299329"/>
                  </a:ext>
                </a:extLst>
              </a:tr>
              <a:tr h="190500">
                <a:tc>
                  <a:txBody>
                    <a:bodyPr/>
                    <a:lstStyle/>
                    <a:p>
                      <a:pPr algn="ctr" fontAlgn="b"/>
                      <a:r>
                        <a:rPr lang="en-US" sz="1200" u="none" strike="noStrike">
                          <a:effectLst/>
                        </a:rPr>
                        <a:t>4</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Kannauj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Kannauj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24145463"/>
                  </a:ext>
                </a:extLst>
              </a:tr>
              <a:tr h="190500">
                <a:tc>
                  <a:txBody>
                    <a:bodyPr/>
                    <a:lstStyle/>
                    <a:p>
                      <a:pPr algn="ctr" fontAlgn="b"/>
                      <a:r>
                        <a:rPr lang="en-US" sz="1200" u="none" strike="noStrike">
                          <a:effectLst/>
                        </a:rPr>
                        <a:t>5</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RML Combined Hospital</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19600489"/>
                  </a:ext>
                </a:extLst>
              </a:tr>
              <a:tr h="190500">
                <a:tc>
                  <a:txBody>
                    <a:bodyPr/>
                    <a:lstStyle/>
                    <a:p>
                      <a:pPr algn="ctr" fontAlgn="b"/>
                      <a:r>
                        <a:rPr lang="en-US" sz="1200" u="none" strike="noStrike">
                          <a:effectLst/>
                        </a:rPr>
                        <a:t>6</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R. L. B. HospitalLucknow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75399510"/>
                  </a:ext>
                </a:extLst>
              </a:tr>
              <a:tr h="190500">
                <a:tc>
                  <a:txBody>
                    <a:bodyPr/>
                    <a:lstStyle/>
                    <a:p>
                      <a:pPr algn="ctr" fontAlgn="b"/>
                      <a:r>
                        <a:rPr lang="en-US" sz="1200" u="none" strike="noStrike">
                          <a:effectLst/>
                        </a:rPr>
                        <a:t>7</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LBRN Hospital 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7812008"/>
                  </a:ext>
                </a:extLst>
              </a:tr>
              <a:tr h="190500">
                <a:tc>
                  <a:txBody>
                    <a:bodyPr/>
                    <a:lstStyle/>
                    <a:p>
                      <a:pPr algn="ctr" fontAlgn="b"/>
                      <a:r>
                        <a:rPr lang="en-US" sz="1200" u="none" strike="noStrike">
                          <a:effectLst/>
                        </a:rPr>
                        <a:t>8</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200" u="none" strike="noStrike">
                          <a:effectLst/>
                        </a:rPr>
                        <a:t>Shrawasti</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DCH </a:t>
                      </a:r>
                      <a:r>
                        <a:rPr lang="en-US" sz="1200" u="none" strike="noStrike" dirty="0" err="1">
                          <a:effectLst/>
                        </a:rPr>
                        <a:t>Shrawasti</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09555385"/>
                  </a:ext>
                </a:extLst>
              </a:tr>
              <a:tr h="190500">
                <a:tc>
                  <a:txBody>
                    <a:bodyPr/>
                    <a:lstStyle/>
                    <a:p>
                      <a:pPr algn="ctr" fontAlgn="b"/>
                      <a:r>
                        <a:rPr lang="en-US" sz="1200" u="none" strike="noStrike">
                          <a:effectLst/>
                        </a:rPr>
                        <a:t>9</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Sonebhadra</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Sonebhadra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40483783"/>
                  </a:ext>
                </a:extLst>
              </a:tr>
              <a:tr h="190500">
                <a:tc>
                  <a:txBody>
                    <a:bodyPr/>
                    <a:lstStyle/>
                    <a:p>
                      <a:pPr algn="ctr" fontAlgn="b"/>
                      <a:r>
                        <a:rPr lang="en-US" sz="1200" u="none" strike="noStrike">
                          <a:effectLst/>
                        </a:rPr>
                        <a:t>10</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Mathura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DCH Vrindavan</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96644607"/>
                  </a:ext>
                </a:extLst>
              </a:tr>
              <a:tr h="190500">
                <a:tc>
                  <a:txBody>
                    <a:bodyPr/>
                    <a:lstStyle/>
                    <a:p>
                      <a:pPr algn="ctr" fontAlgn="b"/>
                      <a:r>
                        <a:rPr lang="en-US" sz="1200" u="none" strike="noStrike">
                          <a:effectLst/>
                        </a:rPr>
                        <a:t>11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Ayodhya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Shri Ram Hospital Ayodhya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95245246"/>
                  </a:ext>
                </a:extLst>
              </a:tr>
              <a:tr h="190500">
                <a:tc>
                  <a:txBody>
                    <a:bodyPr/>
                    <a:lstStyle/>
                    <a:p>
                      <a:pPr algn="ctr" fontAlgn="b"/>
                      <a:r>
                        <a:rPr lang="en-US" sz="1200" u="none" strike="noStrike">
                          <a:effectLst/>
                        </a:rPr>
                        <a:t>12</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Etawah</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DH </a:t>
                      </a:r>
                      <a:r>
                        <a:rPr lang="en-US" sz="1200" u="none" strike="noStrike" dirty="0" err="1">
                          <a:effectLst/>
                        </a:rPr>
                        <a:t>Etawah</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820387376"/>
                  </a:ext>
                </a:extLst>
              </a:tr>
              <a:tr h="190500">
                <a:tc>
                  <a:txBody>
                    <a:bodyPr/>
                    <a:lstStyle/>
                    <a:p>
                      <a:pPr algn="ctr" fontAlgn="b"/>
                      <a:r>
                        <a:rPr lang="en-US" sz="1200" u="none" strike="noStrike">
                          <a:effectLst/>
                        </a:rPr>
                        <a:t>13</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Hamirpur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DH Hamirpur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6857300"/>
                  </a:ext>
                </a:extLst>
              </a:tr>
              <a:tr h="190500">
                <a:tc>
                  <a:txBody>
                    <a:bodyPr/>
                    <a:lstStyle/>
                    <a:p>
                      <a:pPr algn="ctr" fontAlgn="b"/>
                      <a:r>
                        <a:rPr lang="en-US" sz="1200" u="none" strike="noStrike">
                          <a:effectLst/>
                        </a:rPr>
                        <a:t>14</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Kanpur Nagar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KPM  hospital</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70130766"/>
                  </a:ext>
                </a:extLst>
              </a:tr>
              <a:tr h="190500">
                <a:tc>
                  <a:txBody>
                    <a:bodyPr/>
                    <a:lstStyle/>
                    <a:p>
                      <a:pPr algn="ctr" fontAlgn="b"/>
                      <a:r>
                        <a:rPr lang="en-US" sz="1200" u="none" strike="noStrike">
                          <a:effectLst/>
                        </a:rPr>
                        <a:t>15</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Prayagraj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T. B. Sapru Hospital</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55551693"/>
                  </a:ext>
                </a:extLst>
              </a:tr>
              <a:tr h="190500">
                <a:tc>
                  <a:txBody>
                    <a:bodyPr/>
                    <a:lstStyle/>
                    <a:p>
                      <a:pPr algn="ctr" fontAlgn="b"/>
                      <a:r>
                        <a:rPr lang="en-US" sz="1200" u="none" strike="noStrike">
                          <a:effectLst/>
                        </a:rPr>
                        <a:t>16</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Prayagraj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M.L.N Prayagraj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21622659"/>
                  </a:ext>
                </a:extLst>
              </a:tr>
              <a:tr h="190500">
                <a:tc>
                  <a:txBody>
                    <a:bodyPr/>
                    <a:lstStyle/>
                    <a:p>
                      <a:pPr algn="ctr" fontAlgn="b"/>
                      <a:r>
                        <a:rPr lang="en-US" sz="1200" u="none" strike="noStrike">
                          <a:effectLst/>
                        </a:rPr>
                        <a:t>17</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Raibareilly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DH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63420386"/>
                  </a:ext>
                </a:extLst>
              </a:tr>
              <a:tr h="190500">
                <a:tc>
                  <a:txBody>
                    <a:bodyPr/>
                    <a:lstStyle/>
                    <a:p>
                      <a:pPr algn="ctr" fontAlgn="b"/>
                      <a:r>
                        <a:rPr lang="en-US" sz="1200" u="none" strike="noStrike">
                          <a:effectLst/>
                        </a:rPr>
                        <a:t>18</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Varanasi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SSPG Varanasi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06506214"/>
                  </a:ext>
                </a:extLst>
              </a:tr>
              <a:tr h="190500">
                <a:tc>
                  <a:txBody>
                    <a:bodyPr/>
                    <a:lstStyle/>
                    <a:p>
                      <a:pPr algn="ctr" fontAlgn="b"/>
                      <a:r>
                        <a:rPr lang="en-US" sz="1200" u="none" strike="noStrike">
                          <a:effectLst/>
                        </a:rPr>
                        <a:t>19</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Agra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DWH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1765862"/>
                  </a:ext>
                </a:extLst>
              </a:tr>
              <a:tr h="190500">
                <a:tc>
                  <a:txBody>
                    <a:bodyPr/>
                    <a:lstStyle/>
                    <a:p>
                      <a:pPr algn="ct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Ayodhya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DWH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47283756"/>
                  </a:ext>
                </a:extLst>
              </a:tr>
              <a:tr h="190500">
                <a:tc>
                  <a:txBody>
                    <a:bodyPr/>
                    <a:lstStyle/>
                    <a:p>
                      <a:pPr algn="ctr" fontAlgn="b"/>
                      <a:r>
                        <a:rPr lang="en-US" sz="1200" u="none" strike="noStrike">
                          <a:effectLst/>
                        </a:rPr>
                        <a:t>21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Banda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DWH Banda</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65932267"/>
                  </a:ext>
                </a:extLst>
              </a:tr>
            </a:tbl>
          </a:graphicData>
        </a:graphic>
      </p:graphicFrame>
      <p:graphicFrame>
        <p:nvGraphicFramePr>
          <p:cNvPr id="4" name="Content Placeholder 24">
            <a:extLst>
              <a:ext uri="{FF2B5EF4-FFF2-40B4-BE49-F238E27FC236}">
                <a16:creationId xmlns:a16="http://schemas.microsoft.com/office/drawing/2014/main" xmlns="" id="{464D0CB4-2BEB-A0F4-69E9-E3FC0FA6241D}"/>
              </a:ext>
            </a:extLst>
          </p:cNvPr>
          <p:cNvGraphicFramePr>
            <a:graphicFrameLocks/>
          </p:cNvGraphicFramePr>
          <p:nvPr>
            <p:extLst>
              <p:ext uri="{D42A27DB-BD31-4B8C-83A1-F6EECF244321}">
                <p14:modId xmlns:p14="http://schemas.microsoft.com/office/powerpoint/2010/main" xmlns="" val="4044143124"/>
              </p:ext>
            </p:extLst>
          </p:nvPr>
        </p:nvGraphicFramePr>
        <p:xfrm>
          <a:off x="4800602" y="819150"/>
          <a:ext cx="4114799" cy="4191000"/>
        </p:xfrm>
        <a:graphic>
          <a:graphicData uri="http://schemas.openxmlformats.org/drawingml/2006/table">
            <a:tbl>
              <a:tblPr>
                <a:tableStyleId>{5C22544A-7EE6-4342-B048-85BDC9FD1C3A}</a:tableStyleId>
              </a:tblPr>
              <a:tblGrid>
                <a:gridCol w="367879">
                  <a:extLst>
                    <a:ext uri="{9D8B030D-6E8A-4147-A177-3AD203B41FA5}">
                      <a16:colId xmlns:a16="http://schemas.microsoft.com/office/drawing/2014/main" xmlns="" val="3154346218"/>
                    </a:ext>
                  </a:extLst>
                </a:gridCol>
                <a:gridCol w="1335266">
                  <a:extLst>
                    <a:ext uri="{9D8B030D-6E8A-4147-A177-3AD203B41FA5}">
                      <a16:colId xmlns:a16="http://schemas.microsoft.com/office/drawing/2014/main" xmlns="" val="2907091239"/>
                    </a:ext>
                  </a:extLst>
                </a:gridCol>
                <a:gridCol w="2411654">
                  <a:extLst>
                    <a:ext uri="{9D8B030D-6E8A-4147-A177-3AD203B41FA5}">
                      <a16:colId xmlns:a16="http://schemas.microsoft.com/office/drawing/2014/main" xmlns="" val="2624309959"/>
                    </a:ext>
                  </a:extLst>
                </a:gridCol>
              </a:tblGrid>
              <a:tr h="190500">
                <a:tc>
                  <a:txBody>
                    <a:bodyPr/>
                    <a:lstStyle/>
                    <a:p>
                      <a:pPr algn="ctr" fontAlgn="ctr"/>
                      <a:r>
                        <a:rPr lang="en-US" sz="1100" b="1" u="none" strike="noStrike" dirty="0">
                          <a:effectLst/>
                        </a:rPr>
                        <a:t>S/N</a:t>
                      </a:r>
                      <a:endParaRPr lang="en-US" sz="1100" b="1"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b="1" u="none" strike="noStrike">
                          <a:effectLst/>
                        </a:rPr>
                        <a:t>District</a:t>
                      </a:r>
                      <a:endParaRPr lang="en-US" sz="1100" b="1"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b="1" u="none" strike="noStrike" dirty="0">
                          <a:effectLst/>
                        </a:rPr>
                        <a:t>Name of Facility</a:t>
                      </a:r>
                      <a:endParaRPr lang="en-US" sz="1100" b="1"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98935968"/>
                  </a:ext>
                </a:extLst>
              </a:tr>
              <a:tr h="190500">
                <a:tc>
                  <a:txBody>
                    <a:bodyPr/>
                    <a:lstStyle/>
                    <a:p>
                      <a:pPr algn="ctr" fontAlgn="b"/>
                      <a:r>
                        <a:rPr lang="en-US" sz="1100" u="none" strike="noStrike">
                          <a:effectLst/>
                        </a:rPr>
                        <a:t>22</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Barabanki</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60643698"/>
                  </a:ext>
                </a:extLst>
              </a:tr>
              <a:tr h="190500">
                <a:tc>
                  <a:txBody>
                    <a:bodyPr/>
                    <a:lstStyle/>
                    <a:p>
                      <a:pPr algn="ctr" fontAlgn="b"/>
                      <a:r>
                        <a:rPr lang="en-US" sz="1100" u="none" strike="noStrike">
                          <a:effectLst/>
                        </a:rPr>
                        <a:t>23</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Bareilly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16643311"/>
                  </a:ext>
                </a:extLst>
              </a:tr>
              <a:tr h="190500">
                <a:tc>
                  <a:txBody>
                    <a:bodyPr/>
                    <a:lstStyle/>
                    <a:p>
                      <a:pPr algn="ctr" fontAlgn="b"/>
                      <a:r>
                        <a:rPr lang="en-US" sz="1100" u="none" strike="noStrike">
                          <a:effectLst/>
                        </a:rPr>
                        <a:t>24</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Bijnor</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58914947"/>
                  </a:ext>
                </a:extLst>
              </a:tr>
              <a:tr h="190500">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Etawah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02286899"/>
                  </a:ext>
                </a:extLst>
              </a:tr>
              <a:tr h="190500">
                <a:tc>
                  <a:txBody>
                    <a:bodyPr/>
                    <a:lstStyle/>
                    <a:p>
                      <a:pPr algn="ctr" fontAlgn="b"/>
                      <a:r>
                        <a:rPr lang="en-US" sz="1100" u="none" strike="noStrike">
                          <a:effectLst/>
                        </a:rPr>
                        <a:t>26</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Farrukhababd</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49479619"/>
                  </a:ext>
                </a:extLst>
              </a:tr>
              <a:tr h="190500">
                <a:tc>
                  <a:txBody>
                    <a:bodyPr/>
                    <a:lstStyle/>
                    <a:p>
                      <a:pPr algn="ctr" fontAlgn="b"/>
                      <a:r>
                        <a:rPr lang="en-US" sz="1100" u="none" strike="noStrike">
                          <a:effectLst/>
                        </a:rPr>
                        <a:t>27</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Fatehpur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30422143"/>
                  </a:ext>
                </a:extLst>
              </a:tr>
              <a:tr h="190500">
                <a:tc>
                  <a:txBody>
                    <a:bodyPr/>
                    <a:lstStyle/>
                    <a:p>
                      <a:pPr algn="ctr" fontAlgn="b"/>
                      <a:r>
                        <a:rPr lang="en-US" sz="1100" u="none" strike="noStrike">
                          <a:effectLst/>
                        </a:rPr>
                        <a:t>28</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Ghaziabad</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80290084"/>
                  </a:ext>
                </a:extLst>
              </a:tr>
              <a:tr h="190500">
                <a:tc>
                  <a:txBody>
                    <a:bodyPr/>
                    <a:lstStyle/>
                    <a:p>
                      <a:pPr algn="ctr" fontAlgn="b"/>
                      <a:r>
                        <a:rPr lang="en-US" sz="1100" u="none" strike="noStrike">
                          <a:effectLst/>
                        </a:rPr>
                        <a:t>29</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err="1">
                          <a:effectLst/>
                        </a:rPr>
                        <a:t>Gonda</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44511880"/>
                  </a:ext>
                </a:extLst>
              </a:tr>
              <a:tr h="190500">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Gorakhpur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19629752"/>
                  </a:ext>
                </a:extLst>
              </a:tr>
              <a:tr h="190500">
                <a:tc>
                  <a:txBody>
                    <a:bodyPr/>
                    <a:lstStyle/>
                    <a:p>
                      <a:pPr algn="ctr" fontAlgn="b"/>
                      <a:r>
                        <a:rPr lang="en-US" sz="1100" u="none" strike="noStrike">
                          <a:effectLst/>
                        </a:rPr>
                        <a:t>31</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Hamirpur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722038149"/>
                  </a:ext>
                </a:extLst>
              </a:tr>
              <a:tr h="190500">
                <a:tc>
                  <a:txBody>
                    <a:bodyPr/>
                    <a:lstStyle/>
                    <a:p>
                      <a:pPr algn="ctr" fontAlgn="b"/>
                      <a:r>
                        <a:rPr lang="en-US" sz="1100" u="none" strike="noStrike">
                          <a:effectLst/>
                        </a:rPr>
                        <a:t>32</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Jhansi</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 Jhansi</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87185313"/>
                  </a:ext>
                </a:extLst>
              </a:tr>
              <a:tr h="190500">
                <a:tc>
                  <a:txBody>
                    <a:bodyPr/>
                    <a:lstStyle/>
                    <a:p>
                      <a:pPr algn="ctr" fontAlgn="b"/>
                      <a:r>
                        <a:rPr lang="en-US" sz="1100" u="none" strike="noStrike">
                          <a:effectLst/>
                        </a:rPr>
                        <a:t>33</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Lalitpur</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05291292"/>
                  </a:ext>
                </a:extLst>
              </a:tr>
              <a:tr h="190500">
                <a:tc>
                  <a:txBody>
                    <a:bodyPr/>
                    <a:lstStyle/>
                    <a:p>
                      <a:pPr algn="ct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Lucknow</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VAB DWH </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77995816"/>
                  </a:ext>
                </a:extLst>
              </a:tr>
              <a:tr h="190500">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Lucknow</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VJB Women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84970037"/>
                  </a:ext>
                </a:extLst>
              </a:tr>
              <a:tr h="190500">
                <a:tc>
                  <a:txBody>
                    <a:bodyPr/>
                    <a:lstStyle/>
                    <a:p>
                      <a:pPr algn="ctr" fontAlgn="b"/>
                      <a:r>
                        <a:rPr lang="en-US" sz="1100" u="none" strike="noStrike">
                          <a:effectLst/>
                        </a:rPr>
                        <a:t>36</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Mainpuri</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Mainpuri</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68565281"/>
                  </a:ext>
                </a:extLst>
              </a:tr>
              <a:tr h="190500">
                <a:tc>
                  <a:txBody>
                    <a:bodyPr/>
                    <a:lstStyle/>
                    <a:p>
                      <a:pPr algn="ctr" fontAlgn="b"/>
                      <a:r>
                        <a:rPr lang="en-US" sz="1100" u="none" strike="noStrike">
                          <a:effectLst/>
                        </a:rPr>
                        <a:t>37</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Muzaffaranagar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5953119"/>
                  </a:ext>
                </a:extLst>
              </a:tr>
              <a:tr h="190500">
                <a:tc>
                  <a:txBody>
                    <a:bodyPr/>
                    <a:lstStyle/>
                    <a:p>
                      <a:pPr algn="ctr" fontAlgn="b"/>
                      <a:r>
                        <a:rPr lang="en-US" sz="1100" u="none" strike="noStrike">
                          <a:effectLst/>
                        </a:rPr>
                        <a:t>38</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Prayagraj</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Prayagraj</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0618038"/>
                  </a:ext>
                </a:extLst>
              </a:tr>
              <a:tr h="190500">
                <a:tc>
                  <a:txBody>
                    <a:bodyPr/>
                    <a:lstStyle/>
                    <a:p>
                      <a:pPr algn="ctr" fontAlgn="b"/>
                      <a:r>
                        <a:rPr lang="en-US" sz="1100" u="none" strike="noStrike">
                          <a:effectLst/>
                        </a:rPr>
                        <a:t>39</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Raibareilly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83463932"/>
                  </a:ext>
                </a:extLst>
              </a:tr>
              <a:tr h="190500">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Shahjahanpur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09149130"/>
                  </a:ext>
                </a:extLst>
              </a:tr>
              <a:tr h="190500">
                <a:tc>
                  <a:txBody>
                    <a:bodyPr/>
                    <a:lstStyle/>
                    <a:p>
                      <a:pPr algn="ctr" fontAlgn="b"/>
                      <a:r>
                        <a:rPr lang="en-US" sz="1100" u="none" strike="noStrike">
                          <a:effectLst/>
                        </a:rPr>
                        <a:t>41</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Sitapur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DWH </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8095768"/>
                  </a:ext>
                </a:extLst>
              </a:tr>
              <a:tr h="190500">
                <a:tc>
                  <a:txBody>
                    <a:bodyPr/>
                    <a:lstStyle/>
                    <a:p>
                      <a:pPr algn="ctr" fontAlgn="b"/>
                      <a:r>
                        <a:rPr lang="en-US" sz="1100" u="none" strike="noStrike">
                          <a:effectLst/>
                        </a:rPr>
                        <a:t>42</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a:effectLst/>
                        </a:rPr>
                        <a:t>Unnao</a:t>
                      </a:r>
                      <a:endParaRPr lang="en-US" sz="11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100" u="none" strike="noStrike" dirty="0">
                          <a:effectLst/>
                        </a:rPr>
                        <a:t>DWH</a:t>
                      </a:r>
                      <a:endParaRPr lang="en-US" sz="11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6010604"/>
                  </a:ext>
                </a:extLst>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fontAlgn="ctr"/>
            <a:r>
              <a:rPr lang="en-GB" sz="2800" b="1" dirty="0" smtClean="0">
                <a:solidFill>
                  <a:schemeClr val="bg1"/>
                </a:solidFill>
              </a:rPr>
              <a:t>NQAS certified health facilities (CHCS &amp; PHCS)</a:t>
            </a:r>
            <a:endParaRPr lang="en-US" sz="2000" dirty="0">
              <a:solidFill>
                <a:schemeClr val="bg1"/>
              </a:solidFill>
            </a:endParaRPr>
          </a:p>
        </p:txBody>
      </p:sp>
      <p:graphicFrame>
        <p:nvGraphicFramePr>
          <p:cNvPr id="3" name="Content Placeholder 4">
            <a:extLst>
              <a:ext uri="{FF2B5EF4-FFF2-40B4-BE49-F238E27FC236}">
                <a16:creationId xmlns:a16="http://schemas.microsoft.com/office/drawing/2014/main" xmlns="" id="{4C755637-CEE7-DE7D-C00E-528A80FD783A}"/>
              </a:ext>
            </a:extLst>
          </p:cNvPr>
          <p:cNvGraphicFramePr>
            <a:graphicFrameLocks noGrp="1"/>
          </p:cNvGraphicFramePr>
          <p:nvPr>
            <p:ph sz="half" idx="1"/>
            <p:extLst>
              <p:ext uri="{D42A27DB-BD31-4B8C-83A1-F6EECF244321}">
                <p14:modId xmlns:p14="http://schemas.microsoft.com/office/powerpoint/2010/main" xmlns="" val="3226553500"/>
              </p:ext>
            </p:extLst>
          </p:nvPr>
        </p:nvGraphicFramePr>
        <p:xfrm>
          <a:off x="457200" y="819151"/>
          <a:ext cx="3975099" cy="4190996"/>
        </p:xfrm>
        <a:graphic>
          <a:graphicData uri="http://schemas.openxmlformats.org/drawingml/2006/table">
            <a:tbl>
              <a:tblPr>
                <a:tableStyleId>{5C22544A-7EE6-4342-B048-85BDC9FD1C3A}</a:tableStyleId>
              </a:tblPr>
              <a:tblGrid>
                <a:gridCol w="350229">
                  <a:extLst>
                    <a:ext uri="{9D8B030D-6E8A-4147-A177-3AD203B41FA5}">
                      <a16:colId xmlns:a16="http://schemas.microsoft.com/office/drawing/2014/main" xmlns="" val="1573073690"/>
                    </a:ext>
                  </a:extLst>
                </a:gridCol>
                <a:gridCol w="1505985">
                  <a:extLst>
                    <a:ext uri="{9D8B030D-6E8A-4147-A177-3AD203B41FA5}">
                      <a16:colId xmlns:a16="http://schemas.microsoft.com/office/drawing/2014/main" xmlns="" val="782328780"/>
                    </a:ext>
                  </a:extLst>
                </a:gridCol>
                <a:gridCol w="2118885">
                  <a:extLst>
                    <a:ext uri="{9D8B030D-6E8A-4147-A177-3AD203B41FA5}">
                      <a16:colId xmlns:a16="http://schemas.microsoft.com/office/drawing/2014/main" xmlns="" val="1649968971"/>
                    </a:ext>
                  </a:extLst>
                </a:gridCol>
              </a:tblGrid>
              <a:tr h="223196">
                <a:tc>
                  <a:txBody>
                    <a:bodyPr/>
                    <a:lstStyle/>
                    <a:p>
                      <a:pPr algn="ctr" fontAlgn="ctr"/>
                      <a:r>
                        <a:rPr lang="en-US" sz="1200" b="1" u="none" strike="noStrike" dirty="0">
                          <a:effectLst/>
                        </a:rPr>
                        <a:t>S/N</a:t>
                      </a:r>
                      <a:endParaRPr lang="en-US" sz="1200" b="1"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effectLst/>
                        </a:rPr>
                        <a:t>District</a:t>
                      </a:r>
                      <a:endParaRPr lang="en-US" sz="1200" b="1"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effectLst/>
                        </a:rPr>
                        <a:t>Name of Facility</a:t>
                      </a:r>
                      <a:endParaRPr lang="en-US" sz="1200" b="1"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50949446"/>
                  </a:ext>
                </a:extLst>
              </a:tr>
              <a:tr h="264520">
                <a:tc>
                  <a:txBody>
                    <a:bodyPr/>
                    <a:lstStyle/>
                    <a:p>
                      <a:pPr algn="ctr" fontAlgn="b"/>
                      <a:r>
                        <a:rPr lang="en-US" sz="1200" u="none" strike="noStrike" dirty="0">
                          <a:effectLst/>
                        </a:rPr>
                        <a:t>1</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Bhadoi</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a:t>
                      </a:r>
                      <a:r>
                        <a:rPr lang="en-US" sz="1200" u="none" strike="noStrike" dirty="0" err="1">
                          <a:effectLst/>
                        </a:rPr>
                        <a:t>Suriyawan</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97245367"/>
                  </a:ext>
                </a:extLst>
              </a:tr>
              <a:tr h="264520">
                <a:tc>
                  <a:txBody>
                    <a:bodyPr/>
                    <a:lstStyle/>
                    <a:p>
                      <a:pPr algn="ctr" fontAlgn="b"/>
                      <a:r>
                        <a:rPr lang="en-US" sz="1200" u="none" strike="noStrike" dirty="0">
                          <a:effectLst/>
                        </a:rPr>
                        <a:t>2</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Deoria</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Lar</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29101133"/>
                  </a:ext>
                </a:extLst>
              </a:tr>
              <a:tr h="264520">
                <a:tc>
                  <a:txBody>
                    <a:bodyPr/>
                    <a:lstStyle/>
                    <a:p>
                      <a:pPr algn="ctr" fontAlgn="b"/>
                      <a:r>
                        <a:rPr lang="en-US" sz="1200" u="none" strike="noStrike" dirty="0">
                          <a:effectLst/>
                        </a:rPr>
                        <a:t>3</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Ghaziabad</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Muradnagar </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7840411"/>
                  </a:ext>
                </a:extLst>
              </a:tr>
              <a:tr h="264520">
                <a:tc>
                  <a:txBody>
                    <a:bodyPr/>
                    <a:lstStyle/>
                    <a:p>
                      <a:pPr algn="ctr" fontAlgn="b"/>
                      <a:r>
                        <a:rPr lang="en-US" sz="1200" u="none" strike="noStrike" dirty="0">
                          <a:effectLst/>
                        </a:rPr>
                        <a:t>4</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Ghaziabad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Dasna </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79515970"/>
                  </a:ext>
                </a:extLst>
              </a:tr>
              <a:tr h="264520">
                <a:tc>
                  <a:txBody>
                    <a:bodyPr/>
                    <a:lstStyle/>
                    <a:p>
                      <a:pPr algn="ctr" fontAlgn="b"/>
                      <a:r>
                        <a:rPr lang="en-US" sz="1200" u="none" strike="noStrike" dirty="0">
                          <a:effectLst/>
                        </a:rPr>
                        <a:t>5</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Hapur</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a:t>
                      </a:r>
                      <a:r>
                        <a:rPr lang="en-US" sz="1200" u="none" strike="noStrike" dirty="0" err="1">
                          <a:effectLst/>
                        </a:rPr>
                        <a:t>Hapur</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51329334"/>
                  </a:ext>
                </a:extLst>
              </a:tr>
              <a:tr h="264520">
                <a:tc>
                  <a:txBody>
                    <a:bodyPr/>
                    <a:lstStyle/>
                    <a:p>
                      <a:pPr algn="ctr" fontAlgn="b"/>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Hardoi</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a:t>
                      </a:r>
                      <a:r>
                        <a:rPr lang="en-US" sz="1200" u="none" strike="noStrike" dirty="0" err="1">
                          <a:effectLst/>
                        </a:rPr>
                        <a:t>Sandila</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91964401"/>
                  </a:ext>
                </a:extLst>
              </a:tr>
              <a:tr h="264520">
                <a:tc>
                  <a:txBody>
                    <a:bodyPr/>
                    <a:lstStyle/>
                    <a:p>
                      <a:pPr algn="ct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Jalaun</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(Non FRU) </a:t>
                      </a:r>
                      <a:r>
                        <a:rPr lang="en-US" sz="1200" u="none" strike="noStrike" dirty="0" err="1">
                          <a:effectLst/>
                        </a:rPr>
                        <a:t>Nadigaon</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65484282"/>
                  </a:ext>
                </a:extLst>
              </a:tr>
              <a:tr h="264520">
                <a:tc>
                  <a:txBody>
                    <a:bodyPr/>
                    <a:lstStyle/>
                    <a:p>
                      <a:pPr algn="ct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Jaunpur</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a:t>
                      </a:r>
                      <a:r>
                        <a:rPr lang="en-US" sz="1200" u="none" strike="noStrike" dirty="0" err="1">
                          <a:effectLst/>
                        </a:rPr>
                        <a:t>Dobhi</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65153705"/>
                  </a:ext>
                </a:extLst>
              </a:tr>
              <a:tr h="264520">
                <a:tc>
                  <a:txBody>
                    <a:bodyPr/>
                    <a:lstStyle/>
                    <a:p>
                      <a:pPr algn="ctr" fontAlgn="b"/>
                      <a:r>
                        <a:rPr lang="en-US" sz="1200" u="none" strike="noStrike" dirty="0">
                          <a:effectLst/>
                        </a:rPr>
                        <a:t>9</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Lucknow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Bakshi Ka Talab</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06874302"/>
                  </a:ext>
                </a:extLst>
              </a:tr>
              <a:tr h="264520">
                <a:tc>
                  <a:txBody>
                    <a:bodyPr/>
                    <a:lstStyle/>
                    <a:p>
                      <a:pPr algn="ct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Raibareilly </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Deeh </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55110983"/>
                  </a:ext>
                </a:extLst>
              </a:tr>
              <a:tr h="264520">
                <a:tc>
                  <a:txBody>
                    <a:bodyPr/>
                    <a:lstStyle/>
                    <a:p>
                      <a:pPr algn="ctr" fontAlgn="b"/>
                      <a:r>
                        <a:rPr lang="en-US" sz="1200" u="none" strike="noStrike" dirty="0">
                          <a:effectLst/>
                        </a:rPr>
                        <a:t>11</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Saharanpur</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Gangoh</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57753285"/>
                  </a:ext>
                </a:extLst>
              </a:tr>
              <a:tr h="264520">
                <a:tc>
                  <a:txBody>
                    <a:bodyPr/>
                    <a:lstStyle/>
                    <a:p>
                      <a:pPr algn="ctr" fontAlgn="b"/>
                      <a:r>
                        <a:rPr lang="en-US" sz="1200" u="none" strike="noStrike">
                          <a:effectLst/>
                        </a:rPr>
                        <a:t>12</a:t>
                      </a:r>
                      <a:endParaRPr lang="en-US" sz="1200" b="0" i="0" u="none" strike="noStrike">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Shrawasti</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Sirsiya</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78489834"/>
                  </a:ext>
                </a:extLst>
              </a:tr>
              <a:tr h="264520">
                <a:tc>
                  <a:txBody>
                    <a:bodyPr/>
                    <a:lstStyle/>
                    <a:p>
                      <a:pPr algn="ctr" fontAlgn="b"/>
                      <a:r>
                        <a:rPr lang="en-US" sz="1200" u="none" strike="noStrike">
                          <a:effectLst/>
                        </a:rPr>
                        <a:t>13</a:t>
                      </a:r>
                      <a:endParaRPr lang="en-US" sz="1200" b="0" i="0" u="none" strike="noStrike">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Unnao</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Nawabganj </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41576236"/>
                  </a:ext>
                </a:extLst>
              </a:tr>
              <a:tr h="264520">
                <a:tc>
                  <a:txBody>
                    <a:bodyPr/>
                    <a:lstStyle/>
                    <a:p>
                      <a:pPr algn="ctr" fontAlgn="b"/>
                      <a:r>
                        <a:rPr lang="en-US" sz="1200" u="none" strike="noStrike" dirty="0">
                          <a:effectLst/>
                        </a:rPr>
                        <a:t>14</a:t>
                      </a:r>
                      <a:endParaRPr lang="en-US" sz="1200" b="0" i="0" u="none" strike="noStrike" dirty="0">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Chandauli</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CHC Sakaldheea</a:t>
                      </a:r>
                      <a:endParaRPr lang="en-US" sz="1200" b="0" i="0" u="none" strike="noStrike">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80219582"/>
                  </a:ext>
                </a:extLst>
              </a:tr>
              <a:tr h="264520">
                <a:tc>
                  <a:txBody>
                    <a:bodyPr/>
                    <a:lstStyle/>
                    <a:p>
                      <a:pPr algn="ctr" fontAlgn="b"/>
                      <a:r>
                        <a:rPr lang="en-US" sz="1200" u="none" strike="noStrike">
                          <a:effectLst/>
                        </a:rPr>
                        <a:t>15</a:t>
                      </a:r>
                      <a:endParaRPr lang="en-US" sz="1200" b="0" i="0" u="none" strike="noStrike">
                        <a:solidFill>
                          <a:srgbClr val="000000"/>
                        </a:solidFill>
                        <a:effectLst/>
                        <a:latin typeface="Calibri" panose="020F0502020204030204" pitchFamily="34" charset="0"/>
                      </a:endParaRPr>
                    </a:p>
                  </a:txBody>
                  <a:tcPr marL="6350" marR="6350" marT="6350"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Pratapgarh</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CHC </a:t>
                      </a:r>
                      <a:r>
                        <a:rPr lang="en-US" sz="1200" u="none" strike="noStrike" dirty="0" err="1">
                          <a:effectLst/>
                        </a:rPr>
                        <a:t>Kunda</a:t>
                      </a:r>
                      <a:endParaRPr lang="en-US" sz="1200" b="0" i="0" u="none" strike="noStrike" dirty="0">
                        <a:solidFill>
                          <a:srgbClr val="000000"/>
                        </a:solidFill>
                        <a:effectLst/>
                        <a:latin typeface="Calibri" panose="020F0502020204030204" pitchFamily="34" charset="0"/>
                      </a:endParaRPr>
                    </a:p>
                  </a:txBody>
                  <a:tcPr marL="6350" marR="6350" marT="635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187395015"/>
                  </a:ext>
                </a:extLst>
              </a:tr>
            </a:tbl>
          </a:graphicData>
        </a:graphic>
      </p:graphicFrame>
      <p:graphicFrame>
        <p:nvGraphicFramePr>
          <p:cNvPr id="4" name="Content Placeholder 7">
            <a:extLst>
              <a:ext uri="{FF2B5EF4-FFF2-40B4-BE49-F238E27FC236}">
                <a16:creationId xmlns:a16="http://schemas.microsoft.com/office/drawing/2014/main" xmlns="" id="{F1725CE9-D2FA-9390-5808-9FBD81BD66B2}"/>
              </a:ext>
            </a:extLst>
          </p:cNvPr>
          <p:cNvGraphicFramePr>
            <a:graphicFrameLocks/>
          </p:cNvGraphicFramePr>
          <p:nvPr>
            <p:extLst>
              <p:ext uri="{D42A27DB-BD31-4B8C-83A1-F6EECF244321}">
                <p14:modId xmlns:p14="http://schemas.microsoft.com/office/powerpoint/2010/main" xmlns="" val="2531076674"/>
              </p:ext>
            </p:extLst>
          </p:nvPr>
        </p:nvGraphicFramePr>
        <p:xfrm>
          <a:off x="4648200" y="819150"/>
          <a:ext cx="4267200" cy="4140972"/>
        </p:xfrm>
        <a:graphic>
          <a:graphicData uri="http://schemas.openxmlformats.org/drawingml/2006/table">
            <a:tbl>
              <a:tblPr>
                <a:tableStyleId>{5C22544A-7EE6-4342-B048-85BDC9FD1C3A}</a:tableStyleId>
              </a:tblPr>
              <a:tblGrid>
                <a:gridCol w="375965">
                  <a:extLst>
                    <a:ext uri="{9D8B030D-6E8A-4147-A177-3AD203B41FA5}">
                      <a16:colId xmlns:a16="http://schemas.microsoft.com/office/drawing/2014/main" xmlns="" val="244085883"/>
                    </a:ext>
                  </a:extLst>
                </a:gridCol>
                <a:gridCol w="1616649">
                  <a:extLst>
                    <a:ext uri="{9D8B030D-6E8A-4147-A177-3AD203B41FA5}">
                      <a16:colId xmlns:a16="http://schemas.microsoft.com/office/drawing/2014/main" xmlns="" val="2240838798"/>
                    </a:ext>
                  </a:extLst>
                </a:gridCol>
                <a:gridCol w="2274586">
                  <a:extLst>
                    <a:ext uri="{9D8B030D-6E8A-4147-A177-3AD203B41FA5}">
                      <a16:colId xmlns:a16="http://schemas.microsoft.com/office/drawing/2014/main" xmlns="" val="3847886599"/>
                    </a:ext>
                  </a:extLst>
                </a:gridCol>
              </a:tblGrid>
              <a:tr h="188226">
                <a:tc>
                  <a:txBody>
                    <a:bodyPr/>
                    <a:lstStyle/>
                    <a:p>
                      <a:pPr algn="ctr" fontAlgn="b"/>
                      <a:r>
                        <a:rPr lang="en-US" sz="1200" b="1" u="none" strike="noStrike" dirty="0">
                          <a:effectLst/>
                        </a:rPr>
                        <a:t>S/N</a:t>
                      </a:r>
                      <a:endParaRPr lang="en-US" sz="1200" b="1" i="0" u="none" strike="noStrike" dirty="0">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a:effectLst/>
                        </a:rPr>
                        <a:t>District</a:t>
                      </a:r>
                      <a:endParaRPr lang="en-US" sz="1200" b="1"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effectLst/>
                        </a:rPr>
                        <a:t>Name of Facility</a:t>
                      </a:r>
                      <a:endParaRPr lang="en-US" sz="1200" b="1"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85390764"/>
                  </a:ext>
                </a:extLst>
              </a:tr>
              <a:tr h="188226">
                <a:tc>
                  <a:txBody>
                    <a:bodyPr/>
                    <a:lstStyle/>
                    <a:p>
                      <a:pPr algn="ctr" fontAlgn="b"/>
                      <a:r>
                        <a:rPr lang="en-US" sz="1200" u="none" strike="noStrike">
                          <a:effectLst/>
                        </a:rPr>
                        <a:t>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Basti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PHC </a:t>
                      </a:r>
                      <a:r>
                        <a:rPr lang="en-US" sz="1200" u="none" strike="noStrike" dirty="0" err="1">
                          <a:effectLst/>
                        </a:rPr>
                        <a:t>Kudraha</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79136447"/>
                  </a:ext>
                </a:extLst>
              </a:tr>
              <a:tr h="188226">
                <a:tc>
                  <a:txBody>
                    <a:bodyPr/>
                    <a:lstStyle/>
                    <a:p>
                      <a:pPr algn="ctr" fontAlgn="b"/>
                      <a:r>
                        <a:rPr lang="en-US" sz="1200" u="none" strike="noStrike">
                          <a:effectLst/>
                        </a:rPr>
                        <a:t>2</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Deoria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PHC Bhagalpur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496494"/>
                  </a:ext>
                </a:extLst>
              </a:tr>
              <a:tr h="188226">
                <a:tc>
                  <a:txBody>
                    <a:bodyPr/>
                    <a:lstStyle/>
                    <a:p>
                      <a:pPr algn="ctr" fontAlgn="b"/>
                      <a:r>
                        <a:rPr lang="en-US" sz="1200" u="none" strike="noStrike">
                          <a:effectLst/>
                        </a:rPr>
                        <a:t>3</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Fatehpur</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Teliyani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17911412"/>
                  </a:ext>
                </a:extLst>
              </a:tr>
              <a:tr h="188226">
                <a:tc>
                  <a:txBody>
                    <a:bodyPr/>
                    <a:lstStyle/>
                    <a:p>
                      <a:pPr algn="ctr" fontAlgn="b"/>
                      <a:r>
                        <a:rPr lang="en-US" sz="1200" u="none" strike="noStrike">
                          <a:effectLst/>
                        </a:rPr>
                        <a:t>4</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Gorakhpur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Derwa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69795554"/>
                  </a:ext>
                </a:extLst>
              </a:tr>
              <a:tr h="188226">
                <a:tc>
                  <a:txBody>
                    <a:bodyPr/>
                    <a:lstStyle/>
                    <a:p>
                      <a:pPr algn="ctr" fontAlgn="b"/>
                      <a:r>
                        <a:rPr lang="en-US" sz="1200" u="none" strike="noStrike">
                          <a:effectLst/>
                        </a:rPr>
                        <a:t>5</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Jalaun</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PHC Rampura</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11510086"/>
                  </a:ext>
                </a:extLst>
              </a:tr>
              <a:tr h="188226">
                <a:tc>
                  <a:txBody>
                    <a:bodyPr/>
                    <a:lstStyle/>
                    <a:p>
                      <a:pPr algn="ctr" fontAlgn="b"/>
                      <a:r>
                        <a:rPr lang="en-US" sz="1200" u="none" strike="noStrike">
                          <a:effectLst/>
                        </a:rPr>
                        <a:t>6</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Jaunpur</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Mungrabadsahapur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5353549"/>
                  </a:ext>
                </a:extLst>
              </a:tr>
              <a:tr h="188226">
                <a:tc>
                  <a:txBody>
                    <a:bodyPr/>
                    <a:lstStyle/>
                    <a:p>
                      <a:pPr algn="ctr" fontAlgn="b"/>
                      <a:r>
                        <a:rPr lang="en-US" sz="1200" u="none" strike="noStrike">
                          <a:effectLst/>
                        </a:rPr>
                        <a:t>7</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Kanpur Dehat</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Sarwankhera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28596747"/>
                  </a:ext>
                </a:extLst>
              </a:tr>
              <a:tr h="188226">
                <a:tc>
                  <a:txBody>
                    <a:bodyPr/>
                    <a:lstStyle/>
                    <a:p>
                      <a:pPr algn="ctr" fontAlgn="b"/>
                      <a:r>
                        <a:rPr lang="en-US" sz="1200" u="none" strike="noStrike">
                          <a:effectLst/>
                        </a:rPr>
                        <a:t>8</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Kanpur Dehat</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PHC </a:t>
                      </a:r>
                      <a:r>
                        <a:rPr lang="en-US" sz="1200" u="none" strike="noStrike" dirty="0" err="1">
                          <a:effectLst/>
                        </a:rPr>
                        <a:t>Rajpur</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59869460"/>
                  </a:ext>
                </a:extLst>
              </a:tr>
              <a:tr h="188226">
                <a:tc>
                  <a:txBody>
                    <a:bodyPr/>
                    <a:lstStyle/>
                    <a:p>
                      <a:pPr algn="ctr" fontAlgn="b"/>
                      <a:r>
                        <a:rPr lang="en-US" sz="1200" u="none" strike="noStrike">
                          <a:effectLst/>
                        </a:rPr>
                        <a:t>9</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Kausambhi</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Sarsawan</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12859186"/>
                  </a:ext>
                </a:extLst>
              </a:tr>
              <a:tr h="188226">
                <a:tc>
                  <a:txBody>
                    <a:bodyPr/>
                    <a:lstStyle/>
                    <a:p>
                      <a:pPr algn="ctr" fontAlgn="b"/>
                      <a:r>
                        <a:rPr lang="en-US" sz="1200" u="none" strike="noStrike">
                          <a:effectLst/>
                        </a:rPr>
                        <a:t>10</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Kausambhi</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PHC </a:t>
                      </a:r>
                      <a:r>
                        <a:rPr lang="en-US" sz="1200" u="none" strike="noStrike" dirty="0" err="1">
                          <a:effectLst/>
                        </a:rPr>
                        <a:t>Muratganj</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80671216"/>
                  </a:ext>
                </a:extLst>
              </a:tr>
              <a:tr h="188226">
                <a:tc>
                  <a:txBody>
                    <a:bodyPr/>
                    <a:lstStyle/>
                    <a:p>
                      <a:pPr algn="ctr" fontAlgn="b"/>
                      <a:r>
                        <a:rPr lang="en-US" sz="1200" u="none" strike="noStrike">
                          <a:effectLst/>
                        </a:rPr>
                        <a:t>11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err="1">
                          <a:effectLst/>
                        </a:rPr>
                        <a:t>Kausambhi</a:t>
                      </a: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Newada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47579877"/>
                  </a:ext>
                </a:extLst>
              </a:tr>
              <a:tr h="188226">
                <a:tc>
                  <a:txBody>
                    <a:bodyPr/>
                    <a:lstStyle/>
                    <a:p>
                      <a:pPr algn="ctr" fontAlgn="b"/>
                      <a:r>
                        <a:rPr lang="en-US" sz="1200" u="none" strike="noStrike">
                          <a:effectLst/>
                        </a:rPr>
                        <a:t>12</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Lalitpur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Birdha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930224328"/>
                  </a:ext>
                </a:extLst>
              </a:tr>
              <a:tr h="188226">
                <a:tc>
                  <a:txBody>
                    <a:bodyPr/>
                    <a:lstStyle/>
                    <a:p>
                      <a:pPr algn="ctr" fontAlgn="b"/>
                      <a:r>
                        <a:rPr lang="en-US" sz="1200" u="none" strike="noStrike">
                          <a:effectLst/>
                        </a:rPr>
                        <a:t>13</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Lucknow</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Sarojni Nagar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25567611"/>
                  </a:ext>
                </a:extLst>
              </a:tr>
              <a:tr h="188226">
                <a:tc>
                  <a:txBody>
                    <a:bodyPr/>
                    <a:lstStyle/>
                    <a:p>
                      <a:pPr algn="ctr" fontAlgn="b"/>
                      <a:r>
                        <a:rPr lang="en-US" sz="1200" u="none" strike="noStrike">
                          <a:effectLst/>
                        </a:rPr>
                        <a:t>14</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Mathura</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Raya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49868665"/>
                  </a:ext>
                </a:extLst>
              </a:tr>
              <a:tr h="188226">
                <a:tc>
                  <a:txBody>
                    <a:bodyPr/>
                    <a:lstStyle/>
                    <a:p>
                      <a:pPr algn="ctr" fontAlgn="b"/>
                      <a:r>
                        <a:rPr lang="en-US" sz="1200" u="none" strike="noStrike">
                          <a:effectLst/>
                        </a:rPr>
                        <a:t>15</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Mirzapur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Chunar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80295270"/>
                  </a:ext>
                </a:extLst>
              </a:tr>
              <a:tr h="188226">
                <a:tc>
                  <a:txBody>
                    <a:bodyPr/>
                    <a:lstStyle/>
                    <a:p>
                      <a:pPr algn="ctr" fontAlgn="b"/>
                      <a:r>
                        <a:rPr lang="en-US" sz="1200" u="none" strike="noStrike">
                          <a:effectLst/>
                        </a:rPr>
                        <a:t>16</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Mirzapur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Gursandi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9945752"/>
                  </a:ext>
                </a:extLst>
              </a:tr>
              <a:tr h="188226">
                <a:tc>
                  <a:txBody>
                    <a:bodyPr/>
                    <a:lstStyle/>
                    <a:p>
                      <a:pPr algn="ctr" fontAlgn="b"/>
                      <a:r>
                        <a:rPr lang="en-US" sz="1200" u="none" strike="noStrike">
                          <a:effectLst/>
                        </a:rPr>
                        <a:t>17</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Prayagraj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Pratappur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51499968"/>
                  </a:ext>
                </a:extLst>
              </a:tr>
              <a:tr h="188226">
                <a:tc>
                  <a:txBody>
                    <a:bodyPr/>
                    <a:lstStyle/>
                    <a:p>
                      <a:pPr algn="ctr" fontAlgn="b"/>
                      <a:r>
                        <a:rPr lang="en-US" sz="1200" u="none" strike="noStrike">
                          <a:effectLst/>
                        </a:rPr>
                        <a:t>18</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Shahjahanpur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Khudaganj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50847761"/>
                  </a:ext>
                </a:extLst>
              </a:tr>
              <a:tr h="188226">
                <a:tc>
                  <a:txBody>
                    <a:bodyPr/>
                    <a:lstStyle/>
                    <a:p>
                      <a:pPr algn="ctr" fontAlgn="b"/>
                      <a:r>
                        <a:rPr lang="en-US" sz="1200" u="none" strike="noStrike">
                          <a:effectLst/>
                        </a:rPr>
                        <a:t>19</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Varanasi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PHC Badagaon Varanasi</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47151683"/>
                  </a:ext>
                </a:extLst>
              </a:tr>
              <a:tr h="188226">
                <a:tc>
                  <a:txBody>
                    <a:bodyPr/>
                    <a:lstStyle/>
                    <a:p>
                      <a:pPr algn="ctr" fontAlgn="b"/>
                      <a:r>
                        <a:rPr lang="en-US" sz="1200" u="none" strike="noStrike">
                          <a:effectLst/>
                        </a:rPr>
                        <a:t>20</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Gorakhpur  </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UPHC Basantpur</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01814413"/>
                  </a:ext>
                </a:extLst>
              </a:tr>
              <a:tr h="188226">
                <a:tc>
                  <a:txBody>
                    <a:bodyPr/>
                    <a:lstStyle/>
                    <a:p>
                      <a:pPr algn="ctr" fontAlgn="b"/>
                      <a:r>
                        <a:rPr lang="en-US" sz="1200" u="none" strike="noStrike">
                          <a:effectLst/>
                        </a:rPr>
                        <a:t>21</a:t>
                      </a:r>
                      <a:endParaRPr lang="en-US" sz="1200" b="0" i="0" u="none" strike="noStrike">
                        <a:solidFill>
                          <a:srgbClr val="000000"/>
                        </a:solidFill>
                        <a:effectLst/>
                        <a:latin typeface="Calibri" panose="020F0502020204030204" pitchFamily="34" charset="0"/>
                      </a:endParaRPr>
                    </a:p>
                  </a:txBody>
                  <a:tcPr marL="5346" marR="5346" marT="5346"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a:effectLst/>
                        </a:rPr>
                        <a:t>Prayagraj</a:t>
                      </a:r>
                      <a:endParaRPr lang="en-US" sz="1200" b="0" i="0" u="none" strike="noStrike">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200" u="none" strike="noStrike" dirty="0">
                          <a:effectLst/>
                        </a:rPr>
                        <a:t>UPHC </a:t>
                      </a:r>
                      <a:r>
                        <a:rPr lang="en-US" sz="1200" u="none" strike="noStrike" dirty="0" err="1">
                          <a:effectLst/>
                        </a:rPr>
                        <a:t>Daraganj</a:t>
                      </a:r>
                      <a:r>
                        <a:rPr lang="en-US" sz="1200" u="none" strike="noStrike" dirty="0">
                          <a:effectLst/>
                        </a:rPr>
                        <a:t> 1st </a:t>
                      </a:r>
                      <a:endParaRPr lang="en-US" sz="1200" b="0" i="0" u="none" strike="noStrike" dirty="0">
                        <a:solidFill>
                          <a:srgbClr val="000000"/>
                        </a:solidFill>
                        <a:effectLst/>
                        <a:latin typeface="Calibri" panose="020F0502020204030204" pitchFamily="34" charset="0"/>
                      </a:endParaRPr>
                    </a:p>
                  </a:txBody>
                  <a:tcPr marL="5346" marR="5346" marT="5346"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20178486"/>
                  </a:ext>
                </a:extLst>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fontAlgn="ctr"/>
            <a:r>
              <a:rPr lang="en-US" sz="2800" b="1" dirty="0" err="1" smtClean="0">
                <a:solidFill>
                  <a:schemeClr val="bg1"/>
                </a:solidFill>
                <a:latin typeface="Tw Cen MT" pitchFamily="34" charset="0"/>
                <a:cs typeface="Times New Roman" panose="02020603050405020304" pitchFamily="18" charset="0"/>
              </a:rPr>
              <a:t>La</a:t>
            </a:r>
            <a:r>
              <a:rPr lang="en-US" sz="2800" b="1" dirty="0" err="1" smtClean="0">
                <a:solidFill>
                  <a:srgbClr val="FF0000"/>
                </a:solidFill>
                <a:latin typeface="Tw Cen MT" pitchFamily="34" charset="0"/>
                <a:cs typeface="Times New Roman" panose="02020603050405020304" pitchFamily="18" charset="0"/>
              </a:rPr>
              <a:t>Q</a:t>
            </a:r>
            <a:r>
              <a:rPr lang="en-US" sz="2800" b="1" dirty="0" err="1" smtClean="0">
                <a:solidFill>
                  <a:schemeClr val="bg1"/>
                </a:solidFill>
                <a:latin typeface="Tw Cen MT" pitchFamily="34" charset="0"/>
                <a:cs typeface="Times New Roman" panose="02020603050405020304" pitchFamily="18" charset="0"/>
              </a:rPr>
              <a:t>shya</a:t>
            </a:r>
            <a:r>
              <a:rPr lang="en-US" sz="2800" b="1" dirty="0" smtClean="0">
                <a:solidFill>
                  <a:schemeClr val="bg1"/>
                </a:solidFill>
                <a:latin typeface="Tw Cen MT" pitchFamily="34" charset="0"/>
                <a:cs typeface="Times New Roman" panose="02020603050405020304" pitchFamily="18" charset="0"/>
              </a:rPr>
              <a:t> : Strengthening of </a:t>
            </a:r>
            <a:r>
              <a:rPr lang="en-US" sz="2800" b="1" dirty="0" err="1" smtClean="0">
                <a:solidFill>
                  <a:schemeClr val="bg1"/>
                </a:solidFill>
                <a:latin typeface="Tw Cen MT" pitchFamily="34" charset="0"/>
                <a:cs typeface="Times New Roman" panose="02020603050405020304" pitchFamily="18" charset="0"/>
              </a:rPr>
              <a:t>Labour</a:t>
            </a:r>
            <a:r>
              <a:rPr lang="en-US" sz="2800" b="1" dirty="0" smtClean="0">
                <a:solidFill>
                  <a:schemeClr val="bg1"/>
                </a:solidFill>
                <a:latin typeface="Tw Cen MT" pitchFamily="34" charset="0"/>
                <a:cs typeface="Times New Roman" panose="02020603050405020304" pitchFamily="18" charset="0"/>
              </a:rPr>
              <a:t> Room &amp; MOT</a:t>
            </a:r>
            <a:endParaRPr lang="en-US" sz="2400" dirty="0">
              <a:solidFill>
                <a:schemeClr val="bg1"/>
              </a:solidFill>
            </a:endParaRPr>
          </a:p>
        </p:txBody>
      </p:sp>
      <p:graphicFrame>
        <p:nvGraphicFramePr>
          <p:cNvPr id="3" name="Table 2">
            <a:extLst>
              <a:ext uri="{FF2B5EF4-FFF2-40B4-BE49-F238E27FC236}">
                <a16:creationId xmlns:a16="http://schemas.microsoft.com/office/drawing/2014/main" xmlns="" id="{F0AE0DAB-12C9-09A8-F47B-973583F5AF47}"/>
              </a:ext>
            </a:extLst>
          </p:cNvPr>
          <p:cNvGraphicFramePr>
            <a:graphicFrameLocks noGrp="1"/>
          </p:cNvGraphicFramePr>
          <p:nvPr>
            <p:extLst>
              <p:ext uri="{D42A27DB-BD31-4B8C-83A1-F6EECF244321}">
                <p14:modId xmlns:p14="http://schemas.microsoft.com/office/powerpoint/2010/main" xmlns="" val="1987958030"/>
              </p:ext>
            </p:extLst>
          </p:nvPr>
        </p:nvGraphicFramePr>
        <p:xfrm>
          <a:off x="304801" y="819152"/>
          <a:ext cx="4191000" cy="4271291"/>
        </p:xfrm>
        <a:graphic>
          <a:graphicData uri="http://schemas.openxmlformats.org/drawingml/2006/table">
            <a:tbl>
              <a:tblPr>
                <a:tableStyleId>{5C22544A-7EE6-4342-B048-85BDC9FD1C3A}</a:tableStyleId>
              </a:tblPr>
              <a:tblGrid>
                <a:gridCol w="476377">
                  <a:extLst>
                    <a:ext uri="{9D8B030D-6E8A-4147-A177-3AD203B41FA5}">
                      <a16:colId xmlns:a16="http://schemas.microsoft.com/office/drawing/2014/main" xmlns="" val="1919977512"/>
                    </a:ext>
                  </a:extLst>
                </a:gridCol>
                <a:gridCol w="1335949">
                  <a:extLst>
                    <a:ext uri="{9D8B030D-6E8A-4147-A177-3AD203B41FA5}">
                      <a16:colId xmlns:a16="http://schemas.microsoft.com/office/drawing/2014/main" xmlns="" val="4011511867"/>
                    </a:ext>
                  </a:extLst>
                </a:gridCol>
                <a:gridCol w="2378674">
                  <a:extLst>
                    <a:ext uri="{9D8B030D-6E8A-4147-A177-3AD203B41FA5}">
                      <a16:colId xmlns:a16="http://schemas.microsoft.com/office/drawing/2014/main" xmlns="" val="1583314299"/>
                    </a:ext>
                  </a:extLst>
                </a:gridCol>
              </a:tblGrid>
              <a:tr h="164409">
                <a:tc>
                  <a:txBody>
                    <a:bodyPr/>
                    <a:lstStyle/>
                    <a:p>
                      <a:pPr algn="ctr" fontAlgn="ctr"/>
                      <a:r>
                        <a:rPr lang="en-US" sz="1000" b="1" u="none" strike="noStrike" dirty="0" err="1">
                          <a:effectLst/>
                        </a:rPr>
                        <a:t>S.No</a:t>
                      </a:r>
                      <a:endParaRPr lang="en-US" sz="1000" b="1"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1" u="none" strike="noStrike">
                          <a:effectLst/>
                        </a:rPr>
                        <a:t>District</a:t>
                      </a:r>
                      <a:endParaRPr lang="en-US" sz="1000" b="1"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Name of Facility</a:t>
                      </a:r>
                      <a:endParaRPr lang="en-US" sz="1000" b="1"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24293543"/>
                  </a:ext>
                </a:extLst>
              </a:tr>
              <a:tr h="157957">
                <a:tc>
                  <a:txBody>
                    <a:bodyPr/>
                    <a:lstStyle/>
                    <a:p>
                      <a:pPr algn="ctr" fontAlgn="ctr"/>
                      <a:r>
                        <a:rPr lang="en-US" sz="1000" u="none" strike="noStrike">
                          <a:effectLst/>
                        </a:rPr>
                        <a:t>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Agra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,Agra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866381458"/>
                  </a:ext>
                </a:extLst>
              </a:tr>
              <a:tr h="157957">
                <a:tc>
                  <a:txBody>
                    <a:bodyPr/>
                    <a:lstStyle/>
                    <a:p>
                      <a:pPr algn="ctr"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Ambedkernagar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DCH ,Ambedkernagar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02878916"/>
                  </a:ext>
                </a:extLst>
              </a:tr>
              <a:tr h="157957">
                <a:tc>
                  <a:txBody>
                    <a:bodyPr/>
                    <a:lstStyle/>
                    <a:p>
                      <a:pPr algn="ctr" fontAlgn="ctr"/>
                      <a:r>
                        <a:rPr lang="en-US" sz="1000" u="none" strike="noStrike">
                          <a:effectLst/>
                        </a:rPr>
                        <a:t>3</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Amroha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DCH Amroha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56735079"/>
                  </a:ext>
                </a:extLst>
              </a:tr>
              <a:tr h="157957">
                <a:tc>
                  <a:txBody>
                    <a:bodyPr/>
                    <a:lstStyle/>
                    <a:p>
                      <a:pPr algn="ctr" fontAlgn="ctr"/>
                      <a:r>
                        <a:rPr lang="en-US" sz="1000" u="none" strike="noStrike">
                          <a:effectLst/>
                        </a:rPr>
                        <a:t>4</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Ayodhya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,Ayodhya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6325862"/>
                  </a:ext>
                </a:extLst>
              </a:tr>
              <a:tr h="157957">
                <a:tc>
                  <a:txBody>
                    <a:bodyPr/>
                    <a:lstStyle/>
                    <a:p>
                      <a:pPr algn="ctr" fontAlgn="ctr"/>
                      <a:r>
                        <a:rPr lang="en-US" sz="1000" u="none" strike="noStrike">
                          <a:effectLst/>
                        </a:rPr>
                        <a:t>5</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Balrampur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CHC </a:t>
                      </a:r>
                      <a:r>
                        <a:rPr lang="en-US" sz="1000" u="none" strike="noStrike" dirty="0" err="1">
                          <a:effectLst/>
                        </a:rPr>
                        <a:t>Utraula</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731349486"/>
                  </a:ext>
                </a:extLst>
              </a:tr>
              <a:tr h="157957">
                <a:tc>
                  <a:txBody>
                    <a:bodyPr/>
                    <a:lstStyle/>
                    <a:p>
                      <a:pPr algn="ctr" fontAlgn="ctr"/>
                      <a:r>
                        <a:rPr lang="en-US" sz="1000" u="none" strike="noStrike">
                          <a:effectLst/>
                        </a:rPr>
                        <a:t>6</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Banda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Banda</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61238061"/>
                  </a:ext>
                </a:extLst>
              </a:tr>
              <a:tr h="157957">
                <a:tc>
                  <a:txBody>
                    <a:bodyPr/>
                    <a:lstStyle/>
                    <a:p>
                      <a:pPr algn="ctr" fontAlgn="ctr"/>
                      <a:r>
                        <a:rPr lang="en-US" sz="1000" u="none" strike="noStrike">
                          <a:effectLst/>
                        </a:rPr>
                        <a:t>7</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Barabanki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a:t>
                      </a:r>
                      <a:r>
                        <a:rPr lang="en-US" sz="1000" u="none" strike="noStrike" dirty="0" err="1">
                          <a:effectLst/>
                        </a:rPr>
                        <a:t>Barabanki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99031057"/>
                  </a:ext>
                </a:extLst>
              </a:tr>
              <a:tr h="157957">
                <a:tc>
                  <a:txBody>
                    <a:bodyPr/>
                    <a:lstStyle/>
                    <a:p>
                      <a:pPr algn="ctr" fontAlgn="ctr"/>
                      <a:r>
                        <a:rPr lang="en-US" sz="1000" u="none" strike="noStrike">
                          <a:effectLst/>
                        </a:rPr>
                        <a:t>8</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err="1">
                          <a:effectLst/>
                        </a:rPr>
                        <a:t>Basti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,Basti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90734563"/>
                  </a:ext>
                </a:extLst>
              </a:tr>
              <a:tr h="157957">
                <a:tc>
                  <a:txBody>
                    <a:bodyPr/>
                    <a:lstStyle/>
                    <a:p>
                      <a:pPr algn="ctr" fontAlgn="ctr"/>
                      <a:r>
                        <a:rPr lang="en-US" sz="1000" u="none" strike="noStrike">
                          <a:effectLst/>
                        </a:rPr>
                        <a:t>9</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Bhadoi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Suriyawan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305938968"/>
                  </a:ext>
                </a:extLst>
              </a:tr>
              <a:tr h="157957">
                <a:tc>
                  <a:txBody>
                    <a:bodyPr/>
                    <a:lstStyle/>
                    <a:p>
                      <a:pPr algn="ctr" fontAlgn="ctr"/>
                      <a:r>
                        <a:rPr lang="en-US" sz="1000" u="none" strike="noStrike">
                          <a:effectLst/>
                        </a:rPr>
                        <a:t>10</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Bijnor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 Bijnor</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686198078"/>
                  </a:ext>
                </a:extLst>
              </a:tr>
              <a:tr h="157957">
                <a:tc>
                  <a:txBody>
                    <a:bodyPr/>
                    <a:lstStyle/>
                    <a:p>
                      <a:pPr algn="ctr" fontAlgn="ctr"/>
                      <a:r>
                        <a:rPr lang="en-US" sz="1000" u="none" strike="noStrike">
                          <a:effectLst/>
                        </a:rPr>
                        <a:t>11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Chandauli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CHC </a:t>
                      </a:r>
                      <a:r>
                        <a:rPr lang="en-US" sz="1000" u="none" strike="noStrike" dirty="0" err="1">
                          <a:effectLst/>
                        </a:rPr>
                        <a:t>Sakaldheea</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29752112"/>
                  </a:ext>
                </a:extLst>
              </a:tr>
              <a:tr h="157957">
                <a:tc>
                  <a:txBody>
                    <a:bodyPr/>
                    <a:lstStyle/>
                    <a:p>
                      <a:pPr algn="ctr" fontAlgn="ctr"/>
                      <a:r>
                        <a:rPr lang="en-US" sz="1000" u="none" strike="noStrike">
                          <a:effectLst/>
                        </a:rPr>
                        <a:t>12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Chandauli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DCH Chakia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524457989"/>
                  </a:ext>
                </a:extLst>
              </a:tr>
              <a:tr h="157957">
                <a:tc>
                  <a:txBody>
                    <a:bodyPr/>
                    <a:lstStyle/>
                    <a:p>
                      <a:pPr algn="ctr" fontAlgn="ctr"/>
                      <a:r>
                        <a:rPr lang="en-US" sz="1000" u="none" strike="noStrike">
                          <a:effectLst/>
                        </a:rPr>
                        <a:t>13</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Deoria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Lar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827449"/>
                  </a:ext>
                </a:extLst>
              </a:tr>
              <a:tr h="157957">
                <a:tc>
                  <a:txBody>
                    <a:bodyPr/>
                    <a:lstStyle/>
                    <a:p>
                      <a:pPr algn="ctr" fontAlgn="ctr"/>
                      <a:r>
                        <a:rPr lang="en-US" sz="1000" u="none" strike="noStrike">
                          <a:effectLst/>
                        </a:rPr>
                        <a:t>14</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Etawah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,Etawah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956229530"/>
                  </a:ext>
                </a:extLst>
              </a:tr>
              <a:tr h="157957">
                <a:tc>
                  <a:txBody>
                    <a:bodyPr/>
                    <a:lstStyle/>
                    <a:p>
                      <a:pPr algn="ctr" fontAlgn="ctr"/>
                      <a:r>
                        <a:rPr lang="en-US" sz="1000" u="none" strike="noStrike">
                          <a:effectLst/>
                        </a:rPr>
                        <a:t>15</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Farrukhababd</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 Farrukhababd</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336079879"/>
                  </a:ext>
                </a:extLst>
              </a:tr>
              <a:tr h="157957">
                <a:tc>
                  <a:txBody>
                    <a:bodyPr/>
                    <a:lstStyle/>
                    <a:p>
                      <a:pPr algn="ctr" fontAlgn="ctr"/>
                      <a:r>
                        <a:rPr lang="en-US" sz="1000" u="none" strike="noStrike">
                          <a:effectLst/>
                        </a:rPr>
                        <a:t>16</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Fatehpur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,Fatehpur </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484376269"/>
                  </a:ext>
                </a:extLst>
              </a:tr>
              <a:tr h="157957">
                <a:tc>
                  <a:txBody>
                    <a:bodyPr/>
                    <a:lstStyle/>
                    <a:p>
                      <a:pPr algn="ctr" fontAlgn="ctr"/>
                      <a:r>
                        <a:rPr lang="en-US" sz="1000" u="none" strike="noStrike">
                          <a:effectLst/>
                        </a:rPr>
                        <a:t>17</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Ghaziabad</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,Ghaziabad</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13566574"/>
                  </a:ext>
                </a:extLst>
              </a:tr>
              <a:tr h="157957">
                <a:tc>
                  <a:txBody>
                    <a:bodyPr/>
                    <a:lstStyle/>
                    <a:p>
                      <a:pPr algn="ctr" fontAlgn="ctr"/>
                      <a:r>
                        <a:rPr lang="en-US" sz="1000" u="none" strike="noStrike">
                          <a:effectLst/>
                        </a:rPr>
                        <a:t>18</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Ghaziabad</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CHC </a:t>
                      </a:r>
                      <a:r>
                        <a:rPr lang="en-US" sz="1000" u="none" strike="noStrike" dirty="0" err="1">
                          <a:effectLst/>
                        </a:rPr>
                        <a:t>Muradnagar</a:t>
                      </a:r>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1280321"/>
                  </a:ext>
                </a:extLst>
              </a:tr>
              <a:tr h="157957">
                <a:tc>
                  <a:txBody>
                    <a:bodyPr/>
                    <a:lstStyle/>
                    <a:p>
                      <a:pPr algn="ctr" fontAlgn="ctr"/>
                      <a:r>
                        <a:rPr lang="en-US" sz="1000" u="none" strike="noStrike">
                          <a:effectLst/>
                        </a:rPr>
                        <a:t>19</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Gonda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 Gonda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15385585"/>
                  </a:ext>
                </a:extLst>
              </a:tr>
              <a:tr h="157957">
                <a:tc>
                  <a:txBody>
                    <a:bodyPr/>
                    <a:lstStyle/>
                    <a:p>
                      <a:pPr algn="ctr" fontAlgn="ctr"/>
                      <a:r>
                        <a:rPr lang="en-US" sz="1000" u="none" strike="noStrike">
                          <a:effectLst/>
                        </a:rPr>
                        <a:t>20</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Hamirpur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Maudha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0141104"/>
                  </a:ext>
                </a:extLst>
              </a:tr>
              <a:tr h="157957">
                <a:tc>
                  <a:txBody>
                    <a:bodyPr/>
                    <a:lstStyle/>
                    <a:p>
                      <a:pPr algn="ctr" fontAlgn="ctr"/>
                      <a:r>
                        <a:rPr lang="en-US" sz="1000" u="none" strike="noStrike">
                          <a:effectLst/>
                        </a:rPr>
                        <a:t>21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Hamirpur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,Hamirpur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40460191"/>
                  </a:ext>
                </a:extLst>
              </a:tr>
              <a:tr h="157957">
                <a:tc>
                  <a:txBody>
                    <a:bodyPr/>
                    <a:lstStyle/>
                    <a:p>
                      <a:pPr algn="ctr" fontAlgn="ctr"/>
                      <a:r>
                        <a:rPr lang="en-US" sz="1000" u="none" strike="noStrike">
                          <a:effectLst/>
                        </a:rPr>
                        <a:t>22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Hapur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Hapur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092910125"/>
                  </a:ext>
                </a:extLst>
              </a:tr>
              <a:tr h="157957">
                <a:tc>
                  <a:txBody>
                    <a:bodyPr/>
                    <a:lstStyle/>
                    <a:p>
                      <a:pPr algn="ctr" fontAlgn="ctr"/>
                      <a:r>
                        <a:rPr lang="en-US" sz="1000" u="none" strike="noStrike">
                          <a:effectLst/>
                        </a:rPr>
                        <a:t>23</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Hardoi</a:t>
                      </a:r>
                      <a:endParaRPr lang="en-US" sz="1000" b="1"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DWH ,Hardoi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11970996"/>
                  </a:ext>
                </a:extLst>
              </a:tr>
              <a:tr h="157957">
                <a:tc>
                  <a:txBody>
                    <a:bodyPr/>
                    <a:lstStyle/>
                    <a:p>
                      <a:pPr algn="ctr" fontAlgn="ctr"/>
                      <a:r>
                        <a:rPr lang="en-US" sz="1000" u="none" strike="noStrike">
                          <a:effectLst/>
                        </a:rPr>
                        <a:t>24</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Hardoi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Sandila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06985065"/>
                  </a:ext>
                </a:extLst>
              </a:tr>
              <a:tr h="157957">
                <a:tc>
                  <a:txBody>
                    <a:bodyPr/>
                    <a:lstStyle/>
                    <a:p>
                      <a:pPr algn="ctr"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Jaunpur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a:effectLst/>
                        </a:rPr>
                        <a:t>CHC Dobhi ,Jaunpur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888302504"/>
                  </a:ext>
                </a:extLst>
              </a:tr>
              <a:tr h="157957">
                <a:tc>
                  <a:txBody>
                    <a:bodyPr/>
                    <a:lstStyle/>
                    <a:p>
                      <a:pPr algn="ctr" fontAlgn="ctr"/>
                      <a:r>
                        <a:rPr lang="en-US" sz="1000" u="none" strike="noStrike">
                          <a:effectLst/>
                        </a:rPr>
                        <a:t>26</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Jhansi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u="none" strike="noStrike" dirty="0">
                          <a:effectLst/>
                        </a:rPr>
                        <a:t>DWH Jhansi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659280810"/>
                  </a:ext>
                </a:extLst>
              </a:tr>
            </a:tbl>
          </a:graphicData>
        </a:graphic>
      </p:graphicFrame>
      <p:graphicFrame>
        <p:nvGraphicFramePr>
          <p:cNvPr id="4" name="Table 3">
            <a:extLst>
              <a:ext uri="{FF2B5EF4-FFF2-40B4-BE49-F238E27FC236}">
                <a16:creationId xmlns:a16="http://schemas.microsoft.com/office/drawing/2014/main" xmlns="" id="{4A34108C-5C92-0D0E-A0A7-1E44B3902757}"/>
              </a:ext>
            </a:extLst>
          </p:cNvPr>
          <p:cNvGraphicFramePr>
            <a:graphicFrameLocks noGrp="1"/>
          </p:cNvGraphicFramePr>
          <p:nvPr>
            <p:extLst>
              <p:ext uri="{D42A27DB-BD31-4B8C-83A1-F6EECF244321}">
                <p14:modId xmlns:p14="http://schemas.microsoft.com/office/powerpoint/2010/main" xmlns="" val="965520720"/>
              </p:ext>
            </p:extLst>
          </p:nvPr>
        </p:nvGraphicFramePr>
        <p:xfrm>
          <a:off x="4648202" y="819151"/>
          <a:ext cx="4343399" cy="4264839"/>
        </p:xfrm>
        <a:graphic>
          <a:graphicData uri="http://schemas.openxmlformats.org/drawingml/2006/table">
            <a:tbl>
              <a:tblPr>
                <a:tableStyleId>{5C22544A-7EE6-4342-B048-85BDC9FD1C3A}</a:tableStyleId>
              </a:tblPr>
              <a:tblGrid>
                <a:gridCol w="516546">
                  <a:extLst>
                    <a:ext uri="{9D8B030D-6E8A-4147-A177-3AD203B41FA5}">
                      <a16:colId xmlns:a16="http://schemas.microsoft.com/office/drawing/2014/main" xmlns="" val="637106562"/>
                    </a:ext>
                  </a:extLst>
                </a:gridCol>
                <a:gridCol w="1539226">
                  <a:extLst>
                    <a:ext uri="{9D8B030D-6E8A-4147-A177-3AD203B41FA5}">
                      <a16:colId xmlns:a16="http://schemas.microsoft.com/office/drawing/2014/main" xmlns="" val="1437814751"/>
                    </a:ext>
                  </a:extLst>
                </a:gridCol>
                <a:gridCol w="2287627">
                  <a:extLst>
                    <a:ext uri="{9D8B030D-6E8A-4147-A177-3AD203B41FA5}">
                      <a16:colId xmlns:a16="http://schemas.microsoft.com/office/drawing/2014/main" xmlns="" val="1659480773"/>
                    </a:ext>
                  </a:extLst>
                </a:gridCol>
              </a:tblGrid>
              <a:tr h="157957">
                <a:tc>
                  <a:txBody>
                    <a:bodyPr/>
                    <a:lstStyle/>
                    <a:p>
                      <a:pPr algn="ctr" fontAlgn="ctr"/>
                      <a:r>
                        <a:rPr lang="en-US" sz="1000" b="1" u="none" strike="noStrike" dirty="0" err="1">
                          <a:effectLst/>
                        </a:rPr>
                        <a:t>S.No</a:t>
                      </a:r>
                      <a:endParaRPr lang="en-US" sz="1000" b="1"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1" u="none" strike="noStrike">
                          <a:effectLst/>
                        </a:rPr>
                        <a:t>District</a:t>
                      </a:r>
                      <a:endParaRPr lang="en-US" sz="1000" b="1"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1" u="none" strike="noStrike" dirty="0">
                          <a:effectLst/>
                        </a:rPr>
                        <a:t>Name of Facility</a:t>
                      </a:r>
                      <a:endParaRPr lang="en-US" sz="1000" b="1"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28204347"/>
                  </a:ext>
                </a:extLst>
              </a:tr>
              <a:tr h="157957">
                <a:tc>
                  <a:txBody>
                    <a:bodyPr/>
                    <a:lstStyle/>
                    <a:p>
                      <a:pPr algn="ctr" fontAlgn="ctr"/>
                      <a:r>
                        <a:rPr lang="en-US" sz="1000" b="0" u="none" strike="noStrike">
                          <a:effectLst/>
                        </a:rPr>
                        <a:t>27</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Kanpur Nagar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AHM Dufferin ,Kanpur Nagar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720582346"/>
                  </a:ext>
                </a:extLst>
              </a:tr>
              <a:tr h="157957">
                <a:tc>
                  <a:txBody>
                    <a:bodyPr/>
                    <a:lstStyle/>
                    <a:p>
                      <a:pPr algn="ctr" fontAlgn="ctr"/>
                      <a:r>
                        <a:rPr lang="en-US" sz="1000" b="0" u="none" strike="noStrike">
                          <a:effectLst/>
                        </a:rPr>
                        <a:t>28</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VAB ,Lucknow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035596675"/>
                  </a:ext>
                </a:extLst>
              </a:tr>
              <a:tr h="157957">
                <a:tc>
                  <a:txBody>
                    <a:bodyPr/>
                    <a:lstStyle/>
                    <a:p>
                      <a:pPr algn="ctr" fontAlgn="ctr"/>
                      <a:r>
                        <a:rPr lang="en-US" sz="1000" b="0" u="none" strike="noStrike">
                          <a:effectLst/>
                        </a:rPr>
                        <a:t>29</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R. L. B. DWH, 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460205935"/>
                  </a:ext>
                </a:extLst>
              </a:tr>
              <a:tr h="157957">
                <a:tc>
                  <a:txBody>
                    <a:bodyPr/>
                    <a:lstStyle/>
                    <a:p>
                      <a:pPr algn="ctr" fontAlgn="ctr"/>
                      <a:r>
                        <a:rPr lang="en-US" sz="1000" b="0" u="none" strike="noStrike">
                          <a:effectLst/>
                        </a:rPr>
                        <a:t>30</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LBRN Hospital 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87337510"/>
                  </a:ext>
                </a:extLst>
              </a:tr>
              <a:tr h="157957">
                <a:tc>
                  <a:txBody>
                    <a:bodyPr/>
                    <a:lstStyle/>
                    <a:p>
                      <a:pPr algn="ctr" fontAlgn="ctr"/>
                      <a:r>
                        <a:rPr lang="en-US" sz="1000" b="0" u="none" strike="noStrike">
                          <a:effectLst/>
                        </a:rPr>
                        <a:t>31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Lucknow</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VJB Women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226064625"/>
                  </a:ext>
                </a:extLst>
              </a:tr>
              <a:tr h="157957">
                <a:tc>
                  <a:txBody>
                    <a:bodyPr/>
                    <a:lstStyle/>
                    <a:p>
                      <a:pPr algn="ctr" fontAlgn="ctr"/>
                      <a:r>
                        <a:rPr lang="en-US" sz="1000" b="0" u="none" strike="noStrike">
                          <a:effectLst/>
                        </a:rPr>
                        <a:t>32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Lucknow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RSM hospital, Lucknow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21121750"/>
                  </a:ext>
                </a:extLst>
              </a:tr>
              <a:tr h="157957">
                <a:tc>
                  <a:txBody>
                    <a:bodyPr/>
                    <a:lstStyle/>
                    <a:p>
                      <a:pPr algn="ctr" fontAlgn="ctr"/>
                      <a:r>
                        <a:rPr lang="en-US" sz="1000" b="0" u="none" strike="noStrike">
                          <a:effectLst/>
                        </a:rPr>
                        <a:t>33</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err="1">
                          <a:effectLst/>
                        </a:rPr>
                        <a:t>Lucknow</a:t>
                      </a:r>
                      <a:r>
                        <a:rPr lang="en-US" sz="1000" b="0" u="none" strike="noStrike" dirty="0">
                          <a:effectLst/>
                        </a:rPr>
                        <a:t> </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Bakshi Ka Talab ,Lucknow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512493131"/>
                  </a:ext>
                </a:extLst>
              </a:tr>
              <a:tr h="157957">
                <a:tc>
                  <a:txBody>
                    <a:bodyPr/>
                    <a:lstStyle/>
                    <a:p>
                      <a:pPr algn="ctr" fontAlgn="ctr"/>
                      <a:r>
                        <a:rPr lang="en-US" sz="1000" b="0" u="none" strike="noStrike">
                          <a:effectLst/>
                        </a:rPr>
                        <a:t>34</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Mainpuri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a:effectLst/>
                        </a:rPr>
                        <a:t>DWH </a:t>
                      </a:r>
                      <a:r>
                        <a:rPr lang="en-US" sz="1000" b="0" u="none" strike="noStrike" dirty="0" err="1">
                          <a:effectLst/>
                        </a:rPr>
                        <a:t>Mainpuri</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99959027"/>
                  </a:ext>
                </a:extLst>
              </a:tr>
              <a:tr h="157957">
                <a:tc>
                  <a:txBody>
                    <a:bodyPr/>
                    <a:lstStyle/>
                    <a:p>
                      <a:pPr algn="ctr" fontAlgn="ctr"/>
                      <a:r>
                        <a:rPr lang="en-US" sz="1000" b="0" u="none" strike="noStrike">
                          <a:effectLst/>
                        </a:rPr>
                        <a:t>35</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Mathura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a:effectLst/>
                        </a:rPr>
                        <a:t>DCH Vrindavan , Mathura</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549766462"/>
                  </a:ext>
                </a:extLst>
              </a:tr>
              <a:tr h="157957">
                <a:tc>
                  <a:txBody>
                    <a:bodyPr/>
                    <a:lstStyle/>
                    <a:p>
                      <a:pPr algn="ctr" fontAlgn="ctr"/>
                      <a:r>
                        <a:rPr lang="en-US" sz="1000" b="0" u="none" strike="noStrike">
                          <a:effectLst/>
                        </a:rPr>
                        <a:t>36</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Mau</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,Mau</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75480787"/>
                  </a:ext>
                </a:extLst>
              </a:tr>
              <a:tr h="157957">
                <a:tc>
                  <a:txBody>
                    <a:bodyPr/>
                    <a:lstStyle/>
                    <a:p>
                      <a:pPr algn="ctr" fontAlgn="ctr"/>
                      <a:r>
                        <a:rPr lang="en-US" sz="1000" b="0" u="none" strike="noStrike">
                          <a:effectLst/>
                        </a:rPr>
                        <a:t>37</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Muzaffarnagar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a:effectLst/>
                        </a:rPr>
                        <a:t>DWH  ,Muzaffarnagar </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875720565"/>
                  </a:ext>
                </a:extLst>
              </a:tr>
              <a:tr h="157957">
                <a:tc>
                  <a:txBody>
                    <a:bodyPr/>
                    <a:lstStyle/>
                    <a:p>
                      <a:pPr algn="ctr" fontAlgn="ctr"/>
                      <a:r>
                        <a:rPr lang="en-US" sz="1000" b="0" u="none" strike="noStrike">
                          <a:effectLst/>
                        </a:rPr>
                        <a:t>38</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err="1">
                          <a:effectLst/>
                        </a:rPr>
                        <a:t>Pratapgarh</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Kunda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04797941"/>
                  </a:ext>
                </a:extLst>
              </a:tr>
              <a:tr h="157957">
                <a:tc>
                  <a:txBody>
                    <a:bodyPr/>
                    <a:lstStyle/>
                    <a:p>
                      <a:pPr algn="ctr" fontAlgn="ctr"/>
                      <a:r>
                        <a:rPr lang="en-US" sz="1000" b="0" u="none" strike="noStrike">
                          <a:effectLst/>
                        </a:rPr>
                        <a:t>39</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Prayagraj</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,Prayagraj</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46166858"/>
                  </a:ext>
                </a:extLst>
              </a:tr>
              <a:tr h="157957">
                <a:tc>
                  <a:txBody>
                    <a:bodyPr/>
                    <a:lstStyle/>
                    <a:p>
                      <a:pPr algn="ctr" fontAlgn="ctr"/>
                      <a:r>
                        <a:rPr lang="en-US" sz="1000" b="0" u="none" strike="noStrike">
                          <a:effectLst/>
                        </a:rPr>
                        <a:t>40</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err="1">
                          <a:effectLst/>
                        </a:rPr>
                        <a:t>Raibareilly</a:t>
                      </a:r>
                      <a:r>
                        <a:rPr lang="en-US" sz="1000" b="0" u="none" strike="noStrike" dirty="0">
                          <a:effectLst/>
                        </a:rPr>
                        <a:t> </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 Raibareilly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247829512"/>
                  </a:ext>
                </a:extLst>
              </a:tr>
              <a:tr h="157957">
                <a:tc>
                  <a:txBody>
                    <a:bodyPr/>
                    <a:lstStyle/>
                    <a:p>
                      <a:pPr algn="ctr" fontAlgn="ctr"/>
                      <a:r>
                        <a:rPr lang="en-US" sz="1000" b="0" u="none" strike="noStrike">
                          <a:effectLst/>
                        </a:rPr>
                        <a:t>41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Raibareilly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Deeh , Raibareilly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984946634"/>
                  </a:ext>
                </a:extLst>
              </a:tr>
              <a:tr h="157957">
                <a:tc>
                  <a:txBody>
                    <a:bodyPr/>
                    <a:lstStyle/>
                    <a:p>
                      <a:pPr algn="ctr" fontAlgn="ctr"/>
                      <a:r>
                        <a:rPr lang="en-US" sz="1000" b="0" u="none" strike="noStrike">
                          <a:effectLst/>
                        </a:rPr>
                        <a:t>42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Rampur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 Rampur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004601020"/>
                  </a:ext>
                </a:extLst>
              </a:tr>
              <a:tr h="157957">
                <a:tc>
                  <a:txBody>
                    <a:bodyPr/>
                    <a:lstStyle/>
                    <a:p>
                      <a:pPr algn="ctr" fontAlgn="ctr"/>
                      <a:r>
                        <a:rPr lang="en-US" sz="1000" b="0" u="none" strike="noStrike">
                          <a:effectLst/>
                        </a:rPr>
                        <a:t>43</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Saharanpur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Gangoh</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164169614"/>
                  </a:ext>
                </a:extLst>
              </a:tr>
              <a:tr h="157957">
                <a:tc>
                  <a:txBody>
                    <a:bodyPr/>
                    <a:lstStyle/>
                    <a:p>
                      <a:pPr algn="ctr" fontAlgn="ctr"/>
                      <a:r>
                        <a:rPr lang="en-US" sz="1000" b="0" u="none" strike="noStrike">
                          <a:effectLst/>
                        </a:rPr>
                        <a:t>44</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a:effectLst/>
                        </a:rPr>
                        <a:t>Saharanpur</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,Saharanpur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781030443"/>
                  </a:ext>
                </a:extLst>
              </a:tr>
              <a:tr h="157957">
                <a:tc>
                  <a:txBody>
                    <a:bodyPr/>
                    <a:lstStyle/>
                    <a:p>
                      <a:pPr algn="ctr" fontAlgn="ctr"/>
                      <a:r>
                        <a:rPr lang="en-US" sz="1000" b="0" u="none" strike="noStrike">
                          <a:effectLst/>
                        </a:rPr>
                        <a:t>45</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Shahjahanpur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,Shahjahanpur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453071711"/>
                  </a:ext>
                </a:extLst>
              </a:tr>
              <a:tr h="157957">
                <a:tc>
                  <a:txBody>
                    <a:bodyPr/>
                    <a:lstStyle/>
                    <a:p>
                      <a:pPr algn="ctr" fontAlgn="ctr"/>
                      <a:r>
                        <a:rPr lang="en-US" sz="1000" b="0" u="none" strike="noStrike">
                          <a:effectLst/>
                        </a:rPr>
                        <a:t>46</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b"/>
                      <a:r>
                        <a:rPr lang="en-US" sz="1000" b="0" u="none" strike="noStrike">
                          <a:effectLst/>
                        </a:rPr>
                        <a:t>Shrawasti</a:t>
                      </a:r>
                      <a:endParaRPr lang="en-US" sz="1000" b="0" i="0" u="none" strike="noStrike">
                        <a:solidFill>
                          <a:srgbClr val="000000"/>
                        </a:solidFill>
                        <a:effectLst/>
                        <a:latin typeface="Calibri" panose="020F0502020204030204" pitchFamily="34" charset="0"/>
                      </a:endParaRPr>
                    </a:p>
                  </a:txBody>
                  <a:tcPr marL="5557" marR="5557" marT="5557" marB="0" anchor="b">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DCH Shrawasti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993437620"/>
                  </a:ext>
                </a:extLst>
              </a:tr>
              <a:tr h="157957">
                <a:tc>
                  <a:txBody>
                    <a:bodyPr/>
                    <a:lstStyle/>
                    <a:p>
                      <a:pPr algn="ctr" fontAlgn="ctr"/>
                      <a:r>
                        <a:rPr lang="en-US" sz="1000" b="0" u="none" strike="noStrike">
                          <a:effectLst/>
                        </a:rPr>
                        <a:t>47</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Shrawasti</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Sirsiya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27533144"/>
                  </a:ext>
                </a:extLst>
              </a:tr>
              <a:tr h="157957">
                <a:tc>
                  <a:txBody>
                    <a:bodyPr/>
                    <a:lstStyle/>
                    <a:p>
                      <a:pPr algn="ctr" fontAlgn="ctr"/>
                      <a:r>
                        <a:rPr lang="en-US" sz="1000" b="0" u="none" strike="noStrike">
                          <a:effectLst/>
                        </a:rPr>
                        <a:t>48</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Sitapur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DWH Sitapur </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6571857"/>
                  </a:ext>
                </a:extLst>
              </a:tr>
              <a:tr h="157957">
                <a:tc>
                  <a:txBody>
                    <a:bodyPr/>
                    <a:lstStyle/>
                    <a:p>
                      <a:pPr algn="ctr" fontAlgn="ctr"/>
                      <a:r>
                        <a:rPr lang="en-US" sz="1000" b="0" u="none" strike="noStrike">
                          <a:effectLst/>
                        </a:rPr>
                        <a:t>49</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Sonebhadra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DCH Sonebhadra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798230112"/>
                  </a:ext>
                </a:extLst>
              </a:tr>
              <a:tr h="157957">
                <a:tc>
                  <a:txBody>
                    <a:bodyPr/>
                    <a:lstStyle/>
                    <a:p>
                      <a:pPr algn="ctr" fontAlgn="ctr"/>
                      <a:r>
                        <a:rPr lang="en-US" sz="1000" b="0" u="none" strike="noStrike">
                          <a:effectLst/>
                        </a:rPr>
                        <a:t>50</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Sonebhadra</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Gorhawal</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46861969"/>
                  </a:ext>
                </a:extLst>
              </a:tr>
              <a:tr h="157957">
                <a:tc>
                  <a:txBody>
                    <a:bodyPr/>
                    <a:lstStyle/>
                    <a:p>
                      <a:pPr algn="ctr" fontAlgn="ctr"/>
                      <a:r>
                        <a:rPr lang="en-US" sz="1000" b="0" u="none" strike="noStrike">
                          <a:effectLst/>
                        </a:rPr>
                        <a:t>51</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Sultanpur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CHC Dubeypar</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29851829"/>
                  </a:ext>
                </a:extLst>
              </a:tr>
              <a:tr h="157957">
                <a:tc>
                  <a:txBody>
                    <a:bodyPr/>
                    <a:lstStyle/>
                    <a:p>
                      <a:pPr algn="ctr" fontAlgn="ctr"/>
                      <a:r>
                        <a:rPr lang="en-US" sz="1000" b="0" u="none" strike="noStrike">
                          <a:effectLst/>
                        </a:rPr>
                        <a:t>52</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a:effectLst/>
                        </a:rPr>
                        <a:t>Unnao</a:t>
                      </a:r>
                      <a:endParaRPr lang="en-US" sz="1000" b="0" i="0" u="none" strike="noStrike">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fontAlgn="ctr"/>
                      <a:r>
                        <a:rPr lang="en-US" sz="1000" b="0" u="none" strike="noStrike" dirty="0">
                          <a:effectLst/>
                        </a:rPr>
                        <a:t>DWH ,Unnao</a:t>
                      </a:r>
                      <a:endParaRPr lang="en-US" sz="1000" b="0" i="0" u="none" strike="noStrike" dirty="0">
                        <a:solidFill>
                          <a:srgbClr val="000000"/>
                        </a:solidFill>
                        <a:effectLst/>
                        <a:latin typeface="Calibri" panose="020F0502020204030204" pitchFamily="34" charset="0"/>
                      </a:endParaRPr>
                    </a:p>
                  </a:txBody>
                  <a:tcPr marL="5557" marR="5557" marT="5557"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360866736"/>
                  </a:ext>
                </a:extLst>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000" b="1" dirty="0" smtClean="0">
                <a:latin typeface="Kruti Dev 010" pitchFamily="2" charset="0"/>
              </a:rPr>
              <a:t> </a:t>
            </a:r>
            <a:r>
              <a:rPr lang="en-US" altLang="en-US" sz="2800" b="1" dirty="0" err="1" smtClean="0">
                <a:solidFill>
                  <a:schemeClr val="bg1"/>
                </a:solidFill>
              </a:rPr>
              <a:t>Kayakalp</a:t>
            </a:r>
            <a:r>
              <a:rPr lang="en-US" altLang="en-US" sz="2800" b="1" dirty="0" smtClean="0">
                <a:solidFill>
                  <a:schemeClr val="bg1"/>
                </a:solidFill>
              </a:rPr>
              <a:t> Award Scheme</a:t>
            </a:r>
            <a:endParaRPr lang="en-US" sz="2800" b="1" dirty="0"/>
          </a:p>
        </p:txBody>
      </p:sp>
      <p:sp>
        <p:nvSpPr>
          <p:cNvPr id="3" name="Rectangle 2"/>
          <p:cNvSpPr/>
          <p:nvPr/>
        </p:nvSpPr>
        <p:spPr>
          <a:xfrm>
            <a:off x="152400" y="819151"/>
            <a:ext cx="8763000" cy="830997"/>
          </a:xfrm>
          <a:prstGeom prst="rect">
            <a:avLst/>
          </a:prstGeom>
        </p:spPr>
        <p:txBody>
          <a:bodyPr wrap="square">
            <a:spAutoFit/>
          </a:bodyPr>
          <a:lstStyle/>
          <a:p>
            <a:pPr algn="just"/>
            <a:r>
              <a:rPr lang="en-US" sz="1600" dirty="0" smtClean="0">
                <a:solidFill>
                  <a:srgbClr val="222222"/>
                </a:solidFill>
                <a:latin typeface="Calibri" panose="020F0502020204030204" pitchFamily="34" charset="0"/>
                <a:ea typeface="Times New Roman" panose="02020603050405020304" pitchFamily="18" charset="0"/>
                <a:cs typeface="Calibri" panose="020F0502020204030204" pitchFamily="34" charset="0"/>
              </a:rPr>
              <a:t>The </a:t>
            </a:r>
            <a:r>
              <a:rPr lang="en-US" sz="1600" dirty="0" err="1" smtClean="0">
                <a:solidFill>
                  <a:srgbClr val="222222"/>
                </a:solidFill>
                <a:latin typeface="Calibri" panose="020F0502020204030204" pitchFamily="34" charset="0"/>
                <a:ea typeface="Times New Roman" panose="02020603050405020304" pitchFamily="18" charset="0"/>
                <a:cs typeface="Calibri" panose="020F0502020204030204" pitchFamily="34" charset="0"/>
              </a:rPr>
              <a:t>Kayakalp</a:t>
            </a:r>
            <a:r>
              <a:rPr lang="en-US" sz="1600" dirty="0" smtClean="0">
                <a:solidFill>
                  <a:srgbClr val="222222"/>
                </a:solidFill>
                <a:latin typeface="Calibri" panose="020F0502020204030204" pitchFamily="34" charset="0"/>
                <a:ea typeface="Times New Roman" panose="02020603050405020304" pitchFamily="18" charset="0"/>
                <a:cs typeface="Calibri" panose="020F0502020204030204" pitchFamily="34" charset="0"/>
              </a:rPr>
              <a:t> Award Scheme has been implemented in Uttar Pradesh since 2015. As of 2021-22, 1075 medical units have received the </a:t>
            </a:r>
            <a:r>
              <a:rPr lang="en-US" sz="1600" dirty="0" err="1" smtClean="0">
                <a:solidFill>
                  <a:srgbClr val="222222"/>
                </a:solidFill>
                <a:latin typeface="Calibri" panose="020F0502020204030204" pitchFamily="34" charset="0"/>
                <a:ea typeface="Times New Roman" panose="02020603050405020304" pitchFamily="18" charset="0"/>
                <a:cs typeface="Calibri" panose="020F0502020204030204" pitchFamily="34" charset="0"/>
              </a:rPr>
              <a:t>Kayakalp</a:t>
            </a:r>
            <a:r>
              <a:rPr lang="en-US" sz="1600" dirty="0" smtClean="0">
                <a:solidFill>
                  <a:srgbClr val="222222"/>
                </a:solidFill>
                <a:latin typeface="Calibri" panose="020F0502020204030204" pitchFamily="34" charset="0"/>
                <a:ea typeface="Times New Roman" panose="02020603050405020304" pitchFamily="18" charset="0"/>
                <a:cs typeface="Calibri" panose="020F0502020204030204" pitchFamily="34" charset="0"/>
              </a:rPr>
              <a:t> award, including 95 district hospitals, 265 community health centers, and 715 primary health centers (including 463 health and wellness </a:t>
            </a:r>
            <a:endParaRPr lang="en-US" sz="1600" dirty="0"/>
          </a:p>
        </p:txBody>
      </p:sp>
      <p:graphicFrame>
        <p:nvGraphicFramePr>
          <p:cNvPr id="6" name="Chart 7">
            <a:extLst>
              <a:ext uri="{FF2B5EF4-FFF2-40B4-BE49-F238E27FC236}">
                <a16:creationId xmlns:a16="http://schemas.microsoft.com/office/drawing/2014/main" xmlns="" id="{EA1A42BE-3927-3E45-37E9-5D57FEF9E7FD}"/>
              </a:ext>
            </a:extLst>
          </p:cNvPr>
          <p:cNvGraphicFramePr>
            <a:graphicFrameLocks/>
          </p:cNvGraphicFramePr>
          <p:nvPr>
            <p:extLst>
              <p:ext uri="{D42A27DB-BD31-4B8C-83A1-F6EECF244321}">
                <p14:modId xmlns:p14="http://schemas.microsoft.com/office/powerpoint/2010/main" xmlns="" val="688635493"/>
              </p:ext>
            </p:extLst>
          </p:nvPr>
        </p:nvGraphicFramePr>
        <p:xfrm>
          <a:off x="152400" y="1733550"/>
          <a:ext cx="8839200" cy="304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Community Process</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lvl="0" fontAlgn="base">
              <a:spcAft>
                <a:spcPct val="0"/>
              </a:spcAft>
            </a:pPr>
            <a:r>
              <a:rPr lang="en-US" sz="2800" b="1" dirty="0" smtClean="0">
                <a:solidFill>
                  <a:schemeClr val="bg1"/>
                </a:solidFill>
                <a:ea typeface="+mn-ea"/>
                <a:cs typeface="Arial" pitchFamily="34" charset="0"/>
                <a:sym typeface="Arial" pitchFamily="34" charset="0"/>
              </a:rPr>
              <a:t>Sub Programs</a:t>
            </a:r>
            <a:endParaRPr lang="en-IN" sz="2800" b="1" dirty="0">
              <a:solidFill>
                <a:schemeClr val="bg1"/>
              </a:solidFill>
              <a:ea typeface="+mn-ea"/>
              <a:cs typeface="Arial" pitchFamily="34" charset="0"/>
              <a:sym typeface="Arial" pitchFamily="34" charset="0"/>
            </a:endParaRPr>
          </a:p>
        </p:txBody>
      </p:sp>
      <p:pic>
        <p:nvPicPr>
          <p:cNvPr id="3" name="Picture 2"/>
          <p:cNvPicPr>
            <a:picLocks noChangeAspect="1" noChangeArrowheads="1"/>
          </p:cNvPicPr>
          <p:nvPr/>
        </p:nvPicPr>
        <p:blipFill>
          <a:blip r:embed="rId2"/>
          <a:srcRect/>
          <a:stretch>
            <a:fillRect/>
          </a:stretch>
        </p:blipFill>
        <p:spPr bwMode="auto">
          <a:xfrm>
            <a:off x="152400" y="1047750"/>
            <a:ext cx="8815387" cy="388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a:grpSpLocks/>
          </p:cNvGrpSpPr>
          <p:nvPr/>
        </p:nvGrpSpPr>
        <p:grpSpPr bwMode="auto">
          <a:xfrm>
            <a:off x="304800" y="285751"/>
            <a:ext cx="8548688" cy="4721457"/>
            <a:chOff x="2321879" y="566945"/>
            <a:chExt cx="21374105" cy="13151420"/>
          </a:xfrm>
        </p:grpSpPr>
        <p:sp>
          <p:nvSpPr>
            <p:cNvPr id="4" name="Rectangle 3">
              <a:extLst>
                <a:ext uri="{FF2B5EF4-FFF2-40B4-BE49-F238E27FC236}"/>
              </a:extLst>
            </p:cNvPr>
            <p:cNvSpPr/>
            <p:nvPr/>
          </p:nvSpPr>
          <p:spPr>
            <a:xfrm>
              <a:off x="2359980" y="566945"/>
              <a:ext cx="9055100" cy="1422399"/>
            </a:xfrm>
            <a:prstGeom prst="rect">
              <a:avLst/>
            </a:prstGeom>
            <a:solidFill>
              <a:schemeClr val="accent5">
                <a:lumMod val="40000"/>
                <a:lumOff val="6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5" name="Rectangle 4">
              <a:extLst>
                <a:ext uri="{FF2B5EF4-FFF2-40B4-BE49-F238E27FC236}"/>
              </a:extLst>
            </p:cNvPr>
            <p:cNvSpPr/>
            <p:nvPr/>
          </p:nvSpPr>
          <p:spPr>
            <a:xfrm>
              <a:off x="11415081" y="566945"/>
              <a:ext cx="4093635" cy="1422399"/>
            </a:xfrm>
            <a:prstGeom prst="rect">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6" name="Rectangle 5">
              <a:extLst>
                <a:ext uri="{FF2B5EF4-FFF2-40B4-BE49-F238E27FC236}"/>
              </a:extLst>
            </p:cNvPr>
            <p:cNvSpPr/>
            <p:nvPr/>
          </p:nvSpPr>
          <p:spPr>
            <a:xfrm>
              <a:off x="15508716" y="566945"/>
              <a:ext cx="4093633" cy="1422399"/>
            </a:xfrm>
            <a:prstGeom prst="rect">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7" name="Rectangle 6">
              <a:extLst>
                <a:ext uri="{FF2B5EF4-FFF2-40B4-BE49-F238E27FC236}"/>
              </a:extLst>
            </p:cNvPr>
            <p:cNvSpPr/>
            <p:nvPr/>
          </p:nvSpPr>
          <p:spPr>
            <a:xfrm>
              <a:off x="19602349" y="566945"/>
              <a:ext cx="4093635" cy="1422399"/>
            </a:xfrm>
            <a:prstGeom prst="rect">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 name="Rectangle 7">
              <a:extLst>
                <a:ext uri="{FF2B5EF4-FFF2-40B4-BE49-F238E27FC236}"/>
              </a:extLst>
            </p:cNvPr>
            <p:cNvSpPr/>
            <p:nvPr/>
          </p:nvSpPr>
          <p:spPr>
            <a:xfrm>
              <a:off x="2359980" y="1993579"/>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9" name="Rectangle 8">
              <a:extLst>
                <a:ext uri="{FF2B5EF4-FFF2-40B4-BE49-F238E27FC236}"/>
              </a:extLst>
            </p:cNvPr>
            <p:cNvSpPr/>
            <p:nvPr/>
          </p:nvSpPr>
          <p:spPr>
            <a:xfrm>
              <a:off x="11415081" y="1993579"/>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0" name="Rectangle 9">
              <a:extLst>
                <a:ext uri="{FF2B5EF4-FFF2-40B4-BE49-F238E27FC236}"/>
              </a:extLst>
            </p:cNvPr>
            <p:cNvSpPr/>
            <p:nvPr/>
          </p:nvSpPr>
          <p:spPr>
            <a:xfrm>
              <a:off x="15508716" y="1993579"/>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1" name="Rectangle 10">
              <a:extLst>
                <a:ext uri="{FF2B5EF4-FFF2-40B4-BE49-F238E27FC236}"/>
              </a:extLst>
            </p:cNvPr>
            <p:cNvSpPr/>
            <p:nvPr/>
          </p:nvSpPr>
          <p:spPr>
            <a:xfrm>
              <a:off x="19602349" y="1993579"/>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2" name="Rectangle 11">
              <a:extLst>
                <a:ext uri="{FF2B5EF4-FFF2-40B4-BE49-F238E27FC236}"/>
              </a:extLst>
            </p:cNvPr>
            <p:cNvSpPr/>
            <p:nvPr/>
          </p:nvSpPr>
          <p:spPr>
            <a:xfrm>
              <a:off x="2359980" y="3051911"/>
              <a:ext cx="9055100" cy="1062565"/>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3" name="Rectangle 12">
              <a:extLst>
                <a:ext uri="{FF2B5EF4-FFF2-40B4-BE49-F238E27FC236}"/>
              </a:extLst>
            </p:cNvPr>
            <p:cNvSpPr/>
            <p:nvPr/>
          </p:nvSpPr>
          <p:spPr>
            <a:xfrm>
              <a:off x="11415081" y="3051911"/>
              <a:ext cx="4093635" cy="1062565"/>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4" name="Rectangle 13">
              <a:extLst>
                <a:ext uri="{FF2B5EF4-FFF2-40B4-BE49-F238E27FC236}"/>
              </a:extLst>
            </p:cNvPr>
            <p:cNvSpPr/>
            <p:nvPr/>
          </p:nvSpPr>
          <p:spPr>
            <a:xfrm>
              <a:off x="15508716" y="3051911"/>
              <a:ext cx="4093633" cy="1062565"/>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5" name="Rectangle 14">
              <a:extLst>
                <a:ext uri="{FF2B5EF4-FFF2-40B4-BE49-F238E27FC236}"/>
              </a:extLst>
            </p:cNvPr>
            <p:cNvSpPr/>
            <p:nvPr/>
          </p:nvSpPr>
          <p:spPr>
            <a:xfrm>
              <a:off x="19602349" y="3051911"/>
              <a:ext cx="4093635" cy="1062565"/>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6" name="Rectangle 15">
              <a:extLst>
                <a:ext uri="{FF2B5EF4-FFF2-40B4-BE49-F238E27FC236}"/>
              </a:extLst>
            </p:cNvPr>
            <p:cNvSpPr/>
            <p:nvPr/>
          </p:nvSpPr>
          <p:spPr>
            <a:xfrm>
              <a:off x="2359980" y="4114476"/>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7" name="Rectangle 16">
              <a:extLst>
                <a:ext uri="{FF2B5EF4-FFF2-40B4-BE49-F238E27FC236}"/>
              </a:extLst>
            </p:cNvPr>
            <p:cNvSpPr/>
            <p:nvPr/>
          </p:nvSpPr>
          <p:spPr>
            <a:xfrm>
              <a:off x="11415081" y="4114476"/>
              <a:ext cx="4093635" cy="1058333"/>
            </a:xfrm>
            <a:prstGeom prst="rect">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8" name="Rectangle 17">
              <a:extLst>
                <a:ext uri="{FF2B5EF4-FFF2-40B4-BE49-F238E27FC236}"/>
              </a:extLst>
            </p:cNvPr>
            <p:cNvSpPr/>
            <p:nvPr/>
          </p:nvSpPr>
          <p:spPr>
            <a:xfrm>
              <a:off x="15508716" y="4114476"/>
              <a:ext cx="4093633" cy="1058333"/>
            </a:xfrm>
            <a:prstGeom prst="rect">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19" name="Rectangle 18">
              <a:extLst>
                <a:ext uri="{FF2B5EF4-FFF2-40B4-BE49-F238E27FC236}"/>
              </a:extLst>
            </p:cNvPr>
            <p:cNvSpPr/>
            <p:nvPr/>
          </p:nvSpPr>
          <p:spPr>
            <a:xfrm>
              <a:off x="19602349" y="4114476"/>
              <a:ext cx="4093635" cy="1058333"/>
            </a:xfrm>
            <a:prstGeom prst="rect">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0" name="Rectangle 19">
              <a:extLst>
                <a:ext uri="{FF2B5EF4-FFF2-40B4-BE49-F238E27FC236}"/>
              </a:extLst>
            </p:cNvPr>
            <p:cNvSpPr/>
            <p:nvPr/>
          </p:nvSpPr>
          <p:spPr>
            <a:xfrm>
              <a:off x="2359980" y="5172809"/>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1" name="Rectangle 20">
              <a:extLst>
                <a:ext uri="{FF2B5EF4-FFF2-40B4-BE49-F238E27FC236}"/>
              </a:extLst>
            </p:cNvPr>
            <p:cNvSpPr/>
            <p:nvPr/>
          </p:nvSpPr>
          <p:spPr>
            <a:xfrm>
              <a:off x="11415081" y="5172809"/>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2" name="Rectangle 21">
              <a:extLst>
                <a:ext uri="{FF2B5EF4-FFF2-40B4-BE49-F238E27FC236}"/>
              </a:extLst>
            </p:cNvPr>
            <p:cNvSpPr/>
            <p:nvPr/>
          </p:nvSpPr>
          <p:spPr>
            <a:xfrm>
              <a:off x="15508716" y="5172809"/>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3" name="Rectangle 22">
              <a:extLst>
                <a:ext uri="{FF2B5EF4-FFF2-40B4-BE49-F238E27FC236}"/>
              </a:extLst>
            </p:cNvPr>
            <p:cNvSpPr/>
            <p:nvPr/>
          </p:nvSpPr>
          <p:spPr>
            <a:xfrm>
              <a:off x="19602349" y="5172809"/>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4" name="Rectangle 23">
              <a:extLst>
                <a:ext uri="{FF2B5EF4-FFF2-40B4-BE49-F238E27FC236}"/>
              </a:extLst>
            </p:cNvPr>
            <p:cNvSpPr/>
            <p:nvPr/>
          </p:nvSpPr>
          <p:spPr>
            <a:xfrm>
              <a:off x="2359980" y="6231141"/>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5" name="Rectangle 24">
              <a:extLst>
                <a:ext uri="{FF2B5EF4-FFF2-40B4-BE49-F238E27FC236}"/>
              </a:extLst>
            </p:cNvPr>
            <p:cNvSpPr/>
            <p:nvPr/>
          </p:nvSpPr>
          <p:spPr>
            <a:xfrm>
              <a:off x="11415081" y="6231141"/>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6" name="Rectangle 25">
              <a:extLst>
                <a:ext uri="{FF2B5EF4-FFF2-40B4-BE49-F238E27FC236}"/>
              </a:extLst>
            </p:cNvPr>
            <p:cNvSpPr/>
            <p:nvPr/>
          </p:nvSpPr>
          <p:spPr>
            <a:xfrm>
              <a:off x="15508716" y="6231141"/>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7" name="Rectangle 26">
              <a:extLst>
                <a:ext uri="{FF2B5EF4-FFF2-40B4-BE49-F238E27FC236}"/>
              </a:extLst>
            </p:cNvPr>
            <p:cNvSpPr/>
            <p:nvPr/>
          </p:nvSpPr>
          <p:spPr>
            <a:xfrm>
              <a:off x="19602349" y="6231141"/>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8" name="Rectangle 27">
              <a:extLst>
                <a:ext uri="{FF2B5EF4-FFF2-40B4-BE49-F238E27FC236}"/>
              </a:extLst>
            </p:cNvPr>
            <p:cNvSpPr/>
            <p:nvPr/>
          </p:nvSpPr>
          <p:spPr>
            <a:xfrm>
              <a:off x="2359980" y="7289474"/>
              <a:ext cx="9055100" cy="1062567"/>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29" name="Rectangle 28">
              <a:extLst>
                <a:ext uri="{FF2B5EF4-FFF2-40B4-BE49-F238E27FC236}"/>
              </a:extLst>
            </p:cNvPr>
            <p:cNvSpPr/>
            <p:nvPr/>
          </p:nvSpPr>
          <p:spPr>
            <a:xfrm>
              <a:off x="11415081" y="7289474"/>
              <a:ext cx="4093635" cy="1062567"/>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0" name="Rectangle 29">
              <a:extLst>
                <a:ext uri="{FF2B5EF4-FFF2-40B4-BE49-F238E27FC236}"/>
              </a:extLst>
            </p:cNvPr>
            <p:cNvSpPr/>
            <p:nvPr/>
          </p:nvSpPr>
          <p:spPr>
            <a:xfrm>
              <a:off x="15508716" y="7289474"/>
              <a:ext cx="4093633" cy="1062567"/>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1" name="Rectangle 30">
              <a:extLst>
                <a:ext uri="{FF2B5EF4-FFF2-40B4-BE49-F238E27FC236}"/>
              </a:extLst>
            </p:cNvPr>
            <p:cNvSpPr/>
            <p:nvPr/>
          </p:nvSpPr>
          <p:spPr>
            <a:xfrm>
              <a:off x="19602349" y="7289474"/>
              <a:ext cx="4093635" cy="1062567"/>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2" name="Rectangle 31">
              <a:extLst>
                <a:ext uri="{FF2B5EF4-FFF2-40B4-BE49-F238E27FC236}"/>
              </a:extLst>
            </p:cNvPr>
            <p:cNvSpPr/>
            <p:nvPr/>
          </p:nvSpPr>
          <p:spPr>
            <a:xfrm>
              <a:off x="2359980" y="8352041"/>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3" name="Rectangle 32">
              <a:extLst>
                <a:ext uri="{FF2B5EF4-FFF2-40B4-BE49-F238E27FC236}"/>
              </a:extLst>
            </p:cNvPr>
            <p:cNvSpPr/>
            <p:nvPr/>
          </p:nvSpPr>
          <p:spPr>
            <a:xfrm>
              <a:off x="11415081" y="8352041"/>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4" name="Rectangle 33">
              <a:extLst>
                <a:ext uri="{FF2B5EF4-FFF2-40B4-BE49-F238E27FC236}"/>
              </a:extLst>
            </p:cNvPr>
            <p:cNvSpPr/>
            <p:nvPr/>
          </p:nvSpPr>
          <p:spPr>
            <a:xfrm>
              <a:off x="15508716" y="8352041"/>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5" name="Rectangle 34">
              <a:extLst>
                <a:ext uri="{FF2B5EF4-FFF2-40B4-BE49-F238E27FC236}"/>
              </a:extLst>
            </p:cNvPr>
            <p:cNvSpPr/>
            <p:nvPr/>
          </p:nvSpPr>
          <p:spPr>
            <a:xfrm>
              <a:off x="19602349" y="8352041"/>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6" name="Rectangle 35">
              <a:extLst>
                <a:ext uri="{FF2B5EF4-FFF2-40B4-BE49-F238E27FC236}"/>
              </a:extLst>
            </p:cNvPr>
            <p:cNvSpPr/>
            <p:nvPr/>
          </p:nvSpPr>
          <p:spPr>
            <a:xfrm>
              <a:off x="2359980" y="9410374"/>
              <a:ext cx="9055100"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7" name="Rectangle 36">
              <a:extLst>
                <a:ext uri="{FF2B5EF4-FFF2-40B4-BE49-F238E27FC236}"/>
              </a:extLst>
            </p:cNvPr>
            <p:cNvSpPr/>
            <p:nvPr/>
          </p:nvSpPr>
          <p:spPr>
            <a:xfrm>
              <a:off x="11415081" y="9410374"/>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8" name="Rectangle 37">
              <a:extLst>
                <a:ext uri="{FF2B5EF4-FFF2-40B4-BE49-F238E27FC236}"/>
              </a:extLst>
            </p:cNvPr>
            <p:cNvSpPr/>
            <p:nvPr/>
          </p:nvSpPr>
          <p:spPr>
            <a:xfrm>
              <a:off x="15508716" y="9410374"/>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39" name="Rectangle 38">
              <a:extLst>
                <a:ext uri="{FF2B5EF4-FFF2-40B4-BE49-F238E27FC236}"/>
              </a:extLst>
            </p:cNvPr>
            <p:cNvSpPr/>
            <p:nvPr/>
          </p:nvSpPr>
          <p:spPr>
            <a:xfrm>
              <a:off x="19602349" y="9410374"/>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40" name="TextBox 39">
              <a:extLst>
                <a:ext uri="{FF2B5EF4-FFF2-40B4-BE49-F238E27FC236}"/>
              </a:extLst>
            </p:cNvPr>
            <p:cNvSpPr txBox="1"/>
            <p:nvPr/>
          </p:nvSpPr>
          <p:spPr>
            <a:xfrm>
              <a:off x="2685947" y="867513"/>
              <a:ext cx="3804350" cy="857300"/>
            </a:xfrm>
            <a:prstGeom prst="rect">
              <a:avLst/>
            </a:prstGeom>
            <a:solidFill>
              <a:schemeClr val="accent5">
                <a:lumMod val="40000"/>
                <a:lumOff val="60000"/>
              </a:schemeClr>
            </a:solidFill>
          </p:spPr>
          <p:txBody>
            <a:bodyPr wrap="none" anchor="ctr">
              <a:spAutoFit/>
            </a:bodyPr>
            <a:lstStyle/>
            <a:p>
              <a:pPr fontAlgn="auto">
                <a:spcBef>
                  <a:spcPts val="0"/>
                </a:spcBef>
                <a:spcAft>
                  <a:spcPts val="0"/>
                </a:spcAft>
                <a:buClr>
                  <a:srgbClr val="000000"/>
                </a:buClr>
                <a:buFont typeface="Arial"/>
                <a:buNone/>
                <a:defRPr/>
              </a:pPr>
              <a:r>
                <a:rPr lang="en" sz="1400" b="1" kern="0" dirty="0">
                  <a:solidFill>
                    <a:schemeClr val="tx1"/>
                  </a:solidFill>
                  <a:latin typeface="+mj-lt"/>
                  <a:ea typeface="Arial"/>
                  <a:cs typeface="Arial"/>
                  <a:sym typeface="Arial"/>
                </a:rPr>
                <a:t>Human Resources</a:t>
              </a:r>
              <a:endParaRPr lang="en-US" sz="1400" b="1" kern="0" dirty="0">
                <a:solidFill>
                  <a:schemeClr val="tx1"/>
                </a:solidFill>
                <a:latin typeface="+mj-lt"/>
                <a:ea typeface="League Spartan" charset="0"/>
                <a:cs typeface="Poppins" pitchFamily="2" charset="77"/>
                <a:sym typeface="Arial"/>
              </a:endParaRPr>
            </a:p>
          </p:txBody>
        </p:sp>
        <p:sp>
          <p:nvSpPr>
            <p:cNvPr id="41" name="TextBox 63"/>
            <p:cNvSpPr txBox="1">
              <a:spLocks noChangeArrowheads="1"/>
            </p:cNvSpPr>
            <p:nvPr/>
          </p:nvSpPr>
          <p:spPr bwMode="auto">
            <a:xfrm>
              <a:off x="12374791" y="868050"/>
              <a:ext cx="1789312" cy="857300"/>
            </a:xfrm>
            <a:prstGeom prst="rect">
              <a:avLst/>
            </a:prstGeom>
            <a:noFill/>
            <a:ln w="9525">
              <a:noFill/>
              <a:miter lim="800000"/>
              <a:headEnd/>
              <a:tailEnd/>
            </a:ln>
          </p:spPr>
          <p:txBody>
            <a:bodyPr wrap="none" anchor="ctr">
              <a:spAutoFit/>
            </a:bodyPr>
            <a:lstStyle/>
            <a:p>
              <a:pPr algn="ctr">
                <a:buClr>
                  <a:srgbClr val="000000"/>
                </a:buClr>
                <a:buFont typeface="Arial" pitchFamily="34" charset="0"/>
                <a:buNone/>
              </a:pPr>
              <a:r>
                <a:rPr lang="en-US" sz="1400" b="1" dirty="0">
                  <a:solidFill>
                    <a:schemeClr val="tx1"/>
                  </a:solidFill>
                  <a:latin typeface="+mj-lt"/>
                  <a:ea typeface="League Spartan"/>
                  <a:cs typeface="League Spartan"/>
                </a:rPr>
                <a:t>Targets</a:t>
              </a:r>
            </a:p>
          </p:txBody>
        </p:sp>
        <p:sp>
          <p:nvSpPr>
            <p:cNvPr id="42" name="TextBox 64"/>
            <p:cNvSpPr txBox="1">
              <a:spLocks noChangeArrowheads="1"/>
            </p:cNvSpPr>
            <p:nvPr/>
          </p:nvSpPr>
          <p:spPr bwMode="auto">
            <a:xfrm>
              <a:off x="15728417" y="868050"/>
              <a:ext cx="3092378" cy="857300"/>
            </a:xfrm>
            <a:prstGeom prst="rect">
              <a:avLst/>
            </a:prstGeom>
            <a:noFill/>
            <a:ln w="9525">
              <a:noFill/>
              <a:miter lim="800000"/>
              <a:headEnd/>
              <a:tailEnd/>
            </a:ln>
          </p:spPr>
          <p:txBody>
            <a:bodyPr wrap="none" anchor="ctr">
              <a:spAutoFit/>
            </a:bodyPr>
            <a:lstStyle/>
            <a:p>
              <a:pPr algn="ctr">
                <a:buClr>
                  <a:srgbClr val="000000"/>
                </a:buClr>
                <a:buFont typeface="Arial" pitchFamily="34" charset="0"/>
                <a:buNone/>
              </a:pPr>
              <a:r>
                <a:rPr lang="en-US" sz="1400" b="1">
                  <a:solidFill>
                    <a:schemeClr val="tx1"/>
                  </a:solidFill>
                  <a:latin typeface="+mj-lt"/>
                  <a:ea typeface="League Spartan"/>
                  <a:cs typeface="League Spartan"/>
                </a:rPr>
                <a:t>Achievements</a:t>
              </a:r>
            </a:p>
          </p:txBody>
        </p:sp>
        <p:sp>
          <p:nvSpPr>
            <p:cNvPr id="43" name="TextBox 65"/>
            <p:cNvSpPr txBox="1">
              <a:spLocks noChangeArrowheads="1"/>
            </p:cNvSpPr>
            <p:nvPr/>
          </p:nvSpPr>
          <p:spPr bwMode="auto">
            <a:xfrm>
              <a:off x="21195865" y="868050"/>
              <a:ext cx="790371" cy="857300"/>
            </a:xfrm>
            <a:prstGeom prst="rect">
              <a:avLst/>
            </a:prstGeom>
            <a:noFill/>
            <a:ln w="9525">
              <a:noFill/>
              <a:miter lim="800000"/>
              <a:headEnd/>
              <a:tailEnd/>
            </a:ln>
          </p:spPr>
          <p:txBody>
            <a:bodyPr wrap="none" anchor="ctr">
              <a:spAutoFit/>
            </a:bodyPr>
            <a:lstStyle/>
            <a:p>
              <a:pPr algn="ctr">
                <a:buClr>
                  <a:srgbClr val="000000"/>
                </a:buClr>
                <a:buFont typeface="Arial" pitchFamily="34" charset="0"/>
                <a:buNone/>
              </a:pPr>
              <a:r>
                <a:rPr lang="en-US" sz="1400" b="1">
                  <a:solidFill>
                    <a:schemeClr val="tx1"/>
                  </a:solidFill>
                  <a:latin typeface="+mj-lt"/>
                  <a:ea typeface="League Spartan"/>
                  <a:cs typeface="League Spartan"/>
                </a:rPr>
                <a:t>%</a:t>
              </a:r>
            </a:p>
          </p:txBody>
        </p:sp>
        <p:sp>
          <p:nvSpPr>
            <p:cNvPr id="44" name="Subtitle 2"/>
            <p:cNvSpPr txBox="1">
              <a:spLocks/>
            </p:cNvSpPr>
            <p:nvPr/>
          </p:nvSpPr>
          <p:spPr bwMode="auto">
            <a:xfrm>
              <a:off x="11743638" y="2248718"/>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cs typeface="Calibri" pitchFamily="34" charset="0"/>
                </a:rPr>
                <a:t>167059</a:t>
              </a:r>
              <a:endParaRPr lang="en-US" sz="1400">
                <a:solidFill>
                  <a:schemeClr val="tx1"/>
                </a:solidFill>
                <a:latin typeface="+mj-lt"/>
                <a:ea typeface="Lato Light"/>
                <a:cs typeface="Lato Light"/>
              </a:endParaRPr>
            </a:p>
          </p:txBody>
        </p:sp>
        <p:sp>
          <p:nvSpPr>
            <p:cNvPr id="45" name="Subtitle 2"/>
            <p:cNvSpPr txBox="1">
              <a:spLocks/>
            </p:cNvSpPr>
            <p:nvPr/>
          </p:nvSpPr>
          <p:spPr bwMode="auto">
            <a:xfrm>
              <a:off x="11743638" y="3314131"/>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10625</a:t>
              </a:r>
            </a:p>
          </p:txBody>
        </p:sp>
        <p:sp>
          <p:nvSpPr>
            <p:cNvPr id="46" name="Subtitle 2"/>
            <p:cNvSpPr txBox="1">
              <a:spLocks/>
            </p:cNvSpPr>
            <p:nvPr/>
          </p:nvSpPr>
          <p:spPr bwMode="auto">
            <a:xfrm>
              <a:off x="11743638" y="437293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177684</a:t>
              </a:r>
            </a:p>
          </p:txBody>
        </p:sp>
        <p:sp>
          <p:nvSpPr>
            <p:cNvPr id="47" name="Subtitle 2"/>
            <p:cNvSpPr txBox="1">
              <a:spLocks/>
            </p:cNvSpPr>
            <p:nvPr/>
          </p:nvSpPr>
          <p:spPr bwMode="auto">
            <a:xfrm>
              <a:off x="11743638" y="5432625"/>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8013</a:t>
              </a:r>
            </a:p>
          </p:txBody>
        </p:sp>
        <p:sp>
          <p:nvSpPr>
            <p:cNvPr id="48" name="Subtitle 2"/>
            <p:cNvSpPr txBox="1">
              <a:spLocks/>
            </p:cNvSpPr>
            <p:nvPr/>
          </p:nvSpPr>
          <p:spPr bwMode="auto">
            <a:xfrm>
              <a:off x="11743638" y="6493194"/>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_____</a:t>
              </a:r>
            </a:p>
          </p:txBody>
        </p:sp>
        <p:sp>
          <p:nvSpPr>
            <p:cNvPr id="49" name="Subtitle 2"/>
            <p:cNvSpPr txBox="1">
              <a:spLocks/>
            </p:cNvSpPr>
            <p:nvPr/>
          </p:nvSpPr>
          <p:spPr bwMode="auto">
            <a:xfrm>
              <a:off x="11743638" y="755199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2486</a:t>
              </a:r>
            </a:p>
          </p:txBody>
        </p:sp>
        <p:sp>
          <p:nvSpPr>
            <p:cNvPr id="50" name="Subtitle 2"/>
            <p:cNvSpPr txBox="1">
              <a:spLocks/>
            </p:cNvSpPr>
            <p:nvPr/>
          </p:nvSpPr>
          <p:spPr bwMode="auto">
            <a:xfrm>
              <a:off x="11743638" y="8610805"/>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820</a:t>
              </a:r>
            </a:p>
          </p:txBody>
        </p:sp>
        <p:sp>
          <p:nvSpPr>
            <p:cNvPr id="51" name="Subtitle 2"/>
            <p:cNvSpPr txBox="1">
              <a:spLocks/>
            </p:cNvSpPr>
            <p:nvPr/>
          </p:nvSpPr>
          <p:spPr bwMode="auto">
            <a:xfrm>
              <a:off x="11743638" y="9687830"/>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75</a:t>
              </a:r>
            </a:p>
          </p:txBody>
        </p:sp>
        <p:sp>
          <p:nvSpPr>
            <p:cNvPr id="52" name="Subtitle 2"/>
            <p:cNvSpPr txBox="1">
              <a:spLocks/>
            </p:cNvSpPr>
            <p:nvPr/>
          </p:nvSpPr>
          <p:spPr bwMode="auto">
            <a:xfrm>
              <a:off x="15836785" y="2189469"/>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158362</a:t>
              </a:r>
            </a:p>
          </p:txBody>
        </p:sp>
        <p:sp>
          <p:nvSpPr>
            <p:cNvPr id="53" name="Subtitle 2"/>
            <p:cNvSpPr txBox="1">
              <a:spLocks/>
            </p:cNvSpPr>
            <p:nvPr/>
          </p:nvSpPr>
          <p:spPr bwMode="auto">
            <a:xfrm>
              <a:off x="15836785" y="3314131"/>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7176</a:t>
              </a:r>
            </a:p>
          </p:txBody>
        </p:sp>
        <p:sp>
          <p:nvSpPr>
            <p:cNvPr id="54" name="Subtitle 2"/>
            <p:cNvSpPr txBox="1">
              <a:spLocks/>
            </p:cNvSpPr>
            <p:nvPr/>
          </p:nvSpPr>
          <p:spPr bwMode="auto">
            <a:xfrm>
              <a:off x="15836785" y="4307963"/>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165538</a:t>
              </a:r>
            </a:p>
          </p:txBody>
        </p:sp>
        <p:sp>
          <p:nvSpPr>
            <p:cNvPr id="55" name="Subtitle 2"/>
            <p:cNvSpPr txBox="1">
              <a:spLocks/>
            </p:cNvSpPr>
            <p:nvPr/>
          </p:nvSpPr>
          <p:spPr bwMode="auto">
            <a:xfrm>
              <a:off x="15836785" y="5367651"/>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7188</a:t>
              </a:r>
            </a:p>
          </p:txBody>
        </p:sp>
        <p:sp>
          <p:nvSpPr>
            <p:cNvPr id="56" name="Subtitle 2"/>
            <p:cNvSpPr txBox="1">
              <a:spLocks/>
            </p:cNvSpPr>
            <p:nvPr/>
          </p:nvSpPr>
          <p:spPr bwMode="auto">
            <a:xfrm>
              <a:off x="15836785" y="6428220"/>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11356</a:t>
              </a:r>
            </a:p>
          </p:txBody>
        </p:sp>
        <p:sp>
          <p:nvSpPr>
            <p:cNvPr id="57" name="Subtitle 2"/>
            <p:cNvSpPr txBox="1">
              <a:spLocks/>
            </p:cNvSpPr>
            <p:nvPr/>
          </p:nvSpPr>
          <p:spPr bwMode="auto">
            <a:xfrm>
              <a:off x="15836785" y="7487026"/>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776</a:t>
              </a:r>
            </a:p>
          </p:txBody>
        </p:sp>
        <p:sp>
          <p:nvSpPr>
            <p:cNvPr id="58" name="Subtitle 2"/>
            <p:cNvSpPr txBox="1">
              <a:spLocks/>
            </p:cNvSpPr>
            <p:nvPr/>
          </p:nvSpPr>
          <p:spPr bwMode="auto">
            <a:xfrm>
              <a:off x="15836785" y="8545834"/>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776</a:t>
              </a:r>
            </a:p>
          </p:txBody>
        </p:sp>
        <p:sp>
          <p:nvSpPr>
            <p:cNvPr id="59" name="Subtitle 2"/>
            <p:cNvSpPr txBox="1">
              <a:spLocks/>
            </p:cNvSpPr>
            <p:nvPr/>
          </p:nvSpPr>
          <p:spPr bwMode="auto">
            <a:xfrm>
              <a:off x="15836785" y="9687830"/>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69</a:t>
              </a:r>
            </a:p>
          </p:txBody>
        </p:sp>
        <p:sp>
          <p:nvSpPr>
            <p:cNvPr id="60" name="Subtitle 2"/>
            <p:cNvSpPr txBox="1">
              <a:spLocks/>
            </p:cNvSpPr>
            <p:nvPr/>
          </p:nvSpPr>
          <p:spPr bwMode="auto">
            <a:xfrm>
              <a:off x="19929934" y="2189469"/>
              <a:ext cx="3438959" cy="696554"/>
            </a:xfrm>
            <a:prstGeom prst="rect">
              <a:avLst/>
            </a:prstGeom>
            <a:noFill/>
            <a:ln w="9525">
              <a:noFill/>
              <a:miter lim="800000"/>
              <a:headEnd/>
              <a:tailEnd/>
            </a:ln>
          </p:spPr>
          <p:txBody>
            <a:bodyPr lIns="34290" tIns="17145" rIns="34290" bIns="17145" anchor="ctr">
              <a:spAutoFit/>
            </a:bodyPr>
            <a:lstStyle/>
            <a:p>
              <a:pPr algn="ctr" defTabSz="128588">
                <a:buClr>
                  <a:srgbClr val="000000"/>
                </a:buClr>
                <a:buFont typeface="Arial" pitchFamily="34" charset="0"/>
                <a:buNone/>
              </a:pPr>
              <a:r>
                <a:rPr lang="en-US" sz="1400">
                  <a:solidFill>
                    <a:schemeClr val="tx1"/>
                  </a:solidFill>
                  <a:latin typeface="+mj-lt"/>
                  <a:cs typeface="Calibri" pitchFamily="34" charset="0"/>
                </a:rPr>
                <a:t>95</a:t>
              </a:r>
            </a:p>
          </p:txBody>
        </p:sp>
        <p:sp>
          <p:nvSpPr>
            <p:cNvPr id="61" name="Subtitle 2"/>
            <p:cNvSpPr txBox="1">
              <a:spLocks/>
            </p:cNvSpPr>
            <p:nvPr/>
          </p:nvSpPr>
          <p:spPr bwMode="auto">
            <a:xfrm>
              <a:off x="19929934" y="3314131"/>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68</a:t>
              </a:r>
            </a:p>
          </p:txBody>
        </p:sp>
        <p:sp>
          <p:nvSpPr>
            <p:cNvPr id="62" name="Subtitle 2"/>
            <p:cNvSpPr txBox="1">
              <a:spLocks/>
            </p:cNvSpPr>
            <p:nvPr/>
          </p:nvSpPr>
          <p:spPr bwMode="auto">
            <a:xfrm>
              <a:off x="19929934" y="437293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93</a:t>
              </a:r>
            </a:p>
          </p:txBody>
        </p:sp>
        <p:sp>
          <p:nvSpPr>
            <p:cNvPr id="63" name="Subtitle 2"/>
            <p:cNvSpPr txBox="1">
              <a:spLocks/>
            </p:cNvSpPr>
            <p:nvPr/>
          </p:nvSpPr>
          <p:spPr bwMode="auto">
            <a:xfrm>
              <a:off x="19929934" y="5432625"/>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90</a:t>
              </a:r>
            </a:p>
          </p:txBody>
        </p:sp>
        <p:sp>
          <p:nvSpPr>
            <p:cNvPr id="64" name="Subtitle 2"/>
            <p:cNvSpPr txBox="1">
              <a:spLocks/>
            </p:cNvSpPr>
            <p:nvPr/>
          </p:nvSpPr>
          <p:spPr bwMode="auto">
            <a:xfrm>
              <a:off x="19929934" y="6493194"/>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____</a:t>
              </a:r>
            </a:p>
          </p:txBody>
        </p:sp>
        <p:sp>
          <p:nvSpPr>
            <p:cNvPr id="65" name="Subtitle 2"/>
            <p:cNvSpPr txBox="1">
              <a:spLocks/>
            </p:cNvSpPr>
            <p:nvPr/>
          </p:nvSpPr>
          <p:spPr bwMode="auto">
            <a:xfrm>
              <a:off x="19929934" y="755199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39</a:t>
              </a:r>
            </a:p>
          </p:txBody>
        </p:sp>
        <p:sp>
          <p:nvSpPr>
            <p:cNvPr id="66" name="Subtitle 2"/>
            <p:cNvSpPr txBox="1">
              <a:spLocks/>
            </p:cNvSpPr>
            <p:nvPr/>
          </p:nvSpPr>
          <p:spPr bwMode="auto">
            <a:xfrm>
              <a:off x="19929934" y="8610805"/>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94</a:t>
              </a:r>
            </a:p>
          </p:txBody>
        </p:sp>
        <p:sp>
          <p:nvSpPr>
            <p:cNvPr id="67" name="Subtitle 2"/>
            <p:cNvSpPr txBox="1">
              <a:spLocks/>
            </p:cNvSpPr>
            <p:nvPr/>
          </p:nvSpPr>
          <p:spPr bwMode="auto">
            <a:xfrm>
              <a:off x="19929934" y="9687830"/>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92</a:t>
              </a:r>
            </a:p>
          </p:txBody>
        </p:sp>
        <p:sp>
          <p:nvSpPr>
            <p:cNvPr id="68" name="TextBox 67">
              <a:extLst>
                <a:ext uri="{FF2B5EF4-FFF2-40B4-BE49-F238E27FC236}"/>
              </a:extLst>
            </p:cNvPr>
            <p:cNvSpPr txBox="1"/>
            <p:nvPr/>
          </p:nvSpPr>
          <p:spPr>
            <a:xfrm>
              <a:off x="2685947" y="2112112"/>
              <a:ext cx="8403170" cy="865497"/>
            </a:xfrm>
            <a:prstGeom prst="rect">
              <a:avLst/>
            </a:prstGeom>
            <a:solidFill>
              <a:schemeClr val="accent1">
                <a:lumMod val="20000"/>
                <a:lumOff val="80000"/>
              </a:schemeClr>
            </a:solidFill>
          </p:spPr>
          <p:txBody>
            <a:bodyPr anchor="ctr">
              <a:spAutoFit/>
            </a:bodyPr>
            <a:lstStyle/>
            <a:p>
              <a:pPr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No. of working ASHAs</a:t>
              </a:r>
            </a:p>
          </p:txBody>
        </p:sp>
        <p:sp>
          <p:nvSpPr>
            <p:cNvPr id="69" name="TextBox 68">
              <a:extLst>
                <a:ext uri="{FF2B5EF4-FFF2-40B4-BE49-F238E27FC236}"/>
              </a:extLst>
            </p:cNvPr>
            <p:cNvSpPr txBox="1"/>
            <p:nvPr/>
          </p:nvSpPr>
          <p:spPr>
            <a:xfrm>
              <a:off x="2685947" y="3170446"/>
              <a:ext cx="8403170" cy="865497"/>
            </a:xfrm>
            <a:prstGeom prst="rect">
              <a:avLst/>
            </a:prstGeom>
            <a:solidFill>
              <a:schemeClr val="accent1">
                <a:lumMod val="20000"/>
                <a:lumOff val="80000"/>
              </a:schemeClr>
            </a:solidFill>
          </p:spPr>
          <p:txBody>
            <a:bodyPr anchor="ctr">
              <a:spAutoFit/>
            </a:bodyPr>
            <a:lstStyle/>
            <a:p>
              <a:pPr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No. of working Urban ASHAs</a:t>
              </a:r>
            </a:p>
          </p:txBody>
        </p:sp>
        <p:sp>
          <p:nvSpPr>
            <p:cNvPr id="70" name="TextBox 69">
              <a:extLst>
                <a:ext uri="{FF2B5EF4-FFF2-40B4-BE49-F238E27FC236}"/>
              </a:extLst>
            </p:cNvPr>
            <p:cNvSpPr txBox="1"/>
            <p:nvPr/>
          </p:nvSpPr>
          <p:spPr>
            <a:xfrm>
              <a:off x="2685947" y="4237245"/>
              <a:ext cx="8403170" cy="865497"/>
            </a:xfrm>
            <a:prstGeom prst="rect">
              <a:avLst/>
            </a:prstGeom>
            <a:solidFill>
              <a:schemeClr val="accent1">
                <a:lumMod val="20000"/>
                <a:lumOff val="80000"/>
              </a:schemeClr>
            </a:solidFill>
          </p:spPr>
          <p:txBody>
            <a:bodyPr anchor="ctr">
              <a:spAutoFit/>
            </a:bodyPr>
            <a:lstStyle/>
            <a:p>
              <a:pPr defTabSz="128588"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Total ASHAs working in the state</a:t>
              </a:r>
            </a:p>
          </p:txBody>
        </p:sp>
        <p:sp>
          <p:nvSpPr>
            <p:cNvPr id="71" name="TextBox 70">
              <a:extLst>
                <a:ext uri="{FF2B5EF4-FFF2-40B4-BE49-F238E27FC236}"/>
              </a:extLst>
            </p:cNvPr>
            <p:cNvSpPr txBox="1"/>
            <p:nvPr/>
          </p:nvSpPr>
          <p:spPr>
            <a:xfrm>
              <a:off x="2685947" y="5291343"/>
              <a:ext cx="8403170"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No. of ASHA Sangini (working)</a:t>
              </a:r>
            </a:p>
          </p:txBody>
        </p:sp>
        <p:sp>
          <p:nvSpPr>
            <p:cNvPr id="72" name="TextBox 71">
              <a:extLst>
                <a:ext uri="{FF2B5EF4-FFF2-40B4-BE49-F238E27FC236}"/>
              </a:extLst>
            </p:cNvPr>
            <p:cNvSpPr txBox="1"/>
            <p:nvPr/>
          </p:nvSpPr>
          <p:spPr>
            <a:xfrm>
              <a:off x="2685947" y="6345443"/>
              <a:ext cx="8403170"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*Community Health Officer (CHOs)</a:t>
              </a:r>
            </a:p>
          </p:txBody>
        </p:sp>
        <p:sp>
          <p:nvSpPr>
            <p:cNvPr id="73" name="TextBox 72">
              <a:extLst>
                <a:ext uri="{FF2B5EF4-FFF2-40B4-BE49-F238E27FC236}"/>
              </a:extLst>
            </p:cNvPr>
            <p:cNvSpPr txBox="1"/>
            <p:nvPr/>
          </p:nvSpPr>
          <p:spPr>
            <a:xfrm>
              <a:off x="2685947" y="7408008"/>
              <a:ext cx="8403170"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Staff Nurse- MHCP</a:t>
              </a:r>
            </a:p>
          </p:txBody>
        </p:sp>
        <p:sp>
          <p:nvSpPr>
            <p:cNvPr id="74" name="TextBox 73">
              <a:extLst>
                <a:ext uri="{FF2B5EF4-FFF2-40B4-BE49-F238E27FC236}"/>
              </a:extLst>
            </p:cNvPr>
            <p:cNvSpPr txBox="1"/>
            <p:nvPr/>
          </p:nvSpPr>
          <p:spPr>
            <a:xfrm>
              <a:off x="2685947" y="8470573"/>
              <a:ext cx="8403170" cy="865497"/>
            </a:xfrm>
            <a:prstGeom prst="rect">
              <a:avLst/>
            </a:prstGeom>
            <a:solidFill>
              <a:schemeClr val="accent1">
                <a:lumMod val="20000"/>
                <a:lumOff val="80000"/>
              </a:schemeClr>
            </a:solidFill>
          </p:spPr>
          <p:txBody>
            <a:bodyPr anchor="ctr">
              <a:spAutoFit/>
            </a:bodyPr>
            <a:lstStyle/>
            <a:p>
              <a:pPr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Block Community Processes Manager</a:t>
              </a:r>
            </a:p>
          </p:txBody>
        </p:sp>
        <p:sp>
          <p:nvSpPr>
            <p:cNvPr id="75" name="TextBox 74">
              <a:extLst>
                <a:ext uri="{FF2B5EF4-FFF2-40B4-BE49-F238E27FC236}"/>
              </a:extLst>
            </p:cNvPr>
            <p:cNvSpPr txBox="1"/>
            <p:nvPr/>
          </p:nvSpPr>
          <p:spPr>
            <a:xfrm>
              <a:off x="2685947" y="9545839"/>
              <a:ext cx="8403170"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District Community Processes Manager</a:t>
              </a:r>
            </a:p>
          </p:txBody>
        </p:sp>
        <p:sp>
          <p:nvSpPr>
            <p:cNvPr id="76" name="Rectangle 75">
              <a:extLst>
                <a:ext uri="{FF2B5EF4-FFF2-40B4-BE49-F238E27FC236}"/>
              </a:extLst>
            </p:cNvPr>
            <p:cNvSpPr/>
            <p:nvPr/>
          </p:nvSpPr>
          <p:spPr>
            <a:xfrm>
              <a:off x="2321879" y="10460240"/>
              <a:ext cx="9055103"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77" name="Rectangle 76">
              <a:extLst>
                <a:ext uri="{FF2B5EF4-FFF2-40B4-BE49-F238E27FC236}"/>
              </a:extLst>
            </p:cNvPr>
            <p:cNvSpPr/>
            <p:nvPr/>
          </p:nvSpPr>
          <p:spPr>
            <a:xfrm>
              <a:off x="2321879" y="11552439"/>
              <a:ext cx="9055103" cy="1058333"/>
            </a:xfrm>
            <a:prstGeom prst="rect">
              <a:avLst/>
            </a:prstGeom>
            <a:solidFill>
              <a:schemeClr val="accent1">
                <a:lumMod val="20000"/>
                <a:lumOff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78" name="Rectangle 77">
              <a:extLst>
                <a:ext uri="{FF2B5EF4-FFF2-40B4-BE49-F238E27FC236}"/>
              </a:extLst>
            </p:cNvPr>
            <p:cNvSpPr/>
            <p:nvPr/>
          </p:nvSpPr>
          <p:spPr>
            <a:xfrm>
              <a:off x="11415081" y="10468706"/>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79" name="Rectangle 78">
              <a:extLst>
                <a:ext uri="{FF2B5EF4-FFF2-40B4-BE49-F238E27FC236}"/>
              </a:extLst>
            </p:cNvPr>
            <p:cNvSpPr/>
            <p:nvPr/>
          </p:nvSpPr>
          <p:spPr>
            <a:xfrm>
              <a:off x="11415081" y="11569372"/>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0" name="Rectangle 79">
              <a:extLst>
                <a:ext uri="{FF2B5EF4-FFF2-40B4-BE49-F238E27FC236}"/>
              </a:extLst>
            </p:cNvPr>
            <p:cNvSpPr/>
            <p:nvPr/>
          </p:nvSpPr>
          <p:spPr>
            <a:xfrm>
              <a:off x="15470615" y="10468706"/>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1" name="Rectangle 80">
              <a:extLst>
                <a:ext uri="{FF2B5EF4-FFF2-40B4-BE49-F238E27FC236}"/>
              </a:extLst>
            </p:cNvPr>
            <p:cNvSpPr/>
            <p:nvPr/>
          </p:nvSpPr>
          <p:spPr>
            <a:xfrm>
              <a:off x="15470615" y="11552439"/>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2" name="Rectangle 81">
              <a:extLst>
                <a:ext uri="{FF2B5EF4-FFF2-40B4-BE49-F238E27FC236}"/>
              </a:extLst>
            </p:cNvPr>
            <p:cNvSpPr/>
            <p:nvPr/>
          </p:nvSpPr>
          <p:spPr>
            <a:xfrm>
              <a:off x="19564250" y="11527039"/>
              <a:ext cx="4093633"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3" name="Rectangle 82">
              <a:extLst>
                <a:ext uri="{FF2B5EF4-FFF2-40B4-BE49-F238E27FC236}"/>
              </a:extLst>
            </p:cNvPr>
            <p:cNvSpPr/>
            <p:nvPr/>
          </p:nvSpPr>
          <p:spPr>
            <a:xfrm>
              <a:off x="19602349" y="10451773"/>
              <a:ext cx="4093635" cy="1058333"/>
            </a:xfrm>
            <a:prstGeom prst="rect">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000000"/>
                </a:buClr>
                <a:buFont typeface="Arial"/>
                <a:buNone/>
                <a:defRPr/>
              </a:pPr>
              <a:endParaRPr lang="en-US" sz="1400" kern="0">
                <a:solidFill>
                  <a:schemeClr val="tx1"/>
                </a:solidFill>
                <a:latin typeface="+mj-lt"/>
                <a:sym typeface="Arial"/>
              </a:endParaRPr>
            </a:p>
          </p:txBody>
        </p:sp>
        <p:sp>
          <p:nvSpPr>
            <p:cNvPr id="84" name="TextBox 83">
              <a:extLst>
                <a:ext uri="{FF2B5EF4-FFF2-40B4-BE49-F238E27FC236}"/>
              </a:extLst>
            </p:cNvPr>
            <p:cNvSpPr txBox="1"/>
            <p:nvPr/>
          </p:nvSpPr>
          <p:spPr>
            <a:xfrm>
              <a:off x="2685947" y="10536440"/>
              <a:ext cx="8403170"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Regional Manager- CP</a:t>
              </a:r>
            </a:p>
          </p:txBody>
        </p:sp>
        <p:sp>
          <p:nvSpPr>
            <p:cNvPr id="85" name="TextBox 84">
              <a:extLst>
                <a:ext uri="{FF2B5EF4-FFF2-40B4-BE49-F238E27FC236}"/>
              </a:extLst>
            </p:cNvPr>
            <p:cNvSpPr txBox="1"/>
            <p:nvPr/>
          </p:nvSpPr>
          <p:spPr>
            <a:xfrm>
              <a:off x="2647848" y="11687908"/>
              <a:ext cx="8403168" cy="865497"/>
            </a:xfrm>
            <a:prstGeom prst="rect">
              <a:avLst/>
            </a:prstGeom>
            <a:solidFill>
              <a:schemeClr val="accent1">
                <a:lumMod val="20000"/>
                <a:lumOff val="80000"/>
              </a:schemeClr>
            </a:solidFill>
          </p:spPr>
          <p:txBody>
            <a:bodyPr anchor="ctr">
              <a:spAutoFit/>
            </a:bodyPr>
            <a:lstStyle/>
            <a:p>
              <a:pPr defTabSz="342900" fontAlgn="auto">
                <a:spcBef>
                  <a:spcPts val="0"/>
                </a:spcBef>
                <a:spcAft>
                  <a:spcPts val="0"/>
                </a:spcAft>
                <a:buClr>
                  <a:srgbClr val="000000"/>
                </a:buClr>
                <a:buFont typeface="Arial"/>
                <a:buNone/>
                <a:defRPr/>
              </a:pPr>
              <a:r>
                <a:rPr lang="en-US" sz="1400" kern="0" dirty="0">
                  <a:solidFill>
                    <a:schemeClr val="tx1"/>
                  </a:solidFill>
                  <a:latin typeface="+mj-lt"/>
                  <a:ea typeface="Arial"/>
                  <a:cs typeface="Calibri" pitchFamily="34" charset="0"/>
                  <a:sym typeface="Arial"/>
                </a:rPr>
                <a:t>ASHA Resource Centre+ HWC</a:t>
              </a:r>
            </a:p>
          </p:txBody>
        </p:sp>
        <p:sp>
          <p:nvSpPr>
            <p:cNvPr id="86" name="Subtitle 2"/>
            <p:cNvSpPr txBox="1">
              <a:spLocks/>
            </p:cNvSpPr>
            <p:nvPr/>
          </p:nvSpPr>
          <p:spPr bwMode="auto">
            <a:xfrm>
              <a:off x="11751711" y="10786356"/>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12</a:t>
              </a:r>
            </a:p>
          </p:txBody>
        </p:sp>
        <p:sp>
          <p:nvSpPr>
            <p:cNvPr id="87" name="Subtitle 2"/>
            <p:cNvSpPr txBox="1">
              <a:spLocks/>
            </p:cNvSpPr>
            <p:nvPr/>
          </p:nvSpPr>
          <p:spPr bwMode="auto">
            <a:xfrm>
              <a:off x="11724583" y="11806903"/>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18</a:t>
              </a:r>
            </a:p>
          </p:txBody>
        </p:sp>
        <p:sp>
          <p:nvSpPr>
            <p:cNvPr id="88" name="Subtitle 2"/>
            <p:cNvSpPr txBox="1">
              <a:spLocks/>
            </p:cNvSpPr>
            <p:nvPr/>
          </p:nvSpPr>
          <p:spPr bwMode="auto">
            <a:xfrm>
              <a:off x="15844858" y="1074595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11</a:t>
              </a:r>
            </a:p>
          </p:txBody>
        </p:sp>
        <p:sp>
          <p:nvSpPr>
            <p:cNvPr id="89" name="Subtitle 2"/>
            <p:cNvSpPr txBox="1">
              <a:spLocks/>
            </p:cNvSpPr>
            <p:nvPr/>
          </p:nvSpPr>
          <p:spPr bwMode="auto">
            <a:xfrm>
              <a:off x="15844858" y="11850501"/>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16</a:t>
              </a:r>
            </a:p>
          </p:txBody>
        </p:sp>
        <p:sp>
          <p:nvSpPr>
            <p:cNvPr id="90" name="Subtitle 2"/>
            <p:cNvSpPr txBox="1">
              <a:spLocks/>
            </p:cNvSpPr>
            <p:nvPr/>
          </p:nvSpPr>
          <p:spPr bwMode="auto">
            <a:xfrm>
              <a:off x="19929934" y="10717087"/>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92</a:t>
              </a:r>
            </a:p>
          </p:txBody>
        </p:sp>
        <p:sp>
          <p:nvSpPr>
            <p:cNvPr id="91" name="Subtitle 2"/>
            <p:cNvSpPr txBox="1">
              <a:spLocks/>
            </p:cNvSpPr>
            <p:nvPr/>
          </p:nvSpPr>
          <p:spPr bwMode="auto">
            <a:xfrm>
              <a:off x="19938005" y="11768929"/>
              <a:ext cx="3438959" cy="560816"/>
            </a:xfrm>
            <a:prstGeom prst="rect">
              <a:avLst/>
            </a:prstGeom>
            <a:noFill/>
            <a:ln w="9525">
              <a:noFill/>
              <a:miter lim="800000"/>
              <a:headEnd/>
              <a:tailEnd/>
            </a:ln>
          </p:spPr>
          <p:txBody>
            <a:bodyPr lIns="34290" tIns="17145" rIns="34290" bIns="17145" anchor="ctr">
              <a:spAutoFit/>
            </a:bodyPr>
            <a:lstStyle/>
            <a:p>
              <a:pPr algn="ctr" defTabSz="1087438">
                <a:lnSpc>
                  <a:spcPts val="1313"/>
                </a:lnSpc>
                <a:spcBef>
                  <a:spcPct val="20000"/>
                </a:spcBef>
                <a:buClr>
                  <a:srgbClr val="000000"/>
                </a:buClr>
                <a:buFont typeface="Arial" pitchFamily="34" charset="0"/>
                <a:buNone/>
              </a:pPr>
              <a:r>
                <a:rPr lang="en-US" sz="1400">
                  <a:solidFill>
                    <a:schemeClr val="tx1"/>
                  </a:solidFill>
                  <a:latin typeface="+mj-lt"/>
                  <a:ea typeface="Lato Light"/>
                  <a:cs typeface="Lato Light"/>
                </a:rPr>
                <a:t>89</a:t>
              </a:r>
            </a:p>
          </p:txBody>
        </p:sp>
        <p:sp>
          <p:nvSpPr>
            <p:cNvPr id="92" name="Rectangle 114"/>
            <p:cNvSpPr>
              <a:spLocks noChangeArrowheads="1"/>
            </p:cNvSpPr>
            <p:nvPr/>
          </p:nvSpPr>
          <p:spPr bwMode="auto">
            <a:xfrm>
              <a:off x="2359983" y="12861065"/>
              <a:ext cx="13142727" cy="857300"/>
            </a:xfrm>
            <a:prstGeom prst="rect">
              <a:avLst/>
            </a:prstGeom>
            <a:noFill/>
            <a:ln w="9525">
              <a:noFill/>
              <a:miter lim="800000"/>
              <a:headEnd/>
              <a:tailEnd/>
            </a:ln>
          </p:spPr>
          <p:txBody>
            <a:bodyPr wrap="none">
              <a:spAutoFit/>
            </a:bodyPr>
            <a:lstStyle/>
            <a:p>
              <a:pPr defTabSz="342900">
                <a:buClr>
                  <a:srgbClr val="000000"/>
                </a:buClr>
                <a:buFont typeface="Arial" pitchFamily="34" charset="0"/>
                <a:buNone/>
              </a:pPr>
              <a:r>
                <a:rPr lang="en-US" sz="1400">
                  <a:solidFill>
                    <a:schemeClr val="tx1"/>
                  </a:solidFill>
                  <a:latin typeface="+mj-lt"/>
                  <a:cs typeface="Calibri" pitchFamily="34" charset="0"/>
                </a:rPr>
                <a:t>*SN, LT  (2786) and HWC cum CP Assistant (75) are under recruitment</a:t>
              </a:r>
            </a:p>
          </p:txBody>
        </p:sp>
      </p:gr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sym typeface="Dosis" charset="0"/>
              </a:rPr>
              <a:t>Trends of ASHA Payment</a:t>
            </a:r>
            <a:endParaRPr lang="en-US" sz="2800" b="1" dirty="0">
              <a:solidFill>
                <a:schemeClr val="bg1"/>
              </a:solidFill>
            </a:endParaRPr>
          </a:p>
        </p:txBody>
      </p:sp>
      <p:graphicFrame>
        <p:nvGraphicFramePr>
          <p:cNvPr id="3" name="Chart 2"/>
          <p:cNvGraphicFramePr>
            <a:graphicFrameLocks/>
          </p:cNvGraphicFramePr>
          <p:nvPr/>
        </p:nvGraphicFramePr>
        <p:xfrm>
          <a:off x="533400" y="984884"/>
          <a:ext cx="8153400" cy="356806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lvl="0">
              <a:defRPr/>
            </a:pPr>
            <a:r>
              <a:rPr lang="en-IN" sz="2800" b="1" kern="0" dirty="0" smtClean="0">
                <a:solidFill>
                  <a:schemeClr val="bg1"/>
                </a:solidFill>
                <a:latin typeface="Calibri" pitchFamily="34" charset="0"/>
                <a:ea typeface="Arial"/>
                <a:cs typeface="Calibri" pitchFamily="34" charset="0"/>
                <a:sym typeface="Arial"/>
              </a:rPr>
              <a:t>SC Level Meeting (AAA) Key Updates </a:t>
            </a:r>
            <a:endParaRPr lang="en-IN" sz="2800" b="1" kern="0" dirty="0">
              <a:solidFill>
                <a:schemeClr val="bg1"/>
              </a:solidFill>
              <a:latin typeface="Calibri" pitchFamily="34" charset="0"/>
              <a:ea typeface="Arial"/>
              <a:cs typeface="Calibri" pitchFamily="34" charset="0"/>
              <a:sym typeface="Arial"/>
            </a:endParaRPr>
          </a:p>
        </p:txBody>
      </p:sp>
      <p:grpSp>
        <p:nvGrpSpPr>
          <p:cNvPr id="3" name="Group 2"/>
          <p:cNvGrpSpPr>
            <a:grpSpLocks/>
          </p:cNvGrpSpPr>
          <p:nvPr/>
        </p:nvGrpSpPr>
        <p:grpSpPr bwMode="auto">
          <a:xfrm>
            <a:off x="30163" y="715963"/>
            <a:ext cx="6702425" cy="4457700"/>
            <a:chOff x="30436" y="716002"/>
            <a:chExt cx="6701804" cy="4458255"/>
          </a:xfrm>
        </p:grpSpPr>
        <p:graphicFrame>
          <p:nvGraphicFramePr>
            <p:cNvPr id="4" name="Diagram 3"/>
            <p:cNvGraphicFramePr/>
            <p:nvPr/>
          </p:nvGraphicFramePr>
          <p:xfrm>
            <a:off x="30436" y="3298992"/>
            <a:ext cx="6701804" cy="1875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 1"/>
            <p:cNvGrpSpPr>
              <a:grpSpLocks/>
            </p:cNvGrpSpPr>
            <p:nvPr/>
          </p:nvGrpSpPr>
          <p:grpSpPr bwMode="auto">
            <a:xfrm>
              <a:off x="180200" y="716002"/>
              <a:ext cx="5499621" cy="2499036"/>
              <a:chOff x="1134195" y="1531767"/>
              <a:chExt cx="7332831" cy="3674445"/>
            </a:xfrm>
          </p:grpSpPr>
          <p:grpSp>
            <p:nvGrpSpPr>
              <p:cNvPr id="6" name="Group 32"/>
              <p:cNvGrpSpPr>
                <a:grpSpLocks/>
              </p:cNvGrpSpPr>
              <p:nvPr/>
            </p:nvGrpSpPr>
            <p:grpSpPr bwMode="auto">
              <a:xfrm>
                <a:off x="1203854" y="1870264"/>
                <a:ext cx="7263172" cy="3335948"/>
                <a:chOff x="688015" y="1051879"/>
                <a:chExt cx="8194168" cy="3360444"/>
              </a:xfrm>
            </p:grpSpPr>
            <p:sp>
              <p:nvSpPr>
                <p:cNvPr id="10" name="Freeform 2">
                  <a:extLst>
                    <a:ext uri="{FF2B5EF4-FFF2-40B4-BE49-F238E27FC236}"/>
                  </a:extLst>
                </p:cNvPr>
                <p:cNvSpPr>
                  <a:spLocks noChangeArrowheads="1"/>
                </p:cNvSpPr>
                <p:nvPr/>
              </p:nvSpPr>
              <p:spPr bwMode="auto">
                <a:xfrm>
                  <a:off x="892738" y="1051879"/>
                  <a:ext cx="2349556" cy="3099415"/>
                </a:xfrm>
                <a:custGeom>
                  <a:avLst/>
                  <a:gdLst>
                    <a:gd name="T0" fmla="*/ 204 w 3773"/>
                    <a:gd name="T1" fmla="*/ 51 h 5351"/>
                    <a:gd name="T2" fmla="*/ 204 w 3773"/>
                    <a:gd name="T3" fmla="*/ 51 h 5351"/>
                    <a:gd name="T4" fmla="*/ 51 w 3773"/>
                    <a:gd name="T5" fmla="*/ 203 h 5351"/>
                    <a:gd name="T6" fmla="*/ 51 w 3773"/>
                    <a:gd name="T7" fmla="*/ 5146 h 5351"/>
                    <a:gd name="T8" fmla="*/ 51 w 3773"/>
                    <a:gd name="T9" fmla="*/ 5146 h 5351"/>
                    <a:gd name="T10" fmla="*/ 204 w 3773"/>
                    <a:gd name="T11" fmla="*/ 5299 h 5351"/>
                    <a:gd name="T12" fmla="*/ 3568 w 3773"/>
                    <a:gd name="T13" fmla="*/ 5299 h 5351"/>
                    <a:gd name="T14" fmla="*/ 3568 w 3773"/>
                    <a:gd name="T15" fmla="*/ 5299 h 5351"/>
                    <a:gd name="T16" fmla="*/ 3721 w 3773"/>
                    <a:gd name="T17" fmla="*/ 5146 h 5351"/>
                    <a:gd name="T18" fmla="*/ 3721 w 3773"/>
                    <a:gd name="T19" fmla="*/ 203 h 5351"/>
                    <a:gd name="T20" fmla="*/ 3721 w 3773"/>
                    <a:gd name="T21" fmla="*/ 203 h 5351"/>
                    <a:gd name="T22" fmla="*/ 3568 w 3773"/>
                    <a:gd name="T23" fmla="*/ 51 h 5351"/>
                    <a:gd name="T24" fmla="*/ 204 w 3773"/>
                    <a:gd name="T25" fmla="*/ 51 h 5351"/>
                    <a:gd name="T26" fmla="*/ 3568 w 3773"/>
                    <a:gd name="T27" fmla="*/ 5350 h 5351"/>
                    <a:gd name="T28" fmla="*/ 204 w 3773"/>
                    <a:gd name="T29" fmla="*/ 5350 h 5351"/>
                    <a:gd name="T30" fmla="*/ 204 w 3773"/>
                    <a:gd name="T31" fmla="*/ 5350 h 5351"/>
                    <a:gd name="T32" fmla="*/ 0 w 3773"/>
                    <a:gd name="T33" fmla="*/ 5146 h 5351"/>
                    <a:gd name="T34" fmla="*/ 0 w 3773"/>
                    <a:gd name="T35" fmla="*/ 203 h 5351"/>
                    <a:gd name="T36" fmla="*/ 0 w 3773"/>
                    <a:gd name="T37" fmla="*/ 203 h 5351"/>
                    <a:gd name="T38" fmla="*/ 204 w 3773"/>
                    <a:gd name="T39" fmla="*/ 0 h 5351"/>
                    <a:gd name="T40" fmla="*/ 3568 w 3773"/>
                    <a:gd name="T41" fmla="*/ 0 h 5351"/>
                    <a:gd name="T42" fmla="*/ 3568 w 3773"/>
                    <a:gd name="T43" fmla="*/ 0 h 5351"/>
                    <a:gd name="T44" fmla="*/ 3772 w 3773"/>
                    <a:gd name="T45" fmla="*/ 203 h 5351"/>
                    <a:gd name="T46" fmla="*/ 3772 w 3773"/>
                    <a:gd name="T47" fmla="*/ 5146 h 5351"/>
                    <a:gd name="T48" fmla="*/ 3772 w 3773"/>
                    <a:gd name="T49" fmla="*/ 5146 h 5351"/>
                    <a:gd name="T50" fmla="*/ 3568 w 3773"/>
                    <a:gd name="T51" fmla="*/ 5350 h 5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73" h="5351">
                      <a:moveTo>
                        <a:pt x="204" y="51"/>
                      </a:moveTo>
                      <a:lnTo>
                        <a:pt x="204" y="51"/>
                      </a:lnTo>
                      <a:cubicBezTo>
                        <a:pt x="120" y="51"/>
                        <a:pt x="51" y="119"/>
                        <a:pt x="51" y="203"/>
                      </a:cubicBezTo>
                      <a:lnTo>
                        <a:pt x="51" y="5146"/>
                      </a:lnTo>
                      <a:lnTo>
                        <a:pt x="51" y="5146"/>
                      </a:lnTo>
                      <a:cubicBezTo>
                        <a:pt x="51" y="5231"/>
                        <a:pt x="120" y="5299"/>
                        <a:pt x="204" y="5299"/>
                      </a:cubicBezTo>
                      <a:lnTo>
                        <a:pt x="3568" y="5299"/>
                      </a:lnTo>
                      <a:lnTo>
                        <a:pt x="3568" y="5299"/>
                      </a:lnTo>
                      <a:cubicBezTo>
                        <a:pt x="3652" y="5299"/>
                        <a:pt x="3721" y="5231"/>
                        <a:pt x="3721" y="5146"/>
                      </a:cubicBezTo>
                      <a:lnTo>
                        <a:pt x="3721" y="203"/>
                      </a:lnTo>
                      <a:lnTo>
                        <a:pt x="3721" y="203"/>
                      </a:lnTo>
                      <a:cubicBezTo>
                        <a:pt x="3721" y="119"/>
                        <a:pt x="3652" y="51"/>
                        <a:pt x="3568" y="51"/>
                      </a:cubicBezTo>
                      <a:lnTo>
                        <a:pt x="204" y="51"/>
                      </a:lnTo>
                      <a:close/>
                      <a:moveTo>
                        <a:pt x="3568" y="5350"/>
                      </a:moveTo>
                      <a:lnTo>
                        <a:pt x="204" y="5350"/>
                      </a:lnTo>
                      <a:lnTo>
                        <a:pt x="204" y="5350"/>
                      </a:lnTo>
                      <a:cubicBezTo>
                        <a:pt x="92" y="5350"/>
                        <a:pt x="0" y="5258"/>
                        <a:pt x="0" y="5146"/>
                      </a:cubicBezTo>
                      <a:lnTo>
                        <a:pt x="0" y="203"/>
                      </a:lnTo>
                      <a:lnTo>
                        <a:pt x="0" y="203"/>
                      </a:lnTo>
                      <a:cubicBezTo>
                        <a:pt x="0" y="92"/>
                        <a:pt x="92" y="0"/>
                        <a:pt x="204" y="0"/>
                      </a:cubicBezTo>
                      <a:lnTo>
                        <a:pt x="3568" y="0"/>
                      </a:lnTo>
                      <a:lnTo>
                        <a:pt x="3568" y="0"/>
                      </a:lnTo>
                      <a:cubicBezTo>
                        <a:pt x="3680" y="0"/>
                        <a:pt x="3772" y="92"/>
                        <a:pt x="3772" y="203"/>
                      </a:cubicBezTo>
                      <a:lnTo>
                        <a:pt x="3772" y="5146"/>
                      </a:lnTo>
                      <a:lnTo>
                        <a:pt x="3772" y="5146"/>
                      </a:lnTo>
                      <a:cubicBezTo>
                        <a:pt x="3772" y="5258"/>
                        <a:pt x="3680" y="5350"/>
                        <a:pt x="3568" y="5350"/>
                      </a:cubicBezTo>
                      <a:close/>
                    </a:path>
                  </a:pathLst>
                </a:custGeom>
                <a:solidFill>
                  <a:schemeClr val="bg1">
                    <a:lumMod val="85000"/>
                  </a:schemeClr>
                </a:solidFill>
                <a:ln>
                  <a:noFill/>
                </a:ln>
                <a:effectLst/>
              </p:spPr>
              <p:txBody>
                <a:bodyPr wrap="none" anchor="ctr"/>
                <a:lstStyle/>
                <a:p>
                  <a:pPr defTabSz="685629" fontAlgn="auto">
                    <a:spcBef>
                      <a:spcPts val="0"/>
                    </a:spcBef>
                    <a:spcAft>
                      <a:spcPts val="0"/>
                    </a:spcAft>
                    <a:buClr>
                      <a:srgbClr val="000000"/>
                    </a:buClr>
                    <a:buFont typeface="Arial"/>
                    <a:buNone/>
                    <a:defRPr/>
                  </a:pPr>
                  <a:endParaRPr lang="en-US" sz="2400" kern="0" dirty="0">
                    <a:solidFill>
                      <a:srgbClr val="737572"/>
                    </a:solidFill>
                    <a:latin typeface="Lato Light" panose="020F0502020204030203" pitchFamily="34" charset="0"/>
                    <a:ea typeface="Arial"/>
                    <a:cs typeface="Arial"/>
                    <a:sym typeface="Arial"/>
                  </a:endParaRPr>
                </a:p>
              </p:txBody>
            </p:sp>
            <p:sp>
              <p:nvSpPr>
                <p:cNvPr id="11" name="Freeform 62"/>
                <p:cNvSpPr>
                  <a:spLocks noChangeArrowheads="1"/>
                </p:cNvSpPr>
                <p:nvPr/>
              </p:nvSpPr>
              <p:spPr bwMode="auto">
                <a:xfrm>
                  <a:off x="688015" y="3441406"/>
                  <a:ext cx="2806864" cy="938807"/>
                </a:xfrm>
                <a:custGeom>
                  <a:avLst/>
                  <a:gdLst>
                    <a:gd name="T0" fmla="*/ 192363675 w 5254"/>
                    <a:gd name="T1" fmla="*/ 330665452 h 1225"/>
                    <a:gd name="T2" fmla="*/ 11987136 w 5254"/>
                    <a:gd name="T3" fmla="*/ 54033899 h 1225"/>
                    <a:gd name="T4" fmla="*/ 11987136 w 5254"/>
                    <a:gd name="T5" fmla="*/ 54033899 h 1225"/>
                    <a:gd name="T6" fmla="*/ 20549300 w 5254"/>
                    <a:gd name="T7" fmla="*/ 0 h 1225"/>
                    <a:gd name="T8" fmla="*/ 1267771893 w 5254"/>
                    <a:gd name="T9" fmla="*/ 0 h 1225"/>
                    <a:gd name="T10" fmla="*/ 1267771893 w 5254"/>
                    <a:gd name="T11" fmla="*/ 0 h 1225"/>
                    <a:gd name="T12" fmla="*/ 1276334057 w 5254"/>
                    <a:gd name="T13" fmla="*/ 5873483 h 1225"/>
                    <a:gd name="T14" fmla="*/ 1491529813 w 5254"/>
                    <a:gd name="T15" fmla="*/ 330665452 h 1225"/>
                    <a:gd name="T16" fmla="*/ 1491529813 w 5254"/>
                    <a:gd name="T17" fmla="*/ 330665452 h 1225"/>
                    <a:gd name="T18" fmla="*/ 1491529813 w 5254"/>
                    <a:gd name="T19" fmla="*/ 378238826 h 1225"/>
                    <a:gd name="T20" fmla="*/ 1276334057 w 5254"/>
                    <a:gd name="T21" fmla="*/ 712428828 h 1225"/>
                    <a:gd name="T22" fmla="*/ 1276334057 w 5254"/>
                    <a:gd name="T23" fmla="*/ 712428828 h 1225"/>
                    <a:gd name="T24" fmla="*/ 1267486612 w 5254"/>
                    <a:gd name="T25" fmla="*/ 718889353 h 1225"/>
                    <a:gd name="T26" fmla="*/ 19692924 w 5254"/>
                    <a:gd name="T27" fmla="*/ 718889353 h 1225"/>
                    <a:gd name="T28" fmla="*/ 19692924 w 5254"/>
                    <a:gd name="T29" fmla="*/ 718889353 h 1225"/>
                    <a:gd name="T30" fmla="*/ 10845479 w 5254"/>
                    <a:gd name="T31" fmla="*/ 664854687 h 1225"/>
                    <a:gd name="T32" fmla="*/ 192363675 w 5254"/>
                    <a:gd name="T33" fmla="*/ 378238826 h 1225"/>
                    <a:gd name="T34" fmla="*/ 192363675 w 5254"/>
                    <a:gd name="T35" fmla="*/ 378238826 h 1225"/>
                    <a:gd name="T36" fmla="*/ 192363675 w 5254"/>
                    <a:gd name="T37" fmla="*/ 330665452 h 12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254"/>
                    <a:gd name="T58" fmla="*/ 0 h 1225"/>
                    <a:gd name="T59" fmla="*/ 5254 w 5254"/>
                    <a:gd name="T60" fmla="*/ 1225 h 12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254" h="1225">
                      <a:moveTo>
                        <a:pt x="674" y="563"/>
                      </a:moveTo>
                      <a:lnTo>
                        <a:pt x="42" y="92"/>
                      </a:lnTo>
                      <a:cubicBezTo>
                        <a:pt x="3" y="63"/>
                        <a:pt x="24" y="0"/>
                        <a:pt x="72" y="0"/>
                      </a:cubicBezTo>
                      <a:lnTo>
                        <a:pt x="4442" y="0"/>
                      </a:lnTo>
                      <a:cubicBezTo>
                        <a:pt x="4453" y="0"/>
                        <a:pt x="4463" y="3"/>
                        <a:pt x="4472" y="10"/>
                      </a:cubicBezTo>
                      <a:lnTo>
                        <a:pt x="5226" y="563"/>
                      </a:lnTo>
                      <a:cubicBezTo>
                        <a:pt x="5253" y="583"/>
                        <a:pt x="5253" y="624"/>
                        <a:pt x="5226" y="644"/>
                      </a:cubicBezTo>
                      <a:lnTo>
                        <a:pt x="4472" y="1213"/>
                      </a:lnTo>
                      <a:cubicBezTo>
                        <a:pt x="4463" y="1220"/>
                        <a:pt x="4452" y="1224"/>
                        <a:pt x="4441" y="1224"/>
                      </a:cubicBezTo>
                      <a:lnTo>
                        <a:pt x="69" y="1224"/>
                      </a:lnTo>
                      <a:cubicBezTo>
                        <a:pt x="20" y="1224"/>
                        <a:pt x="0" y="1162"/>
                        <a:pt x="38" y="1132"/>
                      </a:cubicBezTo>
                      <a:lnTo>
                        <a:pt x="674" y="644"/>
                      </a:lnTo>
                      <a:cubicBezTo>
                        <a:pt x="701" y="624"/>
                        <a:pt x="701" y="583"/>
                        <a:pt x="674" y="563"/>
                      </a:cubicBezTo>
                    </a:path>
                  </a:pathLst>
                </a:custGeom>
                <a:solidFill>
                  <a:schemeClr val="accent1"/>
                </a:solidFill>
                <a:ln w="9525">
                  <a:noFill/>
                  <a:miter lim="800000"/>
                  <a:headEnd/>
                  <a:tailEnd/>
                </a:ln>
              </p:spPr>
              <p:txBody>
                <a:bodyPr wrap="none" anchor="ctr"/>
                <a:lstStyle/>
                <a:p>
                  <a:endParaRPr lang="en-US"/>
                </a:p>
              </p:txBody>
            </p:sp>
            <p:sp>
              <p:nvSpPr>
                <p:cNvPr id="12" name="Freeform 70">
                  <a:extLst>
                    <a:ext uri="{FF2B5EF4-FFF2-40B4-BE49-F238E27FC236}"/>
                  </a:extLst>
                </p:cNvPr>
                <p:cNvSpPr>
                  <a:spLocks noChangeArrowheads="1"/>
                </p:cNvSpPr>
                <p:nvPr/>
              </p:nvSpPr>
              <p:spPr bwMode="auto">
                <a:xfrm>
                  <a:off x="3507336" y="1051879"/>
                  <a:ext cx="2347167" cy="3099415"/>
                </a:xfrm>
                <a:custGeom>
                  <a:avLst/>
                  <a:gdLst>
                    <a:gd name="T0" fmla="*/ 203 w 3770"/>
                    <a:gd name="T1" fmla="*/ 51 h 5351"/>
                    <a:gd name="T2" fmla="*/ 203 w 3770"/>
                    <a:gd name="T3" fmla="*/ 51 h 5351"/>
                    <a:gd name="T4" fmla="*/ 50 w 3770"/>
                    <a:gd name="T5" fmla="*/ 203 h 5351"/>
                    <a:gd name="T6" fmla="*/ 50 w 3770"/>
                    <a:gd name="T7" fmla="*/ 5146 h 5351"/>
                    <a:gd name="T8" fmla="*/ 50 w 3770"/>
                    <a:gd name="T9" fmla="*/ 5146 h 5351"/>
                    <a:gd name="T10" fmla="*/ 203 w 3770"/>
                    <a:gd name="T11" fmla="*/ 5299 h 5351"/>
                    <a:gd name="T12" fmla="*/ 3566 w 3770"/>
                    <a:gd name="T13" fmla="*/ 5299 h 5351"/>
                    <a:gd name="T14" fmla="*/ 3566 w 3770"/>
                    <a:gd name="T15" fmla="*/ 5299 h 5351"/>
                    <a:gd name="T16" fmla="*/ 3719 w 3770"/>
                    <a:gd name="T17" fmla="*/ 5146 h 5351"/>
                    <a:gd name="T18" fmla="*/ 3719 w 3770"/>
                    <a:gd name="T19" fmla="*/ 203 h 5351"/>
                    <a:gd name="T20" fmla="*/ 3719 w 3770"/>
                    <a:gd name="T21" fmla="*/ 203 h 5351"/>
                    <a:gd name="T22" fmla="*/ 3566 w 3770"/>
                    <a:gd name="T23" fmla="*/ 51 h 5351"/>
                    <a:gd name="T24" fmla="*/ 203 w 3770"/>
                    <a:gd name="T25" fmla="*/ 51 h 5351"/>
                    <a:gd name="T26" fmla="*/ 3566 w 3770"/>
                    <a:gd name="T27" fmla="*/ 5350 h 5351"/>
                    <a:gd name="T28" fmla="*/ 203 w 3770"/>
                    <a:gd name="T29" fmla="*/ 5350 h 5351"/>
                    <a:gd name="T30" fmla="*/ 203 w 3770"/>
                    <a:gd name="T31" fmla="*/ 5350 h 5351"/>
                    <a:gd name="T32" fmla="*/ 0 w 3770"/>
                    <a:gd name="T33" fmla="*/ 5146 h 5351"/>
                    <a:gd name="T34" fmla="*/ 0 w 3770"/>
                    <a:gd name="T35" fmla="*/ 203 h 5351"/>
                    <a:gd name="T36" fmla="*/ 0 w 3770"/>
                    <a:gd name="T37" fmla="*/ 203 h 5351"/>
                    <a:gd name="T38" fmla="*/ 203 w 3770"/>
                    <a:gd name="T39" fmla="*/ 0 h 5351"/>
                    <a:gd name="T40" fmla="*/ 3566 w 3770"/>
                    <a:gd name="T41" fmla="*/ 0 h 5351"/>
                    <a:gd name="T42" fmla="*/ 3566 w 3770"/>
                    <a:gd name="T43" fmla="*/ 0 h 5351"/>
                    <a:gd name="T44" fmla="*/ 3769 w 3770"/>
                    <a:gd name="T45" fmla="*/ 203 h 5351"/>
                    <a:gd name="T46" fmla="*/ 3769 w 3770"/>
                    <a:gd name="T47" fmla="*/ 5146 h 5351"/>
                    <a:gd name="T48" fmla="*/ 3769 w 3770"/>
                    <a:gd name="T49" fmla="*/ 5146 h 5351"/>
                    <a:gd name="T50" fmla="*/ 3566 w 3770"/>
                    <a:gd name="T51" fmla="*/ 5350 h 5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70" h="5351">
                      <a:moveTo>
                        <a:pt x="203" y="51"/>
                      </a:moveTo>
                      <a:lnTo>
                        <a:pt x="203" y="51"/>
                      </a:lnTo>
                      <a:cubicBezTo>
                        <a:pt x="119" y="51"/>
                        <a:pt x="50" y="119"/>
                        <a:pt x="50" y="203"/>
                      </a:cubicBezTo>
                      <a:lnTo>
                        <a:pt x="50" y="5146"/>
                      </a:lnTo>
                      <a:lnTo>
                        <a:pt x="50" y="5146"/>
                      </a:lnTo>
                      <a:cubicBezTo>
                        <a:pt x="50" y="5231"/>
                        <a:pt x="119" y="5299"/>
                        <a:pt x="203" y="5299"/>
                      </a:cubicBezTo>
                      <a:lnTo>
                        <a:pt x="3566" y="5299"/>
                      </a:lnTo>
                      <a:lnTo>
                        <a:pt x="3566" y="5299"/>
                      </a:lnTo>
                      <a:cubicBezTo>
                        <a:pt x="3650" y="5299"/>
                        <a:pt x="3719" y="5231"/>
                        <a:pt x="3719" y="5146"/>
                      </a:cubicBezTo>
                      <a:lnTo>
                        <a:pt x="3719" y="203"/>
                      </a:lnTo>
                      <a:lnTo>
                        <a:pt x="3719" y="203"/>
                      </a:lnTo>
                      <a:cubicBezTo>
                        <a:pt x="3719" y="119"/>
                        <a:pt x="3650" y="51"/>
                        <a:pt x="3566" y="51"/>
                      </a:cubicBezTo>
                      <a:lnTo>
                        <a:pt x="203" y="51"/>
                      </a:lnTo>
                      <a:close/>
                      <a:moveTo>
                        <a:pt x="3566" y="5350"/>
                      </a:moveTo>
                      <a:lnTo>
                        <a:pt x="203" y="5350"/>
                      </a:lnTo>
                      <a:lnTo>
                        <a:pt x="203" y="5350"/>
                      </a:lnTo>
                      <a:cubicBezTo>
                        <a:pt x="91" y="5350"/>
                        <a:pt x="0" y="5258"/>
                        <a:pt x="0" y="5146"/>
                      </a:cubicBezTo>
                      <a:lnTo>
                        <a:pt x="0" y="203"/>
                      </a:lnTo>
                      <a:lnTo>
                        <a:pt x="0" y="203"/>
                      </a:lnTo>
                      <a:cubicBezTo>
                        <a:pt x="0" y="92"/>
                        <a:pt x="91" y="0"/>
                        <a:pt x="203" y="0"/>
                      </a:cubicBezTo>
                      <a:lnTo>
                        <a:pt x="3566" y="0"/>
                      </a:lnTo>
                      <a:lnTo>
                        <a:pt x="3566" y="0"/>
                      </a:lnTo>
                      <a:cubicBezTo>
                        <a:pt x="3678" y="0"/>
                        <a:pt x="3769" y="92"/>
                        <a:pt x="3769" y="203"/>
                      </a:cubicBezTo>
                      <a:lnTo>
                        <a:pt x="3769" y="5146"/>
                      </a:lnTo>
                      <a:lnTo>
                        <a:pt x="3769" y="5146"/>
                      </a:lnTo>
                      <a:cubicBezTo>
                        <a:pt x="3769" y="5258"/>
                        <a:pt x="3678" y="5350"/>
                        <a:pt x="3566" y="5350"/>
                      </a:cubicBezTo>
                      <a:close/>
                    </a:path>
                  </a:pathLst>
                </a:custGeom>
                <a:solidFill>
                  <a:schemeClr val="bg1">
                    <a:lumMod val="85000"/>
                  </a:schemeClr>
                </a:solidFill>
                <a:ln>
                  <a:noFill/>
                </a:ln>
                <a:effectLst/>
              </p:spPr>
              <p:txBody>
                <a:bodyPr wrap="none" anchor="ctr"/>
                <a:lstStyle/>
                <a:p>
                  <a:pPr defTabSz="685629" fontAlgn="auto">
                    <a:spcBef>
                      <a:spcPts val="0"/>
                    </a:spcBef>
                    <a:spcAft>
                      <a:spcPts val="0"/>
                    </a:spcAft>
                    <a:buClr>
                      <a:srgbClr val="000000"/>
                    </a:buClr>
                    <a:buFont typeface="Arial"/>
                    <a:buNone/>
                    <a:defRPr/>
                  </a:pPr>
                  <a:endParaRPr lang="en-US" sz="2400" kern="0" dirty="0">
                    <a:solidFill>
                      <a:srgbClr val="737572"/>
                    </a:solidFill>
                    <a:latin typeface="Lato Light" panose="020F0502020204030203" pitchFamily="34" charset="0"/>
                    <a:ea typeface="Arial"/>
                    <a:cs typeface="Arial"/>
                    <a:sym typeface="Arial"/>
                  </a:endParaRPr>
                </a:p>
              </p:txBody>
            </p:sp>
            <p:sp>
              <p:nvSpPr>
                <p:cNvPr id="13" name="Freeform 133">
                  <a:extLst>
                    <a:ext uri="{FF2B5EF4-FFF2-40B4-BE49-F238E27FC236}"/>
                  </a:extLst>
                </p:cNvPr>
                <p:cNvSpPr>
                  <a:spLocks noChangeArrowheads="1"/>
                </p:cNvSpPr>
                <p:nvPr/>
              </p:nvSpPr>
              <p:spPr bwMode="auto">
                <a:xfrm>
                  <a:off x="3349744" y="3443462"/>
                  <a:ext cx="2808006" cy="938290"/>
                </a:xfrm>
                <a:custGeom>
                  <a:avLst/>
                  <a:gdLst>
                    <a:gd name="T0" fmla="*/ 674 w 5254"/>
                    <a:gd name="T1" fmla="*/ 563 h 1225"/>
                    <a:gd name="T2" fmla="*/ 42 w 5254"/>
                    <a:gd name="T3" fmla="*/ 92 h 1225"/>
                    <a:gd name="T4" fmla="*/ 42 w 5254"/>
                    <a:gd name="T5" fmla="*/ 92 h 1225"/>
                    <a:gd name="T6" fmla="*/ 73 w 5254"/>
                    <a:gd name="T7" fmla="*/ 0 h 1225"/>
                    <a:gd name="T8" fmla="*/ 4441 w 5254"/>
                    <a:gd name="T9" fmla="*/ 0 h 1225"/>
                    <a:gd name="T10" fmla="*/ 4441 w 5254"/>
                    <a:gd name="T11" fmla="*/ 0 h 1225"/>
                    <a:gd name="T12" fmla="*/ 4471 w 5254"/>
                    <a:gd name="T13" fmla="*/ 10 h 1225"/>
                    <a:gd name="T14" fmla="*/ 5224 w 5254"/>
                    <a:gd name="T15" fmla="*/ 563 h 1225"/>
                    <a:gd name="T16" fmla="*/ 5224 w 5254"/>
                    <a:gd name="T17" fmla="*/ 563 h 1225"/>
                    <a:gd name="T18" fmla="*/ 5225 w 5254"/>
                    <a:gd name="T19" fmla="*/ 644 h 1225"/>
                    <a:gd name="T20" fmla="*/ 4472 w 5254"/>
                    <a:gd name="T21" fmla="*/ 1213 h 1225"/>
                    <a:gd name="T22" fmla="*/ 4472 w 5254"/>
                    <a:gd name="T23" fmla="*/ 1213 h 1225"/>
                    <a:gd name="T24" fmla="*/ 4441 w 5254"/>
                    <a:gd name="T25" fmla="*/ 1224 h 1225"/>
                    <a:gd name="T26" fmla="*/ 69 w 5254"/>
                    <a:gd name="T27" fmla="*/ 1224 h 1225"/>
                    <a:gd name="T28" fmla="*/ 69 w 5254"/>
                    <a:gd name="T29" fmla="*/ 1224 h 1225"/>
                    <a:gd name="T30" fmla="*/ 39 w 5254"/>
                    <a:gd name="T31" fmla="*/ 1132 h 1225"/>
                    <a:gd name="T32" fmla="*/ 675 w 5254"/>
                    <a:gd name="T33" fmla="*/ 644 h 1225"/>
                    <a:gd name="T34" fmla="*/ 675 w 5254"/>
                    <a:gd name="T35" fmla="*/ 644 h 1225"/>
                    <a:gd name="T36" fmla="*/ 674 w 5254"/>
                    <a:gd name="T37" fmla="*/ 563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54" h="1225">
                      <a:moveTo>
                        <a:pt x="674" y="563"/>
                      </a:moveTo>
                      <a:lnTo>
                        <a:pt x="42" y="92"/>
                      </a:lnTo>
                      <a:lnTo>
                        <a:pt x="42" y="92"/>
                      </a:lnTo>
                      <a:cubicBezTo>
                        <a:pt x="3" y="63"/>
                        <a:pt x="24" y="0"/>
                        <a:pt x="73" y="0"/>
                      </a:cubicBezTo>
                      <a:lnTo>
                        <a:pt x="4441" y="0"/>
                      </a:lnTo>
                      <a:lnTo>
                        <a:pt x="4441" y="0"/>
                      </a:lnTo>
                      <a:cubicBezTo>
                        <a:pt x="4452" y="0"/>
                        <a:pt x="4463" y="3"/>
                        <a:pt x="4471" y="10"/>
                      </a:cubicBezTo>
                      <a:lnTo>
                        <a:pt x="5224" y="563"/>
                      </a:lnTo>
                      <a:lnTo>
                        <a:pt x="5224" y="563"/>
                      </a:lnTo>
                      <a:cubicBezTo>
                        <a:pt x="5252" y="583"/>
                        <a:pt x="5253" y="624"/>
                        <a:pt x="5225" y="644"/>
                      </a:cubicBezTo>
                      <a:lnTo>
                        <a:pt x="4472" y="1213"/>
                      </a:lnTo>
                      <a:lnTo>
                        <a:pt x="4472" y="1213"/>
                      </a:lnTo>
                      <a:cubicBezTo>
                        <a:pt x="4463" y="1220"/>
                        <a:pt x="4452" y="1224"/>
                        <a:pt x="4441" y="1224"/>
                      </a:cubicBezTo>
                      <a:lnTo>
                        <a:pt x="69" y="1224"/>
                      </a:lnTo>
                      <a:lnTo>
                        <a:pt x="69" y="1224"/>
                      </a:lnTo>
                      <a:cubicBezTo>
                        <a:pt x="21" y="1224"/>
                        <a:pt x="0" y="1162"/>
                        <a:pt x="39" y="1132"/>
                      </a:cubicBezTo>
                      <a:lnTo>
                        <a:pt x="675" y="644"/>
                      </a:lnTo>
                      <a:lnTo>
                        <a:pt x="675" y="644"/>
                      </a:lnTo>
                      <a:cubicBezTo>
                        <a:pt x="702" y="624"/>
                        <a:pt x="701" y="583"/>
                        <a:pt x="674" y="563"/>
                      </a:cubicBezTo>
                    </a:path>
                  </a:pathLst>
                </a:custGeom>
                <a:solidFill>
                  <a:schemeClr val="accent3">
                    <a:lumMod val="75000"/>
                  </a:schemeClr>
                </a:solidFill>
                <a:ln>
                  <a:noFill/>
                </a:ln>
                <a:effectLst/>
              </p:spPr>
              <p:txBody>
                <a:bodyPr wrap="none" anchor="ctr"/>
                <a:lstStyle/>
                <a:p>
                  <a:pPr defTabSz="685629" fontAlgn="auto">
                    <a:spcBef>
                      <a:spcPts val="0"/>
                    </a:spcBef>
                    <a:spcAft>
                      <a:spcPts val="0"/>
                    </a:spcAft>
                    <a:buClr>
                      <a:srgbClr val="000000"/>
                    </a:buClr>
                    <a:buFont typeface="Arial"/>
                    <a:buNone/>
                    <a:defRPr/>
                  </a:pPr>
                  <a:endParaRPr lang="en-US" sz="2400" kern="0" dirty="0">
                    <a:solidFill>
                      <a:srgbClr val="737572"/>
                    </a:solidFill>
                    <a:latin typeface="Lato Light" panose="020F0502020204030203" pitchFamily="34" charset="0"/>
                    <a:ea typeface="Arial"/>
                    <a:cs typeface="Arial"/>
                    <a:sym typeface="Arial"/>
                  </a:endParaRPr>
                </a:p>
              </p:txBody>
            </p:sp>
            <p:sp>
              <p:nvSpPr>
                <p:cNvPr id="14" name="Freeform 141">
                  <a:extLst>
                    <a:ext uri="{FF2B5EF4-FFF2-40B4-BE49-F238E27FC236}"/>
                  </a:extLst>
                </p:cNvPr>
                <p:cNvSpPr>
                  <a:spLocks noChangeArrowheads="1"/>
                </p:cNvSpPr>
                <p:nvPr/>
              </p:nvSpPr>
              <p:spPr bwMode="auto">
                <a:xfrm>
                  <a:off x="6129097" y="1051879"/>
                  <a:ext cx="2473719" cy="3099415"/>
                </a:xfrm>
                <a:custGeom>
                  <a:avLst/>
                  <a:gdLst>
                    <a:gd name="T0" fmla="*/ 204 w 3772"/>
                    <a:gd name="T1" fmla="*/ 51 h 5351"/>
                    <a:gd name="T2" fmla="*/ 204 w 3772"/>
                    <a:gd name="T3" fmla="*/ 51 h 5351"/>
                    <a:gd name="T4" fmla="*/ 51 w 3772"/>
                    <a:gd name="T5" fmla="*/ 203 h 5351"/>
                    <a:gd name="T6" fmla="*/ 51 w 3772"/>
                    <a:gd name="T7" fmla="*/ 5146 h 5351"/>
                    <a:gd name="T8" fmla="*/ 51 w 3772"/>
                    <a:gd name="T9" fmla="*/ 5146 h 5351"/>
                    <a:gd name="T10" fmla="*/ 204 w 3772"/>
                    <a:gd name="T11" fmla="*/ 5299 h 5351"/>
                    <a:gd name="T12" fmla="*/ 3567 w 3772"/>
                    <a:gd name="T13" fmla="*/ 5299 h 5351"/>
                    <a:gd name="T14" fmla="*/ 3567 w 3772"/>
                    <a:gd name="T15" fmla="*/ 5299 h 5351"/>
                    <a:gd name="T16" fmla="*/ 3720 w 3772"/>
                    <a:gd name="T17" fmla="*/ 5146 h 5351"/>
                    <a:gd name="T18" fmla="*/ 3720 w 3772"/>
                    <a:gd name="T19" fmla="*/ 203 h 5351"/>
                    <a:gd name="T20" fmla="*/ 3720 w 3772"/>
                    <a:gd name="T21" fmla="*/ 203 h 5351"/>
                    <a:gd name="T22" fmla="*/ 3567 w 3772"/>
                    <a:gd name="T23" fmla="*/ 51 h 5351"/>
                    <a:gd name="T24" fmla="*/ 204 w 3772"/>
                    <a:gd name="T25" fmla="*/ 51 h 5351"/>
                    <a:gd name="T26" fmla="*/ 3567 w 3772"/>
                    <a:gd name="T27" fmla="*/ 5350 h 5351"/>
                    <a:gd name="T28" fmla="*/ 204 w 3772"/>
                    <a:gd name="T29" fmla="*/ 5350 h 5351"/>
                    <a:gd name="T30" fmla="*/ 204 w 3772"/>
                    <a:gd name="T31" fmla="*/ 5350 h 5351"/>
                    <a:gd name="T32" fmla="*/ 0 w 3772"/>
                    <a:gd name="T33" fmla="*/ 5146 h 5351"/>
                    <a:gd name="T34" fmla="*/ 0 w 3772"/>
                    <a:gd name="T35" fmla="*/ 203 h 5351"/>
                    <a:gd name="T36" fmla="*/ 0 w 3772"/>
                    <a:gd name="T37" fmla="*/ 203 h 5351"/>
                    <a:gd name="T38" fmla="*/ 204 w 3772"/>
                    <a:gd name="T39" fmla="*/ 0 h 5351"/>
                    <a:gd name="T40" fmla="*/ 3567 w 3772"/>
                    <a:gd name="T41" fmla="*/ 0 h 5351"/>
                    <a:gd name="T42" fmla="*/ 3567 w 3772"/>
                    <a:gd name="T43" fmla="*/ 0 h 5351"/>
                    <a:gd name="T44" fmla="*/ 3771 w 3772"/>
                    <a:gd name="T45" fmla="*/ 203 h 5351"/>
                    <a:gd name="T46" fmla="*/ 3771 w 3772"/>
                    <a:gd name="T47" fmla="*/ 5146 h 5351"/>
                    <a:gd name="T48" fmla="*/ 3771 w 3772"/>
                    <a:gd name="T49" fmla="*/ 5146 h 5351"/>
                    <a:gd name="T50" fmla="*/ 3567 w 3772"/>
                    <a:gd name="T51" fmla="*/ 5350 h 5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72" h="5351">
                      <a:moveTo>
                        <a:pt x="204" y="51"/>
                      </a:moveTo>
                      <a:lnTo>
                        <a:pt x="204" y="51"/>
                      </a:lnTo>
                      <a:cubicBezTo>
                        <a:pt x="119" y="51"/>
                        <a:pt x="51" y="119"/>
                        <a:pt x="51" y="203"/>
                      </a:cubicBezTo>
                      <a:lnTo>
                        <a:pt x="51" y="5146"/>
                      </a:lnTo>
                      <a:lnTo>
                        <a:pt x="51" y="5146"/>
                      </a:lnTo>
                      <a:cubicBezTo>
                        <a:pt x="51" y="5231"/>
                        <a:pt x="119" y="5299"/>
                        <a:pt x="204" y="5299"/>
                      </a:cubicBezTo>
                      <a:lnTo>
                        <a:pt x="3567" y="5299"/>
                      </a:lnTo>
                      <a:lnTo>
                        <a:pt x="3567" y="5299"/>
                      </a:lnTo>
                      <a:cubicBezTo>
                        <a:pt x="3652" y="5299"/>
                        <a:pt x="3720" y="5231"/>
                        <a:pt x="3720" y="5146"/>
                      </a:cubicBezTo>
                      <a:lnTo>
                        <a:pt x="3720" y="203"/>
                      </a:lnTo>
                      <a:lnTo>
                        <a:pt x="3720" y="203"/>
                      </a:lnTo>
                      <a:cubicBezTo>
                        <a:pt x="3720" y="119"/>
                        <a:pt x="3652" y="51"/>
                        <a:pt x="3567" y="51"/>
                      </a:cubicBezTo>
                      <a:lnTo>
                        <a:pt x="204" y="51"/>
                      </a:lnTo>
                      <a:close/>
                      <a:moveTo>
                        <a:pt x="3567" y="5350"/>
                      </a:moveTo>
                      <a:lnTo>
                        <a:pt x="204" y="5350"/>
                      </a:lnTo>
                      <a:lnTo>
                        <a:pt x="204" y="5350"/>
                      </a:lnTo>
                      <a:cubicBezTo>
                        <a:pt x="91" y="5350"/>
                        <a:pt x="0" y="5258"/>
                        <a:pt x="0" y="5146"/>
                      </a:cubicBezTo>
                      <a:lnTo>
                        <a:pt x="0" y="203"/>
                      </a:lnTo>
                      <a:lnTo>
                        <a:pt x="0" y="203"/>
                      </a:lnTo>
                      <a:cubicBezTo>
                        <a:pt x="0" y="92"/>
                        <a:pt x="91" y="0"/>
                        <a:pt x="204" y="0"/>
                      </a:cubicBezTo>
                      <a:lnTo>
                        <a:pt x="3567" y="0"/>
                      </a:lnTo>
                      <a:lnTo>
                        <a:pt x="3567" y="0"/>
                      </a:lnTo>
                      <a:cubicBezTo>
                        <a:pt x="3680" y="0"/>
                        <a:pt x="3771" y="92"/>
                        <a:pt x="3771" y="203"/>
                      </a:cubicBezTo>
                      <a:lnTo>
                        <a:pt x="3771" y="5146"/>
                      </a:lnTo>
                      <a:lnTo>
                        <a:pt x="3771" y="5146"/>
                      </a:lnTo>
                      <a:cubicBezTo>
                        <a:pt x="3771" y="5258"/>
                        <a:pt x="3680" y="5350"/>
                        <a:pt x="3567" y="5350"/>
                      </a:cubicBezTo>
                      <a:close/>
                    </a:path>
                  </a:pathLst>
                </a:custGeom>
                <a:solidFill>
                  <a:schemeClr val="bg1">
                    <a:lumMod val="85000"/>
                  </a:schemeClr>
                </a:solidFill>
                <a:ln>
                  <a:noFill/>
                </a:ln>
                <a:effectLst/>
              </p:spPr>
              <p:txBody>
                <a:bodyPr wrap="none" anchor="ctr"/>
                <a:lstStyle/>
                <a:p>
                  <a:pPr defTabSz="685629" fontAlgn="auto">
                    <a:spcBef>
                      <a:spcPts val="0"/>
                    </a:spcBef>
                    <a:spcAft>
                      <a:spcPts val="0"/>
                    </a:spcAft>
                    <a:buClr>
                      <a:srgbClr val="000000"/>
                    </a:buClr>
                    <a:buFont typeface="Arial"/>
                    <a:buNone/>
                    <a:defRPr/>
                  </a:pPr>
                  <a:endParaRPr lang="en-US" sz="2400" kern="0" dirty="0">
                    <a:solidFill>
                      <a:srgbClr val="737572"/>
                    </a:solidFill>
                    <a:latin typeface="Lato Light" panose="020F0502020204030203" pitchFamily="34" charset="0"/>
                    <a:ea typeface="Arial"/>
                    <a:cs typeface="Arial"/>
                    <a:sym typeface="Arial"/>
                  </a:endParaRPr>
                </a:p>
              </p:txBody>
            </p:sp>
            <p:sp>
              <p:nvSpPr>
                <p:cNvPr id="15" name="Freeform 203">
                  <a:extLst>
                    <a:ext uri="{FF2B5EF4-FFF2-40B4-BE49-F238E27FC236}"/>
                  </a:extLst>
                </p:cNvPr>
                <p:cNvSpPr>
                  <a:spLocks noChangeArrowheads="1"/>
                </p:cNvSpPr>
                <p:nvPr/>
              </p:nvSpPr>
              <p:spPr bwMode="auto">
                <a:xfrm>
                  <a:off x="6076566" y="3474032"/>
                  <a:ext cx="2805617" cy="938291"/>
                </a:xfrm>
                <a:custGeom>
                  <a:avLst/>
                  <a:gdLst>
                    <a:gd name="T0" fmla="*/ 673 w 5254"/>
                    <a:gd name="T1" fmla="*/ 563 h 1225"/>
                    <a:gd name="T2" fmla="*/ 42 w 5254"/>
                    <a:gd name="T3" fmla="*/ 92 h 1225"/>
                    <a:gd name="T4" fmla="*/ 42 w 5254"/>
                    <a:gd name="T5" fmla="*/ 92 h 1225"/>
                    <a:gd name="T6" fmla="*/ 72 w 5254"/>
                    <a:gd name="T7" fmla="*/ 0 h 1225"/>
                    <a:gd name="T8" fmla="*/ 4442 w 5254"/>
                    <a:gd name="T9" fmla="*/ 0 h 1225"/>
                    <a:gd name="T10" fmla="*/ 4442 w 5254"/>
                    <a:gd name="T11" fmla="*/ 0 h 1225"/>
                    <a:gd name="T12" fmla="*/ 4472 w 5254"/>
                    <a:gd name="T13" fmla="*/ 10 h 1225"/>
                    <a:gd name="T14" fmla="*/ 5225 w 5254"/>
                    <a:gd name="T15" fmla="*/ 563 h 1225"/>
                    <a:gd name="T16" fmla="*/ 5225 w 5254"/>
                    <a:gd name="T17" fmla="*/ 563 h 1225"/>
                    <a:gd name="T18" fmla="*/ 5225 w 5254"/>
                    <a:gd name="T19" fmla="*/ 644 h 1225"/>
                    <a:gd name="T20" fmla="*/ 4472 w 5254"/>
                    <a:gd name="T21" fmla="*/ 1213 h 1225"/>
                    <a:gd name="T22" fmla="*/ 4472 w 5254"/>
                    <a:gd name="T23" fmla="*/ 1213 h 1225"/>
                    <a:gd name="T24" fmla="*/ 4441 w 5254"/>
                    <a:gd name="T25" fmla="*/ 1224 h 1225"/>
                    <a:gd name="T26" fmla="*/ 69 w 5254"/>
                    <a:gd name="T27" fmla="*/ 1224 h 1225"/>
                    <a:gd name="T28" fmla="*/ 69 w 5254"/>
                    <a:gd name="T29" fmla="*/ 1224 h 1225"/>
                    <a:gd name="T30" fmla="*/ 38 w 5254"/>
                    <a:gd name="T31" fmla="*/ 1132 h 1225"/>
                    <a:gd name="T32" fmla="*/ 674 w 5254"/>
                    <a:gd name="T33" fmla="*/ 644 h 1225"/>
                    <a:gd name="T34" fmla="*/ 674 w 5254"/>
                    <a:gd name="T35" fmla="*/ 644 h 1225"/>
                    <a:gd name="T36" fmla="*/ 673 w 5254"/>
                    <a:gd name="T37" fmla="*/ 563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54" h="1225">
                      <a:moveTo>
                        <a:pt x="673" y="563"/>
                      </a:moveTo>
                      <a:lnTo>
                        <a:pt x="42" y="92"/>
                      </a:lnTo>
                      <a:lnTo>
                        <a:pt x="42" y="92"/>
                      </a:lnTo>
                      <a:cubicBezTo>
                        <a:pt x="2" y="63"/>
                        <a:pt x="23" y="0"/>
                        <a:pt x="72" y="0"/>
                      </a:cubicBezTo>
                      <a:lnTo>
                        <a:pt x="4442" y="0"/>
                      </a:lnTo>
                      <a:lnTo>
                        <a:pt x="4442" y="0"/>
                      </a:lnTo>
                      <a:cubicBezTo>
                        <a:pt x="4452" y="0"/>
                        <a:pt x="4463" y="3"/>
                        <a:pt x="4472" y="10"/>
                      </a:cubicBezTo>
                      <a:lnTo>
                        <a:pt x="5225" y="563"/>
                      </a:lnTo>
                      <a:lnTo>
                        <a:pt x="5225" y="563"/>
                      </a:lnTo>
                      <a:cubicBezTo>
                        <a:pt x="5252" y="583"/>
                        <a:pt x="5253" y="624"/>
                        <a:pt x="5225" y="644"/>
                      </a:cubicBezTo>
                      <a:lnTo>
                        <a:pt x="4472" y="1213"/>
                      </a:lnTo>
                      <a:lnTo>
                        <a:pt x="4472" y="1213"/>
                      </a:lnTo>
                      <a:cubicBezTo>
                        <a:pt x="4463" y="1220"/>
                        <a:pt x="4452" y="1224"/>
                        <a:pt x="4441" y="1224"/>
                      </a:cubicBezTo>
                      <a:lnTo>
                        <a:pt x="69" y="1224"/>
                      </a:lnTo>
                      <a:lnTo>
                        <a:pt x="69" y="1224"/>
                      </a:lnTo>
                      <a:cubicBezTo>
                        <a:pt x="20" y="1224"/>
                        <a:pt x="0" y="1162"/>
                        <a:pt x="38" y="1132"/>
                      </a:cubicBezTo>
                      <a:lnTo>
                        <a:pt x="674" y="644"/>
                      </a:lnTo>
                      <a:lnTo>
                        <a:pt x="674" y="644"/>
                      </a:lnTo>
                      <a:cubicBezTo>
                        <a:pt x="701" y="624"/>
                        <a:pt x="700" y="583"/>
                        <a:pt x="673" y="563"/>
                      </a:cubicBezTo>
                    </a:path>
                  </a:pathLst>
                </a:custGeom>
                <a:solidFill>
                  <a:schemeClr val="accent4"/>
                </a:solidFill>
                <a:ln>
                  <a:noFill/>
                </a:ln>
                <a:effectLst/>
              </p:spPr>
              <p:txBody>
                <a:bodyPr wrap="none" anchor="ctr"/>
                <a:lstStyle/>
                <a:p>
                  <a:pPr defTabSz="685629" fontAlgn="auto">
                    <a:spcBef>
                      <a:spcPts val="0"/>
                    </a:spcBef>
                    <a:spcAft>
                      <a:spcPts val="0"/>
                    </a:spcAft>
                    <a:buClr>
                      <a:srgbClr val="000000"/>
                    </a:buClr>
                    <a:buFont typeface="Arial"/>
                    <a:buNone/>
                    <a:defRPr/>
                  </a:pPr>
                  <a:endParaRPr lang="en-US" sz="2400" kern="0" dirty="0">
                    <a:solidFill>
                      <a:srgbClr val="737572"/>
                    </a:solidFill>
                    <a:latin typeface="Lato Light" panose="020F0502020204030203" pitchFamily="34" charset="0"/>
                    <a:ea typeface="Arial"/>
                    <a:cs typeface="Arial"/>
                    <a:sym typeface="Arial"/>
                  </a:endParaRPr>
                </a:p>
              </p:txBody>
            </p:sp>
            <p:sp>
              <p:nvSpPr>
                <p:cNvPr id="16" name="TextBox 18"/>
                <p:cNvSpPr txBox="1">
                  <a:spLocks noChangeArrowheads="1"/>
                </p:cNvSpPr>
                <p:nvPr/>
              </p:nvSpPr>
              <p:spPr bwMode="auto">
                <a:xfrm>
                  <a:off x="1354709" y="3658221"/>
                  <a:ext cx="1394216" cy="478653"/>
                </a:xfrm>
                <a:prstGeom prst="rect">
                  <a:avLst/>
                </a:prstGeom>
                <a:noFill/>
                <a:ln w="9525">
                  <a:noFill/>
                  <a:miter lim="800000"/>
                  <a:headEnd/>
                  <a:tailEnd/>
                </a:ln>
              </p:spPr>
              <p:txBody>
                <a:bodyPr wrap="none" anchor="ctr">
                  <a:spAutoFit/>
                </a:bodyPr>
                <a:lstStyle/>
                <a:p>
                  <a:pPr algn="ctr" defTabSz="684213">
                    <a:buClr>
                      <a:srgbClr val="000000"/>
                    </a:buClr>
                    <a:buFont typeface="Arial" pitchFamily="34" charset="0"/>
                    <a:buNone/>
                  </a:pPr>
                  <a:r>
                    <a:rPr lang="en-US" sz="1500" b="1">
                      <a:solidFill>
                        <a:srgbClr val="FFFFFF"/>
                      </a:solidFill>
                      <a:latin typeface="Poppins"/>
                      <a:ea typeface="Poppins"/>
                      <a:cs typeface="Poppins"/>
                    </a:rPr>
                    <a:t>2014-15</a:t>
                  </a:r>
                </a:p>
              </p:txBody>
            </p:sp>
            <p:sp>
              <p:nvSpPr>
                <p:cNvPr id="17" name="TextBox 19"/>
                <p:cNvSpPr txBox="1">
                  <a:spLocks noChangeArrowheads="1"/>
                </p:cNvSpPr>
                <p:nvPr/>
              </p:nvSpPr>
              <p:spPr bwMode="auto">
                <a:xfrm>
                  <a:off x="3944952" y="3658222"/>
                  <a:ext cx="1473787" cy="478653"/>
                </a:xfrm>
                <a:prstGeom prst="rect">
                  <a:avLst/>
                </a:prstGeom>
                <a:noFill/>
                <a:ln w="9525">
                  <a:noFill/>
                  <a:miter lim="800000"/>
                  <a:headEnd/>
                  <a:tailEnd/>
                </a:ln>
              </p:spPr>
              <p:txBody>
                <a:bodyPr wrap="none" anchor="ctr">
                  <a:spAutoFit/>
                </a:bodyPr>
                <a:lstStyle/>
                <a:p>
                  <a:pPr algn="ctr" defTabSz="684213">
                    <a:buClr>
                      <a:srgbClr val="000000"/>
                    </a:buClr>
                    <a:buFont typeface="Arial" pitchFamily="34" charset="0"/>
                    <a:buNone/>
                  </a:pPr>
                  <a:r>
                    <a:rPr lang="en-US" sz="1500" b="1">
                      <a:solidFill>
                        <a:srgbClr val="FFFFFF"/>
                      </a:solidFill>
                      <a:latin typeface="Poppins"/>
                      <a:ea typeface="Poppins"/>
                      <a:cs typeface="Poppins"/>
                    </a:rPr>
                    <a:t>2016 -18</a:t>
                  </a:r>
                </a:p>
              </p:txBody>
            </p:sp>
            <p:sp>
              <p:nvSpPr>
                <p:cNvPr id="18" name="TextBox 20"/>
                <p:cNvSpPr txBox="1">
                  <a:spLocks noChangeArrowheads="1"/>
                </p:cNvSpPr>
                <p:nvPr/>
              </p:nvSpPr>
              <p:spPr bwMode="auto">
                <a:xfrm>
                  <a:off x="6559108" y="3658219"/>
                  <a:ext cx="1806549" cy="478653"/>
                </a:xfrm>
                <a:prstGeom prst="rect">
                  <a:avLst/>
                </a:prstGeom>
                <a:noFill/>
                <a:ln w="9525">
                  <a:noFill/>
                  <a:miter lim="800000"/>
                  <a:headEnd/>
                  <a:tailEnd/>
                </a:ln>
              </p:spPr>
              <p:txBody>
                <a:bodyPr wrap="none" anchor="ctr">
                  <a:spAutoFit/>
                </a:bodyPr>
                <a:lstStyle/>
                <a:p>
                  <a:pPr algn="ctr" defTabSz="684213">
                    <a:buClr>
                      <a:srgbClr val="000000"/>
                    </a:buClr>
                    <a:buFont typeface="Arial" pitchFamily="34" charset="0"/>
                    <a:buNone/>
                  </a:pPr>
                  <a:r>
                    <a:rPr lang="en-US" sz="1500" b="1">
                      <a:solidFill>
                        <a:srgbClr val="FFFFFF"/>
                      </a:solidFill>
                      <a:latin typeface="Poppins"/>
                      <a:ea typeface="Poppins"/>
                      <a:cs typeface="Poppins"/>
                    </a:rPr>
                    <a:t>2020 -2021</a:t>
                  </a:r>
                </a:p>
              </p:txBody>
            </p:sp>
            <p:sp>
              <p:nvSpPr>
                <p:cNvPr id="19" name="Subtitle 2">
                  <a:extLst>
                    <a:ext uri="{FF2B5EF4-FFF2-40B4-BE49-F238E27FC236}"/>
                  </a:extLst>
                </p:cNvPr>
                <p:cNvSpPr txBox="1">
                  <a:spLocks/>
                </p:cNvSpPr>
                <p:nvPr/>
              </p:nvSpPr>
              <p:spPr>
                <a:xfrm>
                  <a:off x="1028841" y="1656242"/>
                  <a:ext cx="2258821" cy="1923613"/>
                </a:xfrm>
                <a:prstGeom prst="rect">
                  <a:avLst/>
                </a:prstGeom>
              </p:spPr>
              <p:txBody>
                <a:bodyPr lIns="45720" tIns="22860" rIns="45720" bIns="2286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fontAlgn="auto">
                    <a:spcAft>
                      <a:spcPts val="0"/>
                    </a:spcAft>
                    <a:buClr>
                      <a:srgbClr val="000000"/>
                    </a:buClr>
                    <a:defRPr/>
                  </a:pPr>
                  <a:r>
                    <a:rPr lang="en-IN" sz="1100" b="1" dirty="0">
                      <a:solidFill>
                        <a:schemeClr val="tx1">
                          <a:lumMod val="75000"/>
                        </a:schemeClr>
                      </a:solidFill>
                      <a:latin typeface="Calibri" pitchFamily="34" charset="0"/>
                      <a:cs typeface="Calibri" pitchFamily="34" charset="0"/>
                      <a:sym typeface="Arial"/>
                    </a:rPr>
                    <a:t>of </a:t>
                  </a:r>
                  <a:r>
                    <a:rPr lang="en-IN" sz="1100" b="1" dirty="0">
                      <a:solidFill>
                        <a:srgbClr val="C00000"/>
                      </a:solidFill>
                      <a:latin typeface="Calibri" pitchFamily="34" charset="0"/>
                      <a:cs typeface="Calibri" pitchFamily="34" charset="0"/>
                      <a:sym typeface="Arial"/>
                    </a:rPr>
                    <a:t>ANM, ASHA and AWW</a:t>
                  </a:r>
                  <a:r>
                    <a:rPr lang="en-IN" sz="1100" b="1" dirty="0">
                      <a:solidFill>
                        <a:schemeClr val="tx1">
                          <a:lumMod val="75000"/>
                        </a:schemeClr>
                      </a:solidFill>
                      <a:latin typeface="Calibri" pitchFamily="34" charset="0"/>
                      <a:cs typeface="Calibri" pitchFamily="34" charset="0"/>
                      <a:sym typeface="Arial"/>
                    </a:rPr>
                    <a:t> in 25 HPDs as review &amp; planning platform </a:t>
                  </a:r>
                  <a:r>
                    <a:rPr lang="en-US" sz="1100" b="1" dirty="0">
                      <a:solidFill>
                        <a:schemeClr val="tx1">
                          <a:lumMod val="75000"/>
                        </a:schemeClr>
                      </a:solidFill>
                      <a:latin typeface="Calibri" pitchFamily="34" charset="0"/>
                      <a:cs typeface="Calibri" pitchFamily="34" charset="0"/>
                      <a:sym typeface="Arial"/>
                    </a:rPr>
                    <a:t>t</a:t>
                  </a:r>
                  <a:r>
                    <a:rPr lang="en-US" sz="1100" b="1" dirty="0">
                      <a:solidFill>
                        <a:schemeClr val="tx1">
                          <a:lumMod val="75000"/>
                        </a:schemeClr>
                      </a:solidFill>
                      <a:latin typeface="Calibri" pitchFamily="34" charset="0"/>
                      <a:ea typeface="League Spartan" charset="0"/>
                      <a:cs typeface="Calibri" pitchFamily="34" charset="0"/>
                      <a:sym typeface="Arial"/>
                    </a:rPr>
                    <a:t>o</a:t>
                  </a:r>
                  <a:r>
                    <a:rPr lang="en-US" sz="1100" b="1" dirty="0">
                      <a:solidFill>
                        <a:srgbClr val="C00000"/>
                      </a:solidFill>
                      <a:latin typeface="Calibri" pitchFamily="34" charset="0"/>
                      <a:ea typeface="League Spartan" charset="0"/>
                      <a:cs typeface="Calibri" pitchFamily="34" charset="0"/>
                      <a:sym typeface="Arial"/>
                    </a:rPr>
                    <a:t> </a:t>
                  </a:r>
                  <a:r>
                    <a:rPr lang="en-US" sz="1100" b="1" dirty="0">
                      <a:solidFill>
                        <a:schemeClr val="tx1">
                          <a:lumMod val="75000"/>
                        </a:schemeClr>
                      </a:solidFill>
                      <a:latin typeface="Calibri" pitchFamily="34" charset="0"/>
                      <a:ea typeface="League Spartan" charset="0"/>
                      <a:cs typeface="Calibri" pitchFamily="34" charset="0"/>
                      <a:sym typeface="Arial"/>
                    </a:rPr>
                    <a:t>strengthen </a:t>
                  </a:r>
                  <a:r>
                    <a:rPr lang="en-US" sz="1100" b="1" dirty="0" smtClean="0">
                      <a:solidFill>
                        <a:schemeClr val="tx1">
                          <a:lumMod val="75000"/>
                        </a:schemeClr>
                      </a:solidFill>
                      <a:latin typeface="Calibri" pitchFamily="34" charset="0"/>
                      <a:ea typeface="League Spartan" charset="0"/>
                      <a:cs typeface="Calibri" pitchFamily="34" charset="0"/>
                      <a:sym typeface="Arial"/>
                    </a:rPr>
                    <a:t>VHND </a:t>
                  </a:r>
                  <a:r>
                    <a:rPr lang="en-US" sz="1100" b="1" dirty="0">
                      <a:solidFill>
                        <a:schemeClr val="tx1">
                          <a:lumMod val="75000"/>
                        </a:schemeClr>
                      </a:solidFill>
                      <a:latin typeface="Calibri" pitchFamily="34" charset="0"/>
                      <a:ea typeface="League Spartan" charset="0"/>
                      <a:cs typeface="Calibri" pitchFamily="34" charset="0"/>
                      <a:sym typeface="Arial"/>
                    </a:rPr>
                    <a:t>services </a:t>
                  </a:r>
                </a:p>
                <a:p>
                  <a:pPr fontAlgn="auto">
                    <a:spcAft>
                      <a:spcPts val="0"/>
                    </a:spcAft>
                    <a:buClr>
                      <a:srgbClr val="000000"/>
                    </a:buClr>
                    <a:defRPr/>
                  </a:pPr>
                  <a:endParaRPr lang="en-IN" sz="1100" dirty="0">
                    <a:solidFill>
                      <a:schemeClr val="tx1">
                        <a:lumMod val="75000"/>
                      </a:schemeClr>
                    </a:solidFill>
                    <a:latin typeface="Calibri" pitchFamily="34" charset="0"/>
                    <a:cs typeface="Calibri" pitchFamily="34" charset="0"/>
                    <a:sym typeface="Arial"/>
                  </a:endParaRPr>
                </a:p>
              </p:txBody>
            </p:sp>
            <p:sp>
              <p:nvSpPr>
                <p:cNvPr id="20" name="TextBox 22"/>
                <p:cNvSpPr txBox="1">
                  <a:spLocks noChangeArrowheads="1"/>
                </p:cNvSpPr>
                <p:nvPr/>
              </p:nvSpPr>
              <p:spPr bwMode="auto">
                <a:xfrm>
                  <a:off x="973314" y="1090504"/>
                  <a:ext cx="2157008" cy="630608"/>
                </a:xfrm>
                <a:prstGeom prst="rect">
                  <a:avLst/>
                </a:prstGeom>
                <a:noFill/>
                <a:ln w="9525">
                  <a:noFill/>
                  <a:miter lim="800000"/>
                  <a:headEnd/>
                  <a:tailEnd/>
                </a:ln>
              </p:spPr>
              <p:txBody>
                <a:bodyPr anchor="b">
                  <a:spAutoFit/>
                </a:bodyPr>
                <a:lstStyle/>
                <a:p>
                  <a:pPr algn="ctr" defTabSz="684213">
                    <a:lnSpc>
                      <a:spcPts val="1300"/>
                    </a:lnSpc>
                    <a:buClr>
                      <a:srgbClr val="000000"/>
                    </a:buClr>
                    <a:buFont typeface="Arial" pitchFamily="34" charset="0"/>
                    <a:buNone/>
                  </a:pPr>
                  <a:r>
                    <a:rPr lang="en-IN" sz="1200" b="1">
                      <a:solidFill>
                        <a:srgbClr val="C00000"/>
                      </a:solidFill>
                      <a:latin typeface="Calibri" pitchFamily="34" charset="0"/>
                      <a:cs typeface="Calibri" pitchFamily="34" charset="0"/>
                    </a:rPr>
                    <a:t>Introduced AAA Meeting</a:t>
                  </a:r>
                  <a:endParaRPr lang="en-US" sz="1200" b="1">
                    <a:solidFill>
                      <a:srgbClr val="C00000"/>
                    </a:solidFill>
                    <a:latin typeface="Calibri" pitchFamily="34" charset="0"/>
                    <a:ea typeface="League Spartan"/>
                    <a:cs typeface="League Spartan"/>
                  </a:endParaRPr>
                </a:p>
              </p:txBody>
            </p:sp>
            <p:sp>
              <p:nvSpPr>
                <p:cNvPr id="21" name="Subtitle 2">
                  <a:extLst>
                    <a:ext uri="{FF2B5EF4-FFF2-40B4-BE49-F238E27FC236}"/>
                  </a:extLst>
                </p:cNvPr>
                <p:cNvSpPr txBox="1">
                  <a:spLocks/>
                </p:cNvSpPr>
                <p:nvPr/>
              </p:nvSpPr>
              <p:spPr>
                <a:xfrm>
                  <a:off x="3684030" y="2030147"/>
                  <a:ext cx="1991392" cy="808952"/>
                </a:xfrm>
                <a:prstGeom prst="rect">
                  <a:avLst/>
                </a:prstGeom>
              </p:spPr>
              <p:txBody>
                <a:bodyPr lIns="45720" tIns="22860" rIns="45720" bIns="2286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844" fontAlgn="auto">
                    <a:lnSpc>
                      <a:spcPts val="1313"/>
                    </a:lnSpc>
                    <a:spcAft>
                      <a:spcPts val="0"/>
                    </a:spcAft>
                    <a:buClr>
                      <a:srgbClr val="000000"/>
                    </a:buClr>
                    <a:defRPr/>
                  </a:pPr>
                  <a:r>
                    <a:rPr lang="en-IN" sz="1100" b="1" dirty="0">
                      <a:solidFill>
                        <a:schemeClr val="tx1">
                          <a:lumMod val="50000"/>
                        </a:schemeClr>
                      </a:solidFill>
                      <a:latin typeface="Calibri" pitchFamily="34" charset="0"/>
                      <a:cs typeface="Calibri" pitchFamily="34" charset="0"/>
                      <a:sym typeface="Arial"/>
                    </a:rPr>
                    <a:t>AAA meeting scaled up across the state of Uttar Pradesh</a:t>
                  </a:r>
                  <a:endParaRPr lang="en-US" sz="1100" b="1" dirty="0">
                    <a:solidFill>
                      <a:schemeClr val="tx1">
                        <a:lumMod val="50000"/>
                      </a:schemeClr>
                    </a:solidFill>
                    <a:latin typeface="Calibri" pitchFamily="34" charset="0"/>
                    <a:ea typeface="Lato Light" panose="020F0502020204030203" pitchFamily="34" charset="0"/>
                    <a:cs typeface="Calibri" pitchFamily="34" charset="0"/>
                    <a:sym typeface="Arial"/>
                  </a:endParaRPr>
                </a:p>
              </p:txBody>
            </p:sp>
            <p:sp>
              <p:nvSpPr>
                <p:cNvPr id="22" name="TextBox 24"/>
                <p:cNvSpPr txBox="1">
                  <a:spLocks noChangeArrowheads="1"/>
                </p:cNvSpPr>
                <p:nvPr/>
              </p:nvSpPr>
              <p:spPr bwMode="auto">
                <a:xfrm>
                  <a:off x="3623110" y="1360580"/>
                  <a:ext cx="2092758" cy="683791"/>
                </a:xfrm>
                <a:prstGeom prst="rect">
                  <a:avLst/>
                </a:prstGeom>
                <a:noFill/>
                <a:ln w="9525">
                  <a:noFill/>
                  <a:miter lim="800000"/>
                  <a:headEnd/>
                  <a:tailEnd/>
                </a:ln>
              </p:spPr>
              <p:txBody>
                <a:bodyPr anchor="b">
                  <a:spAutoFit/>
                </a:bodyPr>
                <a:lstStyle/>
                <a:p>
                  <a:pPr algn="ctr" defTabSz="684213">
                    <a:buClr>
                      <a:srgbClr val="000000"/>
                    </a:buClr>
                    <a:buFont typeface="Arial" pitchFamily="34" charset="0"/>
                    <a:buNone/>
                  </a:pPr>
                  <a:r>
                    <a:rPr lang="en-US" sz="1200" b="1" dirty="0">
                      <a:solidFill>
                        <a:srgbClr val="C00000"/>
                      </a:solidFill>
                      <a:latin typeface="Calibri" pitchFamily="34" charset="0"/>
                      <a:ea typeface="League Spartan"/>
                      <a:cs typeface="League Spartan"/>
                    </a:rPr>
                    <a:t>Expansion in 75 district </a:t>
                  </a:r>
                </a:p>
              </p:txBody>
            </p:sp>
            <p:sp>
              <p:nvSpPr>
                <p:cNvPr id="23" name="Subtitle 2">
                  <a:extLst>
                    <a:ext uri="{FF2B5EF4-FFF2-40B4-BE49-F238E27FC236}"/>
                  </a:extLst>
                </p:cNvPr>
                <p:cNvSpPr txBox="1">
                  <a:spLocks/>
                </p:cNvSpPr>
                <p:nvPr/>
              </p:nvSpPr>
              <p:spPr>
                <a:xfrm>
                  <a:off x="6320118" y="2084235"/>
                  <a:ext cx="2208677" cy="1077035"/>
                </a:xfrm>
                <a:prstGeom prst="rect">
                  <a:avLst/>
                </a:prstGeom>
              </p:spPr>
              <p:txBody>
                <a:bodyPr lIns="45720" tIns="22860" rIns="45720" bIns="2286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defTabSz="407844" fontAlgn="auto">
                    <a:lnSpc>
                      <a:spcPts val="1313"/>
                    </a:lnSpc>
                    <a:spcAft>
                      <a:spcPts val="0"/>
                    </a:spcAft>
                    <a:buClr>
                      <a:srgbClr val="000000"/>
                    </a:buClr>
                    <a:defRPr/>
                  </a:pPr>
                  <a:r>
                    <a:rPr lang="en-US" sz="1100" b="1" dirty="0">
                      <a:solidFill>
                        <a:schemeClr val="tx1">
                          <a:lumMod val="50000"/>
                        </a:schemeClr>
                      </a:solidFill>
                      <a:latin typeface="Calibri" pitchFamily="34" charset="0"/>
                      <a:cs typeface="Calibri" pitchFamily="34" charset="0"/>
                      <a:sym typeface="Arial"/>
                    </a:rPr>
                    <a:t>Strengthen SC level meeting at HWC and review based on 15 indicators </a:t>
                  </a:r>
                </a:p>
              </p:txBody>
            </p:sp>
            <p:sp>
              <p:nvSpPr>
                <p:cNvPr id="24" name="TextBox 26"/>
                <p:cNvSpPr txBox="1">
                  <a:spLocks noChangeArrowheads="1"/>
                </p:cNvSpPr>
                <p:nvPr/>
              </p:nvSpPr>
              <p:spPr bwMode="auto">
                <a:xfrm>
                  <a:off x="6157648" y="1433266"/>
                  <a:ext cx="2269932" cy="638205"/>
                </a:xfrm>
                <a:prstGeom prst="rect">
                  <a:avLst/>
                </a:prstGeom>
                <a:noFill/>
                <a:ln w="9525">
                  <a:noFill/>
                  <a:miter lim="800000"/>
                  <a:headEnd/>
                  <a:tailEnd/>
                </a:ln>
              </p:spPr>
              <p:txBody>
                <a:bodyPr anchor="b">
                  <a:spAutoFit/>
                </a:bodyPr>
                <a:lstStyle/>
                <a:p>
                  <a:pPr algn="ctr" defTabSz="684213">
                    <a:buClr>
                      <a:srgbClr val="000000"/>
                    </a:buClr>
                    <a:buFont typeface="Arial" pitchFamily="34" charset="0"/>
                    <a:buNone/>
                  </a:pPr>
                  <a:r>
                    <a:rPr lang="en-US" sz="1100" b="1">
                      <a:solidFill>
                        <a:srgbClr val="C00000"/>
                      </a:solidFill>
                      <a:latin typeface="Calibri" pitchFamily="34" charset="0"/>
                      <a:ea typeface="League Spartan"/>
                      <a:cs typeface="League Spartan"/>
                    </a:rPr>
                    <a:t>Team based incentive at HWC </a:t>
                  </a:r>
                </a:p>
              </p:txBody>
            </p:sp>
          </p:grpSp>
          <p:pic>
            <p:nvPicPr>
              <p:cNvPr id="7" name="Picture 2" descr="Introduction Icon #233937 - Free Icons Library"/>
              <p:cNvPicPr>
                <a:picLocks noChangeAspect="1" noChangeArrowheads="1"/>
              </p:cNvPicPr>
              <p:nvPr/>
            </p:nvPicPr>
            <p:blipFill>
              <a:blip r:embed="rId6" cstate="print"/>
              <a:srcRect r="51018"/>
              <a:stretch>
                <a:fillRect/>
              </a:stretch>
            </p:blipFill>
            <p:spPr bwMode="auto">
              <a:xfrm>
                <a:off x="1134195" y="1531767"/>
                <a:ext cx="737126" cy="773936"/>
              </a:xfrm>
              <a:prstGeom prst="rect">
                <a:avLst/>
              </a:prstGeom>
              <a:noFill/>
              <a:ln w="9525">
                <a:noFill/>
                <a:miter lim="800000"/>
                <a:headEnd/>
                <a:tailEnd/>
              </a:ln>
            </p:spPr>
          </p:pic>
          <p:pic>
            <p:nvPicPr>
              <p:cNvPr id="8" name="Picture 4" descr="Expansion black icon concept Royalty Free Vector Image"/>
              <p:cNvPicPr>
                <a:picLocks noChangeAspect="1" noChangeArrowheads="1"/>
              </p:cNvPicPr>
              <p:nvPr/>
            </p:nvPicPr>
            <p:blipFill>
              <a:blip r:embed="rId7" cstate="print"/>
              <a:srcRect l="12146" t="11493" r="11142" b="18793"/>
              <a:stretch>
                <a:fillRect/>
              </a:stretch>
            </p:blipFill>
            <p:spPr bwMode="auto">
              <a:xfrm>
                <a:off x="3559696" y="1598092"/>
                <a:ext cx="732834" cy="719263"/>
              </a:xfrm>
              <a:prstGeom prst="rect">
                <a:avLst/>
              </a:prstGeom>
              <a:noFill/>
              <a:ln w="9525">
                <a:noFill/>
                <a:miter lim="800000"/>
                <a:headEnd/>
                <a:tailEnd/>
              </a:ln>
            </p:spPr>
          </p:pic>
          <p:pic>
            <p:nvPicPr>
              <p:cNvPr id="9" name="Picture 6" descr="Service Team Icons - Download Free Vector Icons | Noun Project"/>
              <p:cNvPicPr>
                <a:picLocks noChangeAspect="1" noChangeArrowheads="1"/>
              </p:cNvPicPr>
              <p:nvPr/>
            </p:nvPicPr>
            <p:blipFill>
              <a:blip r:embed="rId8" cstate="print"/>
              <a:srcRect/>
              <a:stretch>
                <a:fillRect/>
              </a:stretch>
            </p:blipFill>
            <p:spPr bwMode="auto">
              <a:xfrm>
                <a:off x="5928143" y="1562147"/>
                <a:ext cx="680559" cy="680559"/>
              </a:xfrm>
              <a:prstGeom prst="rect">
                <a:avLst/>
              </a:prstGeom>
              <a:noFill/>
              <a:ln w="9525">
                <a:noFill/>
                <a:miter lim="800000"/>
                <a:headEnd/>
                <a:tailEnd/>
              </a:ln>
            </p:spPr>
          </p:pic>
        </p:grpSp>
      </p:grpSp>
      <p:sp>
        <p:nvSpPr>
          <p:cNvPr id="25" name="TextBox 24"/>
          <p:cNvSpPr txBox="1"/>
          <p:nvPr/>
        </p:nvSpPr>
        <p:spPr>
          <a:xfrm>
            <a:off x="152400" y="3333750"/>
            <a:ext cx="5275263" cy="300038"/>
          </a:xfrm>
          <a:prstGeom prst="rect">
            <a:avLst/>
          </a:prstGeom>
          <a:solidFill>
            <a:schemeClr val="accent3">
              <a:lumMod val="60000"/>
              <a:lumOff val="40000"/>
            </a:schemeClr>
          </a:solidFill>
        </p:spPr>
        <p:txBody>
          <a:bodyPr lIns="68579" tIns="34289" rIns="68579" bIns="34289">
            <a:spAutoFit/>
          </a:bodyPr>
          <a:lstStyle/>
          <a:p>
            <a:pPr algn="ctr" fontAlgn="auto">
              <a:spcBef>
                <a:spcPts val="0"/>
              </a:spcBef>
              <a:spcAft>
                <a:spcPts val="0"/>
              </a:spcAft>
              <a:buClr>
                <a:srgbClr val="000000"/>
              </a:buClr>
              <a:buFont typeface="Arial"/>
              <a:buNone/>
              <a:defRPr/>
            </a:pPr>
            <a:r>
              <a:rPr lang="en-US" sz="1500" b="1" kern="0" dirty="0">
                <a:solidFill>
                  <a:srgbClr val="C00000"/>
                </a:solidFill>
                <a:latin typeface="Arial"/>
                <a:ea typeface="Arial"/>
                <a:cs typeface="Arial"/>
                <a:sym typeface="Arial"/>
              </a:rPr>
              <a:t>Way forward</a:t>
            </a:r>
            <a:r>
              <a:rPr lang="en-US" sz="1500" b="1" kern="0" dirty="0">
                <a:latin typeface="Arial"/>
                <a:ea typeface="Arial"/>
                <a:cs typeface="Arial"/>
                <a:sym typeface="Arial"/>
              </a:rPr>
              <a:t> to strengthen SC level Meeting at HWC </a:t>
            </a:r>
            <a:endParaRPr lang="en-IN" sz="1500" b="1" kern="0" dirty="0">
              <a:latin typeface="Arial"/>
              <a:ea typeface="Arial"/>
              <a:cs typeface="Arial"/>
              <a:sym typeface="Arial"/>
            </a:endParaRPr>
          </a:p>
        </p:txBody>
      </p:sp>
      <p:pic>
        <p:nvPicPr>
          <p:cNvPr id="26" name="Picture 8"/>
          <p:cNvPicPr>
            <a:picLocks noChangeAspect="1"/>
          </p:cNvPicPr>
          <p:nvPr/>
        </p:nvPicPr>
        <p:blipFill>
          <a:blip r:embed="rId9"/>
          <a:srcRect t="7205"/>
          <a:stretch>
            <a:fillRect/>
          </a:stretch>
        </p:blipFill>
        <p:spPr bwMode="auto">
          <a:xfrm>
            <a:off x="5791200" y="2928940"/>
            <a:ext cx="3270250" cy="2089148"/>
          </a:xfrm>
          <a:prstGeom prst="rect">
            <a:avLst/>
          </a:prstGeom>
          <a:noFill/>
          <a:ln w="9525">
            <a:noFill/>
            <a:miter lim="800000"/>
            <a:headEnd/>
            <a:tailEnd/>
          </a:ln>
        </p:spPr>
      </p:pic>
      <p:pic>
        <p:nvPicPr>
          <p:cNvPr id="27" name="Picture 26"/>
          <p:cNvPicPr>
            <a:picLocks noChangeAspect="1"/>
          </p:cNvPicPr>
          <p:nvPr/>
        </p:nvPicPr>
        <p:blipFill>
          <a:blip r:embed="rId10" cstate="print"/>
          <a:stretch>
            <a:fillRect/>
          </a:stretch>
        </p:blipFill>
        <p:spPr>
          <a:xfrm>
            <a:off x="5786446" y="785800"/>
            <a:ext cx="3270250"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80">
                                          <p:stCondLst>
                                            <p:cond delay="0"/>
                                          </p:stCondLst>
                                        </p:cTn>
                                        <p:tgtEl>
                                          <p:spTgt spid="25"/>
                                        </p:tgtEl>
                                      </p:cBhvr>
                                    </p:animEffect>
                                    <p:anim calcmode="lin" valueType="num">
                                      <p:cBhvr>
                                        <p:cTn id="8"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3" dur="26">
                                          <p:stCondLst>
                                            <p:cond delay="650"/>
                                          </p:stCondLst>
                                        </p:cTn>
                                        <p:tgtEl>
                                          <p:spTgt spid="25"/>
                                        </p:tgtEl>
                                      </p:cBhvr>
                                      <p:to x="100000" y="60000"/>
                                    </p:animScale>
                                    <p:animScale>
                                      <p:cBhvr>
                                        <p:cTn id="14" dur="166" decel="50000">
                                          <p:stCondLst>
                                            <p:cond delay="676"/>
                                          </p:stCondLst>
                                        </p:cTn>
                                        <p:tgtEl>
                                          <p:spTgt spid="25"/>
                                        </p:tgtEl>
                                      </p:cBhvr>
                                      <p:to x="100000" y="100000"/>
                                    </p:animScale>
                                    <p:animScale>
                                      <p:cBhvr>
                                        <p:cTn id="15" dur="26">
                                          <p:stCondLst>
                                            <p:cond delay="1312"/>
                                          </p:stCondLst>
                                        </p:cTn>
                                        <p:tgtEl>
                                          <p:spTgt spid="25"/>
                                        </p:tgtEl>
                                      </p:cBhvr>
                                      <p:to x="100000" y="80000"/>
                                    </p:animScale>
                                    <p:animScale>
                                      <p:cBhvr>
                                        <p:cTn id="16" dur="166" decel="50000">
                                          <p:stCondLst>
                                            <p:cond delay="1338"/>
                                          </p:stCondLst>
                                        </p:cTn>
                                        <p:tgtEl>
                                          <p:spTgt spid="25"/>
                                        </p:tgtEl>
                                      </p:cBhvr>
                                      <p:to x="100000" y="100000"/>
                                    </p:animScale>
                                    <p:animScale>
                                      <p:cBhvr>
                                        <p:cTn id="17" dur="26">
                                          <p:stCondLst>
                                            <p:cond delay="1642"/>
                                          </p:stCondLst>
                                        </p:cTn>
                                        <p:tgtEl>
                                          <p:spTgt spid="25"/>
                                        </p:tgtEl>
                                      </p:cBhvr>
                                      <p:to x="100000" y="90000"/>
                                    </p:animScale>
                                    <p:animScale>
                                      <p:cBhvr>
                                        <p:cTn id="18" dur="166" decel="50000">
                                          <p:stCondLst>
                                            <p:cond delay="1668"/>
                                          </p:stCondLst>
                                        </p:cTn>
                                        <p:tgtEl>
                                          <p:spTgt spid="25"/>
                                        </p:tgtEl>
                                      </p:cBhvr>
                                      <p:to x="100000" y="100000"/>
                                    </p:animScale>
                                    <p:animScale>
                                      <p:cBhvr>
                                        <p:cTn id="19" dur="26">
                                          <p:stCondLst>
                                            <p:cond delay="1808"/>
                                          </p:stCondLst>
                                        </p:cTn>
                                        <p:tgtEl>
                                          <p:spTgt spid="25"/>
                                        </p:tgtEl>
                                      </p:cBhvr>
                                      <p:to x="100000" y="95000"/>
                                    </p:animScale>
                                    <p:animScale>
                                      <p:cBhvr>
                                        <p:cTn id="20"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pPr lvl="0" defTabSz="342900" fontAlgn="base">
              <a:spcAft>
                <a:spcPct val="0"/>
              </a:spcAft>
            </a:pPr>
            <a:r>
              <a:rPr lang="en-IN" sz="2400" b="1" dirty="0" smtClean="0">
                <a:solidFill>
                  <a:schemeClr val="bg1"/>
                </a:solidFill>
                <a:latin typeface="Calibri" pitchFamily="34" charset="0"/>
                <a:ea typeface="+mn-ea"/>
                <a:cs typeface="Calibri" pitchFamily="34" charset="0"/>
                <a:sym typeface="Arial" pitchFamily="34" charset="0"/>
              </a:rPr>
              <a:t>Transforming the ASHA Cluster Review Meeting into Cluster Capacity Building &amp; Review Platform </a:t>
            </a:r>
            <a:endParaRPr lang="en-IN" sz="2400" b="1" dirty="0">
              <a:solidFill>
                <a:schemeClr val="bg1"/>
              </a:solidFill>
              <a:latin typeface="Calibri" pitchFamily="34" charset="0"/>
              <a:ea typeface="+mn-ea"/>
              <a:cs typeface="Calibri" pitchFamily="34" charset="0"/>
              <a:sym typeface="Arial" pitchFamily="34" charset="0"/>
            </a:endParaRPr>
          </a:p>
        </p:txBody>
      </p:sp>
      <p:sp>
        <p:nvSpPr>
          <p:cNvPr id="3" name="TextBox 1"/>
          <p:cNvSpPr txBox="1">
            <a:spLocks noChangeArrowheads="1"/>
          </p:cNvSpPr>
          <p:nvPr/>
        </p:nvSpPr>
        <p:spPr bwMode="auto">
          <a:xfrm>
            <a:off x="152400" y="742950"/>
            <a:ext cx="3395663" cy="2069795"/>
          </a:xfrm>
          <a:prstGeom prst="rect">
            <a:avLst/>
          </a:prstGeom>
          <a:noFill/>
          <a:ln w="9525">
            <a:noFill/>
            <a:miter lim="800000"/>
            <a:headEnd/>
            <a:tailEnd/>
          </a:ln>
        </p:spPr>
        <p:txBody>
          <a:bodyPr wrap="square" lIns="68579" tIns="34289" rIns="68579" bIns="34289">
            <a:spAutoFit/>
          </a:bodyPr>
          <a:lstStyle/>
          <a:p>
            <a:pPr marL="212725" indent="-212725" algn="just">
              <a:buClr>
                <a:srgbClr val="000000"/>
              </a:buClr>
              <a:buFont typeface="Arial" pitchFamily="34" charset="0"/>
              <a:buChar char="•"/>
            </a:pPr>
            <a:r>
              <a:rPr lang="en-US" sz="1300" dirty="0">
                <a:latin typeface="Calibri" pitchFamily="34" charset="0"/>
                <a:cs typeface="Calibri" pitchFamily="34" charset="0"/>
              </a:rPr>
              <a:t>ASHAs and </a:t>
            </a:r>
            <a:r>
              <a:rPr lang="en-US" sz="1300" dirty="0" err="1">
                <a:latin typeface="Calibri" pitchFamily="34" charset="0"/>
                <a:cs typeface="Calibri" pitchFamily="34" charset="0"/>
              </a:rPr>
              <a:t>Sanginis</a:t>
            </a:r>
            <a:r>
              <a:rPr lang="en-US" sz="1300" dirty="0">
                <a:latin typeface="Calibri" pitchFamily="34" charset="0"/>
                <a:cs typeface="Calibri" pitchFamily="34" charset="0"/>
              </a:rPr>
              <a:t> suggested for regular capacity building instead of one time class room training.</a:t>
            </a:r>
          </a:p>
          <a:p>
            <a:pPr marL="212725" indent="-212725" algn="just">
              <a:buClr>
                <a:srgbClr val="000000"/>
              </a:buClr>
              <a:buFont typeface="Arial" pitchFamily="34" charset="0"/>
              <a:buChar char="•"/>
            </a:pPr>
            <a:r>
              <a:rPr lang="en-US" sz="1300" dirty="0">
                <a:latin typeface="Calibri" pitchFamily="34" charset="0"/>
                <a:cs typeface="Calibri" pitchFamily="34" charset="0"/>
              </a:rPr>
              <a:t>The recommendation resulted in the transformation of Cluster meeting as ‘Capacity building platform </a:t>
            </a:r>
          </a:p>
          <a:p>
            <a:pPr marL="212725" indent="-212725" algn="just">
              <a:buClr>
                <a:srgbClr val="000000"/>
              </a:buClr>
              <a:buFont typeface="Arial" pitchFamily="34" charset="0"/>
              <a:buChar char="•"/>
            </a:pPr>
            <a:r>
              <a:rPr lang="en-US" sz="1300" dirty="0">
                <a:latin typeface="Calibri" pitchFamily="34" charset="0"/>
                <a:cs typeface="Calibri" pitchFamily="34" charset="0"/>
              </a:rPr>
              <a:t>A module on thematic areas was developed;</a:t>
            </a:r>
          </a:p>
          <a:p>
            <a:pPr marL="212725" indent="-212725" algn="just">
              <a:buClr>
                <a:srgbClr val="000000"/>
              </a:buClr>
              <a:buFont typeface="Arial" pitchFamily="34" charset="0"/>
              <a:buChar char="•"/>
            </a:pPr>
            <a:r>
              <a:rPr lang="en-US" sz="1300" dirty="0">
                <a:latin typeface="Calibri" pitchFamily="34" charset="0"/>
                <a:cs typeface="Calibri" pitchFamily="34" charset="0"/>
              </a:rPr>
              <a:t>ASHA </a:t>
            </a:r>
            <a:r>
              <a:rPr lang="en-US" sz="1300" dirty="0" err="1">
                <a:latin typeface="Calibri" pitchFamily="34" charset="0"/>
                <a:cs typeface="Calibri" pitchFamily="34" charset="0"/>
              </a:rPr>
              <a:t>Sangini</a:t>
            </a:r>
            <a:r>
              <a:rPr lang="en-US" sz="1300" dirty="0">
                <a:latin typeface="Calibri" pitchFamily="34" charset="0"/>
                <a:cs typeface="Calibri" pitchFamily="34" charset="0"/>
              </a:rPr>
              <a:t> cadre was trained as facilitators for Cluster Capacity building meeting;</a:t>
            </a:r>
          </a:p>
        </p:txBody>
      </p:sp>
      <p:sp>
        <p:nvSpPr>
          <p:cNvPr id="4" name="Rectangle 3"/>
          <p:cNvSpPr/>
          <p:nvPr/>
        </p:nvSpPr>
        <p:spPr>
          <a:xfrm>
            <a:off x="228600" y="2800350"/>
            <a:ext cx="3433762" cy="2069795"/>
          </a:xfrm>
          <a:prstGeom prst="rect">
            <a:avLst/>
          </a:prstGeom>
        </p:spPr>
        <p:txBody>
          <a:bodyPr lIns="68579" tIns="34289" rIns="68579" bIns="34289">
            <a:spAutoFit/>
          </a:bodyPr>
          <a:lstStyle/>
          <a:p>
            <a:pPr algn="just" fontAlgn="auto">
              <a:spcBef>
                <a:spcPts val="0"/>
              </a:spcBef>
              <a:spcAft>
                <a:spcPts val="0"/>
              </a:spcAft>
              <a:buClr>
                <a:srgbClr val="000000"/>
              </a:buClr>
              <a:buFont typeface="Arial"/>
              <a:buNone/>
              <a:defRPr/>
            </a:pPr>
            <a:r>
              <a:rPr lang="en-IN" sz="1300" b="1" u="sng" kern="0" dirty="0" smtClean="0">
                <a:latin typeface="Calibri" pitchFamily="34" charset="0"/>
                <a:ea typeface="Arial"/>
                <a:cs typeface="Calibri" pitchFamily="34" charset="0"/>
                <a:sym typeface="Arial"/>
              </a:rPr>
              <a:t>Key </a:t>
            </a:r>
            <a:r>
              <a:rPr lang="en-IN" sz="1300" b="1" u="sng" kern="0" dirty="0">
                <a:latin typeface="Calibri" pitchFamily="34" charset="0"/>
                <a:ea typeface="Arial"/>
                <a:cs typeface="Calibri" pitchFamily="34" charset="0"/>
                <a:sym typeface="Arial"/>
              </a:rPr>
              <a:t>Highlights –</a:t>
            </a:r>
          </a:p>
          <a:p>
            <a:pPr algn="just" fontAlgn="auto">
              <a:spcBef>
                <a:spcPts val="0"/>
              </a:spcBef>
              <a:spcAft>
                <a:spcPts val="0"/>
              </a:spcAft>
              <a:buClr>
                <a:srgbClr val="000000"/>
              </a:buClr>
              <a:buFont typeface="Arial"/>
              <a:buNone/>
              <a:defRPr/>
            </a:pPr>
            <a:endParaRPr lang="en-IN" sz="1300" b="1" u="sng" kern="0" dirty="0">
              <a:latin typeface="Calibri" pitchFamily="34" charset="0"/>
              <a:ea typeface="Arial"/>
              <a:cs typeface="Calibri" pitchFamily="34" charset="0"/>
              <a:sym typeface="Arial"/>
            </a:endParaRPr>
          </a:p>
          <a:p>
            <a:pPr marL="214308" indent="-214308" algn="just" fontAlgn="auto">
              <a:spcBef>
                <a:spcPts val="0"/>
              </a:spcBef>
              <a:spcAft>
                <a:spcPts val="0"/>
              </a:spcAft>
              <a:buClr>
                <a:srgbClr val="000000"/>
              </a:buClr>
              <a:buFont typeface="Arial" panose="020B0604020202020204" pitchFamily="34" charset="0"/>
              <a:buChar char="•"/>
              <a:defRPr/>
            </a:pPr>
            <a:r>
              <a:rPr lang="en-IN" sz="1300" b="1" kern="0" dirty="0">
                <a:latin typeface="Calibri" pitchFamily="34" charset="0"/>
                <a:ea typeface="Arial"/>
                <a:cs typeface="Calibri" pitchFamily="34" charset="0"/>
                <a:sym typeface="Arial"/>
              </a:rPr>
              <a:t>3258</a:t>
            </a:r>
            <a:r>
              <a:rPr lang="en-IN" sz="1300" kern="0" dirty="0">
                <a:latin typeface="Calibri" pitchFamily="34" charset="0"/>
                <a:ea typeface="Arial"/>
                <a:cs typeface="Calibri" pitchFamily="34" charset="0"/>
                <a:sym typeface="Arial"/>
              </a:rPr>
              <a:t> Cluster Meetings Transformed as Capacity Building  and Review platform. </a:t>
            </a:r>
          </a:p>
          <a:p>
            <a:pPr marL="214308" indent="-214308" algn="just" fontAlgn="auto">
              <a:spcBef>
                <a:spcPts val="0"/>
              </a:spcBef>
              <a:spcAft>
                <a:spcPts val="0"/>
              </a:spcAft>
              <a:buClr>
                <a:srgbClr val="000000"/>
              </a:buClr>
              <a:buFont typeface="Arial" panose="020B0604020202020204" pitchFamily="34" charset="0"/>
              <a:buChar char="•"/>
              <a:defRPr/>
            </a:pPr>
            <a:r>
              <a:rPr lang="en-IN" sz="1300" b="1" kern="0" dirty="0">
                <a:latin typeface="Calibri" pitchFamily="34" charset="0"/>
                <a:ea typeface="Arial"/>
                <a:cs typeface="Calibri" pitchFamily="34" charset="0"/>
                <a:sym typeface="Arial"/>
              </a:rPr>
              <a:t>97% of </a:t>
            </a:r>
            <a:r>
              <a:rPr lang="en-IN" sz="1300" kern="0" dirty="0">
                <a:latin typeface="Calibri" pitchFamily="34" charset="0"/>
                <a:ea typeface="Arial"/>
                <a:cs typeface="Calibri" pitchFamily="34" charset="0"/>
                <a:sym typeface="Arial"/>
              </a:rPr>
              <a:t>ASHA </a:t>
            </a:r>
            <a:r>
              <a:rPr lang="en-IN" sz="1300" kern="0" dirty="0" err="1">
                <a:latin typeface="Calibri" pitchFamily="34" charset="0"/>
                <a:ea typeface="Arial"/>
                <a:cs typeface="Calibri" pitchFamily="34" charset="0"/>
                <a:sym typeface="Arial"/>
              </a:rPr>
              <a:t>sanginis</a:t>
            </a:r>
            <a:r>
              <a:rPr lang="en-IN" sz="1300" kern="0" dirty="0">
                <a:latin typeface="Calibri" pitchFamily="34" charset="0"/>
                <a:ea typeface="Arial"/>
                <a:cs typeface="Calibri" pitchFamily="34" charset="0"/>
                <a:sym typeface="Arial"/>
              </a:rPr>
              <a:t> Trained on the Module.  </a:t>
            </a:r>
          </a:p>
          <a:p>
            <a:pPr marL="214308" indent="-214308" algn="just" fontAlgn="auto">
              <a:spcBef>
                <a:spcPts val="0"/>
              </a:spcBef>
              <a:spcAft>
                <a:spcPts val="0"/>
              </a:spcAft>
              <a:buClr>
                <a:srgbClr val="000000"/>
              </a:buClr>
              <a:buFont typeface="Arial" panose="020B0604020202020204" pitchFamily="34" charset="0"/>
              <a:buChar char="•"/>
              <a:defRPr/>
            </a:pPr>
            <a:r>
              <a:rPr lang="en-IN" sz="1300" kern="0" dirty="0">
                <a:latin typeface="Calibri" pitchFamily="34" charset="0"/>
                <a:ea typeface="Arial"/>
                <a:cs typeface="Calibri" pitchFamily="34" charset="0"/>
                <a:sym typeface="Arial"/>
              </a:rPr>
              <a:t>96% of ASHA attendance in cluster meeting across 75 districts in UP.</a:t>
            </a:r>
          </a:p>
          <a:p>
            <a:pPr marL="214308" indent="-214308" algn="just" fontAlgn="auto">
              <a:spcBef>
                <a:spcPts val="0"/>
              </a:spcBef>
              <a:spcAft>
                <a:spcPts val="0"/>
              </a:spcAft>
              <a:buClr>
                <a:srgbClr val="000000"/>
              </a:buClr>
              <a:buFont typeface="Arial" panose="020B0604020202020204" pitchFamily="34" charset="0"/>
              <a:buChar char="•"/>
              <a:defRPr/>
            </a:pPr>
            <a:r>
              <a:rPr lang="en-IN" sz="1300" b="1" kern="0" dirty="0">
                <a:latin typeface="Calibri" pitchFamily="34" charset="0"/>
                <a:ea typeface="Arial"/>
                <a:cs typeface="Calibri" pitchFamily="34" charset="0"/>
                <a:sym typeface="Arial"/>
              </a:rPr>
              <a:t>5696</a:t>
            </a:r>
            <a:r>
              <a:rPr lang="en-IN" sz="1300" kern="0" dirty="0">
                <a:latin typeface="Calibri" pitchFamily="34" charset="0"/>
                <a:ea typeface="Arial"/>
                <a:cs typeface="Calibri" pitchFamily="34" charset="0"/>
                <a:sym typeface="Arial"/>
              </a:rPr>
              <a:t> ASHA </a:t>
            </a:r>
            <a:r>
              <a:rPr lang="en-IN" sz="1300" kern="0" dirty="0" err="1">
                <a:latin typeface="Calibri" pitchFamily="34" charset="0"/>
                <a:ea typeface="Arial"/>
                <a:cs typeface="Calibri" pitchFamily="34" charset="0"/>
                <a:sym typeface="Arial"/>
              </a:rPr>
              <a:t>Sanginis</a:t>
            </a:r>
            <a:r>
              <a:rPr lang="en-IN" sz="1300" kern="0" dirty="0">
                <a:latin typeface="Calibri" pitchFamily="34" charset="0"/>
                <a:ea typeface="Arial"/>
                <a:cs typeface="Calibri" pitchFamily="34" charset="0"/>
                <a:sym typeface="Arial"/>
              </a:rPr>
              <a:t> facilitating sessions as local level trainer</a:t>
            </a:r>
          </a:p>
        </p:txBody>
      </p:sp>
      <p:grpSp>
        <p:nvGrpSpPr>
          <p:cNvPr id="5" name="Group 7"/>
          <p:cNvGrpSpPr>
            <a:grpSpLocks/>
          </p:cNvGrpSpPr>
          <p:nvPr/>
        </p:nvGrpSpPr>
        <p:grpSpPr bwMode="auto">
          <a:xfrm>
            <a:off x="4919663" y="742950"/>
            <a:ext cx="4224337" cy="1863725"/>
            <a:chOff x="7643190" y="516291"/>
            <a:chExt cx="4458093" cy="2942526"/>
          </a:xfrm>
        </p:grpSpPr>
        <p:pic>
          <p:nvPicPr>
            <p:cNvPr id="6" name="Picture 3"/>
            <p:cNvPicPr>
              <a:picLocks noChangeAspect="1" noChangeArrowheads="1"/>
            </p:cNvPicPr>
            <p:nvPr/>
          </p:nvPicPr>
          <p:blipFill>
            <a:blip r:embed="rId2"/>
            <a:srcRect/>
            <a:stretch>
              <a:fillRect/>
            </a:stretch>
          </p:blipFill>
          <p:spPr bwMode="auto">
            <a:xfrm>
              <a:off x="7643190" y="516291"/>
              <a:ext cx="4458093" cy="2942526"/>
            </a:xfrm>
            <a:prstGeom prst="rect">
              <a:avLst/>
            </a:prstGeom>
            <a:noFill/>
            <a:ln w="9525">
              <a:solidFill>
                <a:schemeClr val="accent1"/>
              </a:solidFill>
              <a:miter lim="800000"/>
              <a:headEnd/>
              <a:tailEnd/>
            </a:ln>
          </p:spPr>
        </p:pic>
        <p:pic>
          <p:nvPicPr>
            <p:cNvPr id="7" name="Picture 5"/>
            <p:cNvPicPr>
              <a:picLocks noChangeAspect="1"/>
            </p:cNvPicPr>
            <p:nvPr/>
          </p:nvPicPr>
          <p:blipFill>
            <a:blip r:embed="rId3"/>
            <a:srcRect/>
            <a:stretch>
              <a:fillRect/>
            </a:stretch>
          </p:blipFill>
          <p:spPr bwMode="auto">
            <a:xfrm>
              <a:off x="7779601" y="1052181"/>
              <a:ext cx="1447938" cy="1870745"/>
            </a:xfrm>
            <a:prstGeom prst="rect">
              <a:avLst/>
            </a:prstGeom>
            <a:noFill/>
            <a:ln w="9525">
              <a:noFill/>
              <a:miter lim="800000"/>
              <a:headEnd/>
              <a:tailEnd/>
            </a:ln>
          </p:spPr>
        </p:pic>
      </p:grpSp>
      <p:grpSp>
        <p:nvGrpSpPr>
          <p:cNvPr id="8" name="Group 8"/>
          <p:cNvGrpSpPr>
            <a:grpSpLocks/>
          </p:cNvGrpSpPr>
          <p:nvPr/>
        </p:nvGrpSpPr>
        <p:grpSpPr bwMode="auto">
          <a:xfrm>
            <a:off x="3657600" y="742951"/>
            <a:ext cx="1328738" cy="4267200"/>
            <a:chOff x="4764426" y="516291"/>
            <a:chExt cx="1928982" cy="6328312"/>
          </a:xfrm>
        </p:grpSpPr>
        <p:pic>
          <p:nvPicPr>
            <p:cNvPr id="9" name="Picture 6"/>
            <p:cNvPicPr>
              <a:picLocks noChangeAspect="1"/>
            </p:cNvPicPr>
            <p:nvPr/>
          </p:nvPicPr>
          <p:blipFill>
            <a:blip r:embed="rId4" cstate="print"/>
            <a:srcRect l="67175" t="13704" r="-941" b="13759"/>
            <a:stretch>
              <a:fillRect/>
            </a:stretch>
          </p:blipFill>
          <p:spPr bwMode="auto">
            <a:xfrm>
              <a:off x="4769321" y="4881028"/>
              <a:ext cx="1924087" cy="1963575"/>
            </a:xfrm>
            <a:prstGeom prst="rect">
              <a:avLst/>
            </a:prstGeom>
            <a:noFill/>
            <a:ln w="9525">
              <a:solidFill>
                <a:schemeClr val="accent2"/>
              </a:solidFill>
              <a:miter lim="800000"/>
              <a:headEnd/>
              <a:tailEnd/>
            </a:ln>
          </p:spPr>
        </p:pic>
        <p:pic>
          <p:nvPicPr>
            <p:cNvPr id="10" name="Picture 13"/>
            <p:cNvPicPr>
              <a:picLocks noChangeAspect="1"/>
            </p:cNvPicPr>
            <p:nvPr/>
          </p:nvPicPr>
          <p:blipFill>
            <a:blip r:embed="rId5" cstate="print"/>
            <a:srcRect l="32942" t="13704" r="33557" b="5652"/>
            <a:stretch>
              <a:fillRect/>
            </a:stretch>
          </p:blipFill>
          <p:spPr bwMode="auto">
            <a:xfrm>
              <a:off x="4764426" y="2637369"/>
              <a:ext cx="1780088" cy="2183031"/>
            </a:xfrm>
            <a:prstGeom prst="rect">
              <a:avLst/>
            </a:prstGeom>
            <a:noFill/>
            <a:ln w="9525">
              <a:solidFill>
                <a:schemeClr val="accent2"/>
              </a:solidFill>
              <a:miter lim="800000"/>
              <a:headEnd/>
              <a:tailEnd/>
            </a:ln>
          </p:spPr>
        </p:pic>
        <p:pic>
          <p:nvPicPr>
            <p:cNvPr id="11" name="Picture 14"/>
            <p:cNvPicPr>
              <a:picLocks noChangeAspect="1"/>
            </p:cNvPicPr>
            <p:nvPr/>
          </p:nvPicPr>
          <p:blipFill>
            <a:blip r:embed="rId6" cstate="print"/>
            <a:srcRect l="2" t="13704" r="67390" b="12520"/>
            <a:stretch>
              <a:fillRect/>
            </a:stretch>
          </p:blipFill>
          <p:spPr bwMode="auto">
            <a:xfrm>
              <a:off x="4794049" y="516291"/>
              <a:ext cx="1750465" cy="2121078"/>
            </a:xfrm>
            <a:prstGeom prst="rect">
              <a:avLst/>
            </a:prstGeom>
            <a:noFill/>
            <a:ln w="9525">
              <a:solidFill>
                <a:schemeClr val="accent2"/>
              </a:solidFill>
              <a:miter lim="800000"/>
              <a:headEnd/>
              <a:tailEnd/>
            </a:ln>
          </p:spPr>
        </p:pic>
      </p:grpSp>
      <p:pic>
        <p:nvPicPr>
          <p:cNvPr id="13" name="Picture 18"/>
          <p:cNvPicPr>
            <a:picLocks noChangeAspect="1"/>
          </p:cNvPicPr>
          <p:nvPr/>
        </p:nvPicPr>
        <p:blipFill>
          <a:blip r:embed="rId7" cstate="print"/>
          <a:srcRect t="12532" r="2896"/>
          <a:stretch>
            <a:fillRect/>
          </a:stretch>
        </p:blipFill>
        <p:spPr bwMode="auto">
          <a:xfrm>
            <a:off x="7239000" y="2606675"/>
            <a:ext cx="1889125" cy="1184275"/>
          </a:xfrm>
          <a:prstGeom prst="rect">
            <a:avLst/>
          </a:prstGeom>
          <a:noFill/>
          <a:ln w="9525">
            <a:noFill/>
            <a:miter lim="800000"/>
            <a:headEnd/>
            <a:tailEnd/>
          </a:ln>
        </p:spPr>
      </p:pic>
      <p:pic>
        <p:nvPicPr>
          <p:cNvPr id="14" name="Picture 19"/>
          <p:cNvPicPr>
            <a:picLocks noChangeAspect="1"/>
          </p:cNvPicPr>
          <p:nvPr/>
        </p:nvPicPr>
        <p:blipFill>
          <a:blip r:embed="rId8" cstate="print"/>
          <a:srcRect/>
          <a:stretch>
            <a:fillRect/>
          </a:stretch>
        </p:blipFill>
        <p:spPr bwMode="auto">
          <a:xfrm>
            <a:off x="7239000" y="3798888"/>
            <a:ext cx="1889125" cy="1228680"/>
          </a:xfrm>
          <a:prstGeom prst="rect">
            <a:avLst/>
          </a:prstGeom>
          <a:noFill/>
          <a:ln w="9525">
            <a:noFill/>
            <a:miter lim="800000"/>
            <a:headEnd/>
            <a:tailEnd/>
          </a:ln>
        </p:spPr>
      </p:pic>
      <p:pic>
        <p:nvPicPr>
          <p:cNvPr id="15" name="Picture 20"/>
          <p:cNvPicPr>
            <a:picLocks noChangeAspect="1"/>
          </p:cNvPicPr>
          <p:nvPr/>
        </p:nvPicPr>
        <p:blipFill>
          <a:blip r:embed="rId9" cstate="print"/>
          <a:srcRect l="24979" b="12173"/>
          <a:stretch>
            <a:fillRect/>
          </a:stretch>
        </p:blipFill>
        <p:spPr bwMode="auto">
          <a:xfrm>
            <a:off x="4919663" y="2608264"/>
            <a:ext cx="2319337" cy="1182686"/>
          </a:xfrm>
          <a:prstGeom prst="rect">
            <a:avLst/>
          </a:prstGeom>
          <a:noFill/>
          <a:ln w="9525">
            <a:noFill/>
            <a:miter lim="800000"/>
            <a:headEnd/>
            <a:tailEnd/>
          </a:ln>
        </p:spPr>
      </p:pic>
      <p:pic>
        <p:nvPicPr>
          <p:cNvPr id="16" name="Picture 17"/>
          <p:cNvPicPr>
            <a:picLocks noChangeAspect="1"/>
          </p:cNvPicPr>
          <p:nvPr/>
        </p:nvPicPr>
        <p:blipFill>
          <a:blip r:embed="rId10" cstate="print"/>
          <a:srcRect/>
          <a:stretch>
            <a:fillRect/>
          </a:stretch>
        </p:blipFill>
        <p:spPr bwMode="auto">
          <a:xfrm>
            <a:off x="4919663" y="3790951"/>
            <a:ext cx="2319337" cy="121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extLst>
          </p:cNvPr>
          <p:cNvSpPr>
            <a:spLocks noGrp="1"/>
          </p:cNvSpPr>
          <p:nvPr>
            <p:ph type="body" sz="quarter" idx="30"/>
          </p:nvPr>
        </p:nvSpPr>
        <p:spPr>
          <a:xfrm>
            <a:off x="160338" y="73025"/>
            <a:ext cx="5021262" cy="473075"/>
          </a:xfrm>
          <a:solidFill>
            <a:schemeClr val="accent5">
              <a:lumMod val="75000"/>
            </a:schemeClr>
          </a:solidFill>
        </p:spPr>
        <p:txBody>
          <a:bodyPr spcFirstLastPara="1" anchor="ctr"/>
          <a:lstStyle/>
          <a:p>
            <a:pPr algn="ctr" eaLnBrk="1" fontAlgn="auto" hangingPunct="1">
              <a:spcBef>
                <a:spcPts val="600"/>
              </a:spcBef>
              <a:spcAft>
                <a:spcPts val="0"/>
              </a:spcAft>
              <a:buClr>
                <a:schemeClr val="dk2"/>
              </a:buClr>
              <a:buSzPts val="3000"/>
              <a:buFont typeface="Source Sans Pro"/>
              <a:buNone/>
              <a:defRPr/>
            </a:pPr>
            <a:r>
              <a:rPr lang="en-US" sz="1800" b="1" dirty="0">
                <a:solidFill>
                  <a:schemeClr val="bg1"/>
                </a:solidFill>
                <a:ea typeface="Source Sans Pro"/>
                <a:cs typeface="Source Sans Pro"/>
                <a:sym typeface="Source Sans Pro"/>
              </a:rPr>
              <a:t>ICT Intervention for ASHA </a:t>
            </a:r>
            <a:r>
              <a:rPr lang="en-US" sz="1800" b="1" dirty="0" err="1">
                <a:solidFill>
                  <a:schemeClr val="bg1"/>
                </a:solidFill>
                <a:ea typeface="Source Sans Pro"/>
                <a:cs typeface="Source Sans Pro"/>
                <a:sym typeface="Source Sans Pro"/>
              </a:rPr>
              <a:t>Sanginis</a:t>
            </a:r>
            <a:r>
              <a:rPr lang="en-US" sz="1800" b="1" dirty="0">
                <a:solidFill>
                  <a:schemeClr val="bg1"/>
                </a:solidFill>
                <a:ea typeface="Source Sans Pro"/>
                <a:cs typeface="Source Sans Pro"/>
                <a:sym typeface="Source Sans Pro"/>
              </a:rPr>
              <a:t>  </a:t>
            </a:r>
          </a:p>
        </p:txBody>
      </p:sp>
      <p:sp>
        <p:nvSpPr>
          <p:cNvPr id="22" name="Title 21">
            <a:extLst>
              <a:ext uri="{FF2B5EF4-FFF2-40B4-BE49-F238E27FC236}"/>
            </a:extLst>
          </p:cNvPr>
          <p:cNvSpPr>
            <a:spLocks noGrp="1"/>
          </p:cNvSpPr>
          <p:nvPr>
            <p:ph type="title"/>
          </p:nvPr>
        </p:nvSpPr>
        <p:spPr>
          <a:xfrm>
            <a:off x="2895600" y="819150"/>
            <a:ext cx="2308225" cy="1890713"/>
          </a:xfrm>
          <a:solidFill>
            <a:srgbClr val="495F70"/>
          </a:solidFill>
          <a:ln>
            <a:noFill/>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spcFirstLastPara="1" lIns="30256" tIns="30256" rIns="30256" bIns="30256" anchor="ctr"/>
          <a:lstStyle/>
          <a:p>
            <a:pPr algn="l" eaLnBrk="1" fontAlgn="auto" hangingPunct="1">
              <a:spcBef>
                <a:spcPts val="0"/>
              </a:spcBef>
              <a:spcAft>
                <a:spcPts val="0"/>
              </a:spcAft>
              <a:buClrTx/>
              <a:buFontTx/>
              <a:buNone/>
              <a:defRPr/>
            </a:pPr>
            <a:r>
              <a:rPr sz="1050" dirty="0">
                <a:solidFill>
                  <a:schemeClr val="bg1"/>
                </a:solidFill>
                <a:latin typeface="Calibri" panose="020F0502020204030204" pitchFamily="34" charset="0"/>
                <a:cs typeface="Calibri" panose="020F0502020204030204" pitchFamily="34" charset="0"/>
                <a:sym typeface="Dosis"/>
              </a:rPr>
              <a:t>Sangini training completed in 75 districts. </a:t>
            </a:r>
            <a:br>
              <a:rPr sz="1050" dirty="0">
                <a:solidFill>
                  <a:schemeClr val="bg1"/>
                </a:solidFill>
                <a:latin typeface="Calibri" panose="020F0502020204030204" pitchFamily="34" charset="0"/>
                <a:cs typeface="Calibri" panose="020F0502020204030204" pitchFamily="34" charset="0"/>
                <a:sym typeface="Dosis"/>
              </a:rPr>
            </a:br>
            <a:r>
              <a:rPr sz="1050" dirty="0">
                <a:solidFill>
                  <a:schemeClr val="bg1"/>
                </a:solidFill>
                <a:latin typeface="Calibri" panose="020F0502020204030204" pitchFamily="34" charset="0"/>
                <a:cs typeface="Calibri" panose="020F0502020204030204" pitchFamily="34" charset="0"/>
                <a:sym typeface="Dosis"/>
              </a:rPr>
              <a:t/>
            </a:r>
            <a:br>
              <a:rPr sz="1050" dirty="0">
                <a:solidFill>
                  <a:schemeClr val="bg1"/>
                </a:solidFill>
                <a:latin typeface="Calibri" panose="020F0502020204030204" pitchFamily="34" charset="0"/>
                <a:cs typeface="Calibri" panose="020F0502020204030204" pitchFamily="34" charset="0"/>
                <a:sym typeface="Dosis"/>
              </a:rPr>
            </a:br>
            <a:r>
              <a:rPr sz="1050" dirty="0">
                <a:solidFill>
                  <a:schemeClr val="bg1"/>
                </a:solidFill>
                <a:latin typeface="Calibri" panose="020F0502020204030204" pitchFamily="34" charset="0"/>
                <a:cs typeface="Calibri" panose="020F0502020204030204" pitchFamily="34" charset="0"/>
                <a:sym typeface="Dosis"/>
              </a:rPr>
              <a:t>7025</a:t>
            </a:r>
            <a:r>
              <a:rPr sz="1050" kern="1200" dirty="0">
                <a:ln w="0"/>
                <a:solidFill>
                  <a:schemeClr val="bg1"/>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sym typeface="Dosis"/>
              </a:rPr>
              <a:t> ASHA Sanginis trained on application</a:t>
            </a:r>
            <a:br>
              <a:rPr sz="1050" kern="1200" dirty="0">
                <a:ln w="0"/>
                <a:solidFill>
                  <a:schemeClr val="bg1"/>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sym typeface="Dosis"/>
              </a:rPr>
            </a:br>
            <a:r>
              <a:rPr sz="1050" kern="1200" dirty="0">
                <a:ln w="0"/>
                <a:solidFill>
                  <a:schemeClr val="bg1"/>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sym typeface="Dosis"/>
              </a:rPr>
              <a:t/>
            </a:r>
            <a:br>
              <a:rPr sz="1050" kern="1200" dirty="0">
                <a:ln w="0"/>
                <a:solidFill>
                  <a:schemeClr val="bg1"/>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sym typeface="Dosis"/>
              </a:rPr>
            </a:br>
            <a:r>
              <a:rPr sz="1050" kern="1200" dirty="0">
                <a:ln w="0"/>
                <a:solidFill>
                  <a:schemeClr val="bg1"/>
                </a:solidFill>
                <a:effectLst>
                  <a:outerShdw blurRad="38100" dist="19050" dir="2700000" algn="tl" rotWithShape="0">
                    <a:srgbClr val="000000">
                      <a:alpha val="40000"/>
                    </a:srgbClr>
                  </a:outerShdw>
                </a:effectLst>
                <a:latin typeface="Calibri" panose="020F0502020204030204" pitchFamily="34" charset="0"/>
                <a:cs typeface="Calibri" panose="020F0502020204030204" pitchFamily="34" charset="0"/>
                <a:sym typeface="Dosis"/>
              </a:rPr>
              <a:t>6961 Sang</a:t>
            </a:r>
            <a:r>
              <a:rPr sz="1050" dirty="0" err="1">
                <a:solidFill>
                  <a:schemeClr val="bg1"/>
                </a:solidFill>
                <a:latin typeface="Calibri" panose="020F0502020204030204" pitchFamily="34" charset="0"/>
                <a:cs typeface="Calibri" panose="020F0502020204030204" pitchFamily="34" charset="0"/>
                <a:sym typeface="Dosis"/>
              </a:rPr>
              <a:t>inis</a:t>
            </a:r>
            <a:r>
              <a:rPr sz="1050" dirty="0">
                <a:solidFill>
                  <a:schemeClr val="bg1"/>
                </a:solidFill>
                <a:latin typeface="Calibri" panose="020F0502020204030204" pitchFamily="34" charset="0"/>
                <a:cs typeface="Calibri" panose="020F0502020204030204" pitchFamily="34" charset="0"/>
                <a:sym typeface="Dosis"/>
              </a:rPr>
              <a:t> supporting performance of 156532 ASHAs</a:t>
            </a:r>
            <a:br>
              <a:rPr sz="1050" dirty="0">
                <a:solidFill>
                  <a:schemeClr val="bg1"/>
                </a:solidFill>
                <a:latin typeface="Calibri" panose="020F0502020204030204" pitchFamily="34" charset="0"/>
                <a:cs typeface="Calibri" panose="020F0502020204030204" pitchFamily="34" charset="0"/>
                <a:sym typeface="Dosis"/>
              </a:rPr>
            </a:br>
            <a:r>
              <a:rPr sz="1050" dirty="0">
                <a:solidFill>
                  <a:schemeClr val="bg1"/>
                </a:solidFill>
                <a:latin typeface="Calibri" panose="020F0502020204030204" pitchFamily="34" charset="0"/>
                <a:cs typeface="Calibri" panose="020F0502020204030204" pitchFamily="34" charset="0"/>
                <a:sym typeface="Dosis"/>
              </a:rPr>
              <a:t/>
            </a:r>
            <a:br>
              <a:rPr sz="1050" dirty="0">
                <a:solidFill>
                  <a:schemeClr val="bg1"/>
                </a:solidFill>
                <a:latin typeface="Calibri" panose="020F0502020204030204" pitchFamily="34" charset="0"/>
                <a:cs typeface="Calibri" panose="020F0502020204030204" pitchFamily="34" charset="0"/>
                <a:sym typeface="Dosis"/>
              </a:rPr>
            </a:br>
            <a:r>
              <a:rPr sz="1050" dirty="0">
                <a:solidFill>
                  <a:schemeClr val="bg1"/>
                </a:solidFill>
                <a:latin typeface="Calibri" panose="020F0502020204030204" pitchFamily="34" charset="0"/>
                <a:cs typeface="Calibri" panose="020F0502020204030204" pitchFamily="34" charset="0"/>
                <a:sym typeface="Dosis"/>
              </a:rPr>
              <a:t>Against the 350814 expected HRPs, 2,23,069 HRPs Identified and 171162 follow up by Sanginis</a:t>
            </a:r>
          </a:p>
        </p:txBody>
      </p:sp>
      <p:sp>
        <p:nvSpPr>
          <p:cNvPr id="4" name="Text Placeholder 3">
            <a:extLst>
              <a:ext uri="{FF2B5EF4-FFF2-40B4-BE49-F238E27FC236}"/>
            </a:extLst>
          </p:cNvPr>
          <p:cNvSpPr>
            <a:spLocks noGrp="1"/>
          </p:cNvSpPr>
          <p:nvPr>
            <p:ph type="body" sz="quarter" idx="27"/>
          </p:nvPr>
        </p:nvSpPr>
        <p:spPr>
          <a:xfrm>
            <a:off x="6511925" y="3230563"/>
            <a:ext cx="2443163" cy="1289050"/>
          </a:xfrm>
        </p:spPr>
        <p:txBody>
          <a:bodyPr spcFirstLastPara="1" anchor="ctr">
            <a:normAutofit lnSpcReduction="10000"/>
          </a:bodyPr>
          <a:lstStyle/>
          <a:p>
            <a:pPr eaLnBrk="1" fontAlgn="auto" hangingPunct="1">
              <a:lnSpc>
                <a:spcPct val="90000"/>
              </a:lnSpc>
              <a:spcBef>
                <a:spcPts val="600"/>
              </a:spcBef>
              <a:spcAft>
                <a:spcPts val="0"/>
              </a:spcAft>
              <a:buClr>
                <a:schemeClr val="dk2"/>
              </a:buClr>
              <a:buSzPts val="3000"/>
              <a:buFont typeface="Source Sans Pro"/>
              <a:buNone/>
              <a:defRPr/>
            </a:pPr>
            <a:r>
              <a:rPr lang="en-US" sz="1000" dirty="0">
                <a:solidFill>
                  <a:schemeClr val="accent1">
                    <a:lumMod val="50000"/>
                  </a:schemeClr>
                </a:solidFill>
                <a:latin typeface="Abadi" panose="020B0604020104020204" pitchFamily="34" charset="0"/>
                <a:ea typeface="Source Sans Pro"/>
                <a:cs typeface="+mn-cs"/>
                <a:sym typeface="Source Sans Pro"/>
              </a:rPr>
              <a:t>Complete Sangini trainings by December 2021 </a:t>
            </a:r>
          </a:p>
          <a:p>
            <a:pPr eaLnBrk="1" fontAlgn="auto" hangingPunct="1">
              <a:lnSpc>
                <a:spcPct val="90000"/>
              </a:lnSpc>
              <a:spcBef>
                <a:spcPts val="600"/>
              </a:spcBef>
              <a:spcAft>
                <a:spcPts val="0"/>
              </a:spcAft>
              <a:buClr>
                <a:schemeClr val="dk2"/>
              </a:buClr>
              <a:buSzPts val="3000"/>
              <a:buFont typeface="Source Sans Pro"/>
              <a:buNone/>
              <a:defRPr/>
            </a:pPr>
            <a:r>
              <a:rPr lang="en-US" sz="1000" dirty="0">
                <a:solidFill>
                  <a:schemeClr val="accent1">
                    <a:lumMod val="50000"/>
                  </a:schemeClr>
                </a:solidFill>
                <a:latin typeface="Abadi" panose="020B0604020104020204" pitchFamily="34" charset="0"/>
                <a:ea typeface="Source Sans Pro"/>
                <a:cs typeface="+mn-cs"/>
                <a:sym typeface="Source Sans Pro"/>
              </a:rPr>
              <a:t>Post training follow-ups with trained Sanginis on use of app </a:t>
            </a:r>
          </a:p>
          <a:p>
            <a:pPr eaLnBrk="1" fontAlgn="auto" hangingPunct="1">
              <a:lnSpc>
                <a:spcPct val="90000"/>
              </a:lnSpc>
              <a:spcBef>
                <a:spcPts val="600"/>
              </a:spcBef>
              <a:spcAft>
                <a:spcPts val="0"/>
              </a:spcAft>
              <a:buClr>
                <a:schemeClr val="dk2"/>
              </a:buClr>
              <a:buSzPts val="3000"/>
              <a:buFont typeface="Source Sans Pro"/>
              <a:buNone/>
              <a:defRPr/>
            </a:pPr>
            <a:r>
              <a:rPr lang="en-US" sz="1000" dirty="0">
                <a:solidFill>
                  <a:schemeClr val="accent1">
                    <a:lumMod val="50000"/>
                  </a:schemeClr>
                </a:solidFill>
                <a:latin typeface="Abadi" panose="020B0604020104020204" pitchFamily="34" charset="0"/>
                <a:ea typeface="Source Sans Pro"/>
                <a:cs typeface="+mn-cs"/>
                <a:sym typeface="Source Sans Pro"/>
              </a:rPr>
              <a:t>Promote data-based feedbacks and decision making at all the levels</a:t>
            </a:r>
          </a:p>
          <a:p>
            <a:pPr eaLnBrk="1" fontAlgn="auto" hangingPunct="1">
              <a:lnSpc>
                <a:spcPct val="90000"/>
              </a:lnSpc>
              <a:spcBef>
                <a:spcPts val="600"/>
              </a:spcBef>
              <a:spcAft>
                <a:spcPts val="0"/>
              </a:spcAft>
              <a:buClr>
                <a:schemeClr val="dk2"/>
              </a:buClr>
              <a:buSzPts val="3000"/>
              <a:buFont typeface="Source Sans Pro"/>
              <a:buNone/>
              <a:defRPr/>
            </a:pPr>
            <a:r>
              <a:rPr lang="en-US" sz="1000" dirty="0">
                <a:solidFill>
                  <a:schemeClr val="accent1">
                    <a:lumMod val="50000"/>
                  </a:schemeClr>
                </a:solidFill>
                <a:latin typeface="Abadi" panose="020B0604020104020204" pitchFamily="34" charset="0"/>
                <a:ea typeface="Source Sans Pro"/>
                <a:cs typeface="+mn-cs"/>
                <a:sym typeface="Source Sans Pro"/>
              </a:rPr>
              <a:t>Liking with Digital India</a:t>
            </a:r>
          </a:p>
        </p:txBody>
      </p:sp>
      <p:sp>
        <p:nvSpPr>
          <p:cNvPr id="23" name="Text Placeholder 4">
            <a:extLst>
              <a:ext uri="{FF2B5EF4-FFF2-40B4-BE49-F238E27FC236}"/>
            </a:extLst>
          </p:cNvPr>
          <p:cNvSpPr txBox="1">
            <a:spLocks/>
          </p:cNvSpPr>
          <p:nvPr/>
        </p:nvSpPr>
        <p:spPr>
          <a:xfrm>
            <a:off x="2895600" y="2647950"/>
            <a:ext cx="2314575" cy="412750"/>
          </a:xfrm>
          <a:prstGeom prst="rect">
            <a:avLst/>
          </a:prstGeom>
          <a:solidFill>
            <a:schemeClr val="accent5">
              <a:lumMod val="75000"/>
            </a:schemeClr>
          </a:solidFill>
        </p:spPr>
        <p:txBody>
          <a:bodyPr lIns="30256" tIns="30256" rIns="30256" bIns="30256"/>
          <a:lstStyle>
            <a:lvl1pPr indent="0" algn="ctr" defTabSz="914278">
              <a:lnSpc>
                <a:spcPct val="90000"/>
              </a:lnSpc>
              <a:spcBef>
                <a:spcPts val="1000"/>
              </a:spcBef>
              <a:buFont typeface="Arial" panose="020B0604020202020204" pitchFamily="34" charset="0"/>
              <a:buNone/>
              <a:defRPr sz="2400" b="1">
                <a:solidFill>
                  <a:schemeClr val="accent1">
                    <a:lumMod val="75000"/>
                  </a:schemeClr>
                </a:solidFill>
                <a:latin typeface="+mj-lt"/>
              </a:defRPr>
            </a:lvl1pPr>
            <a:lvl2pPr marL="457139" indent="0" defTabSz="914278">
              <a:lnSpc>
                <a:spcPct val="90000"/>
              </a:lnSpc>
              <a:spcBef>
                <a:spcPts val="500"/>
              </a:spcBef>
              <a:buFont typeface="Arial" panose="020B0604020202020204" pitchFamily="34" charset="0"/>
              <a:buNone/>
              <a:defRPr sz="2000" b="1">
                <a:latin typeface="Avenir Next LT Pro" panose="020B0504020202020204" pitchFamily="34" charset="0"/>
              </a:defRPr>
            </a:lvl2pPr>
            <a:lvl3pPr marL="914278" indent="0" defTabSz="914278">
              <a:lnSpc>
                <a:spcPct val="90000"/>
              </a:lnSpc>
              <a:spcBef>
                <a:spcPts val="500"/>
              </a:spcBef>
              <a:buFont typeface="Arial" panose="020B0604020202020204" pitchFamily="34" charset="0"/>
              <a:buNone/>
              <a:defRPr sz="2000" b="1">
                <a:latin typeface="Avenir Next LT Pro" panose="020B0504020202020204" pitchFamily="34" charset="0"/>
              </a:defRPr>
            </a:lvl3pPr>
            <a:lvl4pPr marL="1371418" indent="0" defTabSz="914278">
              <a:lnSpc>
                <a:spcPct val="90000"/>
              </a:lnSpc>
              <a:spcBef>
                <a:spcPts val="500"/>
              </a:spcBef>
              <a:buFont typeface="Arial" panose="020B0604020202020204" pitchFamily="34" charset="0"/>
              <a:buNone/>
              <a:defRPr sz="2000" b="1">
                <a:latin typeface="Avenir Next LT Pro" panose="020B0504020202020204" pitchFamily="34" charset="0"/>
              </a:defRPr>
            </a:lvl4pPr>
            <a:lvl5pPr marL="1828557" indent="0" defTabSz="914278">
              <a:lnSpc>
                <a:spcPct val="90000"/>
              </a:lnSpc>
              <a:spcBef>
                <a:spcPts val="500"/>
              </a:spcBef>
              <a:buFont typeface="Arial" panose="020B0604020202020204" pitchFamily="34" charset="0"/>
              <a:buNone/>
              <a:defRPr sz="2000" b="1">
                <a:latin typeface="Avenir Next LT Pro" panose="020B0504020202020204" pitchFamily="34" charset="0"/>
              </a:defRPr>
            </a:lvl5pPr>
            <a:lvl6pPr marL="2514266" indent="-228570" defTabSz="914278">
              <a:lnSpc>
                <a:spcPct val="90000"/>
              </a:lnSpc>
              <a:spcBef>
                <a:spcPts val="500"/>
              </a:spcBef>
              <a:buFont typeface="Arial" panose="020B0604020202020204" pitchFamily="34" charset="0"/>
              <a:buChar char="•"/>
            </a:lvl6pPr>
            <a:lvl7pPr marL="2971405" indent="-228570" defTabSz="914278">
              <a:lnSpc>
                <a:spcPct val="90000"/>
              </a:lnSpc>
              <a:spcBef>
                <a:spcPts val="500"/>
              </a:spcBef>
              <a:buFont typeface="Arial" panose="020B0604020202020204" pitchFamily="34" charset="0"/>
              <a:buChar char="•"/>
            </a:lvl7pPr>
            <a:lvl8pPr marL="3428545" indent="-228570" defTabSz="914278">
              <a:lnSpc>
                <a:spcPct val="90000"/>
              </a:lnSpc>
              <a:spcBef>
                <a:spcPts val="500"/>
              </a:spcBef>
              <a:buFont typeface="Arial" panose="020B0604020202020204" pitchFamily="34" charset="0"/>
              <a:buChar char="•"/>
            </a:lvl8pPr>
            <a:lvl9pPr marL="3885684" indent="-228570" defTabSz="914278">
              <a:lnSpc>
                <a:spcPct val="90000"/>
              </a:lnSpc>
              <a:spcBef>
                <a:spcPts val="500"/>
              </a:spcBef>
              <a:buFont typeface="Arial" panose="020B0604020202020204" pitchFamily="34" charset="0"/>
              <a:buChar char="•"/>
            </a:lvl9pPr>
          </a:lstStyle>
          <a:p>
            <a:pPr fontAlgn="auto">
              <a:spcAft>
                <a:spcPts val="0"/>
              </a:spcAft>
              <a:buClr>
                <a:srgbClr val="000000"/>
              </a:buClr>
              <a:defRPr/>
            </a:pPr>
            <a:r>
              <a:rPr lang="en-US" sz="1588" kern="0" dirty="0">
                <a:solidFill>
                  <a:schemeClr val="bg1"/>
                </a:solidFill>
                <a:ea typeface="Arial"/>
                <a:cs typeface="Arial"/>
                <a:sym typeface="Arial"/>
              </a:rPr>
              <a:t>Next Steps</a:t>
            </a:r>
          </a:p>
          <a:p>
            <a:pPr fontAlgn="auto">
              <a:spcAft>
                <a:spcPts val="0"/>
              </a:spcAft>
              <a:buClr>
                <a:srgbClr val="000000"/>
              </a:buClr>
              <a:defRPr/>
            </a:pPr>
            <a:endParaRPr lang="en-US" sz="1588" kern="0" dirty="0">
              <a:solidFill>
                <a:schemeClr val="bg1"/>
              </a:solidFill>
              <a:ea typeface="Arial"/>
              <a:cs typeface="Arial"/>
              <a:sym typeface="Arial"/>
            </a:endParaRPr>
          </a:p>
        </p:txBody>
      </p:sp>
      <p:sp>
        <p:nvSpPr>
          <p:cNvPr id="45" name="Content Placeholder 8">
            <a:extLst>
              <a:ext uri="{FF2B5EF4-FFF2-40B4-BE49-F238E27FC236}"/>
            </a:extLst>
          </p:cNvPr>
          <p:cNvSpPr txBox="1">
            <a:spLocks/>
          </p:cNvSpPr>
          <p:nvPr/>
        </p:nvSpPr>
        <p:spPr>
          <a:xfrm>
            <a:off x="2884488" y="3067050"/>
            <a:ext cx="2325687" cy="2076450"/>
          </a:xfrm>
          <a:prstGeom prst="rect">
            <a:avLst/>
          </a:prstGeom>
          <a:solidFill>
            <a:srgbClr val="495F70"/>
          </a:solidFill>
          <a:ln>
            <a:noFill/>
          </a:ln>
        </p:spPr>
        <p:style>
          <a:lnRef idx="2">
            <a:schemeClr val="accent1">
              <a:shade val="50000"/>
            </a:schemeClr>
          </a:lnRef>
          <a:fillRef idx="1">
            <a:schemeClr val="accent1"/>
          </a:fillRef>
          <a:effectRef idx="0">
            <a:schemeClr val="accent1"/>
          </a:effectRef>
          <a:fontRef idx="minor">
            <a:schemeClr val="lt1"/>
          </a:fontRef>
        </p:style>
        <p:txBody>
          <a:bodyPr lIns="30256" tIns="30256" rIns="30256" bIns="30256"/>
          <a:lstStyle>
            <a:lvl1pPr indent="0" algn="ctr">
              <a:lnSpc>
                <a:spcPct val="90000"/>
              </a:lnSpc>
              <a:spcBef>
                <a:spcPts val="1000"/>
              </a:spcBef>
              <a:buFont typeface="Arial" panose="020B0604020202020204" pitchFamily="34" charset="0"/>
              <a:buNone/>
              <a:defRPr sz="2400" b="1">
                <a:solidFill>
                  <a:schemeClr val="accent1">
                    <a:lumMod val="75000"/>
                  </a:schemeClr>
                </a:solidFill>
                <a:latin typeface="+mj-lt"/>
              </a:defRPr>
            </a:lvl1pPr>
            <a:lvl2pPr indent="0">
              <a:lnSpc>
                <a:spcPct val="90000"/>
              </a:lnSpc>
              <a:spcBef>
                <a:spcPts val="500"/>
              </a:spcBef>
              <a:buFont typeface="Arial" panose="020B0604020202020204" pitchFamily="34" charset="0"/>
              <a:buNone/>
              <a:defRPr sz="2000" b="1">
                <a:latin typeface="Avenir Next LT Pro" panose="020B0504020202020204" pitchFamily="34" charset="0"/>
              </a:defRPr>
            </a:lvl2pPr>
            <a:lvl3pPr indent="0">
              <a:lnSpc>
                <a:spcPct val="90000"/>
              </a:lnSpc>
              <a:spcBef>
                <a:spcPts val="500"/>
              </a:spcBef>
              <a:buFont typeface="Arial" panose="020B0604020202020204" pitchFamily="34" charset="0"/>
              <a:buNone/>
              <a:defRPr sz="2000" b="1">
                <a:latin typeface="Avenir Next LT Pro" panose="020B0504020202020204" pitchFamily="34" charset="0"/>
              </a:defRPr>
            </a:lvl3pPr>
            <a:lvl4pPr indent="0">
              <a:lnSpc>
                <a:spcPct val="90000"/>
              </a:lnSpc>
              <a:spcBef>
                <a:spcPts val="500"/>
              </a:spcBef>
              <a:buFont typeface="Arial" panose="020B0604020202020204" pitchFamily="34" charset="0"/>
              <a:buNone/>
              <a:defRPr sz="2000" b="1">
                <a:latin typeface="Avenir Next LT Pro" panose="020B0504020202020204" pitchFamily="34" charset="0"/>
              </a:defRPr>
            </a:lvl4pPr>
            <a:lvl5pPr indent="0">
              <a:lnSpc>
                <a:spcPct val="90000"/>
              </a:lnSpc>
              <a:spcBef>
                <a:spcPts val="500"/>
              </a:spcBef>
              <a:buFont typeface="Arial" panose="020B0604020202020204" pitchFamily="34" charset="0"/>
              <a:buNone/>
              <a:defRPr sz="2000" b="1">
                <a:latin typeface="Avenir Next LT Pro" panose="020B05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l" fontAlgn="auto">
              <a:spcAft>
                <a:spcPts val="0"/>
              </a:spcAft>
              <a:buClr>
                <a:srgbClr val="000000"/>
              </a:buClr>
              <a:defRPr/>
            </a:pPr>
            <a:r>
              <a:rPr lang="en-US" sz="1050" b="0" kern="0" dirty="0">
                <a:solidFill>
                  <a:schemeClr val="bg1"/>
                </a:solidFill>
                <a:latin typeface="Calibri" panose="020F0502020204030204" pitchFamily="34" charset="0"/>
                <a:cs typeface="Calibri" panose="020F0502020204030204" pitchFamily="34" charset="0"/>
                <a:sym typeface="Arial"/>
              </a:rPr>
              <a:t>Training on Dashboard to RMs/DCPMs/BCPMs</a:t>
            </a:r>
          </a:p>
          <a:p>
            <a:pPr algn="l" fontAlgn="auto">
              <a:spcAft>
                <a:spcPts val="0"/>
              </a:spcAft>
              <a:buClr>
                <a:srgbClr val="000000"/>
              </a:buClr>
              <a:defRPr/>
            </a:pPr>
            <a:r>
              <a:rPr lang="en-US" sz="1050" b="0" kern="0" dirty="0">
                <a:solidFill>
                  <a:schemeClr val="bg1"/>
                </a:solidFill>
                <a:latin typeface="Calibri" panose="020F0502020204030204" pitchFamily="34" charset="0"/>
                <a:cs typeface="Calibri" panose="020F0502020204030204" pitchFamily="34" charset="0"/>
                <a:sym typeface="Arial"/>
              </a:rPr>
              <a:t>Refresher training to Asha </a:t>
            </a:r>
            <a:r>
              <a:rPr lang="en-US" sz="1050" b="0" kern="0" dirty="0" err="1">
                <a:solidFill>
                  <a:schemeClr val="bg1"/>
                </a:solidFill>
                <a:latin typeface="Calibri" panose="020F0502020204030204" pitchFamily="34" charset="0"/>
                <a:cs typeface="Calibri" panose="020F0502020204030204" pitchFamily="34" charset="0"/>
                <a:sym typeface="Arial"/>
              </a:rPr>
              <a:t>Sanginis</a:t>
            </a:r>
            <a:endParaRPr lang="en-US" sz="1050" b="0" kern="0" dirty="0">
              <a:solidFill>
                <a:schemeClr val="bg1"/>
              </a:solidFill>
              <a:latin typeface="Calibri" panose="020F0502020204030204" pitchFamily="34" charset="0"/>
              <a:cs typeface="Calibri" panose="020F0502020204030204" pitchFamily="34" charset="0"/>
              <a:sym typeface="Arial"/>
            </a:endParaRPr>
          </a:p>
          <a:p>
            <a:pPr algn="l" fontAlgn="auto">
              <a:spcAft>
                <a:spcPts val="0"/>
              </a:spcAft>
              <a:buClr>
                <a:srgbClr val="000000"/>
              </a:buClr>
              <a:defRPr/>
            </a:pPr>
            <a:r>
              <a:rPr lang="en-US" sz="1050" b="0" kern="0" dirty="0">
                <a:solidFill>
                  <a:schemeClr val="bg1"/>
                </a:solidFill>
                <a:latin typeface="Calibri" panose="020F0502020204030204" pitchFamily="34" charset="0"/>
                <a:cs typeface="Calibri" panose="020F0502020204030204" pitchFamily="34" charset="0"/>
                <a:sym typeface="Arial"/>
              </a:rPr>
              <a:t>Integrating Sangini Incentive Payments with PFMS</a:t>
            </a:r>
          </a:p>
          <a:p>
            <a:pPr algn="l" fontAlgn="auto">
              <a:spcAft>
                <a:spcPts val="0"/>
              </a:spcAft>
              <a:buClr>
                <a:srgbClr val="000000"/>
              </a:buClr>
              <a:defRPr/>
            </a:pPr>
            <a:r>
              <a:rPr lang="en-US" sz="1050" b="0" kern="0" dirty="0">
                <a:solidFill>
                  <a:schemeClr val="bg1"/>
                </a:solidFill>
                <a:latin typeface="Calibri" panose="020F0502020204030204" pitchFamily="34" charset="0"/>
                <a:cs typeface="Calibri" panose="020F0502020204030204" pitchFamily="34" charset="0"/>
                <a:sym typeface="Arial"/>
              </a:rPr>
              <a:t>Server migration</a:t>
            </a:r>
          </a:p>
          <a:p>
            <a:pPr algn="l" fontAlgn="auto">
              <a:spcAft>
                <a:spcPts val="0"/>
              </a:spcAft>
              <a:buClr>
                <a:srgbClr val="000000"/>
              </a:buClr>
              <a:defRPr/>
            </a:pPr>
            <a:r>
              <a:rPr lang="en-US" sz="1050" b="0" kern="0" dirty="0">
                <a:solidFill>
                  <a:schemeClr val="bg1"/>
                </a:solidFill>
                <a:latin typeface="Calibri" panose="020F0502020204030204" pitchFamily="34" charset="0"/>
                <a:cs typeface="Calibri" panose="020F0502020204030204" pitchFamily="34" charset="0"/>
                <a:sym typeface="Arial"/>
              </a:rPr>
              <a:t>Continue strengthening and supporting RMs to further support  ASHA Sangini performance review and databased decision</a:t>
            </a:r>
          </a:p>
        </p:txBody>
      </p:sp>
      <p:sp>
        <p:nvSpPr>
          <p:cNvPr id="25" name="Text Placeholder 4">
            <a:extLst>
              <a:ext uri="{FF2B5EF4-FFF2-40B4-BE49-F238E27FC236}"/>
            </a:extLst>
          </p:cNvPr>
          <p:cNvSpPr txBox="1">
            <a:spLocks/>
          </p:cNvSpPr>
          <p:nvPr/>
        </p:nvSpPr>
        <p:spPr>
          <a:xfrm>
            <a:off x="2895600" y="514350"/>
            <a:ext cx="2285999" cy="304800"/>
          </a:xfrm>
          <a:prstGeom prst="rect">
            <a:avLst/>
          </a:prstGeom>
          <a:solidFill>
            <a:schemeClr val="accent5">
              <a:lumMod val="75000"/>
            </a:schemeClr>
          </a:solidFill>
        </p:spPr>
        <p:txBody>
          <a:bodyPr lIns="30256" tIns="30256" rIns="30256" bIns="30256"/>
          <a:lstStyle>
            <a:lvl1pPr indent="0" algn="ctr">
              <a:lnSpc>
                <a:spcPct val="90000"/>
              </a:lnSpc>
              <a:spcBef>
                <a:spcPts val="1000"/>
              </a:spcBef>
              <a:buFont typeface="Arial" panose="020B0604020202020204" pitchFamily="34" charset="0"/>
              <a:buNone/>
              <a:defRPr sz="2400" b="1">
                <a:solidFill>
                  <a:schemeClr val="accent1">
                    <a:lumMod val="75000"/>
                  </a:schemeClr>
                </a:solidFill>
                <a:latin typeface="+mj-lt"/>
              </a:defRPr>
            </a:lvl1pPr>
            <a:lvl2pPr indent="0">
              <a:lnSpc>
                <a:spcPct val="90000"/>
              </a:lnSpc>
              <a:spcBef>
                <a:spcPts val="500"/>
              </a:spcBef>
              <a:buFont typeface="Arial" panose="020B0604020202020204" pitchFamily="34" charset="0"/>
              <a:buNone/>
              <a:defRPr sz="2000" b="1">
                <a:latin typeface="Avenir Next LT Pro" panose="020B0504020202020204" pitchFamily="34" charset="0"/>
              </a:defRPr>
            </a:lvl2pPr>
            <a:lvl3pPr indent="0">
              <a:lnSpc>
                <a:spcPct val="90000"/>
              </a:lnSpc>
              <a:spcBef>
                <a:spcPts val="500"/>
              </a:spcBef>
              <a:buFont typeface="Arial" panose="020B0604020202020204" pitchFamily="34" charset="0"/>
              <a:buNone/>
              <a:defRPr sz="2000" b="1">
                <a:latin typeface="Avenir Next LT Pro" panose="020B0504020202020204" pitchFamily="34" charset="0"/>
              </a:defRPr>
            </a:lvl3pPr>
            <a:lvl4pPr indent="0">
              <a:lnSpc>
                <a:spcPct val="90000"/>
              </a:lnSpc>
              <a:spcBef>
                <a:spcPts val="500"/>
              </a:spcBef>
              <a:buFont typeface="Arial" panose="020B0604020202020204" pitchFamily="34" charset="0"/>
              <a:buNone/>
              <a:defRPr sz="2000" b="1">
                <a:latin typeface="Avenir Next LT Pro" panose="020B0504020202020204" pitchFamily="34" charset="0"/>
              </a:defRPr>
            </a:lvl4pPr>
            <a:lvl5pPr indent="0">
              <a:lnSpc>
                <a:spcPct val="90000"/>
              </a:lnSpc>
              <a:spcBef>
                <a:spcPts val="500"/>
              </a:spcBef>
              <a:buFont typeface="Arial" panose="020B0604020202020204" pitchFamily="34" charset="0"/>
              <a:buNone/>
              <a:defRPr sz="2000" b="1">
                <a:latin typeface="Avenir Next LT Pro" panose="020B05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fontAlgn="auto">
              <a:spcAft>
                <a:spcPts val="0"/>
              </a:spcAft>
              <a:buClr>
                <a:srgbClr val="000000"/>
              </a:buClr>
              <a:defRPr/>
            </a:pPr>
            <a:r>
              <a:rPr lang="en-US" sz="1588" kern="0" dirty="0">
                <a:solidFill>
                  <a:schemeClr val="bg1"/>
                </a:solidFill>
                <a:ea typeface="Arial"/>
                <a:cs typeface="Arial"/>
                <a:sym typeface="Arial"/>
              </a:rPr>
              <a:t>Oct’22 Update</a:t>
            </a:r>
          </a:p>
          <a:p>
            <a:pPr fontAlgn="auto">
              <a:spcAft>
                <a:spcPts val="0"/>
              </a:spcAft>
              <a:buClr>
                <a:srgbClr val="000000"/>
              </a:buClr>
              <a:defRPr/>
            </a:pPr>
            <a:endParaRPr lang="en-US" sz="1000" kern="0" dirty="0">
              <a:solidFill>
                <a:schemeClr val="bg1"/>
              </a:solidFill>
              <a:ea typeface="Arial"/>
              <a:cs typeface="Arial"/>
              <a:sym typeface="Arial"/>
            </a:endParaRPr>
          </a:p>
        </p:txBody>
      </p:sp>
      <p:pic>
        <p:nvPicPr>
          <p:cNvPr id="25608" name="Picture 37"/>
          <p:cNvPicPr>
            <a:picLocks noChangeAspect="1"/>
          </p:cNvPicPr>
          <p:nvPr/>
        </p:nvPicPr>
        <p:blipFill>
          <a:blip r:embed="rId2"/>
          <a:srcRect/>
          <a:stretch>
            <a:fillRect/>
          </a:stretch>
        </p:blipFill>
        <p:spPr bwMode="auto">
          <a:xfrm>
            <a:off x="0" y="2465388"/>
            <a:ext cx="2667000" cy="2614612"/>
          </a:xfrm>
          <a:prstGeom prst="rect">
            <a:avLst/>
          </a:prstGeom>
          <a:noFill/>
          <a:ln w="9525">
            <a:noFill/>
            <a:miter lim="800000"/>
            <a:headEnd/>
            <a:tailEnd/>
          </a:ln>
        </p:spPr>
      </p:pic>
      <p:sp>
        <p:nvSpPr>
          <p:cNvPr id="27" name="Text Placeholder 4">
            <a:extLst>
              <a:ext uri="{FF2B5EF4-FFF2-40B4-BE49-F238E27FC236}"/>
            </a:extLst>
          </p:cNvPr>
          <p:cNvSpPr txBox="1">
            <a:spLocks/>
          </p:cNvSpPr>
          <p:nvPr/>
        </p:nvSpPr>
        <p:spPr>
          <a:xfrm>
            <a:off x="200025" y="2065338"/>
            <a:ext cx="2366963" cy="400050"/>
          </a:xfrm>
          <a:prstGeom prst="rect">
            <a:avLst/>
          </a:prstGeom>
          <a:solidFill>
            <a:schemeClr val="accent5">
              <a:lumMod val="75000"/>
            </a:schemeClr>
          </a:solidFill>
        </p:spPr>
        <p:txBody>
          <a:bodyPr lIns="30256" tIns="30256" rIns="30256" bIns="30256" anchor="ct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bg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Next LT Pro" panose="020B0504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Next LT Pro" panose="020B0504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Next LT Pro" panose="020B0504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buClr>
                <a:srgbClr val="000000"/>
              </a:buClr>
              <a:defRPr/>
            </a:pPr>
            <a:r>
              <a:rPr lang="en-US" sz="1588" b="1" dirty="0" err="1" smtClean="0">
                <a:sym typeface="Arial"/>
              </a:rPr>
              <a:t>Sangini</a:t>
            </a:r>
            <a:r>
              <a:rPr lang="en-US" sz="1588" b="1" dirty="0" smtClean="0">
                <a:sym typeface="Arial"/>
              </a:rPr>
              <a:t> </a:t>
            </a:r>
            <a:r>
              <a:rPr lang="en-US" sz="1588" b="1" dirty="0">
                <a:sym typeface="Arial"/>
              </a:rPr>
              <a:t>App </a:t>
            </a:r>
            <a:r>
              <a:rPr lang="en-US" sz="1588" b="1" dirty="0" smtClean="0">
                <a:sym typeface="Arial"/>
              </a:rPr>
              <a:t>Features</a:t>
            </a:r>
            <a:endParaRPr lang="en-US" sz="1588" b="1" dirty="0">
              <a:sym typeface="Arial"/>
            </a:endParaRPr>
          </a:p>
        </p:txBody>
      </p:sp>
      <p:sp>
        <p:nvSpPr>
          <p:cNvPr id="25610" name="TextBox 17"/>
          <p:cNvSpPr txBox="1">
            <a:spLocks noChangeArrowheads="1"/>
          </p:cNvSpPr>
          <p:nvPr/>
        </p:nvSpPr>
        <p:spPr bwMode="auto">
          <a:xfrm>
            <a:off x="5980113" y="3536950"/>
            <a:ext cx="2641600" cy="231775"/>
          </a:xfrm>
          <a:prstGeom prst="rect">
            <a:avLst/>
          </a:prstGeom>
          <a:noFill/>
          <a:ln w="9525">
            <a:noFill/>
            <a:miter lim="800000"/>
            <a:headEnd/>
            <a:tailEnd/>
          </a:ln>
        </p:spPr>
        <p:txBody>
          <a:bodyPr wrap="none">
            <a:spAutoFit/>
          </a:bodyPr>
          <a:lstStyle/>
          <a:p>
            <a:pPr>
              <a:buClr>
                <a:srgbClr val="000000"/>
              </a:buClr>
              <a:buFont typeface="Arial" pitchFamily="34" charset="0"/>
              <a:buNone/>
            </a:pPr>
            <a:r>
              <a:rPr lang="en-US" sz="900" b="1"/>
              <a:t>Total deaths reported under Maternal Deaths</a:t>
            </a:r>
          </a:p>
        </p:txBody>
      </p:sp>
      <p:pic>
        <p:nvPicPr>
          <p:cNvPr id="3" name="Picture 2" descr="A picture containing outdoor, person, ground, person">
            <a:extLst>
              <a:ext uri="{FF2B5EF4-FFF2-40B4-BE49-F238E27FC236}"/>
            </a:extLst>
          </p:cNvPr>
          <p:cNvPicPr>
            <a:picLocks noChangeAspect="1"/>
          </p:cNvPicPr>
          <p:nvPr/>
        </p:nvPicPr>
        <p:blipFill rotWithShape="1">
          <a:blip r:embed="rId3" cstate="print">
            <a:extLst/>
          </a:blip>
          <a:srcRect l="10199" t="3244" r="11670" b="11654"/>
          <a:stretch/>
        </p:blipFill>
        <p:spPr>
          <a:xfrm>
            <a:off x="76200" y="514350"/>
            <a:ext cx="2615609" cy="1605515"/>
          </a:xfrm>
          <a:prstGeom prst="rect">
            <a:avLst/>
          </a:prstGeom>
          <a:ln>
            <a:noFill/>
          </a:ln>
          <a:effectLst>
            <a:softEdge rad="112500"/>
          </a:effectLst>
        </p:spPr>
      </p:pic>
      <p:sp>
        <p:nvSpPr>
          <p:cNvPr id="25612" name="Text Placeholder 4"/>
          <p:cNvSpPr txBox="1">
            <a:spLocks/>
          </p:cNvSpPr>
          <p:nvPr/>
        </p:nvSpPr>
        <p:spPr bwMode="auto">
          <a:xfrm>
            <a:off x="5257800" y="2582863"/>
            <a:ext cx="3886200" cy="290512"/>
          </a:xfrm>
          <a:prstGeom prst="rect">
            <a:avLst/>
          </a:prstGeom>
          <a:solidFill>
            <a:schemeClr val="accent5">
              <a:lumMod val="75000"/>
            </a:schemeClr>
          </a:solidFill>
          <a:ln w="9525">
            <a:noFill/>
            <a:miter lim="800000"/>
            <a:headEnd/>
            <a:tailEnd/>
          </a:ln>
        </p:spPr>
        <p:txBody>
          <a:bodyPr lIns="30256" tIns="30256" rIns="30256" bIns="30256"/>
          <a:lstStyle/>
          <a:p>
            <a:pPr algn="ctr" defTabSz="912813">
              <a:lnSpc>
                <a:spcPct val="90000"/>
              </a:lnSpc>
              <a:spcBef>
                <a:spcPts val="1000"/>
              </a:spcBef>
              <a:buClr>
                <a:srgbClr val="000000"/>
              </a:buClr>
              <a:buFont typeface="Arial" pitchFamily="34" charset="0"/>
              <a:buNone/>
            </a:pPr>
            <a:r>
              <a:rPr lang="en-US" b="1" dirty="0">
                <a:solidFill>
                  <a:schemeClr val="bg1"/>
                </a:solidFill>
              </a:rPr>
              <a:t>Maternal Deaths reported by </a:t>
            </a:r>
            <a:r>
              <a:rPr lang="en-US" b="1" dirty="0" err="1">
                <a:solidFill>
                  <a:schemeClr val="bg1"/>
                </a:solidFill>
              </a:rPr>
              <a:t>Sanginis</a:t>
            </a:r>
            <a:endParaRPr lang="en-US" b="1" dirty="0">
              <a:solidFill>
                <a:schemeClr val="bg1"/>
              </a:solidFill>
            </a:endParaRPr>
          </a:p>
        </p:txBody>
      </p:sp>
      <p:sp>
        <p:nvSpPr>
          <p:cNvPr id="25613" name="Text Placeholder 4"/>
          <p:cNvSpPr txBox="1">
            <a:spLocks/>
          </p:cNvSpPr>
          <p:nvPr/>
        </p:nvSpPr>
        <p:spPr bwMode="auto">
          <a:xfrm>
            <a:off x="5257801" y="57150"/>
            <a:ext cx="3733800" cy="457200"/>
          </a:xfrm>
          <a:prstGeom prst="rect">
            <a:avLst/>
          </a:prstGeom>
          <a:solidFill>
            <a:schemeClr val="accent5">
              <a:lumMod val="75000"/>
            </a:schemeClr>
          </a:solidFill>
          <a:ln w="9525">
            <a:noFill/>
            <a:miter lim="800000"/>
            <a:headEnd/>
            <a:tailEnd/>
          </a:ln>
        </p:spPr>
        <p:txBody>
          <a:bodyPr lIns="30256" tIns="30256" rIns="30256" bIns="30256" anchor="ctr"/>
          <a:lstStyle/>
          <a:p>
            <a:pPr algn="ctr" defTabSz="912813">
              <a:lnSpc>
                <a:spcPct val="90000"/>
              </a:lnSpc>
              <a:spcBef>
                <a:spcPts val="1000"/>
              </a:spcBef>
              <a:buClr>
                <a:srgbClr val="000000"/>
              </a:buClr>
              <a:buFont typeface="Arial" pitchFamily="34" charset="0"/>
              <a:buNone/>
            </a:pPr>
            <a:r>
              <a:rPr lang="en-US" b="1" dirty="0">
                <a:solidFill>
                  <a:schemeClr val="bg1"/>
                </a:solidFill>
              </a:rPr>
              <a:t>Child Deaths reported by </a:t>
            </a:r>
            <a:r>
              <a:rPr lang="en-US" b="1" dirty="0" err="1">
                <a:solidFill>
                  <a:schemeClr val="bg1"/>
                </a:solidFill>
              </a:rPr>
              <a:t>Sanginis</a:t>
            </a:r>
            <a:endParaRPr lang="en-US" b="1" dirty="0">
              <a:solidFill>
                <a:schemeClr val="bg1"/>
              </a:solidFill>
            </a:endParaRPr>
          </a:p>
        </p:txBody>
      </p:sp>
      <p:graphicFrame>
        <p:nvGraphicFramePr>
          <p:cNvPr id="5" name="Chart 4">
            <a:extLst>
              <a:ext uri="{FF2B5EF4-FFF2-40B4-BE49-F238E27FC236}"/>
            </a:extLst>
          </p:cNvPr>
          <p:cNvGraphicFramePr>
            <a:graphicFrameLocks/>
          </p:cNvGraphicFramePr>
          <p:nvPr/>
        </p:nvGraphicFramePr>
        <p:xfrm>
          <a:off x="5257801" y="2873376"/>
          <a:ext cx="3886200" cy="206057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extLst>
          </p:cNvPr>
          <p:cNvGraphicFramePr>
            <a:graphicFrameLocks/>
          </p:cNvGraphicFramePr>
          <p:nvPr/>
        </p:nvGraphicFramePr>
        <p:xfrm>
          <a:off x="5257800" y="590550"/>
          <a:ext cx="3728701" cy="1970138"/>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rPr>
              <a:t>Rogi</a:t>
            </a:r>
            <a:r>
              <a:rPr lang="en-US" sz="2800" b="1" dirty="0" smtClean="0">
                <a:solidFill>
                  <a:schemeClr val="bg1"/>
                </a:solidFill>
              </a:rPr>
              <a:t> </a:t>
            </a:r>
            <a:r>
              <a:rPr lang="en-US" sz="2800" b="1" dirty="0" err="1" smtClean="0">
                <a:solidFill>
                  <a:schemeClr val="bg1"/>
                </a:solidFill>
              </a:rPr>
              <a:t>Kalyan</a:t>
            </a:r>
            <a:r>
              <a:rPr lang="en-US" sz="2800" b="1" dirty="0" smtClean="0">
                <a:solidFill>
                  <a:schemeClr val="bg1"/>
                </a:solidFill>
              </a:rPr>
              <a:t> </a:t>
            </a:r>
            <a:r>
              <a:rPr lang="en-US" sz="2800" b="1" dirty="0" err="1" smtClean="0">
                <a:solidFill>
                  <a:schemeClr val="bg1"/>
                </a:solidFill>
              </a:rPr>
              <a:t>Samiti</a:t>
            </a:r>
            <a:r>
              <a:rPr lang="en-US" sz="2800" b="1" dirty="0" smtClean="0">
                <a:solidFill>
                  <a:schemeClr val="bg1"/>
                </a:solidFill>
              </a:rPr>
              <a:t> (RKS)</a:t>
            </a:r>
          </a:p>
        </p:txBody>
      </p:sp>
      <p:graphicFrame>
        <p:nvGraphicFramePr>
          <p:cNvPr id="3" name="Diagram 2">
            <a:extLst>
              <a:ext uri="{FF2B5EF4-FFF2-40B4-BE49-F238E27FC236}"/>
            </a:extLst>
          </p:cNvPr>
          <p:cNvGraphicFramePr/>
          <p:nvPr/>
        </p:nvGraphicFramePr>
        <p:xfrm>
          <a:off x="304800" y="819150"/>
          <a:ext cx="8429684" cy="2124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Table 3">
            <a:extLst>
              <a:ext uri="{FF2B5EF4-FFF2-40B4-BE49-F238E27FC236}"/>
            </a:extLst>
          </p:cNvPr>
          <p:cNvGraphicFramePr>
            <a:graphicFrameLocks noGrp="1"/>
          </p:cNvGraphicFramePr>
          <p:nvPr/>
        </p:nvGraphicFramePr>
        <p:xfrm>
          <a:off x="433388" y="3144838"/>
          <a:ext cx="8180386" cy="1621075"/>
        </p:xfrm>
        <a:graphic>
          <a:graphicData uri="http://schemas.openxmlformats.org/drawingml/2006/table">
            <a:tbl>
              <a:tblPr/>
              <a:tblGrid>
                <a:gridCol w="1093756">
                  <a:extLst>
                    <a:ext uri="{9D8B030D-6E8A-4147-A177-3AD203B41FA5}"/>
                  </a:extLst>
                </a:gridCol>
                <a:gridCol w="1093756">
                  <a:extLst>
                    <a:ext uri="{9D8B030D-6E8A-4147-A177-3AD203B41FA5}"/>
                  </a:extLst>
                </a:gridCol>
                <a:gridCol w="1298837">
                  <a:extLst>
                    <a:ext uri="{9D8B030D-6E8A-4147-A177-3AD203B41FA5}"/>
                  </a:extLst>
                </a:gridCol>
                <a:gridCol w="1207689">
                  <a:extLst>
                    <a:ext uri="{9D8B030D-6E8A-4147-A177-3AD203B41FA5}"/>
                  </a:extLst>
                </a:gridCol>
                <a:gridCol w="1162115">
                  <a:extLst>
                    <a:ext uri="{9D8B030D-6E8A-4147-A177-3AD203B41FA5}"/>
                  </a:extLst>
                </a:gridCol>
                <a:gridCol w="1093756">
                  <a:extLst>
                    <a:ext uri="{9D8B030D-6E8A-4147-A177-3AD203B41FA5}"/>
                  </a:extLst>
                </a:gridCol>
                <a:gridCol w="1230477">
                  <a:extLst>
                    <a:ext uri="{9D8B030D-6E8A-4147-A177-3AD203B41FA5}"/>
                  </a:extLst>
                </a:gridCol>
              </a:tblGrid>
              <a:tr h="190448">
                <a:tc rowSpan="2">
                  <a:txBody>
                    <a:bodyPr/>
                    <a:lstStyle/>
                    <a:p>
                      <a:pPr algn="ctr" fontAlgn="t"/>
                      <a:r>
                        <a:rPr lang="en-US" sz="1200" b="1" i="0" u="none" strike="noStrike" dirty="0">
                          <a:solidFill>
                            <a:srgbClr val="1D1D1E"/>
                          </a:solidFill>
                          <a:latin typeface="Calibri Light"/>
                        </a:rPr>
                        <a:t>Project phase</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rowSpan="2">
                  <a:txBody>
                    <a:bodyPr/>
                    <a:lstStyle/>
                    <a:p>
                      <a:pPr algn="ctr" fontAlgn="t"/>
                      <a:r>
                        <a:rPr lang="en-US" sz="1200" b="1" i="0" u="none" strike="noStrike" dirty="0">
                          <a:solidFill>
                            <a:srgbClr val="1D1D1E"/>
                          </a:solidFill>
                          <a:latin typeface="Calibri Light"/>
                        </a:rPr>
                        <a:t>No. of districts</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gridSpan="3">
                  <a:txBody>
                    <a:bodyPr/>
                    <a:lstStyle/>
                    <a:p>
                      <a:pPr algn="ctr" fontAlgn="t"/>
                      <a:r>
                        <a:rPr lang="en-US" sz="1200" b="1" i="0" u="none" strike="noStrike" dirty="0">
                          <a:solidFill>
                            <a:srgbClr val="1D1D1E"/>
                          </a:solidFill>
                          <a:latin typeface="Calibri Light"/>
                        </a:rPr>
                        <a:t>Health facilities covered</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tc hMerge="1">
                  <a:txBody>
                    <a:bodyPr/>
                    <a:lstStyle/>
                    <a:p>
                      <a:endParaRPr lang="en-US"/>
                    </a:p>
                  </a:txBody>
                  <a:tcPr/>
                </a:tc>
                <a:tc rowSpan="2">
                  <a:txBody>
                    <a:bodyPr/>
                    <a:lstStyle/>
                    <a:p>
                      <a:pPr algn="ctr" fontAlgn="t"/>
                      <a:r>
                        <a:rPr lang="en-US" sz="1200" b="1" i="0" u="none" strike="noStrike">
                          <a:solidFill>
                            <a:srgbClr val="1D1D1E"/>
                          </a:solidFill>
                          <a:latin typeface="Calibri Light"/>
                        </a:rPr>
                        <a:t>Total RKS covered</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rowSpan="2">
                  <a:txBody>
                    <a:bodyPr/>
                    <a:lstStyle/>
                    <a:p>
                      <a:pPr algn="ctr" fontAlgn="t"/>
                      <a:r>
                        <a:rPr lang="en-US" sz="1200" b="1" i="0" u="none" strike="noStrike" dirty="0">
                          <a:solidFill>
                            <a:srgbClr val="1D1D1E"/>
                          </a:solidFill>
                          <a:latin typeface="Calibri Light"/>
                        </a:rPr>
                        <a:t>No of RKS members trained</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extLst>
              </a:tr>
              <a:tr h="442656">
                <a:tc vMerge="1">
                  <a:txBody>
                    <a:bodyPr/>
                    <a:lstStyle/>
                    <a:p>
                      <a:endParaRPr lang="en-US"/>
                    </a:p>
                  </a:txBody>
                  <a:tcPr/>
                </a:tc>
                <a:tc vMerge="1">
                  <a:txBody>
                    <a:bodyPr/>
                    <a:lstStyle/>
                    <a:p>
                      <a:endParaRPr lang="en-US"/>
                    </a:p>
                  </a:txBody>
                  <a:tcPr/>
                </a:tc>
                <a:tc>
                  <a:txBody>
                    <a:bodyPr/>
                    <a:lstStyle/>
                    <a:p>
                      <a:pPr algn="ctr" fontAlgn="t"/>
                      <a:r>
                        <a:rPr lang="en-US" sz="1200" b="1" i="0" u="none" strike="noStrike" dirty="0">
                          <a:solidFill>
                            <a:srgbClr val="1D1D1E"/>
                          </a:solidFill>
                          <a:latin typeface="Calibri Light"/>
                        </a:rPr>
                        <a:t>District Hospital</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CHC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UCHC</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vMerge="1">
                  <a:txBody>
                    <a:bodyPr/>
                    <a:lstStyle/>
                    <a:p>
                      <a:endParaRPr lang="en-US"/>
                    </a:p>
                  </a:txBody>
                  <a:tcPr/>
                </a:tc>
                <a:tc vMerge="1">
                  <a:txBody>
                    <a:bodyPr/>
                    <a:lstStyle/>
                    <a:p>
                      <a:endParaRPr lang="en-US"/>
                    </a:p>
                  </a:txBody>
                  <a:tcPr/>
                </a:tc>
                <a:extLst>
                  <a:ext uri="{0D108BD9-81ED-4DB2-BD59-A6C34878D82A}"/>
                </a:extLst>
              </a:tr>
              <a:tr h="190448">
                <a:tc>
                  <a:txBody>
                    <a:bodyPr/>
                    <a:lstStyle/>
                    <a:p>
                      <a:pPr algn="ctr" fontAlgn="t"/>
                      <a:r>
                        <a:rPr lang="en-US" sz="1200" b="0" i="0" u="none" strike="noStrike" dirty="0">
                          <a:solidFill>
                            <a:srgbClr val="1D1D1E"/>
                          </a:solidFill>
                          <a:latin typeface="Calibri Light"/>
                        </a:rPr>
                        <a:t>Pilot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a:txBody>
                    <a:bodyPr/>
                    <a:lstStyle/>
                    <a:p>
                      <a:pPr algn="ctr" fontAlgn="t"/>
                      <a:r>
                        <a:rPr lang="en-US" sz="1200" b="0" i="0" u="none" strike="noStrike" dirty="0">
                          <a:solidFill>
                            <a:srgbClr val="1D1D1E"/>
                          </a:solidFill>
                          <a:latin typeface="Calibri Light"/>
                        </a:rPr>
                        <a:t>1</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10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8</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27</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90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90448">
                <a:tc>
                  <a:txBody>
                    <a:bodyPr/>
                    <a:lstStyle/>
                    <a:p>
                      <a:pPr algn="ctr" fontAlgn="t"/>
                      <a:r>
                        <a:rPr lang="en-US" sz="1200" b="0" i="0" u="none" strike="noStrike" dirty="0">
                          <a:solidFill>
                            <a:srgbClr val="1D1D1E"/>
                          </a:solidFill>
                          <a:latin typeface="Calibri Light"/>
                        </a:rPr>
                        <a:t>First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t"/>
                      <a:r>
                        <a:rPr lang="en-US" sz="1200" b="0" i="0" u="none" strike="noStrike" dirty="0">
                          <a:solidFill>
                            <a:srgbClr val="1D1D1E"/>
                          </a:solidFill>
                          <a:latin typeface="Calibri Light"/>
                        </a:rPr>
                        <a:t>10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29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139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168</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936</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225939">
                <a:tc>
                  <a:txBody>
                    <a:bodyPr/>
                    <a:lstStyle/>
                    <a:p>
                      <a:pPr algn="ctr" fontAlgn="t"/>
                      <a:r>
                        <a:rPr lang="en-US" sz="1200" b="0" i="0" u="none" strike="noStrike" dirty="0">
                          <a:solidFill>
                            <a:srgbClr val="1D1D1E"/>
                          </a:solidFill>
                          <a:latin typeface="Calibri Light"/>
                        </a:rPr>
                        <a:t>Second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t"/>
                      <a:r>
                        <a:rPr lang="en-US" sz="1200" b="0" i="0" u="none" strike="noStrike">
                          <a:solidFill>
                            <a:srgbClr val="1D1D1E"/>
                          </a:solidFill>
                          <a:latin typeface="Calibri Light"/>
                        </a:rPr>
                        <a:t>20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40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275</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315</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1195</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90448">
                <a:tc>
                  <a:txBody>
                    <a:bodyPr/>
                    <a:lstStyle/>
                    <a:p>
                      <a:pPr algn="ctr" fontAlgn="t"/>
                      <a:r>
                        <a:rPr lang="en-US" sz="1200" b="0" i="0" u="none" strike="noStrike" dirty="0">
                          <a:solidFill>
                            <a:srgbClr val="1D1D1E"/>
                          </a:solidFill>
                          <a:latin typeface="Calibri Light"/>
                        </a:rPr>
                        <a:t>Third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t"/>
                      <a:r>
                        <a:rPr lang="en-US" sz="1200" b="0" i="0" u="none" strike="noStrike">
                          <a:solidFill>
                            <a:srgbClr val="1D1D1E"/>
                          </a:solidFill>
                          <a:latin typeface="Calibri Light"/>
                        </a:rPr>
                        <a:t>26</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1D1D1E"/>
                          </a:solidFill>
                          <a:latin typeface="Calibri Light"/>
                        </a:rPr>
                        <a:t>50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329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0</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379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dirty="0">
                          <a:solidFill>
                            <a:srgbClr val="1D1D1E"/>
                          </a:solidFill>
                          <a:latin typeface="Calibri Light"/>
                        </a:rPr>
                        <a:t>827</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extLst>
              </a:tr>
              <a:tr h="190448">
                <a:tc>
                  <a:txBody>
                    <a:bodyPr/>
                    <a:lstStyle/>
                    <a:p>
                      <a:pPr algn="ctr" fontAlgn="t"/>
                      <a:r>
                        <a:rPr lang="en-US" sz="1200" b="1" i="0" u="none" strike="noStrike" dirty="0">
                          <a:solidFill>
                            <a:srgbClr val="1D1D1E"/>
                          </a:solidFill>
                          <a:latin typeface="Calibri Light"/>
                        </a:rPr>
                        <a:t>Total </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57</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129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752</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8</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889</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t"/>
                      <a:r>
                        <a:rPr lang="en-US" sz="1200" b="1" i="0" u="none" strike="noStrike" dirty="0">
                          <a:solidFill>
                            <a:srgbClr val="1D1D1E"/>
                          </a:solidFill>
                          <a:latin typeface="Calibri Light"/>
                        </a:rPr>
                        <a:t>3048</a:t>
                      </a:r>
                    </a:p>
                  </a:txBody>
                  <a:tcPr marL="7620" marR="7620" marT="761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Health and Wellness </a:t>
            </a:r>
            <a:r>
              <a:rPr lang="en-US" sz="2800" b="1" dirty="0" err="1" smtClean="0">
                <a:solidFill>
                  <a:schemeClr val="bg1"/>
                </a:solidFill>
                <a:cs typeface="Times New Roman" pitchFamily="18" charset="0"/>
              </a:rPr>
              <a:t>Centres</a:t>
            </a:r>
            <a:endParaRPr lang="en-IN" altLang="en-US" sz="2800" b="1" dirty="0" smtClean="0">
              <a:solidFill>
                <a:schemeClr val="bg1"/>
              </a:solidFill>
              <a:latin typeface="+mj-lt"/>
              <a:cs typeface="Times New Roman" pitchFamily="18" charset="0"/>
            </a:endParaRPr>
          </a:p>
        </p:txBody>
      </p:sp>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HWC Conditionality Target Vs Achievements</a:t>
            </a:r>
            <a:endParaRPr lang="en-US" sz="2800" b="1" dirty="0">
              <a:solidFill>
                <a:schemeClr val="bg1"/>
              </a:solidFill>
            </a:endParaRPr>
          </a:p>
        </p:txBody>
      </p:sp>
      <p:graphicFrame>
        <p:nvGraphicFramePr>
          <p:cNvPr id="4" name="Table 3"/>
          <p:cNvGraphicFramePr>
            <a:graphicFrameLocks noGrp="1"/>
          </p:cNvGraphicFramePr>
          <p:nvPr/>
        </p:nvGraphicFramePr>
        <p:xfrm>
          <a:off x="533400" y="895350"/>
          <a:ext cx="8229601" cy="2057401"/>
        </p:xfrm>
        <a:graphic>
          <a:graphicData uri="http://schemas.openxmlformats.org/drawingml/2006/table">
            <a:tbl>
              <a:tblPr firstRow="1" firstCol="1" bandRow="1">
                <a:tableStyleId>{8799B23B-EC83-4686-B30A-512413B5E67A}</a:tableStyleId>
              </a:tblPr>
              <a:tblGrid>
                <a:gridCol w="1728696"/>
                <a:gridCol w="2894675"/>
                <a:gridCol w="1799789"/>
                <a:gridCol w="1806441"/>
              </a:tblGrid>
              <a:tr h="757989">
                <a:tc>
                  <a:txBody>
                    <a:bodyPr/>
                    <a:lstStyle/>
                    <a:p>
                      <a:pPr marL="0" marR="0" algn="ctr">
                        <a:lnSpc>
                          <a:spcPct val="107000"/>
                        </a:lnSpc>
                        <a:spcBef>
                          <a:spcPts val="0"/>
                        </a:spcBef>
                        <a:spcAft>
                          <a:spcPts val="0"/>
                        </a:spcAft>
                      </a:pPr>
                      <a:r>
                        <a:rPr lang="en-IN" sz="1200" dirty="0">
                          <a:effectLst/>
                        </a:rPr>
                        <a:t>Facility Category</a:t>
                      </a:r>
                      <a:endParaRPr lang="en-US" sz="1100" dirty="0">
                        <a:effectLst/>
                        <a:latin typeface="Calibri" pitchFamily="34" charset="0"/>
                        <a:ea typeface="Calibri"/>
                        <a:cs typeface="Calibri" pitchFamily="34" charset="0"/>
                      </a:endParaRPr>
                    </a:p>
                  </a:txBody>
                  <a:tcPr marL="50708" marR="50708" marT="0" marB="0" anchor="ctr">
                    <a:solidFill>
                      <a:schemeClr val="accent5">
                        <a:lumMod val="40000"/>
                        <a:lumOff val="60000"/>
                      </a:schemeClr>
                    </a:solidFill>
                  </a:tcPr>
                </a:tc>
                <a:tc>
                  <a:txBody>
                    <a:bodyPr/>
                    <a:lstStyle/>
                    <a:p>
                      <a:pPr marL="0" marR="0" algn="ctr">
                        <a:lnSpc>
                          <a:spcPct val="107000"/>
                        </a:lnSpc>
                        <a:spcBef>
                          <a:spcPts val="0"/>
                        </a:spcBef>
                        <a:spcAft>
                          <a:spcPts val="0"/>
                        </a:spcAft>
                      </a:pPr>
                      <a:r>
                        <a:rPr lang="en-IN" sz="1200" dirty="0">
                          <a:effectLst/>
                        </a:rPr>
                        <a:t>Conditionality Target up to Dec. 22</a:t>
                      </a:r>
                      <a:endParaRPr lang="en-US" sz="1100" dirty="0">
                        <a:effectLst/>
                        <a:latin typeface="Calibri" pitchFamily="34" charset="0"/>
                        <a:ea typeface="Calibri"/>
                        <a:cs typeface="Calibri" pitchFamily="34" charset="0"/>
                      </a:endParaRPr>
                    </a:p>
                  </a:txBody>
                  <a:tcPr marL="50708" marR="50708" marT="0" marB="0" anchor="ctr">
                    <a:solidFill>
                      <a:schemeClr val="accent5">
                        <a:lumMod val="40000"/>
                        <a:lumOff val="60000"/>
                      </a:schemeClr>
                    </a:solidFill>
                  </a:tcPr>
                </a:tc>
                <a:tc>
                  <a:txBody>
                    <a:bodyPr/>
                    <a:lstStyle/>
                    <a:p>
                      <a:pPr marL="0" marR="0" algn="ctr">
                        <a:lnSpc>
                          <a:spcPct val="107000"/>
                        </a:lnSpc>
                        <a:spcBef>
                          <a:spcPts val="0"/>
                        </a:spcBef>
                        <a:spcAft>
                          <a:spcPts val="0"/>
                        </a:spcAft>
                      </a:pPr>
                      <a:r>
                        <a:rPr lang="en-IN" sz="1200" dirty="0">
                          <a:effectLst/>
                        </a:rPr>
                        <a:t>Currently Operational*</a:t>
                      </a:r>
                      <a:endParaRPr lang="en-US" sz="1100" dirty="0">
                        <a:effectLst/>
                        <a:latin typeface="Calibri" pitchFamily="34" charset="0"/>
                        <a:ea typeface="Calibri"/>
                        <a:cs typeface="Calibri" pitchFamily="34" charset="0"/>
                      </a:endParaRPr>
                    </a:p>
                  </a:txBody>
                  <a:tcPr marL="50708" marR="50708" marT="0" marB="0" anchor="ctr">
                    <a:solidFill>
                      <a:schemeClr val="accent5">
                        <a:lumMod val="40000"/>
                        <a:lumOff val="60000"/>
                      </a:schemeClr>
                    </a:solidFill>
                  </a:tcPr>
                </a:tc>
                <a:tc>
                  <a:txBody>
                    <a:bodyPr/>
                    <a:lstStyle/>
                    <a:p>
                      <a:pPr marL="0" marR="0" algn="ctr">
                        <a:lnSpc>
                          <a:spcPct val="107000"/>
                        </a:lnSpc>
                        <a:spcBef>
                          <a:spcPts val="0"/>
                        </a:spcBef>
                        <a:spcAft>
                          <a:spcPts val="0"/>
                        </a:spcAft>
                      </a:pPr>
                      <a:r>
                        <a:rPr lang="en-IN" sz="1200" dirty="0">
                          <a:effectLst/>
                        </a:rPr>
                        <a:t>Gap Till Dec. 2022</a:t>
                      </a:r>
                      <a:endParaRPr lang="en-US" sz="1100" dirty="0">
                        <a:effectLst/>
                        <a:latin typeface="Calibri" pitchFamily="34" charset="0"/>
                        <a:ea typeface="Calibri"/>
                        <a:cs typeface="Calibri" pitchFamily="34" charset="0"/>
                      </a:endParaRPr>
                    </a:p>
                  </a:txBody>
                  <a:tcPr marL="50708" marR="50708" marT="0" marB="0" anchor="ctr">
                    <a:solidFill>
                      <a:schemeClr val="accent5">
                        <a:lumMod val="40000"/>
                        <a:lumOff val="60000"/>
                      </a:schemeClr>
                    </a:solidFill>
                  </a:tcPr>
                </a:tc>
              </a:tr>
              <a:tr h="324853">
                <a:tc>
                  <a:txBody>
                    <a:bodyPr/>
                    <a:lstStyle/>
                    <a:p>
                      <a:pPr marL="0" marR="0" algn="ctr">
                        <a:lnSpc>
                          <a:spcPct val="107000"/>
                        </a:lnSpc>
                        <a:spcBef>
                          <a:spcPts val="0"/>
                        </a:spcBef>
                        <a:spcAft>
                          <a:spcPts val="0"/>
                        </a:spcAft>
                      </a:pPr>
                      <a:r>
                        <a:rPr lang="en-IN" sz="1200">
                          <a:effectLst/>
                        </a:rPr>
                        <a:t>SHCs</a:t>
                      </a:r>
                      <a:endParaRPr lang="en-US" sz="110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a:effectLst/>
                        </a:rPr>
                        <a:t>16105</a:t>
                      </a:r>
                      <a:endParaRPr lang="en-US" sz="1100"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11463*</a:t>
                      </a:r>
                      <a:endParaRPr lang="en-US" sz="1100"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4642</a:t>
                      </a:r>
                      <a:endParaRPr lang="en-US" sz="1100" dirty="0">
                        <a:effectLst/>
                        <a:latin typeface="Calibri" pitchFamily="34" charset="0"/>
                        <a:ea typeface="Calibri"/>
                        <a:cs typeface="Calibri" pitchFamily="34" charset="0"/>
                      </a:endParaRPr>
                    </a:p>
                  </a:txBody>
                  <a:tcPr marL="50708" marR="50708" marT="0" marB="0" anchor="ctr"/>
                </a:tc>
              </a:tr>
              <a:tr h="324853">
                <a:tc>
                  <a:txBody>
                    <a:bodyPr/>
                    <a:lstStyle/>
                    <a:p>
                      <a:pPr marL="0" marR="0" algn="ctr">
                        <a:lnSpc>
                          <a:spcPct val="107000"/>
                        </a:lnSpc>
                        <a:spcBef>
                          <a:spcPts val="0"/>
                        </a:spcBef>
                        <a:spcAft>
                          <a:spcPts val="0"/>
                        </a:spcAft>
                      </a:pPr>
                      <a:r>
                        <a:rPr lang="en-IN" sz="1200">
                          <a:effectLst/>
                        </a:rPr>
                        <a:t>PHCs</a:t>
                      </a:r>
                      <a:endParaRPr lang="en-US" sz="110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a:effectLst/>
                        </a:rPr>
                        <a:t>2727</a:t>
                      </a:r>
                      <a:endParaRPr lang="en-US" sz="1100"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2232</a:t>
                      </a:r>
                      <a:endParaRPr lang="en-US" sz="1100"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495</a:t>
                      </a:r>
                      <a:endParaRPr lang="en-US" sz="1100" dirty="0">
                        <a:effectLst/>
                        <a:latin typeface="Calibri" pitchFamily="34" charset="0"/>
                        <a:ea typeface="Calibri"/>
                        <a:cs typeface="Calibri" pitchFamily="34" charset="0"/>
                      </a:endParaRPr>
                    </a:p>
                  </a:txBody>
                  <a:tcPr marL="50708" marR="50708" marT="0" marB="0" anchor="ctr"/>
                </a:tc>
              </a:tr>
              <a:tr h="324853">
                <a:tc>
                  <a:txBody>
                    <a:bodyPr/>
                    <a:lstStyle/>
                    <a:p>
                      <a:pPr marL="0" marR="0" algn="ctr">
                        <a:lnSpc>
                          <a:spcPct val="107000"/>
                        </a:lnSpc>
                        <a:spcBef>
                          <a:spcPts val="0"/>
                        </a:spcBef>
                        <a:spcAft>
                          <a:spcPts val="0"/>
                        </a:spcAft>
                      </a:pPr>
                      <a:r>
                        <a:rPr lang="en-IN" sz="1200">
                          <a:effectLst/>
                        </a:rPr>
                        <a:t>UPHCs</a:t>
                      </a:r>
                      <a:endParaRPr lang="en-US" sz="110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a:effectLst/>
                        </a:rPr>
                        <a:t>592</a:t>
                      </a:r>
                      <a:endParaRPr lang="en-US" sz="1100"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a:effectLst/>
                        </a:rPr>
                        <a:t>506</a:t>
                      </a:r>
                      <a:endParaRPr lang="en-US" sz="110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a:effectLst/>
                        </a:rPr>
                        <a:t>86</a:t>
                      </a:r>
                      <a:endParaRPr lang="en-US" sz="1100" dirty="0">
                        <a:effectLst/>
                        <a:latin typeface="Calibri" pitchFamily="34" charset="0"/>
                        <a:ea typeface="Calibri"/>
                        <a:cs typeface="Calibri" pitchFamily="34" charset="0"/>
                      </a:endParaRPr>
                    </a:p>
                  </a:txBody>
                  <a:tcPr marL="50708" marR="50708" marT="0" marB="0" anchor="ctr"/>
                </a:tc>
              </a:tr>
              <a:tr h="324853">
                <a:tc>
                  <a:txBody>
                    <a:bodyPr/>
                    <a:lstStyle/>
                    <a:p>
                      <a:pPr marL="0" marR="0" algn="ctr">
                        <a:lnSpc>
                          <a:spcPct val="107000"/>
                        </a:lnSpc>
                        <a:spcBef>
                          <a:spcPts val="0"/>
                        </a:spcBef>
                        <a:spcAft>
                          <a:spcPts val="0"/>
                        </a:spcAft>
                      </a:pPr>
                      <a:r>
                        <a:rPr lang="en-IN" sz="1200">
                          <a:effectLst/>
                        </a:rPr>
                        <a:t>Total</a:t>
                      </a:r>
                      <a:endParaRPr lang="en-US" sz="110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a:effectLst/>
                        </a:rPr>
                        <a:t>19424</a:t>
                      </a:r>
                      <a:endParaRPr lang="en-US" sz="1100" b="1"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14201</a:t>
                      </a:r>
                      <a:endParaRPr lang="en-US" sz="1100" b="1" dirty="0">
                        <a:effectLst/>
                        <a:latin typeface="Calibri" pitchFamily="34" charset="0"/>
                        <a:ea typeface="Calibri"/>
                        <a:cs typeface="Calibri" pitchFamily="34" charset="0"/>
                      </a:endParaRPr>
                    </a:p>
                  </a:txBody>
                  <a:tcPr marL="50708" marR="50708" marT="0" marB="0" anchor="ctr"/>
                </a:tc>
                <a:tc>
                  <a:txBody>
                    <a:bodyPr/>
                    <a:lstStyle/>
                    <a:p>
                      <a:pPr marL="0" marR="0" algn="ctr">
                        <a:lnSpc>
                          <a:spcPct val="107000"/>
                        </a:lnSpc>
                        <a:spcBef>
                          <a:spcPts val="0"/>
                        </a:spcBef>
                        <a:spcAft>
                          <a:spcPts val="0"/>
                        </a:spcAft>
                      </a:pPr>
                      <a:r>
                        <a:rPr lang="en-IN" sz="1200" dirty="0" smtClean="0">
                          <a:effectLst/>
                        </a:rPr>
                        <a:t>5223</a:t>
                      </a:r>
                      <a:endParaRPr lang="en-US" sz="1100" b="1" dirty="0">
                        <a:effectLst/>
                        <a:latin typeface="Calibri" pitchFamily="34" charset="0"/>
                        <a:ea typeface="Calibri"/>
                        <a:cs typeface="Calibri" pitchFamily="34" charset="0"/>
                      </a:endParaRPr>
                    </a:p>
                  </a:txBody>
                  <a:tcPr marL="50708" marR="50708" marT="0" marB="0" anchor="ctr"/>
                </a:tc>
              </a:tr>
            </a:tbl>
          </a:graphicData>
        </a:graphic>
      </p:graphicFrame>
      <p:sp>
        <p:nvSpPr>
          <p:cNvPr id="5" name="Rectangle 4"/>
          <p:cNvSpPr/>
          <p:nvPr/>
        </p:nvSpPr>
        <p:spPr>
          <a:xfrm>
            <a:off x="609600" y="3409950"/>
            <a:ext cx="8001000" cy="1508125"/>
          </a:xfrm>
          <a:prstGeom prst="rect">
            <a:avLst/>
          </a:prstGeom>
        </p:spPr>
        <p:txBody>
          <a:bodyPr>
            <a:spAutoFit/>
          </a:bodyPr>
          <a:lstStyle/>
          <a:p>
            <a:pPr fontAlgn="auto">
              <a:spcBef>
                <a:spcPts val="0"/>
              </a:spcBef>
              <a:spcAft>
                <a:spcPts val="0"/>
              </a:spcAft>
              <a:buClr>
                <a:srgbClr val="000000"/>
              </a:buClr>
              <a:buFont typeface="Arial"/>
              <a:buNone/>
              <a:defRPr/>
            </a:pPr>
            <a:r>
              <a:rPr lang="en-IN" sz="1600" b="1" kern="0" dirty="0">
                <a:latin typeface="Dosis"/>
                <a:ea typeface="Dosis"/>
                <a:cs typeface="Dosis"/>
                <a:sym typeface="Dosis"/>
              </a:rPr>
              <a:t>Plan for availability of CHOs as per conditionality target by December -2022 :</a:t>
            </a:r>
          </a:p>
          <a:p>
            <a:pPr fontAlgn="auto">
              <a:spcBef>
                <a:spcPts val="0"/>
              </a:spcBef>
              <a:spcAft>
                <a:spcPts val="0"/>
              </a:spcAft>
              <a:buClr>
                <a:srgbClr val="000000"/>
              </a:buClr>
              <a:buFont typeface="Arial"/>
              <a:buNone/>
              <a:defRPr/>
            </a:pPr>
            <a:endParaRPr lang="en-US" sz="1600" b="1" kern="0" dirty="0">
              <a:latin typeface="Dosis"/>
              <a:ea typeface="Dosis"/>
              <a:cs typeface="Dosis"/>
              <a:sym typeface="Dosis"/>
            </a:endParaRPr>
          </a:p>
          <a:p>
            <a:pPr marL="171450" indent="-171450" fontAlgn="auto">
              <a:spcBef>
                <a:spcPts val="0"/>
              </a:spcBef>
              <a:spcAft>
                <a:spcPts val="0"/>
              </a:spcAft>
              <a:buClr>
                <a:srgbClr val="000000"/>
              </a:buClr>
              <a:buFont typeface="Arial" pitchFamily="34" charset="0"/>
              <a:buChar char="•"/>
              <a:defRPr/>
            </a:pPr>
            <a:r>
              <a:rPr lang="en-IN" sz="1200" b="1" kern="0" dirty="0">
                <a:latin typeface="Calibri" pitchFamily="34" charset="0"/>
                <a:ea typeface="Arial"/>
                <a:cs typeface="Calibri" pitchFamily="34" charset="0"/>
                <a:sym typeface="Arial"/>
              </a:rPr>
              <a:t> </a:t>
            </a:r>
            <a:r>
              <a:rPr lang="en-IN" sz="1200" kern="0" dirty="0">
                <a:latin typeface="Calibri" pitchFamily="34" charset="0"/>
                <a:ea typeface="Arial"/>
                <a:cs typeface="Calibri" pitchFamily="34" charset="0"/>
                <a:sym typeface="Arial"/>
              </a:rPr>
              <a:t>CBT examination held on 4</a:t>
            </a:r>
            <a:r>
              <a:rPr lang="en-IN" sz="1200" kern="0" baseline="30000" dirty="0">
                <a:latin typeface="Calibri" pitchFamily="34" charset="0"/>
                <a:ea typeface="Arial"/>
                <a:cs typeface="Calibri" pitchFamily="34" charset="0"/>
                <a:sym typeface="Arial"/>
              </a:rPr>
              <a:t>th</a:t>
            </a:r>
            <a:r>
              <a:rPr lang="en-IN" sz="1200" kern="0" dirty="0">
                <a:latin typeface="Calibri" pitchFamily="34" charset="0"/>
                <a:ea typeface="Arial"/>
                <a:cs typeface="Calibri" pitchFamily="34" charset="0"/>
                <a:sym typeface="Arial"/>
              </a:rPr>
              <a:t> &amp; 7</a:t>
            </a:r>
            <a:r>
              <a:rPr lang="en-IN" sz="1200" kern="0" baseline="30000" dirty="0">
                <a:latin typeface="Calibri" pitchFamily="34" charset="0"/>
                <a:ea typeface="Arial"/>
                <a:cs typeface="Calibri" pitchFamily="34" charset="0"/>
                <a:sym typeface="Arial"/>
              </a:rPr>
              <a:t>th</a:t>
            </a:r>
            <a:r>
              <a:rPr lang="en-IN" sz="1200" kern="0" dirty="0">
                <a:latin typeface="Calibri" pitchFamily="34" charset="0"/>
                <a:ea typeface="Arial"/>
                <a:cs typeface="Calibri" pitchFamily="34" charset="0"/>
                <a:sym typeface="Arial"/>
              </a:rPr>
              <a:t> September 2022 for 5505 CHOs. Considering 80% pass rate from previous batches 4404 CHOs are expected from CCHN training by February 2023.</a:t>
            </a:r>
            <a:endParaRPr lang="en-US" sz="1200" kern="0" dirty="0">
              <a:latin typeface="Calibri" pitchFamily="34" charset="0"/>
              <a:ea typeface="Arial"/>
              <a:cs typeface="Calibri" pitchFamily="34" charset="0"/>
              <a:sym typeface="Arial"/>
            </a:endParaRPr>
          </a:p>
          <a:p>
            <a:pPr fontAlgn="auto">
              <a:spcBef>
                <a:spcPts val="0"/>
              </a:spcBef>
              <a:spcAft>
                <a:spcPts val="0"/>
              </a:spcAft>
              <a:buClr>
                <a:srgbClr val="000000"/>
              </a:buClr>
              <a:buFont typeface="Arial"/>
              <a:buNone/>
              <a:defRPr/>
            </a:pPr>
            <a:r>
              <a:rPr lang="en-IN" sz="1200" kern="0" dirty="0">
                <a:latin typeface="Calibri" pitchFamily="34" charset="0"/>
                <a:ea typeface="Arial"/>
                <a:cs typeface="Calibri" pitchFamily="34" charset="0"/>
                <a:sym typeface="Arial"/>
              </a:rPr>
              <a:t> </a:t>
            </a:r>
            <a:endParaRPr lang="en-US" sz="1200" kern="0" dirty="0">
              <a:latin typeface="Calibri" pitchFamily="34" charset="0"/>
              <a:ea typeface="Arial"/>
              <a:cs typeface="Calibri" pitchFamily="34" charset="0"/>
              <a:sym typeface="Arial"/>
            </a:endParaRPr>
          </a:p>
          <a:p>
            <a:pPr marL="171450" indent="-171450" fontAlgn="auto">
              <a:spcBef>
                <a:spcPts val="0"/>
              </a:spcBef>
              <a:spcAft>
                <a:spcPts val="0"/>
              </a:spcAft>
              <a:buClr>
                <a:srgbClr val="000000"/>
              </a:buClr>
              <a:buFont typeface="Arial" pitchFamily="34" charset="0"/>
              <a:buChar char="•"/>
              <a:defRPr/>
            </a:pPr>
            <a:r>
              <a:rPr lang="en-IN" sz="1200" kern="0" dirty="0">
                <a:latin typeface="Calibri" pitchFamily="34" charset="0"/>
                <a:ea typeface="Arial"/>
                <a:cs typeface="Calibri" pitchFamily="34" charset="0"/>
                <a:sym typeface="Arial"/>
              </a:rPr>
              <a:t>Also, state is in process of direct recruitment of 4000 CHOs from BSc/PB BSc Nursing integrated institutions, (advertised in October, 2022) considering 60 % conversion rate 2400 CHO’s are expected to join from direct recruitment. </a:t>
            </a:r>
            <a:endParaRPr lang="en-US" sz="1200" kern="0" dirty="0">
              <a:latin typeface="Calibri" pitchFamily="34" charset="0"/>
              <a:ea typeface="Arial"/>
              <a:cs typeface="Calibri" pitchFamily="34" charset="0"/>
              <a:sym typeface="Arial"/>
            </a:endParaRPr>
          </a:p>
        </p:txBody>
      </p:sp>
      <p:sp>
        <p:nvSpPr>
          <p:cNvPr id="6" name="Rectangle 6"/>
          <p:cNvSpPr>
            <a:spLocks noChangeArrowheads="1"/>
          </p:cNvSpPr>
          <p:nvPr/>
        </p:nvSpPr>
        <p:spPr bwMode="auto">
          <a:xfrm>
            <a:off x="533400" y="3028950"/>
            <a:ext cx="2738438" cy="261938"/>
          </a:xfrm>
          <a:prstGeom prst="rect">
            <a:avLst/>
          </a:prstGeom>
          <a:noFill/>
          <a:ln w="9525">
            <a:noFill/>
            <a:miter lim="800000"/>
            <a:headEnd/>
            <a:tailEnd/>
          </a:ln>
        </p:spPr>
        <p:txBody>
          <a:bodyPr wrap="none">
            <a:spAutoFit/>
          </a:bodyPr>
          <a:lstStyle/>
          <a:p>
            <a:pPr>
              <a:buClr>
                <a:srgbClr val="000000"/>
              </a:buClr>
              <a:buFont typeface="Arial" pitchFamily="34" charset="0"/>
              <a:buNone/>
            </a:pPr>
            <a:r>
              <a:rPr lang="en-IN" sz="1100" dirty="0">
                <a:latin typeface="Calibri" pitchFamily="34" charset="0"/>
                <a:cs typeface="Calibri" pitchFamily="34" charset="0"/>
              </a:rPr>
              <a:t>*Including 386 State </a:t>
            </a:r>
            <a:r>
              <a:rPr lang="en-IN" sz="1100" dirty="0" err="1">
                <a:latin typeface="Calibri" pitchFamily="34" charset="0"/>
                <a:cs typeface="Calibri" pitchFamily="34" charset="0"/>
              </a:rPr>
              <a:t>Ayurvedic</a:t>
            </a:r>
            <a:r>
              <a:rPr lang="en-IN" sz="1100" dirty="0">
                <a:latin typeface="Calibri" pitchFamily="34" charset="0"/>
                <a:cs typeface="Calibri" pitchFamily="34" charset="0"/>
              </a:rPr>
              <a:t> Dispensaries.</a:t>
            </a:r>
            <a:endParaRPr lang="en-US" sz="11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fontScale="90000"/>
          </a:bodyPr>
          <a:lstStyle/>
          <a:p>
            <a:r>
              <a:rPr lang="en-US" sz="2800" b="1" dirty="0" smtClean="0">
                <a:solidFill>
                  <a:schemeClr val="bg1"/>
                </a:solidFill>
              </a:rPr>
              <a:t>Ensuring Availability of Essential Medicines at HWCs through CHO Led Model</a:t>
            </a:r>
            <a:endParaRPr lang="en-US" sz="2800" b="1" dirty="0">
              <a:solidFill>
                <a:schemeClr val="bg1"/>
              </a:solidFill>
            </a:endParaRPr>
          </a:p>
        </p:txBody>
      </p:sp>
      <p:sp>
        <p:nvSpPr>
          <p:cNvPr id="3" name="TextBox 3"/>
          <p:cNvSpPr txBox="1">
            <a:spLocks noChangeArrowheads="1"/>
          </p:cNvSpPr>
          <p:nvPr/>
        </p:nvSpPr>
        <p:spPr bwMode="auto">
          <a:xfrm>
            <a:off x="628650" y="744538"/>
            <a:ext cx="8166100" cy="359009"/>
          </a:xfrm>
          <a:prstGeom prst="rect">
            <a:avLst/>
          </a:prstGeom>
          <a:noFill/>
          <a:ln w="9525">
            <a:noFill/>
            <a:miter lim="800000"/>
            <a:headEnd/>
            <a:tailEnd/>
          </a:ln>
        </p:spPr>
        <p:txBody>
          <a:bodyPr lIns="68580" tIns="34290" rIns="68580" bIns="34290">
            <a:spAutoFit/>
          </a:bodyPr>
          <a:lstStyle/>
          <a:p>
            <a:pPr defTabSz="685800">
              <a:lnSpc>
                <a:spcPct val="150000"/>
              </a:lnSpc>
              <a:buFont typeface="Arial" pitchFamily="34" charset="0"/>
              <a:buNone/>
            </a:pPr>
            <a:r>
              <a:rPr lang="en-US" sz="1200" b="1" dirty="0">
                <a:latin typeface="Calibri" pitchFamily="34" charset="0"/>
                <a:cs typeface="Calibri" pitchFamily="34" charset="0"/>
              </a:rPr>
              <a:t>Objective: </a:t>
            </a:r>
            <a:r>
              <a:rPr lang="en-US" sz="1400" dirty="0">
                <a:latin typeface="Calibri" pitchFamily="34" charset="0"/>
                <a:cs typeface="Calibri" pitchFamily="34" charset="0"/>
              </a:rPr>
              <a:t>Ensuring availability of medicines at SHC-HWC with the help of CHOs through DVDMS portal</a:t>
            </a:r>
          </a:p>
        </p:txBody>
      </p:sp>
      <p:sp>
        <p:nvSpPr>
          <p:cNvPr id="4" name="TextBox 5"/>
          <p:cNvSpPr txBox="1">
            <a:spLocks noChangeArrowheads="1"/>
          </p:cNvSpPr>
          <p:nvPr/>
        </p:nvSpPr>
        <p:spPr bwMode="auto">
          <a:xfrm>
            <a:off x="609600" y="1047750"/>
            <a:ext cx="8143875" cy="484748"/>
          </a:xfrm>
          <a:prstGeom prst="rect">
            <a:avLst/>
          </a:prstGeom>
          <a:noFill/>
          <a:ln w="12700">
            <a:solidFill>
              <a:schemeClr val="accent1"/>
            </a:solidFill>
            <a:miter lim="800000"/>
            <a:headEnd/>
            <a:tailEnd/>
          </a:ln>
        </p:spPr>
        <p:txBody>
          <a:bodyPr wrap="square" lIns="68580" tIns="34290" rIns="68580" bIns="34290" anchor="ctr">
            <a:spAutoFit/>
          </a:bodyPr>
          <a:lstStyle/>
          <a:p>
            <a:pPr algn="ctr" defTabSz="685800">
              <a:lnSpc>
                <a:spcPct val="150000"/>
              </a:lnSpc>
              <a:buFont typeface="Arial" pitchFamily="34" charset="0"/>
              <a:buNone/>
            </a:pPr>
            <a:r>
              <a:rPr lang="en-US" b="1" dirty="0">
                <a:latin typeface="Calibri" pitchFamily="34" charset="0"/>
                <a:cs typeface="Calibri" pitchFamily="34" charset="0"/>
              </a:rPr>
              <a:t>Guidelines issued to all districts on 07.09.2022 </a:t>
            </a:r>
            <a:endParaRPr lang="en-US" sz="1500" dirty="0">
              <a:latin typeface="Calibri" pitchFamily="34" charset="0"/>
              <a:cs typeface="Calibri" pitchFamily="34" charset="0"/>
            </a:endParaRPr>
          </a:p>
        </p:txBody>
      </p:sp>
      <p:pic>
        <p:nvPicPr>
          <p:cNvPr id="5" name="Picture 9"/>
          <p:cNvPicPr>
            <a:picLocks noChangeAspect="1" noChangeArrowheads="1"/>
          </p:cNvPicPr>
          <p:nvPr/>
        </p:nvPicPr>
        <p:blipFill>
          <a:blip r:embed="rId2"/>
          <a:srcRect/>
          <a:stretch>
            <a:fillRect/>
          </a:stretch>
        </p:blipFill>
        <p:spPr bwMode="auto">
          <a:xfrm>
            <a:off x="228600" y="1581150"/>
            <a:ext cx="4429125" cy="3138488"/>
          </a:xfrm>
          <a:prstGeom prst="rect">
            <a:avLst/>
          </a:prstGeom>
          <a:noFill/>
          <a:ln w="9525">
            <a:noFill/>
            <a:miter lim="800000"/>
            <a:headEnd/>
            <a:tailEnd/>
          </a:ln>
        </p:spPr>
      </p:pic>
      <p:sp>
        <p:nvSpPr>
          <p:cNvPr id="8" name="TextBox 7">
            <a:extLst>
              <a:ext uri="{FF2B5EF4-FFF2-40B4-BE49-F238E27FC236}"/>
            </a:extLst>
          </p:cNvPr>
          <p:cNvSpPr txBox="1"/>
          <p:nvPr/>
        </p:nvSpPr>
        <p:spPr>
          <a:xfrm>
            <a:off x="4648200" y="1524000"/>
            <a:ext cx="4114800" cy="2008242"/>
          </a:xfrm>
          <a:prstGeom prst="rect">
            <a:avLst/>
          </a:prstGeom>
          <a:noFill/>
          <a:ln>
            <a:solidFill>
              <a:schemeClr val="accent1"/>
            </a:solidFill>
          </a:ln>
        </p:spPr>
        <p:txBody>
          <a:bodyPr wrap="square" lIns="68580" tIns="34290" rIns="68580" bIns="34290">
            <a:spAutoFit/>
          </a:bodyPr>
          <a:lstStyle/>
          <a:p>
            <a:pPr defTabSz="685800" fontAlgn="auto">
              <a:lnSpc>
                <a:spcPct val="150000"/>
              </a:lnSpc>
              <a:spcBef>
                <a:spcPts val="0"/>
              </a:spcBef>
              <a:spcAft>
                <a:spcPts val="0"/>
              </a:spcAft>
              <a:buFont typeface="Arial"/>
              <a:buNone/>
              <a:defRPr/>
            </a:pPr>
            <a:r>
              <a:rPr lang="en-US" sz="1400" b="1" dirty="0">
                <a:solidFill>
                  <a:srgbClr val="BE0065"/>
                </a:solidFill>
                <a:latin typeface="Calibri" pitchFamily="34" charset="0"/>
                <a:cs typeface="Calibri" pitchFamily="34" charset="0"/>
                <a:sym typeface="Arial"/>
              </a:rPr>
              <a:t>Pilot in Fatehpur with </a:t>
            </a:r>
            <a:r>
              <a:rPr lang="en-US" sz="1400" b="1" dirty="0" err="1">
                <a:solidFill>
                  <a:srgbClr val="BE0065"/>
                </a:solidFill>
                <a:latin typeface="Calibri" pitchFamily="34" charset="0"/>
                <a:cs typeface="Calibri" pitchFamily="34" charset="0"/>
                <a:sym typeface="Arial"/>
              </a:rPr>
              <a:t>Jhpiego’s</a:t>
            </a:r>
            <a:r>
              <a:rPr lang="en-US" sz="1400" b="1" dirty="0">
                <a:solidFill>
                  <a:srgbClr val="BE0065"/>
                </a:solidFill>
                <a:latin typeface="Calibri" pitchFamily="34" charset="0"/>
                <a:cs typeface="Calibri" pitchFamily="34" charset="0"/>
                <a:sym typeface="Arial"/>
              </a:rPr>
              <a:t> Support: </a:t>
            </a:r>
          </a:p>
          <a:p>
            <a:pPr marL="257175" indent="-257175" defTabSz="685800" fontAlgn="auto">
              <a:lnSpc>
                <a:spcPct val="150000"/>
              </a:lnSpc>
              <a:spcBef>
                <a:spcPts val="0"/>
              </a:spcBef>
              <a:spcAft>
                <a:spcPts val="0"/>
              </a:spcAft>
              <a:buFontTx/>
              <a:buAutoNum type="arabicPeriod"/>
              <a:defRPr/>
            </a:pPr>
            <a:r>
              <a:rPr lang="en-US" sz="1400" dirty="0">
                <a:solidFill>
                  <a:prstClr val="black"/>
                </a:solidFill>
                <a:latin typeface="Calibri" pitchFamily="34" charset="0"/>
                <a:cs typeface="Calibri" pitchFamily="34" charset="0"/>
                <a:sym typeface="Arial"/>
              </a:rPr>
              <a:t>Average no. of medicines increased to 40-45 from earlier average of around 15-18 due to this initiative.</a:t>
            </a:r>
            <a:endParaRPr lang="en-US" sz="1400" dirty="0">
              <a:solidFill>
                <a:prstClr val="black"/>
              </a:solidFill>
              <a:latin typeface="Gill Sans MT" panose="020B0502020104020203" pitchFamily="34" charset="0"/>
              <a:cs typeface="+mn-cs"/>
              <a:sym typeface="Arial"/>
            </a:endParaRPr>
          </a:p>
          <a:p>
            <a:pPr marL="257175" indent="-257175" defTabSz="685800" fontAlgn="auto">
              <a:lnSpc>
                <a:spcPct val="150000"/>
              </a:lnSpc>
              <a:spcBef>
                <a:spcPts val="0"/>
              </a:spcBef>
              <a:spcAft>
                <a:spcPts val="0"/>
              </a:spcAft>
              <a:buFontTx/>
              <a:buAutoNum type="arabicPeriod"/>
              <a:defRPr/>
            </a:pPr>
            <a:r>
              <a:rPr lang="en-US" sz="1400" dirty="0">
                <a:solidFill>
                  <a:prstClr val="black"/>
                </a:solidFill>
                <a:latin typeface="Gill Sans MT" panose="020B0502020104020203" pitchFamily="34" charset="0"/>
                <a:cs typeface="+mn-cs"/>
                <a:sym typeface="Arial"/>
              </a:rPr>
              <a:t>Average cost of transportation per block – Rs. 3200</a:t>
            </a:r>
          </a:p>
        </p:txBody>
      </p:sp>
      <p:sp>
        <p:nvSpPr>
          <p:cNvPr id="9" name="TextBox 8">
            <a:extLst>
              <a:ext uri="{FF2B5EF4-FFF2-40B4-BE49-F238E27FC236}"/>
            </a:extLst>
          </p:cNvPr>
          <p:cNvSpPr txBox="1"/>
          <p:nvPr/>
        </p:nvSpPr>
        <p:spPr>
          <a:xfrm>
            <a:off x="4648200" y="3562350"/>
            <a:ext cx="4114800" cy="1038746"/>
          </a:xfrm>
          <a:prstGeom prst="rect">
            <a:avLst/>
          </a:prstGeom>
          <a:noFill/>
          <a:ln>
            <a:solidFill>
              <a:schemeClr val="accent1"/>
            </a:solidFill>
          </a:ln>
        </p:spPr>
        <p:txBody>
          <a:bodyPr wrap="square" lIns="68580" tIns="34290" rIns="68580" bIns="34290">
            <a:spAutoFit/>
          </a:bodyPr>
          <a:lstStyle/>
          <a:p>
            <a:pPr defTabSz="685800" fontAlgn="auto">
              <a:lnSpc>
                <a:spcPct val="150000"/>
              </a:lnSpc>
              <a:spcBef>
                <a:spcPts val="0"/>
              </a:spcBef>
              <a:spcAft>
                <a:spcPts val="0"/>
              </a:spcAft>
              <a:buFont typeface="Arial"/>
              <a:buNone/>
              <a:defRPr/>
            </a:pPr>
            <a:r>
              <a:rPr lang="en-US" sz="1400" b="1" dirty="0">
                <a:solidFill>
                  <a:srgbClr val="BE0065"/>
                </a:solidFill>
                <a:latin typeface="Calibri" pitchFamily="34" charset="0"/>
                <a:cs typeface="Calibri" pitchFamily="34" charset="0"/>
                <a:sym typeface="Arial"/>
              </a:rPr>
              <a:t>Challenges :</a:t>
            </a:r>
            <a:r>
              <a:rPr lang="en-US" sz="1400" b="1" dirty="0">
                <a:solidFill>
                  <a:srgbClr val="C00000"/>
                </a:solidFill>
                <a:latin typeface="Calibri" pitchFamily="34" charset="0"/>
                <a:cs typeface="Calibri" pitchFamily="34" charset="0"/>
                <a:sym typeface="Arial"/>
              </a:rPr>
              <a:t> </a:t>
            </a:r>
          </a:p>
          <a:p>
            <a:pPr marL="257175" indent="-257175" defTabSz="685800" fontAlgn="auto">
              <a:lnSpc>
                <a:spcPct val="150000"/>
              </a:lnSpc>
              <a:spcBef>
                <a:spcPts val="0"/>
              </a:spcBef>
              <a:spcAft>
                <a:spcPts val="0"/>
              </a:spcAft>
              <a:buFontTx/>
              <a:buAutoNum type="arabicPeriod"/>
              <a:defRPr/>
            </a:pPr>
            <a:r>
              <a:rPr lang="en-US" sz="1400" dirty="0">
                <a:solidFill>
                  <a:prstClr val="black"/>
                </a:solidFill>
                <a:latin typeface="Calibri" pitchFamily="34" charset="0"/>
                <a:cs typeface="Calibri" pitchFamily="34" charset="0"/>
                <a:sym typeface="Arial"/>
              </a:rPr>
              <a:t>Packaging delays at warehouse.</a:t>
            </a:r>
          </a:p>
          <a:p>
            <a:pPr marL="257175" indent="-257175" defTabSz="685800" fontAlgn="auto">
              <a:lnSpc>
                <a:spcPct val="150000"/>
              </a:lnSpc>
              <a:spcBef>
                <a:spcPts val="0"/>
              </a:spcBef>
              <a:spcAft>
                <a:spcPts val="0"/>
              </a:spcAft>
              <a:buFontTx/>
              <a:buAutoNum type="arabicPeriod"/>
              <a:defRPr/>
            </a:pPr>
            <a:r>
              <a:rPr lang="en-US" sz="1400" dirty="0">
                <a:solidFill>
                  <a:prstClr val="black"/>
                </a:solidFill>
                <a:latin typeface="Calibri" pitchFamily="34" charset="0"/>
                <a:cs typeface="Calibri" pitchFamily="34" charset="0"/>
                <a:sym typeface="Arial"/>
              </a:rPr>
              <a:t>Issues in DVDMS portal.</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kern="0" dirty="0" smtClean="0">
                <a:solidFill>
                  <a:schemeClr val="bg1"/>
                </a:solidFill>
                <a:cs typeface="Arial" pitchFamily="34" charset="0"/>
                <a:sym typeface="Dosis" charset="0"/>
              </a:rPr>
              <a:t>E-</a:t>
            </a:r>
            <a:r>
              <a:rPr lang="en-IN" sz="2800" b="1" kern="0" dirty="0" err="1" smtClean="0">
                <a:solidFill>
                  <a:schemeClr val="bg1"/>
                </a:solidFill>
                <a:cs typeface="Arial" pitchFamily="34" charset="0"/>
                <a:sym typeface="Dosis" charset="0"/>
              </a:rPr>
              <a:t>Sanjeevani</a:t>
            </a:r>
            <a:r>
              <a:rPr lang="en-IN" sz="2800" b="1" kern="0" dirty="0" smtClean="0">
                <a:solidFill>
                  <a:schemeClr val="bg1"/>
                </a:solidFill>
                <a:cs typeface="Arial" pitchFamily="34" charset="0"/>
                <a:sym typeface="Dosis" charset="0"/>
              </a:rPr>
              <a:t> Current Status of Consultations UP</a:t>
            </a:r>
            <a:endParaRPr lang="en-US" sz="3200" b="1" dirty="0">
              <a:solidFill>
                <a:schemeClr val="bg1"/>
              </a:solidFill>
            </a:endParaRPr>
          </a:p>
        </p:txBody>
      </p:sp>
      <p:graphicFrame>
        <p:nvGraphicFramePr>
          <p:cNvPr id="107522" name="Content Placeholder 5"/>
          <p:cNvGraphicFramePr>
            <a:graphicFrameLocks noGrp="1"/>
          </p:cNvGraphicFramePr>
          <p:nvPr/>
        </p:nvGraphicFramePr>
        <p:xfrm>
          <a:off x="457200" y="1581150"/>
          <a:ext cx="8397875" cy="1752600"/>
        </p:xfrm>
        <a:graphic>
          <a:graphicData uri="http://schemas.openxmlformats.org/presentationml/2006/ole">
            <p:oleObj spid="_x0000_s123906" r:id="rId3" imgW="8401016" imgH="2298391" progId="Excel.Sheet.8">
              <p:embed/>
            </p:oleObj>
          </a:graphicData>
        </a:graphic>
      </p:graphicFrame>
      <p:grpSp>
        <p:nvGrpSpPr>
          <p:cNvPr id="3" name="Group 20"/>
          <p:cNvGrpSpPr>
            <a:grpSpLocks/>
          </p:cNvGrpSpPr>
          <p:nvPr/>
        </p:nvGrpSpPr>
        <p:grpSpPr bwMode="auto">
          <a:xfrm>
            <a:off x="539750" y="3562350"/>
            <a:ext cx="8417864" cy="1569660"/>
            <a:chOff x="685800" y="1490565"/>
            <a:chExt cx="10887235" cy="2092893"/>
          </a:xfrm>
        </p:grpSpPr>
        <p:grpSp>
          <p:nvGrpSpPr>
            <p:cNvPr id="4" name="Group 19"/>
            <p:cNvGrpSpPr>
              <a:grpSpLocks/>
            </p:cNvGrpSpPr>
            <p:nvPr/>
          </p:nvGrpSpPr>
          <p:grpSpPr bwMode="auto">
            <a:xfrm>
              <a:off x="685800" y="2020316"/>
              <a:ext cx="3441148" cy="1230258"/>
              <a:chOff x="685800" y="1573276"/>
              <a:chExt cx="3441148" cy="1230258"/>
            </a:xfrm>
          </p:grpSpPr>
          <p:pic>
            <p:nvPicPr>
              <p:cNvPr id="17" name="Graphic 4" descr="Speaker Phone"/>
              <p:cNvPicPr>
                <a:picLocks noChangeAspect="1"/>
              </p:cNvPicPr>
              <p:nvPr/>
            </p:nvPicPr>
            <p:blipFill>
              <a:blip r:embed="rId4" cstate="print"/>
              <a:srcRect/>
              <a:stretch>
                <a:fillRect/>
              </a:stretch>
            </p:blipFill>
            <p:spPr bwMode="auto">
              <a:xfrm>
                <a:off x="685800" y="1573276"/>
                <a:ext cx="914400" cy="914400"/>
              </a:xfrm>
              <a:prstGeom prst="rect">
                <a:avLst/>
              </a:prstGeom>
              <a:noFill/>
              <a:ln w="9525">
                <a:noFill/>
                <a:miter lim="800000"/>
                <a:headEnd/>
                <a:tailEnd/>
              </a:ln>
            </p:spPr>
          </p:pic>
          <p:sp>
            <p:nvSpPr>
              <p:cNvPr id="18" name="TextBox 5"/>
              <p:cNvSpPr txBox="1">
                <a:spLocks noChangeArrowheads="1"/>
              </p:cNvSpPr>
              <p:nvPr/>
            </p:nvSpPr>
            <p:spPr bwMode="auto">
              <a:xfrm>
                <a:off x="1727199" y="1614979"/>
                <a:ext cx="2399749" cy="779704"/>
              </a:xfrm>
              <a:prstGeom prst="rect">
                <a:avLst/>
              </a:prstGeom>
              <a:noFill/>
              <a:ln w="9525">
                <a:noFill/>
                <a:miter lim="800000"/>
                <a:headEnd/>
                <a:tailEnd/>
              </a:ln>
            </p:spPr>
            <p:txBody>
              <a:bodyPr wrap="square">
                <a:spAutoFit/>
              </a:bodyPr>
              <a:lstStyle/>
              <a:p>
                <a:pPr>
                  <a:buClr>
                    <a:srgbClr val="000000"/>
                  </a:buClr>
                  <a:buFont typeface="Arial" pitchFamily="34" charset="0"/>
                  <a:buNone/>
                </a:pPr>
                <a:r>
                  <a:rPr lang="en-IN" sz="1600" b="1" dirty="0" err="1">
                    <a:solidFill>
                      <a:srgbClr val="235C04"/>
                    </a:solidFill>
                    <a:latin typeface="Bahnschrift" pitchFamily="34" charset="0"/>
                  </a:rPr>
                  <a:t>Teleconsultations</a:t>
                </a:r>
                <a:endParaRPr lang="en-IN" sz="1600" b="1" dirty="0">
                  <a:solidFill>
                    <a:srgbClr val="235C04"/>
                  </a:solidFill>
                  <a:latin typeface="Bahnschrift" pitchFamily="34" charset="0"/>
                </a:endParaRPr>
              </a:p>
              <a:p>
                <a:pPr>
                  <a:buClr>
                    <a:srgbClr val="000000"/>
                  </a:buClr>
                  <a:buFont typeface="Arial" pitchFamily="34" charset="0"/>
                  <a:buNone/>
                </a:pPr>
                <a:r>
                  <a:rPr lang="en-IN" sz="1600" b="1" dirty="0">
                    <a:solidFill>
                      <a:srgbClr val="C72987"/>
                    </a:solidFill>
                    <a:latin typeface="Bahnschrift" pitchFamily="34" charset="0"/>
                  </a:rPr>
                  <a:t>32 </a:t>
                </a:r>
                <a:r>
                  <a:rPr lang="en-IN" sz="1600" b="1" dirty="0" err="1">
                    <a:solidFill>
                      <a:srgbClr val="C72987"/>
                    </a:solidFill>
                    <a:latin typeface="Bahnschrift" pitchFamily="34" charset="0"/>
                  </a:rPr>
                  <a:t>Lakhs</a:t>
                </a:r>
                <a:r>
                  <a:rPr lang="en-IN" sz="1600" b="1" dirty="0">
                    <a:solidFill>
                      <a:srgbClr val="C72987"/>
                    </a:solidFill>
                    <a:latin typeface="Bahnschrift" pitchFamily="34" charset="0"/>
                  </a:rPr>
                  <a:t> +</a:t>
                </a:r>
              </a:p>
            </p:txBody>
          </p:sp>
          <p:sp>
            <p:nvSpPr>
              <p:cNvPr id="19" name="TextBox 6"/>
              <p:cNvSpPr txBox="1">
                <a:spLocks noChangeArrowheads="1"/>
              </p:cNvSpPr>
              <p:nvPr/>
            </p:nvSpPr>
            <p:spPr bwMode="auto">
              <a:xfrm>
                <a:off x="812727" y="2352126"/>
                <a:ext cx="2844800" cy="451408"/>
              </a:xfrm>
              <a:prstGeom prst="rect">
                <a:avLst/>
              </a:prstGeom>
              <a:noFill/>
              <a:ln w="9525">
                <a:noFill/>
                <a:miter lim="800000"/>
                <a:headEnd/>
                <a:tailEnd/>
              </a:ln>
            </p:spPr>
            <p:txBody>
              <a:bodyPr>
                <a:spAutoFit/>
              </a:bodyPr>
              <a:lstStyle/>
              <a:p>
                <a:pPr algn="ctr">
                  <a:buClr>
                    <a:srgbClr val="000000"/>
                  </a:buClr>
                  <a:buFont typeface="Arial" pitchFamily="34" charset="0"/>
                  <a:buNone/>
                </a:pPr>
                <a:r>
                  <a:rPr lang="en-IN" sz="1600" dirty="0">
                    <a:solidFill>
                      <a:srgbClr val="235C04"/>
                    </a:solidFill>
                    <a:latin typeface="Bahnschrift" pitchFamily="34" charset="0"/>
                  </a:rPr>
                  <a:t>Daily Average – 10K +</a:t>
                </a:r>
              </a:p>
            </p:txBody>
          </p:sp>
        </p:grpSp>
        <p:grpSp>
          <p:nvGrpSpPr>
            <p:cNvPr id="5" name="Group 18"/>
            <p:cNvGrpSpPr>
              <a:grpSpLocks/>
            </p:cNvGrpSpPr>
            <p:nvPr/>
          </p:nvGrpSpPr>
          <p:grpSpPr bwMode="auto">
            <a:xfrm>
              <a:off x="7109230" y="1490565"/>
              <a:ext cx="4463805" cy="2092893"/>
              <a:chOff x="3837711" y="1028086"/>
              <a:chExt cx="4463805" cy="2092893"/>
            </a:xfrm>
          </p:grpSpPr>
          <p:pic>
            <p:nvPicPr>
              <p:cNvPr id="15" name="Graphic 14" descr="User network"/>
              <p:cNvPicPr>
                <a:picLocks noChangeAspect="1"/>
              </p:cNvPicPr>
              <p:nvPr/>
            </p:nvPicPr>
            <p:blipFill>
              <a:blip r:embed="rId5"/>
              <a:srcRect/>
              <a:stretch>
                <a:fillRect/>
              </a:stretch>
            </p:blipFill>
            <p:spPr bwMode="auto">
              <a:xfrm>
                <a:off x="3837711" y="1261083"/>
                <a:ext cx="1538785" cy="1538785"/>
              </a:xfrm>
              <a:prstGeom prst="rect">
                <a:avLst/>
              </a:prstGeom>
              <a:noFill/>
              <a:ln w="9525">
                <a:noFill/>
                <a:miter lim="800000"/>
                <a:headEnd/>
                <a:tailEnd/>
              </a:ln>
            </p:spPr>
          </p:pic>
          <p:sp>
            <p:nvSpPr>
              <p:cNvPr id="16" name="TextBox 17"/>
              <p:cNvSpPr txBox="1">
                <a:spLocks noChangeArrowheads="1"/>
              </p:cNvSpPr>
              <p:nvPr/>
            </p:nvSpPr>
            <p:spPr bwMode="auto">
              <a:xfrm>
                <a:off x="5388876" y="1028086"/>
                <a:ext cx="2912640" cy="2092893"/>
              </a:xfrm>
              <a:prstGeom prst="rect">
                <a:avLst/>
              </a:prstGeom>
              <a:noFill/>
              <a:ln w="9525">
                <a:noFill/>
                <a:miter lim="800000"/>
                <a:headEnd/>
                <a:tailEnd/>
              </a:ln>
            </p:spPr>
            <p:txBody>
              <a:bodyPr wrap="square">
                <a:spAutoFit/>
              </a:bodyPr>
              <a:lstStyle/>
              <a:p>
                <a:pPr>
                  <a:buClr>
                    <a:srgbClr val="000000"/>
                  </a:buClr>
                  <a:buFont typeface="Arial" pitchFamily="34" charset="0"/>
                  <a:buNone/>
                </a:pPr>
                <a:r>
                  <a:rPr lang="en-IN" sz="1600" b="1" dirty="0">
                    <a:solidFill>
                      <a:srgbClr val="235C04"/>
                    </a:solidFill>
                    <a:latin typeface="Bahnschrift" pitchFamily="34" charset="0"/>
                  </a:rPr>
                  <a:t>Hubs 		</a:t>
                </a:r>
                <a:endParaRPr lang="en-IN" sz="1600" b="1" dirty="0" smtClean="0">
                  <a:solidFill>
                    <a:srgbClr val="235C04"/>
                  </a:solidFill>
                  <a:latin typeface="Bahnschrift" pitchFamily="34" charset="0"/>
                </a:endParaRPr>
              </a:p>
              <a:p>
                <a:pPr>
                  <a:buClr>
                    <a:srgbClr val="000000"/>
                  </a:buClr>
                  <a:buFont typeface="Arial" pitchFamily="34" charset="0"/>
                  <a:buNone/>
                </a:pPr>
                <a:r>
                  <a:rPr lang="en-IN" sz="1600" b="1" dirty="0" smtClean="0">
                    <a:solidFill>
                      <a:srgbClr val="235C04"/>
                    </a:solidFill>
                    <a:latin typeface="Bahnschrift" pitchFamily="34" charset="0"/>
                  </a:rPr>
                  <a:t>            </a:t>
                </a:r>
                <a:r>
                  <a:rPr lang="en-IN" sz="1600" b="1" dirty="0" smtClean="0">
                    <a:solidFill>
                      <a:srgbClr val="C72987"/>
                    </a:solidFill>
                    <a:latin typeface="Bahnschrift" pitchFamily="34" charset="0"/>
                  </a:rPr>
                  <a:t>27</a:t>
                </a:r>
                <a:endParaRPr lang="en-IN" sz="1600" b="1" dirty="0">
                  <a:solidFill>
                    <a:srgbClr val="C72987"/>
                  </a:solidFill>
                  <a:latin typeface="Bahnschrift" pitchFamily="34" charset="0"/>
                </a:endParaRPr>
              </a:p>
              <a:p>
                <a:pPr>
                  <a:buClr>
                    <a:srgbClr val="000000"/>
                  </a:buClr>
                  <a:buFont typeface="Arial" pitchFamily="34" charset="0"/>
                  <a:buNone/>
                </a:pPr>
                <a:r>
                  <a:rPr lang="en-IN" sz="1600" b="1" dirty="0">
                    <a:solidFill>
                      <a:srgbClr val="235C04"/>
                    </a:solidFill>
                    <a:latin typeface="Bahnschrift" pitchFamily="34" charset="0"/>
                  </a:rPr>
                  <a:t>Hub cum Spokes 	</a:t>
                </a:r>
                <a:r>
                  <a:rPr lang="en-IN" sz="1600" b="1" dirty="0" smtClean="0">
                    <a:solidFill>
                      <a:srgbClr val="235C04"/>
                    </a:solidFill>
                    <a:latin typeface="Bahnschrift" pitchFamily="34" charset="0"/>
                  </a:rPr>
                  <a:t>     	</a:t>
                </a:r>
                <a:r>
                  <a:rPr lang="en-IN" sz="1600" b="1" dirty="0" smtClean="0">
                    <a:solidFill>
                      <a:srgbClr val="C72987"/>
                    </a:solidFill>
                    <a:latin typeface="Bahnschrift" pitchFamily="34" charset="0"/>
                  </a:rPr>
                  <a:t>3224</a:t>
                </a:r>
                <a:endParaRPr lang="en-IN" sz="1600" b="1" dirty="0">
                  <a:solidFill>
                    <a:srgbClr val="C72987"/>
                  </a:solidFill>
                  <a:latin typeface="Bahnschrift" pitchFamily="34" charset="0"/>
                </a:endParaRPr>
              </a:p>
              <a:p>
                <a:pPr>
                  <a:buClr>
                    <a:srgbClr val="000000"/>
                  </a:buClr>
                  <a:buFont typeface="Arial" pitchFamily="34" charset="0"/>
                  <a:buNone/>
                </a:pPr>
                <a:r>
                  <a:rPr lang="en-IN" sz="1600" b="1" dirty="0">
                    <a:solidFill>
                      <a:srgbClr val="235C04"/>
                    </a:solidFill>
                    <a:latin typeface="Bahnschrift" pitchFamily="34" charset="0"/>
                  </a:rPr>
                  <a:t>Spokes 	</a:t>
                </a:r>
                <a:endParaRPr lang="en-IN" sz="1600" b="1" dirty="0" smtClean="0">
                  <a:solidFill>
                    <a:srgbClr val="235C04"/>
                  </a:solidFill>
                  <a:latin typeface="Bahnschrift" pitchFamily="34" charset="0"/>
                </a:endParaRPr>
              </a:p>
              <a:p>
                <a:pPr>
                  <a:buClr>
                    <a:srgbClr val="000000"/>
                  </a:buClr>
                  <a:buFont typeface="Arial" pitchFamily="34" charset="0"/>
                  <a:buNone/>
                </a:pPr>
                <a:r>
                  <a:rPr lang="en-IN" sz="1600" b="1" dirty="0" smtClean="0">
                    <a:solidFill>
                      <a:srgbClr val="235C04"/>
                    </a:solidFill>
                    <a:latin typeface="Bahnschrift" pitchFamily="34" charset="0"/>
                  </a:rPr>
                  <a:t>             </a:t>
                </a:r>
                <a:r>
                  <a:rPr lang="en-IN" sz="1600" b="1" dirty="0" smtClean="0">
                    <a:solidFill>
                      <a:srgbClr val="C72987"/>
                    </a:solidFill>
                    <a:latin typeface="Bahnschrift" pitchFamily="34" charset="0"/>
                  </a:rPr>
                  <a:t>11,147</a:t>
                </a:r>
                <a:r>
                  <a:rPr lang="en-IN" sz="1600" b="1" dirty="0" smtClean="0">
                    <a:solidFill>
                      <a:srgbClr val="235C04"/>
                    </a:solidFill>
                    <a:latin typeface="Bahnschrift" pitchFamily="34" charset="0"/>
                  </a:rPr>
                  <a:t> </a:t>
                </a:r>
                <a:endParaRPr lang="en-IN" sz="1600" b="1" dirty="0">
                  <a:solidFill>
                    <a:srgbClr val="235C04"/>
                  </a:solidFill>
                  <a:latin typeface="Bahnschrift" pitchFamily="34" charset="0"/>
                </a:endParaRPr>
              </a:p>
            </p:txBody>
          </p:sp>
        </p:grpSp>
      </p:grpSp>
      <p:grpSp>
        <p:nvGrpSpPr>
          <p:cNvPr id="6" name="Group 26"/>
          <p:cNvGrpSpPr>
            <a:grpSpLocks/>
          </p:cNvGrpSpPr>
          <p:nvPr/>
        </p:nvGrpSpPr>
        <p:grpSpPr bwMode="auto">
          <a:xfrm>
            <a:off x="3211513" y="3971925"/>
            <a:ext cx="2414587" cy="685800"/>
            <a:chOff x="4163289" y="5279554"/>
            <a:chExt cx="3219564" cy="914400"/>
          </a:xfrm>
        </p:grpSpPr>
        <p:pic>
          <p:nvPicPr>
            <p:cNvPr id="21" name="Graphic 24" descr="Doctor"/>
            <p:cNvPicPr>
              <a:picLocks noChangeAspect="1"/>
            </p:cNvPicPr>
            <p:nvPr/>
          </p:nvPicPr>
          <p:blipFill>
            <a:blip r:embed="rId6" cstate="print"/>
            <a:srcRect/>
            <a:stretch>
              <a:fillRect/>
            </a:stretch>
          </p:blipFill>
          <p:spPr bwMode="auto">
            <a:xfrm>
              <a:off x="4163289" y="5279554"/>
              <a:ext cx="914400" cy="914400"/>
            </a:xfrm>
            <a:prstGeom prst="rect">
              <a:avLst/>
            </a:prstGeom>
            <a:noFill/>
            <a:ln w="9525">
              <a:noFill/>
              <a:miter lim="800000"/>
              <a:headEnd/>
              <a:tailEnd/>
            </a:ln>
          </p:spPr>
        </p:pic>
        <p:sp>
          <p:nvSpPr>
            <p:cNvPr id="22" name="TextBox 25"/>
            <p:cNvSpPr txBox="1">
              <a:spLocks noChangeArrowheads="1"/>
            </p:cNvSpPr>
            <p:nvPr/>
          </p:nvSpPr>
          <p:spPr bwMode="auto">
            <a:xfrm>
              <a:off x="5107013" y="5321255"/>
              <a:ext cx="2275840" cy="841256"/>
            </a:xfrm>
            <a:prstGeom prst="rect">
              <a:avLst/>
            </a:prstGeom>
            <a:noFill/>
            <a:ln w="9525">
              <a:noFill/>
              <a:miter lim="800000"/>
              <a:headEnd/>
              <a:tailEnd/>
            </a:ln>
          </p:spPr>
          <p:txBody>
            <a:bodyPr>
              <a:spAutoFit/>
            </a:bodyPr>
            <a:lstStyle/>
            <a:p>
              <a:pPr>
                <a:buClr>
                  <a:srgbClr val="000000"/>
                </a:buClr>
                <a:buFont typeface="Arial" pitchFamily="34" charset="0"/>
                <a:buNone/>
              </a:pPr>
              <a:r>
                <a:rPr lang="en-IN" b="1" dirty="0">
                  <a:solidFill>
                    <a:srgbClr val="235C04"/>
                  </a:solidFill>
                  <a:latin typeface="Bahnschrift" pitchFamily="34" charset="0"/>
                </a:rPr>
                <a:t>Empanelment</a:t>
              </a:r>
            </a:p>
            <a:p>
              <a:pPr>
                <a:buClr>
                  <a:srgbClr val="000000"/>
                </a:buClr>
                <a:buFont typeface="Arial" pitchFamily="34" charset="0"/>
                <a:buNone/>
              </a:pPr>
              <a:r>
                <a:rPr lang="en-IN" sz="2100" b="1" dirty="0">
                  <a:solidFill>
                    <a:srgbClr val="C72987"/>
                  </a:solidFill>
                  <a:latin typeface="Bahnschrift" pitchFamily="34" charset="0"/>
                </a:rPr>
                <a:t>3577</a:t>
              </a:r>
            </a:p>
          </p:txBody>
        </p:sp>
      </p:grpSp>
      <p:sp>
        <p:nvSpPr>
          <p:cNvPr id="23" name="TextBox 21"/>
          <p:cNvSpPr txBox="1">
            <a:spLocks noChangeArrowheads="1"/>
          </p:cNvSpPr>
          <p:nvPr/>
        </p:nvSpPr>
        <p:spPr bwMode="auto">
          <a:xfrm>
            <a:off x="3733800" y="742951"/>
            <a:ext cx="1708150" cy="900246"/>
          </a:xfrm>
          <a:prstGeom prst="rect">
            <a:avLst/>
          </a:prstGeom>
          <a:noFill/>
          <a:ln w="9525">
            <a:noFill/>
            <a:miter lim="800000"/>
            <a:headEnd/>
            <a:tailEnd/>
          </a:ln>
        </p:spPr>
        <p:txBody>
          <a:bodyPr wrap="square" lIns="68580" tIns="34290" rIns="68580" bIns="34290">
            <a:spAutoFit/>
          </a:bodyPr>
          <a:lstStyle/>
          <a:p>
            <a:pPr algn="ctr">
              <a:buClr>
                <a:srgbClr val="000000"/>
              </a:buClr>
              <a:buFont typeface="Arial" pitchFamily="34" charset="0"/>
              <a:buNone/>
            </a:pPr>
            <a:r>
              <a:rPr lang="en-IN" b="1" dirty="0">
                <a:solidFill>
                  <a:srgbClr val="235C04"/>
                </a:solidFill>
                <a:latin typeface="Calibri" pitchFamily="34" charset="0"/>
                <a:cs typeface="Calibri" pitchFamily="34" charset="0"/>
              </a:rPr>
              <a:t>National Rank</a:t>
            </a:r>
          </a:p>
          <a:p>
            <a:pPr algn="ctr">
              <a:buClr>
                <a:srgbClr val="000000"/>
              </a:buClr>
              <a:buFont typeface="Arial" pitchFamily="34" charset="0"/>
              <a:buNone/>
            </a:pPr>
            <a:r>
              <a:rPr lang="en-IN" sz="3600" b="1" dirty="0">
                <a:solidFill>
                  <a:srgbClr val="C72987"/>
                </a:solidFill>
                <a:latin typeface="Calibri" pitchFamily="34" charset="0"/>
                <a:cs typeface="Calibri" pitchFamily="34" charset="0"/>
              </a:rPr>
              <a:t>6</a:t>
            </a:r>
          </a:p>
        </p:txBody>
      </p:sp>
      <p:sp>
        <p:nvSpPr>
          <p:cNvPr id="24" name="Rectangle 22"/>
          <p:cNvSpPr>
            <a:spLocks noChangeArrowheads="1"/>
          </p:cNvSpPr>
          <p:nvPr/>
        </p:nvSpPr>
        <p:spPr bwMode="auto">
          <a:xfrm>
            <a:off x="533400" y="4857750"/>
            <a:ext cx="2617788" cy="207962"/>
          </a:xfrm>
          <a:prstGeom prst="rect">
            <a:avLst/>
          </a:prstGeom>
          <a:noFill/>
          <a:ln w="9525">
            <a:noFill/>
            <a:miter lim="800000"/>
            <a:headEnd/>
            <a:tailEnd/>
          </a:ln>
        </p:spPr>
        <p:txBody>
          <a:bodyPr wrap="none" lIns="68580" tIns="34290" rIns="68580" bIns="34290">
            <a:spAutoFit/>
          </a:bodyPr>
          <a:lstStyle/>
          <a:p>
            <a:pPr>
              <a:buClr>
                <a:srgbClr val="000000"/>
              </a:buClr>
              <a:buFont typeface="Arial" pitchFamily="34" charset="0"/>
              <a:buNone/>
            </a:pPr>
            <a:r>
              <a:rPr lang="en-US" sz="900" dirty="0">
                <a:latin typeface="Calibri" pitchFamily="34" charset="0"/>
                <a:cs typeface="Calibri" pitchFamily="34" charset="0"/>
                <a:sym typeface="Source Sans Pro" charset="0"/>
              </a:rPr>
              <a:t>Source: e-</a:t>
            </a:r>
            <a:r>
              <a:rPr lang="en-US" sz="900" dirty="0" err="1">
                <a:latin typeface="Calibri" pitchFamily="34" charset="0"/>
                <a:cs typeface="Calibri" pitchFamily="34" charset="0"/>
                <a:sym typeface="Source Sans Pro" charset="0"/>
              </a:rPr>
              <a:t>Sanjeevani</a:t>
            </a:r>
            <a:r>
              <a:rPr lang="en-US" sz="900" dirty="0">
                <a:latin typeface="Calibri" pitchFamily="34" charset="0"/>
                <a:cs typeface="Calibri" pitchFamily="34" charset="0"/>
                <a:sym typeface="Source Sans Pro" charset="0"/>
              </a:rPr>
              <a:t> portal as on 28</a:t>
            </a:r>
            <a:r>
              <a:rPr lang="en-US" sz="900" baseline="30000" dirty="0">
                <a:latin typeface="Calibri" pitchFamily="34" charset="0"/>
                <a:cs typeface="Calibri" pitchFamily="34" charset="0"/>
                <a:sym typeface="Source Sans Pro" charset="0"/>
              </a:rPr>
              <a:t>th</a:t>
            </a:r>
            <a:r>
              <a:rPr lang="en-US" sz="900" dirty="0">
                <a:latin typeface="Calibri" pitchFamily="34" charset="0"/>
                <a:cs typeface="Calibri" pitchFamily="34" charset="0"/>
                <a:sym typeface="Source Sans Pro" charset="0"/>
              </a:rPr>
              <a:t> October 2022  </a:t>
            </a:r>
            <a:endParaRPr lang="en-IN" sz="9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rPr>
              <a:t>eSanjeevani</a:t>
            </a:r>
            <a:r>
              <a:rPr lang="en-US" sz="2800" b="1" dirty="0" smtClean="0">
                <a:solidFill>
                  <a:schemeClr val="bg1"/>
                </a:solidFill>
              </a:rPr>
              <a:t> team Efforts </a:t>
            </a:r>
          </a:p>
        </p:txBody>
      </p:sp>
      <p:sp>
        <p:nvSpPr>
          <p:cNvPr id="3" name="Rectangle 6"/>
          <p:cNvSpPr>
            <a:spLocks noChangeArrowheads="1"/>
          </p:cNvSpPr>
          <p:nvPr/>
        </p:nvSpPr>
        <p:spPr bwMode="auto">
          <a:xfrm>
            <a:off x="609600" y="1047750"/>
            <a:ext cx="3616325" cy="1546577"/>
          </a:xfrm>
          <a:prstGeom prst="rect">
            <a:avLst/>
          </a:prstGeom>
          <a:noFill/>
          <a:ln w="9525">
            <a:noFill/>
            <a:miter lim="800000"/>
            <a:headEnd/>
            <a:tailEnd/>
          </a:ln>
        </p:spPr>
        <p:txBody>
          <a:bodyPr wrap="square" lIns="68580" tIns="34290" rIns="68580" bIns="34290">
            <a:spAutoFit/>
          </a:bodyPr>
          <a:lstStyle/>
          <a:p>
            <a:pPr>
              <a:buClr>
                <a:srgbClr val="000000"/>
              </a:buClr>
              <a:buFont typeface="Arial" pitchFamily="34" charset="0"/>
              <a:buNone/>
            </a:pPr>
            <a:r>
              <a:rPr lang="en-IN" sz="1600" b="1" dirty="0">
                <a:solidFill>
                  <a:srgbClr val="C72987"/>
                </a:solidFill>
              </a:rPr>
              <a:t>Amplifying Active Users </a:t>
            </a:r>
          </a:p>
          <a:p>
            <a:pPr>
              <a:buClr>
                <a:srgbClr val="000000"/>
              </a:buClr>
              <a:buFont typeface="Arial" pitchFamily="34" charset="0"/>
              <a:buNone/>
            </a:pPr>
            <a:r>
              <a:rPr lang="en-IN" sz="1600" dirty="0"/>
              <a:t>At present 8301 active users providing consultation at </a:t>
            </a:r>
            <a:r>
              <a:rPr lang="en-IN" sz="1600" dirty="0" err="1"/>
              <a:t>eSanjeevani</a:t>
            </a:r>
            <a:r>
              <a:rPr lang="en-IN" sz="1600" dirty="0"/>
              <a:t> (till 30</a:t>
            </a:r>
            <a:r>
              <a:rPr lang="en-IN" sz="1600" baseline="30000" dirty="0"/>
              <a:t>th</a:t>
            </a:r>
            <a:r>
              <a:rPr lang="en-IN" sz="1600" dirty="0"/>
              <a:t> October 2022). The tracker of Active users shared with bottom 25 District on daily Basis </a:t>
            </a:r>
            <a:endParaRPr lang="en-US" sz="1600" dirty="0"/>
          </a:p>
        </p:txBody>
      </p:sp>
      <p:sp>
        <p:nvSpPr>
          <p:cNvPr id="4" name="Text Placeholder 51"/>
          <p:cNvSpPr txBox="1">
            <a:spLocks/>
          </p:cNvSpPr>
          <p:nvPr/>
        </p:nvSpPr>
        <p:spPr bwMode="auto">
          <a:xfrm>
            <a:off x="609600" y="2876550"/>
            <a:ext cx="3629025" cy="1504950"/>
          </a:xfrm>
          <a:prstGeom prst="rect">
            <a:avLst/>
          </a:prstGeom>
          <a:noFill/>
          <a:ln w="9525">
            <a:noFill/>
            <a:miter lim="800000"/>
            <a:headEnd/>
            <a:tailEnd/>
          </a:ln>
        </p:spPr>
        <p:txBody>
          <a:bodyPr lIns="68580" tIns="34290" rIns="68580" bIns="34290"/>
          <a:lstStyle/>
          <a:p>
            <a:pPr>
              <a:lnSpc>
                <a:spcPct val="90000"/>
              </a:lnSpc>
              <a:spcBef>
                <a:spcPts val="1200"/>
              </a:spcBef>
              <a:buClr>
                <a:schemeClr val="accent2"/>
              </a:buClr>
              <a:buFont typeface="Arial" pitchFamily="34" charset="0"/>
              <a:buNone/>
            </a:pPr>
            <a:r>
              <a:rPr lang="en-US" sz="1600" b="1" dirty="0">
                <a:solidFill>
                  <a:srgbClr val="C72987"/>
                </a:solidFill>
              </a:rPr>
              <a:t>Capacity Building</a:t>
            </a:r>
          </a:p>
          <a:p>
            <a:pPr>
              <a:lnSpc>
                <a:spcPct val="90000"/>
              </a:lnSpc>
              <a:spcBef>
                <a:spcPts val="1200"/>
              </a:spcBef>
              <a:buClr>
                <a:schemeClr val="accent2"/>
              </a:buClr>
              <a:buFont typeface="Arial" pitchFamily="34" charset="0"/>
              <a:buNone/>
            </a:pPr>
            <a:r>
              <a:rPr lang="en-US" sz="1600" dirty="0">
                <a:solidFill>
                  <a:schemeClr val="tx1"/>
                </a:solidFill>
              </a:rPr>
              <a:t>Total 12000 CHO,MO,RM, Div. PM, ACMO,CMO, Nodal, Medical Education and other concern  had trained on </a:t>
            </a:r>
            <a:r>
              <a:rPr lang="en-US" sz="1600" dirty="0" err="1">
                <a:solidFill>
                  <a:schemeClr val="tx1"/>
                </a:solidFill>
              </a:rPr>
              <a:t>eSanjeevniAB</a:t>
            </a:r>
            <a:r>
              <a:rPr lang="en-US" sz="1600" dirty="0">
                <a:solidFill>
                  <a:schemeClr val="tx1"/>
                </a:solidFill>
              </a:rPr>
              <a:t> portal from April 22- June 22.</a:t>
            </a:r>
            <a:endParaRPr lang="en-IN" sz="1600" dirty="0">
              <a:solidFill>
                <a:schemeClr val="tx1"/>
              </a:solidFill>
            </a:endParaRPr>
          </a:p>
          <a:p>
            <a:pPr>
              <a:lnSpc>
                <a:spcPct val="90000"/>
              </a:lnSpc>
              <a:spcBef>
                <a:spcPts val="1200"/>
              </a:spcBef>
              <a:buClr>
                <a:schemeClr val="accent2"/>
              </a:buClr>
              <a:buFont typeface="Arial" pitchFamily="34" charset="0"/>
              <a:buNone/>
            </a:pPr>
            <a:r>
              <a:rPr lang="en-US" sz="1600" dirty="0">
                <a:solidFill>
                  <a:schemeClr val="bg1"/>
                </a:solidFill>
              </a:rPr>
              <a:t> </a:t>
            </a:r>
            <a:endParaRPr lang="en-IN" sz="1600" dirty="0">
              <a:solidFill>
                <a:schemeClr val="bg1"/>
              </a:solidFill>
            </a:endParaRPr>
          </a:p>
        </p:txBody>
      </p:sp>
      <p:sp>
        <p:nvSpPr>
          <p:cNvPr id="5" name="Rectangle 8"/>
          <p:cNvSpPr>
            <a:spLocks noChangeArrowheads="1"/>
          </p:cNvSpPr>
          <p:nvPr/>
        </p:nvSpPr>
        <p:spPr bwMode="auto">
          <a:xfrm>
            <a:off x="4648200" y="2419350"/>
            <a:ext cx="3349625" cy="990600"/>
          </a:xfrm>
          <a:prstGeom prst="rect">
            <a:avLst/>
          </a:prstGeom>
          <a:noFill/>
          <a:ln w="9525">
            <a:noFill/>
            <a:miter lim="800000"/>
            <a:headEnd/>
            <a:tailEnd/>
          </a:ln>
        </p:spPr>
        <p:txBody>
          <a:bodyPr wrap="square" lIns="68580" tIns="34290" rIns="68580" bIns="34290">
            <a:spAutoFit/>
          </a:bodyPr>
          <a:lstStyle/>
          <a:p>
            <a:pPr>
              <a:buClr>
                <a:srgbClr val="000000"/>
              </a:buClr>
              <a:buFont typeface="Arial" pitchFamily="34" charset="0"/>
              <a:buNone/>
            </a:pPr>
            <a:r>
              <a:rPr lang="en-IN" sz="1500" b="1" dirty="0">
                <a:solidFill>
                  <a:srgbClr val="C72987"/>
                </a:solidFill>
              </a:rPr>
              <a:t>Troubleshooting issues</a:t>
            </a:r>
          </a:p>
          <a:p>
            <a:pPr>
              <a:buClr>
                <a:srgbClr val="000000"/>
              </a:buClr>
              <a:buFont typeface="Arial" pitchFamily="34" charset="0"/>
              <a:buNone/>
            </a:pPr>
            <a:r>
              <a:rPr lang="en-IN" sz="1500" dirty="0"/>
              <a:t>Troubleshooting the issues from ground on daily basis through </a:t>
            </a:r>
            <a:r>
              <a:rPr lang="en-IN" sz="1500" dirty="0" err="1"/>
              <a:t>WhatsApp</a:t>
            </a:r>
            <a:r>
              <a:rPr lang="en-IN" sz="1500" dirty="0"/>
              <a:t> group, telephonically, Zoom Meeting.</a:t>
            </a:r>
          </a:p>
        </p:txBody>
      </p:sp>
      <p:sp>
        <p:nvSpPr>
          <p:cNvPr id="6" name="Rectangle 9"/>
          <p:cNvSpPr>
            <a:spLocks noChangeArrowheads="1"/>
          </p:cNvSpPr>
          <p:nvPr/>
        </p:nvSpPr>
        <p:spPr bwMode="auto">
          <a:xfrm>
            <a:off x="4724400" y="1123950"/>
            <a:ext cx="3048000" cy="1222375"/>
          </a:xfrm>
          <a:prstGeom prst="rect">
            <a:avLst/>
          </a:prstGeom>
          <a:noFill/>
          <a:ln w="9525">
            <a:noFill/>
            <a:miter lim="800000"/>
            <a:headEnd/>
            <a:tailEnd/>
          </a:ln>
        </p:spPr>
        <p:txBody>
          <a:bodyPr lIns="68580" tIns="34290" rIns="68580" bIns="34290">
            <a:spAutoFit/>
          </a:bodyPr>
          <a:lstStyle/>
          <a:p>
            <a:pPr>
              <a:buClr>
                <a:srgbClr val="000000"/>
              </a:buClr>
              <a:buFont typeface="Arial" pitchFamily="34" charset="0"/>
              <a:buNone/>
            </a:pPr>
            <a:r>
              <a:rPr lang="en-IN" sz="1500" b="1" dirty="0">
                <a:solidFill>
                  <a:srgbClr val="C72987"/>
                </a:solidFill>
              </a:rPr>
              <a:t>Inclusion of 104 in </a:t>
            </a:r>
            <a:r>
              <a:rPr lang="en-IN" sz="1500" b="1" dirty="0" err="1">
                <a:solidFill>
                  <a:srgbClr val="C72987"/>
                </a:solidFill>
              </a:rPr>
              <a:t>eSanjeevani</a:t>
            </a:r>
            <a:endParaRPr lang="en-IN" sz="1500" b="1" dirty="0">
              <a:solidFill>
                <a:srgbClr val="C72987"/>
              </a:solidFill>
            </a:endParaRPr>
          </a:p>
          <a:p>
            <a:pPr>
              <a:buClr>
                <a:srgbClr val="000000"/>
              </a:buClr>
              <a:buFont typeface="Arial" pitchFamily="34" charset="0"/>
              <a:buNone/>
            </a:pPr>
            <a:r>
              <a:rPr lang="en-IN" sz="1500" dirty="0"/>
              <a:t>Using the 104 platform to escalate the number of Active Users. Sample data set shared with 104 for observing the responses. </a:t>
            </a:r>
          </a:p>
        </p:txBody>
      </p:sp>
      <p:sp>
        <p:nvSpPr>
          <p:cNvPr id="7" name="Rectangle 11"/>
          <p:cNvSpPr>
            <a:spLocks noChangeArrowheads="1"/>
          </p:cNvSpPr>
          <p:nvPr/>
        </p:nvSpPr>
        <p:spPr bwMode="auto">
          <a:xfrm>
            <a:off x="4648200" y="3486150"/>
            <a:ext cx="3349625" cy="1454150"/>
          </a:xfrm>
          <a:prstGeom prst="rect">
            <a:avLst/>
          </a:prstGeom>
          <a:noFill/>
          <a:ln w="9525">
            <a:noFill/>
            <a:miter lim="800000"/>
            <a:headEnd/>
            <a:tailEnd/>
          </a:ln>
        </p:spPr>
        <p:txBody>
          <a:bodyPr lIns="68580" tIns="34290" rIns="68580" bIns="34290">
            <a:spAutoFit/>
          </a:bodyPr>
          <a:lstStyle/>
          <a:p>
            <a:pPr>
              <a:buClr>
                <a:srgbClr val="000000"/>
              </a:buClr>
              <a:buFont typeface="Arial" pitchFamily="34" charset="0"/>
              <a:buNone/>
            </a:pPr>
            <a:r>
              <a:rPr lang="en-IN" sz="1500" b="1" dirty="0">
                <a:solidFill>
                  <a:srgbClr val="C72987"/>
                </a:solidFill>
              </a:rPr>
              <a:t>Assuring Quality (Keep adequate Information in Portal) </a:t>
            </a:r>
          </a:p>
          <a:p>
            <a:pPr>
              <a:buClr>
                <a:srgbClr val="000000"/>
              </a:buClr>
              <a:buFont typeface="Arial" pitchFamily="34" charset="0"/>
              <a:buNone/>
            </a:pPr>
            <a:r>
              <a:rPr lang="en-IN" sz="1500" dirty="0"/>
              <a:t>Correction and Update in existing user profile. The related sheet shared with 75 District for Same and the process is ongoing.</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IN" altLang="en-US" sz="2600" b="1" kern="0" dirty="0" smtClean="0">
                <a:solidFill>
                  <a:schemeClr val="bg1"/>
                </a:solidFill>
                <a:cs typeface="Arial" pitchFamily="34" charset="0"/>
                <a:sym typeface="Dosis" charset="0"/>
              </a:rPr>
              <a:t>Process adopted for </a:t>
            </a:r>
            <a:r>
              <a:rPr lang="en-US" altLang="en-US" sz="2600" b="1" kern="0" dirty="0" smtClean="0">
                <a:solidFill>
                  <a:schemeClr val="bg1"/>
                </a:solidFill>
                <a:cs typeface="Arial" pitchFamily="34" charset="0"/>
                <a:sym typeface="Dosis" charset="0"/>
              </a:rPr>
              <a:t>roll out of Expanded CPHC Service Packages </a:t>
            </a:r>
            <a:endParaRPr lang="en-US" sz="2600" b="1" dirty="0" smtClean="0">
              <a:solidFill>
                <a:schemeClr val="bg1"/>
              </a:solidFill>
            </a:endParaRPr>
          </a:p>
        </p:txBody>
      </p:sp>
      <p:sp>
        <p:nvSpPr>
          <p:cNvPr id="8" name="Content Placeholder 2">
            <a:extLst>
              <a:ext uri="{FF2B5EF4-FFF2-40B4-BE49-F238E27FC236}"/>
            </a:extLst>
          </p:cNvPr>
          <p:cNvSpPr>
            <a:spLocks noGrp="1"/>
          </p:cNvSpPr>
          <p:nvPr>
            <p:ph idx="1"/>
          </p:nvPr>
        </p:nvSpPr>
        <p:spPr>
          <a:xfrm>
            <a:off x="152400" y="666750"/>
            <a:ext cx="5894388" cy="2438400"/>
          </a:xfrm>
        </p:spPr>
        <p:txBody>
          <a:bodyPr spcFirstLastPara="1">
            <a:noAutofit/>
          </a:bodyPr>
          <a:lstStyle/>
          <a:p>
            <a:pPr marL="285743" indent="-285743" eaLnBrk="1" fontAlgn="auto" hangingPunct="1">
              <a:spcBef>
                <a:spcPts val="600"/>
              </a:spcBef>
              <a:spcAft>
                <a:spcPts val="0"/>
              </a:spcAft>
              <a:buClr>
                <a:schemeClr val="dk2"/>
              </a:buClr>
              <a:buSzPct val="100000"/>
              <a:buFont typeface="Wingdings" panose="05000000000000000000" pitchFamily="2" charset="2"/>
              <a:buChar char="Ø"/>
              <a:defRPr/>
            </a:pPr>
            <a:r>
              <a:rPr lang="en-US" sz="1500" dirty="0">
                <a:solidFill>
                  <a:schemeClr val="dk1"/>
                </a:solidFill>
                <a:latin typeface="+mj-lt"/>
                <a:ea typeface="Source Sans Pro"/>
                <a:cs typeface="Source Sans Pro"/>
                <a:sym typeface="Arial"/>
              </a:rPr>
              <a:t>State level expert group constituted to roll </a:t>
            </a:r>
            <a:r>
              <a:rPr lang="en-US" sz="1500" dirty="0" smtClean="0">
                <a:solidFill>
                  <a:schemeClr val="dk1"/>
                </a:solidFill>
                <a:latin typeface="+mj-lt"/>
                <a:ea typeface="Source Sans Pro"/>
                <a:cs typeface="Source Sans Pro"/>
                <a:sym typeface="Arial"/>
              </a:rPr>
              <a:t>out Expanded CPHC </a:t>
            </a:r>
            <a:r>
              <a:rPr lang="en-US" sz="1500" dirty="0">
                <a:solidFill>
                  <a:schemeClr val="dk1"/>
                </a:solidFill>
                <a:latin typeface="+mj-lt"/>
                <a:ea typeface="Source Sans Pro"/>
                <a:cs typeface="Source Sans Pro"/>
                <a:sym typeface="Arial"/>
              </a:rPr>
              <a:t>package and development of training plan and resources</a:t>
            </a:r>
          </a:p>
          <a:p>
            <a:pPr marL="285743" indent="-285743" eaLnBrk="1" fontAlgn="auto" hangingPunct="1">
              <a:spcBef>
                <a:spcPts val="600"/>
              </a:spcBef>
              <a:spcAft>
                <a:spcPts val="0"/>
              </a:spcAft>
              <a:buClr>
                <a:schemeClr val="dk2"/>
              </a:buClr>
              <a:buSzPct val="100000"/>
              <a:buFont typeface="Wingdings" panose="05000000000000000000" pitchFamily="2" charset="2"/>
              <a:buChar char="Ø"/>
              <a:defRPr/>
            </a:pPr>
            <a:r>
              <a:rPr lang="en-US" sz="1500" dirty="0">
                <a:solidFill>
                  <a:schemeClr val="dk1"/>
                </a:solidFill>
                <a:latin typeface="+mj-lt"/>
                <a:ea typeface="Source Sans Pro"/>
                <a:cs typeface="Source Sans Pro"/>
                <a:sym typeface="Arial"/>
              </a:rPr>
              <a:t>Expert group constitutes representatives from premier institutions, e.g. KGMU,RML,BHU </a:t>
            </a:r>
            <a:endParaRPr lang="en-IN" sz="1500" dirty="0">
              <a:solidFill>
                <a:schemeClr val="dk1"/>
              </a:solidFill>
              <a:latin typeface="+mj-lt"/>
              <a:ea typeface="Source Sans Pro"/>
              <a:cs typeface="Source Sans Pro"/>
              <a:sym typeface="Arial"/>
            </a:endParaRPr>
          </a:p>
          <a:p>
            <a:pPr marL="285743" indent="-285743" eaLnBrk="1" fontAlgn="auto" hangingPunct="1">
              <a:spcBef>
                <a:spcPts val="600"/>
              </a:spcBef>
              <a:spcAft>
                <a:spcPts val="0"/>
              </a:spcAft>
              <a:buClr>
                <a:schemeClr val="dk2"/>
              </a:buClr>
              <a:buSzPct val="100000"/>
              <a:buFont typeface="Wingdings" panose="05000000000000000000" pitchFamily="2" charset="2"/>
              <a:buChar char="Ø"/>
              <a:defRPr/>
            </a:pPr>
            <a:r>
              <a:rPr lang="en-US" sz="1500" dirty="0">
                <a:solidFill>
                  <a:schemeClr val="dk1"/>
                </a:solidFill>
                <a:latin typeface="+mj-lt"/>
                <a:ea typeface="Source Sans Pro"/>
                <a:cs typeface="Source Sans Pro"/>
                <a:sym typeface="Arial"/>
              </a:rPr>
              <a:t>Considering the  pandemic situation in the state, training of </a:t>
            </a:r>
            <a:r>
              <a:rPr lang="en-US" sz="1500" dirty="0" smtClean="0">
                <a:solidFill>
                  <a:schemeClr val="dk1"/>
                </a:solidFill>
                <a:latin typeface="+mj-lt"/>
                <a:ea typeface="Source Sans Pro"/>
                <a:cs typeface="Source Sans Pro"/>
                <a:sym typeface="Arial"/>
              </a:rPr>
              <a:t>Expanded </a:t>
            </a:r>
            <a:r>
              <a:rPr lang="en-US" sz="1500" dirty="0">
                <a:solidFill>
                  <a:schemeClr val="dk1"/>
                </a:solidFill>
                <a:latin typeface="+mj-lt"/>
                <a:ea typeface="Source Sans Pro"/>
                <a:cs typeface="Source Sans Pro"/>
                <a:sym typeface="Arial"/>
              </a:rPr>
              <a:t>CPHC service packages is being delivered in Blended mode. </a:t>
            </a:r>
          </a:p>
          <a:p>
            <a:pPr marL="285743" indent="-285743" eaLnBrk="1" fontAlgn="auto" hangingPunct="1">
              <a:spcBef>
                <a:spcPts val="600"/>
              </a:spcBef>
              <a:spcAft>
                <a:spcPts val="0"/>
              </a:spcAft>
              <a:buClr>
                <a:schemeClr val="dk2"/>
              </a:buClr>
              <a:buSzPct val="100000"/>
              <a:buFont typeface="Wingdings" panose="05000000000000000000" pitchFamily="2" charset="2"/>
              <a:buChar char="Ø"/>
              <a:defRPr/>
            </a:pPr>
            <a:r>
              <a:rPr lang="en-US" sz="1500" dirty="0">
                <a:solidFill>
                  <a:schemeClr val="dk1"/>
                </a:solidFill>
                <a:latin typeface="+mj-lt"/>
                <a:ea typeface="Source Sans Pro"/>
                <a:cs typeface="Source Sans Pro"/>
                <a:sym typeface="Arial"/>
              </a:rPr>
              <a:t>Theoretical components are delivered through virtual platform and participants will be linked with district trainers for hands-on training at the nearest facilities (DH/CHC)</a:t>
            </a:r>
          </a:p>
          <a:p>
            <a:pPr marL="0" indent="0" eaLnBrk="1" fontAlgn="auto" hangingPunct="1">
              <a:spcBef>
                <a:spcPts val="600"/>
              </a:spcBef>
              <a:spcAft>
                <a:spcPts val="0"/>
              </a:spcAft>
              <a:buClr>
                <a:schemeClr val="dk2"/>
              </a:buClr>
              <a:buSzPts val="3000"/>
              <a:buFont typeface="Source Sans Pro"/>
              <a:buNone/>
              <a:defRPr/>
            </a:pPr>
            <a:endParaRPr lang="en-US" sz="1500" dirty="0">
              <a:solidFill>
                <a:schemeClr val="tx1"/>
              </a:solidFill>
              <a:latin typeface="+mj-lt"/>
              <a:ea typeface="Source Sans Pro"/>
              <a:cs typeface="Source Sans Pro"/>
              <a:sym typeface="Source Sans Pro"/>
            </a:endParaRPr>
          </a:p>
        </p:txBody>
      </p:sp>
      <p:pic>
        <p:nvPicPr>
          <p:cNvPr id="9" name="Picture 3"/>
          <p:cNvPicPr>
            <a:picLocks noChangeAspect="1" noChangeArrowheads="1"/>
          </p:cNvPicPr>
          <p:nvPr/>
        </p:nvPicPr>
        <p:blipFill>
          <a:blip r:embed="rId2"/>
          <a:srcRect l="28130" t="25323" r="11475" b="14825"/>
          <a:stretch>
            <a:fillRect/>
          </a:stretch>
        </p:blipFill>
        <p:spPr bwMode="auto">
          <a:xfrm>
            <a:off x="6172200" y="819150"/>
            <a:ext cx="2667000" cy="2012950"/>
          </a:xfrm>
          <a:prstGeom prst="rect">
            <a:avLst/>
          </a:prstGeom>
          <a:noFill/>
          <a:ln w="19050">
            <a:solidFill>
              <a:schemeClr val="tx1"/>
            </a:solidFill>
            <a:miter lim="800000"/>
            <a:headEnd/>
            <a:tailEnd/>
          </a:ln>
        </p:spPr>
      </p:pic>
      <p:pic>
        <p:nvPicPr>
          <p:cNvPr id="10" name="Picture 5"/>
          <p:cNvPicPr>
            <a:picLocks noChangeAspect="1"/>
          </p:cNvPicPr>
          <p:nvPr/>
        </p:nvPicPr>
        <p:blipFill>
          <a:blip r:embed="rId3"/>
          <a:srcRect/>
          <a:stretch>
            <a:fillRect/>
          </a:stretch>
        </p:blipFill>
        <p:spPr bwMode="auto">
          <a:xfrm>
            <a:off x="304800" y="3181350"/>
            <a:ext cx="86106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altLang="en-US" sz="2800" b="1" kern="0" dirty="0" smtClean="0">
                <a:solidFill>
                  <a:schemeClr val="bg1"/>
                </a:solidFill>
                <a:cs typeface="Arial" pitchFamily="34" charset="0"/>
                <a:sym typeface="Dosis" charset="0"/>
              </a:rPr>
              <a:t>Capacity Building on Expanded Range of Services </a:t>
            </a:r>
            <a:endParaRPr lang="en-US" sz="2800" b="1" dirty="0" smtClean="0">
              <a:solidFill>
                <a:schemeClr val="bg1"/>
              </a:solidFill>
            </a:endParaRPr>
          </a:p>
        </p:txBody>
      </p:sp>
      <p:graphicFrame>
        <p:nvGraphicFramePr>
          <p:cNvPr id="3" name="Content Placeholder 3">
            <a:extLst>
              <a:ext uri="{FF2B5EF4-FFF2-40B4-BE49-F238E27FC236}"/>
            </a:extLst>
          </p:cNvPr>
          <p:cNvGraphicFramePr>
            <a:graphicFrameLocks noGrp="1"/>
          </p:cNvGraphicFramePr>
          <p:nvPr>
            <p:ph idx="1"/>
          </p:nvPr>
        </p:nvGraphicFramePr>
        <p:xfrm>
          <a:off x="304800" y="819150"/>
          <a:ext cx="8659811" cy="4060829"/>
        </p:xfrm>
        <a:graphic>
          <a:graphicData uri="http://schemas.openxmlformats.org/drawingml/2006/table">
            <a:tbl>
              <a:tblPr firstRow="1" bandRow="1">
                <a:tableStyleId>{74C1A8A3-306A-4EB7-A6B1-4F7E0EB9C5D6}</a:tableStyleId>
              </a:tblPr>
              <a:tblGrid>
                <a:gridCol w="488409">
                  <a:extLst>
                    <a:ext uri="{9D8B030D-6E8A-4147-A177-3AD203B41FA5}"/>
                  </a:extLst>
                </a:gridCol>
                <a:gridCol w="2398193">
                  <a:extLst>
                    <a:ext uri="{9D8B030D-6E8A-4147-A177-3AD203B41FA5}"/>
                  </a:extLst>
                </a:gridCol>
                <a:gridCol w="1512393">
                  <a:extLst>
                    <a:ext uri="{9D8B030D-6E8A-4147-A177-3AD203B41FA5}"/>
                  </a:extLst>
                </a:gridCol>
                <a:gridCol w="1374210">
                  <a:extLst>
                    <a:ext uri="{9D8B030D-6E8A-4147-A177-3AD203B41FA5}"/>
                  </a:extLst>
                </a:gridCol>
                <a:gridCol w="1443303">
                  <a:extLst>
                    <a:ext uri="{9D8B030D-6E8A-4147-A177-3AD203B41FA5}"/>
                  </a:extLst>
                </a:gridCol>
                <a:gridCol w="1443303">
                  <a:extLst>
                    <a:ext uri="{9D8B030D-6E8A-4147-A177-3AD203B41FA5}"/>
                  </a:extLst>
                </a:gridCol>
              </a:tblGrid>
              <a:tr h="791031">
                <a:tc>
                  <a:txBody>
                    <a:bodyPr/>
                    <a:lstStyle/>
                    <a:p>
                      <a:pPr algn="ctr"/>
                      <a:r>
                        <a:rPr lang="en-IN" sz="1500" dirty="0" err="1"/>
                        <a:t>Sno</a:t>
                      </a:r>
                      <a:r>
                        <a:rPr lang="en-IN" sz="1500" dirty="0"/>
                        <a:t> </a:t>
                      </a: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500" dirty="0"/>
                        <a:t>Topics </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500" dirty="0"/>
                        <a:t>State level training of trainers </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500" dirty="0"/>
                        <a:t>Training of Medical officer</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500" dirty="0"/>
                        <a:t>Training of CHO </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500" dirty="0"/>
                        <a:t>Mode of training </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539074">
                <a:tc>
                  <a:txBody>
                    <a:bodyPr/>
                    <a:lstStyle/>
                    <a:p>
                      <a:r>
                        <a:rPr lang="en-IN" sz="1500" dirty="0"/>
                        <a:t>1</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Oral health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dirty="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Virtual </a:t>
                      </a:r>
                      <a:endParaRPr lang="en-IN" sz="1500"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539074">
                <a:tc>
                  <a:txBody>
                    <a:bodyPr/>
                    <a:lstStyle/>
                    <a:p>
                      <a:r>
                        <a:rPr lang="en-IN" sz="1500" dirty="0"/>
                        <a:t>2</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Elderly &amp; Palliative Care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dirty="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dirty="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1200" cap="none" spc="0" normalizeH="0" baseline="0" noProof="0" dirty="0">
                          <a:ln>
                            <a:noFill/>
                          </a:ln>
                          <a:effectLst/>
                          <a:uLnTx/>
                          <a:uFillTx/>
                        </a:rPr>
                        <a:t>Virtual </a:t>
                      </a:r>
                      <a:endParaRPr kumimoji="0" lang="en-IN" sz="15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539074">
                <a:tc>
                  <a:txBody>
                    <a:bodyPr/>
                    <a:lstStyle/>
                    <a:p>
                      <a:r>
                        <a:rPr lang="en-IN" sz="1500" dirty="0"/>
                        <a:t>3</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ENT Care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dirty="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dirty="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1200" cap="none" spc="0" normalizeH="0" baseline="0" noProof="0" dirty="0">
                          <a:ln>
                            <a:noFill/>
                          </a:ln>
                          <a:effectLst/>
                          <a:uLnTx/>
                          <a:uFillTx/>
                        </a:rPr>
                        <a:t>Virtual </a:t>
                      </a:r>
                      <a:endParaRPr kumimoji="0" lang="en-IN" sz="15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380324">
                <a:tc>
                  <a:txBody>
                    <a:bodyPr/>
                    <a:lstStyle/>
                    <a:p>
                      <a:r>
                        <a:rPr lang="en-IN" sz="1500" dirty="0"/>
                        <a:t>4</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500" dirty="0"/>
                        <a:t>Eye Care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dirty="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1200" cap="none" spc="0" normalizeH="0" baseline="0" noProof="0" dirty="0">
                          <a:ln>
                            <a:noFill/>
                          </a:ln>
                          <a:effectLst/>
                          <a:uLnTx/>
                          <a:uFillTx/>
                        </a:rPr>
                        <a:t>Virtual </a:t>
                      </a:r>
                      <a:endParaRPr kumimoji="0" lang="en-IN" sz="15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6126">
                <a:tc>
                  <a:txBody>
                    <a:bodyPr/>
                    <a:lstStyle/>
                    <a:p>
                      <a:r>
                        <a:rPr lang="en-IN" sz="1500" dirty="0"/>
                        <a:t>5</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Mental ,Neurological &amp; Substance Abuse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dirty="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1200" cap="none" spc="0" normalizeH="0" baseline="0" noProof="0" dirty="0">
                          <a:ln>
                            <a:noFill/>
                          </a:ln>
                          <a:effectLst/>
                          <a:uLnTx/>
                          <a:uFillTx/>
                        </a:rPr>
                        <a:t>Virtual </a:t>
                      </a:r>
                      <a:endParaRPr kumimoji="0" lang="en-IN" sz="15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r h="636126">
                <a:tc>
                  <a:txBody>
                    <a:bodyPr/>
                    <a:lstStyle/>
                    <a:p>
                      <a:r>
                        <a:rPr lang="en-US" sz="1500" dirty="0"/>
                        <a:t>6</a:t>
                      </a:r>
                      <a:endParaRPr lang="en-IN" sz="1500" b="1" dirty="0"/>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500" dirty="0"/>
                        <a:t>Emergency &amp; Trauma Care </a:t>
                      </a:r>
                      <a:endParaRPr lang="en-IN" sz="1500" b="1" dirty="0">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IN" sz="1500" u="none" strike="noStrike" kern="0" cap="none" spc="0" normalizeH="0" baseline="0" noProof="0">
                          <a:ln>
                            <a:noFill/>
                          </a:ln>
                          <a:effectLst/>
                          <a:uLnTx/>
                          <a:uFillTx/>
                          <a:sym typeface="Arial"/>
                        </a:rPr>
                        <a:t>Completed</a:t>
                      </a:r>
                      <a:endParaRPr lang="en-IN" sz="1500" b="1" dirty="0">
                        <a:solidFill>
                          <a:schemeClr val="tx1"/>
                        </a:solidFill>
                        <a:latin typeface="Gill Sans MT" panose="020B0502020104020203" pitchFamily="34" charset="0"/>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dirty="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0" cap="none" spc="0" normalizeH="0" baseline="0" noProof="0" dirty="0">
                          <a:ln>
                            <a:noFill/>
                          </a:ln>
                          <a:effectLst/>
                          <a:uLnTx/>
                          <a:uFillTx/>
                          <a:sym typeface="Arial"/>
                        </a:rPr>
                        <a:t>Completed</a:t>
                      </a:r>
                      <a:endParaRPr kumimoji="0" lang="en-IN" sz="1500" b="1" i="0" u="none" strike="noStrike" kern="1200" cap="none" spc="0" normalizeH="0" baseline="0" noProof="0" dirty="0">
                        <a:ln>
                          <a:noFill/>
                        </a:ln>
                        <a:solidFill>
                          <a:schemeClr val="tx1"/>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500" u="none" strike="noStrike" kern="1200" cap="none" spc="0" normalizeH="0" baseline="0" noProof="0" dirty="0">
                          <a:ln>
                            <a:noFill/>
                          </a:ln>
                          <a:effectLst/>
                          <a:uLnTx/>
                          <a:uFillTx/>
                        </a:rPr>
                        <a:t>Virtual </a:t>
                      </a:r>
                      <a:endParaRPr kumimoji="0" lang="en-IN" sz="15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68573" marR="68573" marT="34283" marB="342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IN" altLang="en-US" sz="2800" b="1" kern="0" dirty="0" smtClean="0">
                <a:solidFill>
                  <a:schemeClr val="bg1"/>
                </a:solidFill>
                <a:cs typeface="Arial" pitchFamily="34" charset="0"/>
                <a:sym typeface="Dosis" charset="0"/>
              </a:rPr>
              <a:t>Training Update </a:t>
            </a:r>
            <a:endParaRPr lang="en-US" sz="2800" b="1" dirty="0" smtClean="0">
              <a:solidFill>
                <a:schemeClr val="bg1"/>
              </a:solidFill>
            </a:endParaRPr>
          </a:p>
        </p:txBody>
      </p:sp>
      <p:graphicFrame>
        <p:nvGraphicFramePr>
          <p:cNvPr id="3" name="Content Placeholder 3">
            <a:extLst>
              <a:ext uri="{FF2B5EF4-FFF2-40B4-BE49-F238E27FC236}"/>
            </a:extLst>
          </p:cNvPr>
          <p:cNvGraphicFramePr>
            <a:graphicFrameLocks noGrp="1"/>
          </p:cNvGraphicFramePr>
          <p:nvPr>
            <p:ph idx="1"/>
          </p:nvPr>
        </p:nvGraphicFramePr>
        <p:xfrm>
          <a:off x="381000" y="971550"/>
          <a:ext cx="8610601" cy="3627188"/>
        </p:xfrm>
        <a:graphic>
          <a:graphicData uri="http://schemas.openxmlformats.org/drawingml/2006/table">
            <a:tbl>
              <a:tblPr firstRow="1" bandRow="1">
                <a:tableStyleId>{5C22544A-7EE6-4342-B048-85BDC9FD1C3A}</a:tableStyleId>
              </a:tblPr>
              <a:tblGrid>
                <a:gridCol w="348785">
                  <a:extLst>
                    <a:ext uri="{9D8B030D-6E8A-4147-A177-3AD203B41FA5}"/>
                  </a:extLst>
                </a:gridCol>
                <a:gridCol w="2077775">
                  <a:extLst>
                    <a:ext uri="{9D8B030D-6E8A-4147-A177-3AD203B41FA5}"/>
                  </a:extLst>
                </a:gridCol>
                <a:gridCol w="6184041">
                  <a:extLst>
                    <a:ext uri="{9D8B030D-6E8A-4147-A177-3AD203B41FA5}"/>
                  </a:extLst>
                </a:gridCol>
              </a:tblGrid>
              <a:tr h="609600">
                <a:tc>
                  <a:txBody>
                    <a:bodyPr/>
                    <a:lstStyle/>
                    <a:p>
                      <a:r>
                        <a:rPr lang="en-US" sz="1200" b="0" dirty="0">
                          <a:solidFill>
                            <a:schemeClr val="tx1"/>
                          </a:solidFill>
                          <a:latin typeface="+mj-lt"/>
                        </a:rPr>
                        <a:t>1</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u="none" cap="all" dirty="0">
                          <a:solidFill>
                            <a:schemeClr val="tx1"/>
                          </a:solidFill>
                          <a:latin typeface="+mj-lt"/>
                        </a:rPr>
                        <a:t>Oral Health</a:t>
                      </a:r>
                      <a:endParaRPr lang="en-IN" sz="1200" b="0" u="none"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cap="all" dirty="0">
                          <a:solidFill>
                            <a:schemeClr val="tx1"/>
                          </a:solidFill>
                          <a:latin typeface="+mj-lt"/>
                        </a:rPr>
                        <a:t>120 d</a:t>
                      </a:r>
                      <a:r>
                        <a:rPr lang="en-US" sz="1200" b="0" dirty="0">
                          <a:solidFill>
                            <a:schemeClr val="tx1"/>
                          </a:solidFill>
                          <a:latin typeface="+mj-lt"/>
                        </a:rPr>
                        <a:t>entist trained as districts level trainer , 2239 </a:t>
                      </a:r>
                      <a:r>
                        <a:rPr lang="en-US" sz="1200" b="0" cap="all" dirty="0">
                          <a:solidFill>
                            <a:schemeClr val="tx1"/>
                          </a:solidFill>
                          <a:latin typeface="+mj-lt"/>
                        </a:rPr>
                        <a:t>MO (MBBS) &amp; ,10511 </a:t>
                      </a:r>
                      <a:r>
                        <a:rPr lang="en-US" sz="1200" b="0" dirty="0">
                          <a:solidFill>
                            <a:schemeClr val="tx1"/>
                          </a:solidFill>
                          <a:latin typeface="+mj-lt"/>
                        </a:rPr>
                        <a:t>CHO were trained in oral Health Care Package . Trainer are from Department of Public Health Dentistry KGMU Lucknow from . Oral health awareness and screening Campaign were launched in the month of August 2022 . </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830576">
                <a:tc>
                  <a:txBody>
                    <a:bodyPr/>
                    <a:lstStyle/>
                    <a:p>
                      <a:r>
                        <a:rPr lang="en-US" sz="1200" b="0" dirty="0">
                          <a:solidFill>
                            <a:schemeClr val="tx1"/>
                          </a:solidFill>
                          <a:latin typeface="+mj-lt"/>
                        </a:rPr>
                        <a:t>2</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u="none" dirty="0">
                          <a:solidFill>
                            <a:schemeClr val="tx1"/>
                          </a:solidFill>
                          <a:latin typeface="+mj-lt"/>
                        </a:rPr>
                        <a:t>ELDERLY &amp; PALLIATIVE CARE </a:t>
                      </a:r>
                      <a:endParaRPr lang="en-IN" sz="1200" b="0" u="none"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j-lt"/>
                        </a:rPr>
                        <a:t>In total 94 Specialist as District trainer and 808 Medical officers and 6555 CHO were trained in elderly and palliative </a:t>
                      </a:r>
                      <a:r>
                        <a:rPr lang="en-US" sz="1200" b="0" dirty="0" err="1">
                          <a:solidFill>
                            <a:schemeClr val="tx1"/>
                          </a:solidFill>
                          <a:latin typeface="+mj-lt"/>
                        </a:rPr>
                        <a:t>care,Other</a:t>
                      </a:r>
                      <a:r>
                        <a:rPr lang="en-US" sz="1200" b="0" dirty="0">
                          <a:solidFill>
                            <a:schemeClr val="tx1"/>
                          </a:solidFill>
                          <a:latin typeface="+mj-lt"/>
                        </a:rPr>
                        <a:t> than MO &amp; CHO 94 others including RM’s, DCPM </a:t>
                      </a:r>
                      <a:r>
                        <a:rPr lang="en-US" sz="1200" b="0" dirty="0" err="1">
                          <a:solidFill>
                            <a:schemeClr val="tx1"/>
                          </a:solidFill>
                          <a:latin typeface="+mj-lt"/>
                        </a:rPr>
                        <a:t>etc</a:t>
                      </a:r>
                      <a:r>
                        <a:rPr lang="en-US" sz="1200" b="0" dirty="0">
                          <a:solidFill>
                            <a:schemeClr val="tx1"/>
                          </a:solidFill>
                          <a:latin typeface="+mj-lt"/>
                        </a:rPr>
                        <a:t> were also trained on elderly and palliative care Trainers are from Faculties of BHU Geriatric medicine department, and Department of </a:t>
                      </a:r>
                      <a:r>
                        <a:rPr lang="en-US" sz="1200" b="0" dirty="0" err="1">
                          <a:solidFill>
                            <a:schemeClr val="tx1"/>
                          </a:solidFill>
                          <a:latin typeface="+mj-lt"/>
                        </a:rPr>
                        <a:t>Anaesthesia</a:t>
                      </a:r>
                      <a:r>
                        <a:rPr lang="en-US" sz="1200" b="0" dirty="0">
                          <a:solidFill>
                            <a:schemeClr val="tx1"/>
                          </a:solidFill>
                          <a:latin typeface="+mj-lt"/>
                        </a:rPr>
                        <a:t> KGMU </a:t>
                      </a:r>
                      <a:r>
                        <a:rPr lang="en-US" sz="1200" b="0" dirty="0" err="1">
                          <a:solidFill>
                            <a:schemeClr val="tx1"/>
                          </a:solidFill>
                          <a:latin typeface="+mj-lt"/>
                        </a:rPr>
                        <a:t>lucknow</a:t>
                      </a:r>
                      <a:r>
                        <a:rPr lang="en-US" sz="1200" b="0" dirty="0">
                          <a:solidFill>
                            <a:schemeClr val="tx1"/>
                          </a:solidFill>
                          <a:latin typeface="+mj-lt"/>
                        </a:rPr>
                        <a:t>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457200">
                <a:tc>
                  <a:txBody>
                    <a:bodyPr/>
                    <a:lstStyle/>
                    <a:p>
                      <a:r>
                        <a:rPr lang="en-US" sz="1200" b="0" dirty="0">
                          <a:solidFill>
                            <a:schemeClr val="tx1"/>
                          </a:solidFill>
                          <a:latin typeface="+mj-lt"/>
                        </a:rPr>
                        <a:t>3</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200" b="0" u="none" dirty="0">
                          <a:solidFill>
                            <a:schemeClr val="tx1"/>
                          </a:solidFill>
                          <a:latin typeface="+mj-lt"/>
                        </a:rPr>
                        <a:t>MENTAL,NEUROLOGICAL&amp; SUBSTANCE ABUSE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200" b="0" dirty="0">
                          <a:solidFill>
                            <a:schemeClr val="tx1"/>
                          </a:solidFill>
                          <a:latin typeface="+mj-lt"/>
                        </a:rPr>
                        <a:t>A total of approx. ,194 MOs (MBBS) 3,958 CHOs and 122 Staff nurses trained. Further, MO, CHO &amp; Staff nurses will trained ASHA’S &amp; ANM on Mental Health care Service at AB-HWCs</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304800">
                <a:tc>
                  <a:txBody>
                    <a:bodyPr/>
                    <a:lstStyle/>
                    <a:p>
                      <a:r>
                        <a:rPr lang="en-US" sz="1200" b="0" dirty="0">
                          <a:solidFill>
                            <a:schemeClr val="tx1"/>
                          </a:solidFill>
                          <a:latin typeface="+mj-lt"/>
                        </a:rPr>
                        <a:t>4</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200" b="0" u="none" dirty="0">
                          <a:solidFill>
                            <a:schemeClr val="tx1"/>
                          </a:solidFill>
                          <a:latin typeface="+mj-lt"/>
                        </a:rPr>
                        <a:t>ENT Care (</a:t>
                      </a:r>
                      <a:r>
                        <a:rPr lang="en-US" sz="1200" b="0" u="none" dirty="0">
                          <a:solidFill>
                            <a:schemeClr val="tx1"/>
                          </a:solidFill>
                          <a:latin typeface="+mj-lt"/>
                        </a:rPr>
                        <a:t>E</a:t>
                      </a:r>
                      <a:r>
                        <a:rPr lang="en-IN" sz="1200" b="0" u="none" dirty="0" err="1">
                          <a:solidFill>
                            <a:schemeClr val="tx1"/>
                          </a:solidFill>
                          <a:latin typeface="+mj-lt"/>
                        </a:rPr>
                        <a:t>ar</a:t>
                      </a:r>
                      <a:r>
                        <a:rPr lang="en-IN" sz="1200" b="0" u="none" dirty="0">
                          <a:solidFill>
                            <a:schemeClr val="tx1"/>
                          </a:solidFill>
                          <a:latin typeface="+mj-lt"/>
                        </a:rPr>
                        <a:t>, Nose &amp; Throat)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200" b="0" dirty="0">
                          <a:solidFill>
                            <a:schemeClr val="tx1"/>
                          </a:solidFill>
                          <a:latin typeface="+mj-lt"/>
                        </a:rPr>
                        <a:t>A total of 920 Medical officer (MBBS) including Urban HWC and 6920 CHO  trained on ENT care.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304800">
                <a:tc>
                  <a:txBody>
                    <a:bodyPr/>
                    <a:lstStyle/>
                    <a:p>
                      <a:r>
                        <a:rPr lang="en-US" sz="1200" b="0" dirty="0">
                          <a:solidFill>
                            <a:schemeClr val="tx1"/>
                          </a:solidFill>
                          <a:latin typeface="+mj-lt"/>
                        </a:rPr>
                        <a:t>5</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200" b="0" dirty="0">
                          <a:solidFill>
                            <a:schemeClr val="tx1"/>
                          </a:solidFill>
                          <a:latin typeface="+mj-lt"/>
                        </a:rPr>
                        <a:t>Eye Care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200" b="0" dirty="0">
                          <a:solidFill>
                            <a:schemeClr val="tx1"/>
                          </a:solidFill>
                          <a:latin typeface="+mj-lt"/>
                        </a:rPr>
                        <a:t>A total of 249 Medical officer (MBBS) including Urban HWC and 4674 CHO  trained on Eye care</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464854">
                <a:tc>
                  <a:txBody>
                    <a:bodyPr/>
                    <a:lstStyle/>
                    <a:p>
                      <a:r>
                        <a:rPr lang="en-US" sz="1200" b="0" dirty="0">
                          <a:solidFill>
                            <a:schemeClr val="tx1"/>
                          </a:solidFill>
                          <a:latin typeface="+mj-lt"/>
                        </a:rPr>
                        <a:t>6</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u="none" dirty="0">
                          <a:solidFill>
                            <a:schemeClr val="tx1"/>
                          </a:solidFill>
                          <a:latin typeface="+mj-lt"/>
                        </a:rPr>
                        <a:t>Emergency Care </a:t>
                      </a:r>
                      <a:endParaRPr lang="en-IN" sz="1200" b="0" u="none"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IN" sz="1200" b="0" dirty="0">
                          <a:solidFill>
                            <a:schemeClr val="tx1"/>
                          </a:solidFill>
                          <a:latin typeface="+mj-lt"/>
                        </a:rPr>
                        <a:t>A total of 58 Medical officer (MBBS) including Urban HWC and 5672 CHO  trained on </a:t>
                      </a:r>
                      <a:r>
                        <a:rPr lang="en-IN" sz="1200" b="0" dirty="0" err="1">
                          <a:solidFill>
                            <a:schemeClr val="tx1"/>
                          </a:solidFill>
                          <a:latin typeface="+mj-lt"/>
                        </a:rPr>
                        <a:t>Emergency,burns</a:t>
                      </a:r>
                      <a:r>
                        <a:rPr lang="en-IN" sz="1200" b="0" dirty="0">
                          <a:solidFill>
                            <a:schemeClr val="tx1"/>
                          </a:solidFill>
                          <a:latin typeface="+mj-lt"/>
                        </a:rPr>
                        <a:t> and trauma care services </a:t>
                      </a: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r h="464854">
                <a:tc>
                  <a:txBody>
                    <a:bodyPr/>
                    <a:lstStyle/>
                    <a:p>
                      <a:r>
                        <a:rPr lang="en-US" sz="1200" b="0" dirty="0">
                          <a:solidFill>
                            <a:schemeClr val="tx1"/>
                          </a:solidFill>
                          <a:latin typeface="+mj-lt"/>
                        </a:rPr>
                        <a:t>7</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u="none" dirty="0">
                          <a:solidFill>
                            <a:schemeClr val="tx1"/>
                          </a:solidFill>
                          <a:latin typeface="+mj-lt"/>
                        </a:rPr>
                        <a:t>State TOT on expanded package </a:t>
                      </a:r>
                      <a:endParaRPr lang="en-IN" sz="1200" b="0" u="none"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solidFill>
                            <a:schemeClr val="tx1"/>
                          </a:solidFill>
                          <a:latin typeface="+mj-lt"/>
                        </a:rPr>
                        <a:t>63 trainers have been trained in two batches at SHIFW </a:t>
                      </a:r>
                      <a:r>
                        <a:rPr lang="en-US" sz="1200" b="0" dirty="0" err="1">
                          <a:solidFill>
                            <a:schemeClr val="tx1"/>
                          </a:solidFill>
                          <a:latin typeface="+mj-lt"/>
                        </a:rPr>
                        <a:t>lucknow</a:t>
                      </a:r>
                      <a:r>
                        <a:rPr lang="en-US" sz="1200" b="0" dirty="0">
                          <a:solidFill>
                            <a:schemeClr val="tx1"/>
                          </a:solidFill>
                          <a:latin typeface="+mj-lt"/>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b="0" dirty="0">
                          <a:solidFill>
                            <a:schemeClr val="tx1"/>
                          </a:solidFill>
                          <a:latin typeface="+mj-lt"/>
                        </a:rPr>
                        <a:t>These Trainers will train 2239 MO &amp; 508 UPHC MO at respective RHFWTC </a:t>
                      </a:r>
                      <a:endParaRPr lang="en-IN" sz="1200" b="0" dirty="0">
                        <a:solidFill>
                          <a:schemeClr val="tx1"/>
                        </a:solidFill>
                        <a:latin typeface="+mj-lt"/>
                      </a:endParaRPr>
                    </a:p>
                  </a:txBody>
                  <a:tcPr marL="68590" marR="68590" marT="34292" marB="3429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altLang="en-US" sz="2800" b="1" kern="0" dirty="0" smtClean="0">
                <a:solidFill>
                  <a:schemeClr val="bg1"/>
                </a:solidFill>
                <a:cs typeface="Arial" pitchFamily="34" charset="0"/>
                <a:sym typeface="Dosis" charset="0"/>
              </a:rPr>
              <a:t>Expanded Package Roll Out Plan   </a:t>
            </a:r>
          </a:p>
        </p:txBody>
      </p:sp>
      <p:graphicFrame>
        <p:nvGraphicFramePr>
          <p:cNvPr id="3" name="Table 2">
            <a:extLst>
              <a:ext uri="{FF2B5EF4-FFF2-40B4-BE49-F238E27FC236}"/>
            </a:extLst>
          </p:cNvPr>
          <p:cNvGraphicFramePr>
            <a:graphicFrameLocks noGrp="1"/>
          </p:cNvGraphicFramePr>
          <p:nvPr/>
        </p:nvGraphicFramePr>
        <p:xfrm>
          <a:off x="228600" y="884237"/>
          <a:ext cx="4845050" cy="3954800"/>
        </p:xfrm>
        <a:graphic>
          <a:graphicData uri="http://schemas.openxmlformats.org/drawingml/2006/table">
            <a:tbl>
              <a:tblPr firstRow="1" bandRow="1">
                <a:tableStyleId>{5C22544A-7EE6-4342-B048-85BDC9FD1C3A}</a:tableStyleId>
              </a:tblPr>
              <a:tblGrid>
                <a:gridCol w="4845050">
                  <a:extLst>
                    <a:ext uri="{9D8B030D-6E8A-4147-A177-3AD203B41FA5}"/>
                  </a:extLst>
                </a:gridCol>
              </a:tblGrid>
              <a:tr h="3897313">
                <a:tc>
                  <a:txBody>
                    <a:bodyPr/>
                    <a:lstStyle/>
                    <a:p>
                      <a:r>
                        <a:rPr lang="en-US" sz="1500" b="0" dirty="0">
                          <a:solidFill>
                            <a:schemeClr val="tx1"/>
                          </a:solidFill>
                          <a:latin typeface="+mj-lt"/>
                          <a:ea typeface="+mn-ea"/>
                          <a:cs typeface="Times New Roman" panose="02020603050405020304" pitchFamily="18" charset="0"/>
                        </a:rPr>
                        <a:t>Training of District Trainers (TOT) </a:t>
                      </a:r>
                    </a:p>
                    <a:p>
                      <a:pPr marL="342900" indent="-342900">
                        <a:buFont typeface="Arial" panose="020B0604020202020204" pitchFamily="34" charset="0"/>
                        <a:buChar char="•"/>
                      </a:pPr>
                      <a:r>
                        <a:rPr lang="en-US" sz="1500" b="0" dirty="0">
                          <a:solidFill>
                            <a:schemeClr val="tx1"/>
                          </a:solidFill>
                          <a:latin typeface="+mj-lt"/>
                          <a:ea typeface="+mn-ea"/>
                          <a:cs typeface="Times New Roman" panose="02020603050405020304" pitchFamily="18" charset="0"/>
                        </a:rPr>
                        <a:t>In person TOT is planned from 7</a:t>
                      </a:r>
                      <a:r>
                        <a:rPr lang="en-US" sz="1500" b="0" baseline="30000" dirty="0">
                          <a:solidFill>
                            <a:schemeClr val="tx1"/>
                          </a:solidFill>
                          <a:latin typeface="+mj-lt"/>
                          <a:ea typeface="+mn-ea"/>
                          <a:cs typeface="Times New Roman" panose="02020603050405020304" pitchFamily="18" charset="0"/>
                        </a:rPr>
                        <a:t>th</a:t>
                      </a:r>
                      <a:r>
                        <a:rPr lang="en-US" sz="1500" b="0" dirty="0">
                          <a:solidFill>
                            <a:schemeClr val="tx1"/>
                          </a:solidFill>
                          <a:latin typeface="+mj-lt"/>
                          <a:ea typeface="+mn-ea"/>
                          <a:cs typeface="Times New Roman" panose="02020603050405020304" pitchFamily="18" charset="0"/>
                        </a:rPr>
                        <a:t> November 2022 </a:t>
                      </a:r>
                    </a:p>
                    <a:p>
                      <a:pPr marL="285750" lvl="0" indent="-285750">
                        <a:buFont typeface="Arial" panose="020B0604020202020204" pitchFamily="34" charset="0"/>
                        <a:buChar char="•"/>
                      </a:pPr>
                      <a:r>
                        <a:rPr lang="en-IN" sz="1500" b="0" dirty="0">
                          <a:solidFill>
                            <a:schemeClr val="tx1"/>
                          </a:solidFill>
                          <a:latin typeface="+mj-lt"/>
                        </a:rPr>
                        <a:t>300 State level trainers will be trained on Mental, Neurological and substance abuse, Eye and ENT Care</a:t>
                      </a:r>
                    </a:p>
                    <a:p>
                      <a:pPr marL="285750" lvl="0" indent="-285750">
                        <a:buFont typeface="Arial" panose="020B0604020202020204" pitchFamily="34" charset="0"/>
                        <a:buChar char="•"/>
                      </a:pPr>
                      <a:r>
                        <a:rPr lang="en-IN" sz="1500" b="0" dirty="0">
                          <a:solidFill>
                            <a:schemeClr val="tx1"/>
                          </a:solidFill>
                          <a:latin typeface="+mj-lt"/>
                        </a:rPr>
                        <a:t>300 State level trainers will be trained on Elderly </a:t>
                      </a:r>
                      <a:r>
                        <a:rPr lang="en-IN" sz="1500" b="0" dirty="0" smtClean="0">
                          <a:solidFill>
                            <a:schemeClr val="tx1"/>
                          </a:solidFill>
                          <a:latin typeface="+mj-lt"/>
                        </a:rPr>
                        <a:t>, </a:t>
                      </a:r>
                      <a:r>
                        <a:rPr lang="en-IN" sz="1500" b="0" dirty="0" err="1" smtClean="0">
                          <a:solidFill>
                            <a:schemeClr val="tx1"/>
                          </a:solidFill>
                          <a:latin typeface="+mj-lt"/>
                        </a:rPr>
                        <a:t>Pallaiative</a:t>
                      </a:r>
                      <a:r>
                        <a:rPr lang="en-IN" sz="1500" b="0" dirty="0" smtClean="0">
                          <a:solidFill>
                            <a:schemeClr val="tx1"/>
                          </a:solidFill>
                          <a:latin typeface="+mj-lt"/>
                        </a:rPr>
                        <a:t> </a:t>
                      </a:r>
                      <a:r>
                        <a:rPr lang="en-IN" sz="1500" b="0" dirty="0">
                          <a:solidFill>
                            <a:schemeClr val="tx1"/>
                          </a:solidFill>
                          <a:latin typeface="+mj-lt"/>
                        </a:rPr>
                        <a:t>care and Emergency care services. </a:t>
                      </a:r>
                    </a:p>
                    <a:p>
                      <a:pPr marL="285750" lvl="0" indent="-285750">
                        <a:buFont typeface="Arial" panose="020B0604020202020204" pitchFamily="34" charset="0"/>
                        <a:buChar char="•"/>
                      </a:pPr>
                      <a:r>
                        <a:rPr lang="en-IN" sz="1500" b="0" dirty="0">
                          <a:solidFill>
                            <a:schemeClr val="tx1"/>
                          </a:solidFill>
                          <a:latin typeface="+mj-lt"/>
                        </a:rPr>
                        <a:t>In total 4 Trainer will be selected from 75 districts (2 MO (MBBS) and 2 SN (MSc. Nursing) with prior experience on training  . </a:t>
                      </a:r>
                    </a:p>
                    <a:p>
                      <a:endParaRPr lang="en-IN" sz="1500" b="0" dirty="0">
                        <a:solidFill>
                          <a:schemeClr val="tx1"/>
                        </a:solidFill>
                        <a:latin typeface="+mj-lt"/>
                      </a:endParaRPr>
                    </a:p>
                    <a:p>
                      <a:r>
                        <a:rPr lang="en-IN" sz="1500" b="0" dirty="0">
                          <a:solidFill>
                            <a:schemeClr val="tx1"/>
                          </a:solidFill>
                          <a:latin typeface="+mj-lt"/>
                        </a:rPr>
                        <a:t>Training Of CHO </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IN" sz="1500" b="0" dirty="0">
                          <a:solidFill>
                            <a:schemeClr val="tx1"/>
                          </a:solidFill>
                          <a:latin typeface="+mj-lt"/>
                        </a:rPr>
                        <a:t>In person training will be done by district level trainer Participants CHO &amp; Staff Nurse, training venue will be at District level . </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IN" sz="1500" b="0" dirty="0">
                          <a:solidFill>
                            <a:schemeClr val="tx1"/>
                          </a:solidFill>
                          <a:latin typeface="+mj-lt"/>
                        </a:rPr>
                        <a:t>11502 CHO (384 batches) 1035 Staff Nurses (MH-CP) (35 batches)  will trained in 30 participants per Batch . </a:t>
                      </a:r>
                    </a:p>
                    <a:p>
                      <a:endParaRPr lang="en-IN" sz="1500" b="0" dirty="0">
                        <a:solidFill>
                          <a:schemeClr val="tx1"/>
                        </a:solidFill>
                        <a:latin typeface="+mj-lt"/>
                      </a:endParaRPr>
                    </a:p>
                  </a:txBody>
                  <a:tcPr marL="68574" marR="68574" marT="34300" marB="34300">
                    <a:solidFill>
                      <a:schemeClr val="bg1"/>
                    </a:solidFill>
                  </a:tcPr>
                </a:tc>
                <a:extLst>
                  <a:ext uri="{0D108BD9-81ED-4DB2-BD59-A6C34878D82A}"/>
                </a:extLst>
              </a:tr>
            </a:tbl>
          </a:graphicData>
        </a:graphic>
      </p:graphicFrame>
      <p:pic>
        <p:nvPicPr>
          <p:cNvPr id="4" name="Picture 1"/>
          <p:cNvPicPr>
            <a:picLocks noChangeAspect="1"/>
          </p:cNvPicPr>
          <p:nvPr/>
        </p:nvPicPr>
        <p:blipFill>
          <a:blip r:embed="rId2"/>
          <a:srcRect/>
          <a:stretch>
            <a:fillRect/>
          </a:stretch>
        </p:blipFill>
        <p:spPr bwMode="auto">
          <a:xfrm>
            <a:off x="5105400" y="819150"/>
            <a:ext cx="3703637" cy="4103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Content Placeholder 3"/>
          <p:cNvPicPr>
            <a:picLocks noChangeAspect="1"/>
          </p:cNvPicPr>
          <p:nvPr/>
        </p:nvPicPr>
        <p:blipFill>
          <a:blip r:embed="rId2"/>
          <a:srcRect/>
          <a:stretch>
            <a:fillRect/>
          </a:stretch>
        </p:blipFill>
        <p:spPr bwMode="auto">
          <a:xfrm>
            <a:off x="5630863" y="11113"/>
            <a:ext cx="1719262" cy="2552700"/>
          </a:xfrm>
          <a:prstGeom prst="rect">
            <a:avLst/>
          </a:prstGeom>
          <a:noFill/>
          <a:ln w="9525">
            <a:solidFill>
              <a:schemeClr val="tx1"/>
            </a:solidFill>
            <a:miter lim="800000"/>
            <a:headEnd/>
            <a:tailEnd/>
          </a:ln>
        </p:spPr>
      </p:pic>
      <p:pic>
        <p:nvPicPr>
          <p:cNvPr id="36867" name="Picture 2"/>
          <p:cNvPicPr>
            <a:picLocks noChangeAspect="1"/>
          </p:cNvPicPr>
          <p:nvPr/>
        </p:nvPicPr>
        <p:blipFill>
          <a:blip r:embed="rId3"/>
          <a:srcRect/>
          <a:stretch>
            <a:fillRect/>
          </a:stretch>
        </p:blipFill>
        <p:spPr bwMode="auto">
          <a:xfrm>
            <a:off x="5626100" y="2576513"/>
            <a:ext cx="1701800" cy="2552700"/>
          </a:xfrm>
          <a:prstGeom prst="rect">
            <a:avLst/>
          </a:prstGeom>
          <a:noFill/>
          <a:ln w="9525">
            <a:solidFill>
              <a:schemeClr val="tx1"/>
            </a:solidFill>
            <a:miter lim="800000"/>
            <a:headEnd/>
            <a:tailEnd/>
          </a:ln>
        </p:spPr>
      </p:pic>
      <p:pic>
        <p:nvPicPr>
          <p:cNvPr id="36868" name="Picture 3"/>
          <p:cNvPicPr>
            <a:picLocks noChangeAspect="1"/>
          </p:cNvPicPr>
          <p:nvPr/>
        </p:nvPicPr>
        <p:blipFill>
          <a:blip r:embed="rId4"/>
          <a:srcRect/>
          <a:stretch>
            <a:fillRect/>
          </a:stretch>
        </p:blipFill>
        <p:spPr bwMode="auto">
          <a:xfrm>
            <a:off x="7337425" y="2586038"/>
            <a:ext cx="1731963" cy="2554287"/>
          </a:xfrm>
          <a:prstGeom prst="rect">
            <a:avLst/>
          </a:prstGeom>
          <a:noFill/>
          <a:ln w="9525">
            <a:solidFill>
              <a:schemeClr val="tx1"/>
            </a:solidFill>
            <a:miter lim="800000"/>
            <a:headEnd/>
            <a:tailEnd/>
          </a:ln>
        </p:spPr>
      </p:pic>
      <p:pic>
        <p:nvPicPr>
          <p:cNvPr id="36869" name="Content Placeholder 3"/>
          <p:cNvPicPr>
            <a:picLocks noChangeAspect="1"/>
          </p:cNvPicPr>
          <p:nvPr/>
        </p:nvPicPr>
        <p:blipFill>
          <a:blip r:embed="rId5"/>
          <a:srcRect/>
          <a:stretch>
            <a:fillRect/>
          </a:stretch>
        </p:blipFill>
        <p:spPr bwMode="auto">
          <a:xfrm>
            <a:off x="3848100" y="-3175"/>
            <a:ext cx="1760538" cy="2590800"/>
          </a:xfrm>
          <a:prstGeom prst="rect">
            <a:avLst/>
          </a:prstGeom>
          <a:noFill/>
          <a:ln w="9525">
            <a:solidFill>
              <a:schemeClr val="tx1"/>
            </a:solidFill>
            <a:miter lim="800000"/>
            <a:headEnd/>
            <a:tailEnd/>
          </a:ln>
        </p:spPr>
      </p:pic>
      <p:pic>
        <p:nvPicPr>
          <p:cNvPr id="36870" name="Picture 5"/>
          <p:cNvPicPr>
            <a:picLocks noChangeAspect="1"/>
          </p:cNvPicPr>
          <p:nvPr/>
        </p:nvPicPr>
        <p:blipFill>
          <a:blip r:embed="rId6"/>
          <a:srcRect/>
          <a:stretch>
            <a:fillRect/>
          </a:stretch>
        </p:blipFill>
        <p:spPr bwMode="auto">
          <a:xfrm>
            <a:off x="7367588" y="7938"/>
            <a:ext cx="1711325" cy="2568575"/>
          </a:xfrm>
          <a:prstGeom prst="rect">
            <a:avLst/>
          </a:prstGeom>
          <a:noFill/>
          <a:ln w="9525">
            <a:solidFill>
              <a:schemeClr val="tx1"/>
            </a:solidFill>
            <a:miter lim="800000"/>
            <a:headEnd/>
            <a:tailEnd/>
          </a:ln>
        </p:spPr>
      </p:pic>
      <p:pic>
        <p:nvPicPr>
          <p:cNvPr id="36871" name="Picture 6"/>
          <p:cNvPicPr>
            <a:picLocks noChangeAspect="1"/>
          </p:cNvPicPr>
          <p:nvPr/>
        </p:nvPicPr>
        <p:blipFill>
          <a:blip r:embed="rId7"/>
          <a:srcRect/>
          <a:stretch>
            <a:fillRect/>
          </a:stretch>
        </p:blipFill>
        <p:spPr bwMode="auto">
          <a:xfrm>
            <a:off x="3863975" y="2586038"/>
            <a:ext cx="1731963" cy="2546350"/>
          </a:xfrm>
          <a:prstGeom prst="rect">
            <a:avLst/>
          </a:prstGeom>
          <a:noFill/>
          <a:ln w="9525">
            <a:solidFill>
              <a:schemeClr val="tx1"/>
            </a:solidFill>
            <a:miter lim="800000"/>
            <a:headEnd/>
            <a:tailEnd/>
          </a:ln>
        </p:spPr>
      </p:pic>
      <p:pic>
        <p:nvPicPr>
          <p:cNvPr id="36872" name="Picture 7"/>
          <p:cNvPicPr>
            <a:picLocks noChangeAspect="1"/>
          </p:cNvPicPr>
          <p:nvPr/>
        </p:nvPicPr>
        <p:blipFill>
          <a:blip r:embed="rId8"/>
          <a:srcRect/>
          <a:stretch>
            <a:fillRect/>
          </a:stretch>
        </p:blipFill>
        <p:spPr bwMode="auto">
          <a:xfrm>
            <a:off x="71438" y="2519363"/>
            <a:ext cx="3754437" cy="2609850"/>
          </a:xfrm>
          <a:prstGeom prst="rect">
            <a:avLst/>
          </a:prstGeom>
          <a:noFill/>
          <a:ln w="9525">
            <a:solidFill>
              <a:schemeClr val="tx1"/>
            </a:solidFill>
            <a:miter lim="800000"/>
            <a:headEnd/>
            <a:tailEnd/>
          </a:ln>
        </p:spPr>
      </p:pic>
      <p:pic>
        <p:nvPicPr>
          <p:cNvPr id="36873" name="Picture 10"/>
          <p:cNvPicPr>
            <a:picLocks noChangeAspect="1"/>
          </p:cNvPicPr>
          <p:nvPr/>
        </p:nvPicPr>
        <p:blipFill>
          <a:blip r:embed="rId9"/>
          <a:srcRect/>
          <a:stretch>
            <a:fillRect/>
          </a:stretch>
        </p:blipFill>
        <p:spPr bwMode="auto">
          <a:xfrm>
            <a:off x="11113" y="14288"/>
            <a:ext cx="3802062" cy="2505075"/>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National Urban Health Mission</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NUHM</a:t>
            </a:r>
            <a:endParaRPr lang="en-US" sz="2800" b="1" dirty="0">
              <a:solidFill>
                <a:schemeClr val="bg1"/>
              </a:solidFill>
            </a:endParaRPr>
          </a:p>
        </p:txBody>
      </p:sp>
      <p:graphicFrame>
        <p:nvGraphicFramePr>
          <p:cNvPr id="3" name="Table 2"/>
          <p:cNvGraphicFramePr>
            <a:graphicFrameLocks noGrp="1"/>
          </p:cNvGraphicFramePr>
          <p:nvPr/>
        </p:nvGraphicFramePr>
        <p:xfrm>
          <a:off x="228600" y="895350"/>
          <a:ext cx="8686800" cy="3926778"/>
        </p:xfrm>
        <a:graphic>
          <a:graphicData uri="http://schemas.openxmlformats.org/drawingml/2006/table">
            <a:tbl>
              <a:tblPr firstRow="1" bandRow="1">
                <a:tableStyleId>{2D5ABB26-0587-4C30-8999-92F81FD0307C}</a:tableStyleId>
              </a:tblPr>
              <a:tblGrid>
                <a:gridCol w="7467600"/>
                <a:gridCol w="1219200"/>
              </a:tblGrid>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sz="1400" b="1" dirty="0" smtClean="0">
                          <a:solidFill>
                            <a:srgbClr val="415665"/>
                          </a:solidFill>
                          <a:latin typeface="+mj-lt"/>
                        </a:rPr>
                        <a:t>Particulars</a:t>
                      </a:r>
                      <a:endParaRPr lang="en-US" sz="1400" b="1" dirty="0" smtClean="0">
                        <a:solidFill>
                          <a:srgbClr val="415665"/>
                        </a:solidFill>
                        <a:latin typeface="+mj-lt"/>
                        <a:ea typeface="League Spartan" charset="0"/>
                        <a:cs typeface="Poppins" pitchFamily="2" charset="77"/>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400" dirty="0" smtClean="0">
                        <a:solidFill>
                          <a:srgbClr val="F6F6F6"/>
                        </a:solidFill>
                        <a:latin typeface="+mj-lt"/>
                        <a:ea typeface="Calibri"/>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r>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Total Population as per census 2011 (in </a:t>
                      </a:r>
                      <a:r>
                        <a:rPr lang="en-US" sz="1400" dirty="0" err="1" smtClean="0">
                          <a:solidFill>
                            <a:srgbClr val="415665"/>
                          </a:solidFill>
                          <a:latin typeface="+mj-lt"/>
                          <a:cs typeface="Calibri" pitchFamily="34" charset="0"/>
                        </a:rPr>
                        <a:t>lakhs</a:t>
                      </a:r>
                      <a:r>
                        <a:rPr lang="en-US" sz="1400" dirty="0" smtClean="0">
                          <a:solidFill>
                            <a:srgbClr val="415665"/>
                          </a:solidFill>
                          <a:latin typeface="+mj-lt"/>
                          <a:cs typeface="Calibri" pitchFamily="34" charset="0"/>
                        </a:rPr>
                        <a:t>)</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latin typeface="+mj-lt"/>
                          <a:ea typeface="Times New Roman"/>
                          <a:cs typeface="Times New Roman"/>
                        </a:rPr>
                        <a:t>1,998.12</a:t>
                      </a:r>
                      <a:endParaRPr lang="en-IN" sz="1400" dirty="0" smtClean="0">
                        <a:solidFill>
                          <a:srgbClr val="F6F6F6"/>
                        </a:solidFill>
                        <a:latin typeface="+mj-lt"/>
                        <a:ea typeface="Calibri"/>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Urban Population as per census 2011 (in </a:t>
                      </a:r>
                      <a:r>
                        <a:rPr lang="en-US" sz="1400" dirty="0" err="1" smtClean="0">
                          <a:solidFill>
                            <a:srgbClr val="415665"/>
                          </a:solidFill>
                          <a:latin typeface="+mj-lt"/>
                          <a:cs typeface="Calibri" pitchFamily="34" charset="0"/>
                        </a:rPr>
                        <a:t>lakhs</a:t>
                      </a:r>
                      <a:r>
                        <a:rPr lang="en-US" sz="1400" dirty="0" smtClean="0">
                          <a:solidFill>
                            <a:srgbClr val="415665"/>
                          </a:solidFill>
                          <a:latin typeface="+mj-lt"/>
                          <a:cs typeface="Calibri" pitchFamily="34" charset="0"/>
                        </a:rPr>
                        <a:t>)</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rgbClr val="000000"/>
                          </a:solidFill>
                          <a:latin typeface="+mj-lt"/>
                          <a:ea typeface="Times New Roman"/>
                          <a:cs typeface="Times New Roman"/>
                        </a:rPr>
                        <a:t>444.95</a:t>
                      </a:r>
                      <a:endParaRPr lang="en-IN" sz="1400" dirty="0" smtClean="0">
                        <a:solidFill>
                          <a:srgbClr val="F6F6F6"/>
                        </a:solidFill>
                        <a:latin typeface="+mj-lt"/>
                        <a:ea typeface="Calibri"/>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411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solidFill>
                            <a:srgbClr val="415665"/>
                          </a:solidFill>
                          <a:latin typeface="+mj-lt"/>
                          <a:cs typeface="Calibri" pitchFamily="34" charset="0"/>
                        </a:rPr>
                        <a:t>Total population covered under NUHM </a:t>
                      </a:r>
                      <a:r>
                        <a:rPr lang="en-US" sz="1400" dirty="0" smtClean="0">
                          <a:solidFill>
                            <a:srgbClr val="415665"/>
                          </a:solidFill>
                          <a:latin typeface="+mj-lt"/>
                          <a:cs typeface="Calibri" pitchFamily="34" charset="0"/>
                        </a:rPr>
                        <a:t>as per census 2011 (in </a:t>
                      </a:r>
                      <a:r>
                        <a:rPr lang="en-US" sz="1400" dirty="0" err="1" smtClean="0">
                          <a:solidFill>
                            <a:srgbClr val="415665"/>
                          </a:solidFill>
                          <a:latin typeface="+mj-lt"/>
                          <a:cs typeface="Calibri" pitchFamily="34" charset="0"/>
                        </a:rPr>
                        <a:t>lakhs</a:t>
                      </a:r>
                      <a:r>
                        <a:rPr lang="en-US" sz="1400" dirty="0" smtClean="0">
                          <a:solidFill>
                            <a:srgbClr val="415665"/>
                          </a:solidFill>
                          <a:latin typeface="+mj-lt"/>
                          <a:cs typeface="Calibri" pitchFamily="34" charset="0"/>
                        </a:rPr>
                        <a:t>)</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15000"/>
                        </a:lnSpc>
                      </a:pPr>
                      <a:r>
                        <a:rPr lang="en-IN" sz="1400" dirty="0" smtClean="0">
                          <a:solidFill>
                            <a:srgbClr val="000000"/>
                          </a:solidFill>
                          <a:latin typeface="+mj-lt"/>
                          <a:ea typeface="Times New Roman"/>
                          <a:cs typeface="Times New Roman"/>
                        </a:rPr>
                        <a:t>314.53</a:t>
                      </a:r>
                      <a:endParaRPr lang="en-IN" sz="1400" dirty="0">
                        <a:solidFill>
                          <a:srgbClr val="000000"/>
                        </a:solidFill>
                        <a:latin typeface="+mj-lt"/>
                        <a:ea typeface="Times New Roman"/>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411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Urban slum population (in </a:t>
                      </a:r>
                      <a:r>
                        <a:rPr lang="en-US" sz="1400" dirty="0" err="1" smtClean="0">
                          <a:solidFill>
                            <a:srgbClr val="415665"/>
                          </a:solidFill>
                          <a:latin typeface="+mj-lt"/>
                          <a:cs typeface="Calibri" pitchFamily="34" charset="0"/>
                        </a:rPr>
                        <a:t>lakhs</a:t>
                      </a:r>
                      <a:r>
                        <a:rPr lang="en-US" sz="1400" dirty="0" smtClean="0">
                          <a:solidFill>
                            <a:srgbClr val="415665"/>
                          </a:solidFill>
                          <a:latin typeface="+mj-lt"/>
                          <a:cs typeface="Calibri" pitchFamily="34" charset="0"/>
                        </a:rPr>
                        <a:t>) (as per DAP of 2013-14)</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15000"/>
                        </a:lnSpc>
                      </a:pPr>
                      <a:r>
                        <a:rPr lang="en-US" sz="1400" dirty="0" smtClean="0">
                          <a:solidFill>
                            <a:srgbClr val="000000"/>
                          </a:solidFill>
                          <a:latin typeface="+mj-lt"/>
                          <a:ea typeface="Times New Roman"/>
                          <a:cs typeface="Times New Roman"/>
                        </a:rPr>
                        <a:t>142.88</a:t>
                      </a:r>
                      <a:endParaRPr lang="en-IN" sz="1400" dirty="0">
                        <a:solidFill>
                          <a:srgbClr val="000000"/>
                        </a:solidFill>
                        <a:latin typeface="+mj-lt"/>
                        <a:ea typeface="Times New Roman"/>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411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Total Cities covered under NUHM</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lnSpc>
                          <a:spcPct val="115000"/>
                        </a:lnSpc>
                      </a:pPr>
                      <a:r>
                        <a:rPr lang="en-IN" sz="1400" dirty="0" smtClean="0">
                          <a:solidFill>
                            <a:schemeClr val="tx1"/>
                          </a:solidFill>
                          <a:latin typeface="+mj-lt"/>
                          <a:ea typeface="Calibri"/>
                          <a:cs typeface="Times New Roman"/>
                        </a:rPr>
                        <a:t>134</a:t>
                      </a:r>
                      <a:endParaRPr lang="en-IN" sz="1400" dirty="0">
                        <a:solidFill>
                          <a:schemeClr val="tx1"/>
                        </a:solidFill>
                        <a:latin typeface="+mj-lt"/>
                        <a:ea typeface="Calibri"/>
                        <a:cs typeface="Times New Roman"/>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Number of Metro Cities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j-lt"/>
                          <a:ea typeface="Arial"/>
                          <a:cs typeface="Calibri" pitchFamily="34" charset="0"/>
                        </a:rPr>
                        <a:t>0</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086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Number of Million + cities (&gt; 10 </a:t>
                      </a:r>
                      <a:r>
                        <a:rPr lang="en-US" sz="1400" dirty="0" err="1" smtClean="0">
                          <a:solidFill>
                            <a:srgbClr val="415665"/>
                          </a:solidFill>
                          <a:latin typeface="+mj-lt"/>
                          <a:cs typeface="Calibri" pitchFamily="34" charset="0"/>
                        </a:rPr>
                        <a:t>lakh</a:t>
                      </a:r>
                      <a:r>
                        <a:rPr lang="en-US" sz="1400" dirty="0" smtClean="0">
                          <a:solidFill>
                            <a:srgbClr val="415665"/>
                          </a:solidFill>
                          <a:latin typeface="+mj-lt"/>
                          <a:cs typeface="Calibri" pitchFamily="34" charset="0"/>
                        </a:rPr>
                        <a:t> population)</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j-lt"/>
                          <a:ea typeface="Arial"/>
                          <a:cs typeface="Calibri" pitchFamily="34" charset="0"/>
                        </a:rPr>
                        <a:t>7</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308610">
                <a:tc>
                  <a:txBody>
                    <a:bodyPr/>
                    <a:lstStyle/>
                    <a:p>
                      <a:r>
                        <a:rPr lang="en-US" sz="1400" dirty="0" smtClean="0">
                          <a:solidFill>
                            <a:srgbClr val="415665"/>
                          </a:solidFill>
                          <a:latin typeface="+mj-lt"/>
                          <a:cs typeface="Calibri" pitchFamily="34" charset="0"/>
                        </a:rPr>
                        <a:t>Number of cities with  1 to 10 </a:t>
                      </a:r>
                      <a:r>
                        <a:rPr lang="en-US" sz="1400" dirty="0" err="1" smtClean="0">
                          <a:solidFill>
                            <a:srgbClr val="415665"/>
                          </a:solidFill>
                          <a:latin typeface="+mj-lt"/>
                          <a:cs typeface="Calibri" pitchFamily="34" charset="0"/>
                        </a:rPr>
                        <a:t>lakh</a:t>
                      </a:r>
                      <a:r>
                        <a:rPr lang="en-US" sz="1400" dirty="0" smtClean="0">
                          <a:solidFill>
                            <a:srgbClr val="415665"/>
                          </a:solidFill>
                          <a:latin typeface="+mj-lt"/>
                          <a:cs typeface="Calibri" pitchFamily="34" charset="0"/>
                        </a:rPr>
                        <a:t> </a:t>
                      </a:r>
                      <a:endParaRPr lang="en-US" sz="1400" dirty="0">
                        <a:latin typeface="+mj-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j-lt"/>
                          <a:ea typeface="Lato Light" panose="020F0502020204030203" pitchFamily="34" charset="0"/>
                          <a:cs typeface="Mukta ExtraLight" panose="020B0000000000000000" pitchFamily="34" charset="77"/>
                        </a:rPr>
                        <a:t>56</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525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Number of towns with less than 1 </a:t>
                      </a:r>
                      <a:r>
                        <a:rPr lang="en-US" sz="1400" dirty="0" err="1" smtClean="0">
                          <a:solidFill>
                            <a:srgbClr val="415665"/>
                          </a:solidFill>
                          <a:latin typeface="+mj-lt"/>
                          <a:cs typeface="Calibri" pitchFamily="34" charset="0"/>
                        </a:rPr>
                        <a:t>lakh</a:t>
                      </a:r>
                      <a:r>
                        <a:rPr lang="en-US" sz="1400" dirty="0" smtClean="0">
                          <a:solidFill>
                            <a:srgbClr val="415665"/>
                          </a:solidFill>
                          <a:latin typeface="+mj-lt"/>
                          <a:cs typeface="Calibri" pitchFamily="34" charset="0"/>
                        </a:rPr>
                        <a:t> but  more than 50 thousand population</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j-lt"/>
                          <a:ea typeface="Lato Light" panose="020F0502020204030203" pitchFamily="34" charset="0"/>
                          <a:cs typeface="Mukta ExtraLight" panose="020B0000000000000000" pitchFamily="34" charset="77"/>
                        </a:rPr>
                        <a:t>62</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525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rgbClr val="415665"/>
                          </a:solidFill>
                          <a:latin typeface="+mj-lt"/>
                          <a:cs typeface="Calibri" pitchFamily="34" charset="0"/>
                        </a:rPr>
                        <a:t>Number of District HQs which have less than 50 thousand population but are covered  under NUHM</a:t>
                      </a:r>
                      <a:endParaRPr lang="en-IN" sz="1400" dirty="0" smtClean="0">
                        <a:solidFill>
                          <a:srgbClr val="415665"/>
                        </a:solidFill>
                        <a:latin typeface="+mj-lt"/>
                        <a:cs typeface="Calibri" pitchFamily="34"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latin typeface="+mj-lt"/>
                          <a:ea typeface="Lato Light" panose="020F0502020204030203" pitchFamily="34" charset="0"/>
                          <a:cs typeface="Mukta ExtraLight" panose="020B0000000000000000" pitchFamily="34" charset="77"/>
                        </a:rPr>
                        <a:t>9</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sym typeface="Arial"/>
              </a:rPr>
              <a:t>Urban Health Facilities</a:t>
            </a:r>
            <a:endParaRPr lang="en-US" sz="1800" b="1" dirty="0">
              <a:solidFill>
                <a:schemeClr val="bg1"/>
              </a:solidFill>
            </a:endParaRPr>
          </a:p>
        </p:txBody>
      </p:sp>
      <p:graphicFrame>
        <p:nvGraphicFramePr>
          <p:cNvPr id="3" name="Content Placeholder 5"/>
          <p:cNvGraphicFramePr>
            <a:graphicFrameLocks noGrp="1"/>
          </p:cNvGraphicFramePr>
          <p:nvPr>
            <p:ph sz="quarter" idx="1"/>
          </p:nvPr>
        </p:nvGraphicFramePr>
        <p:xfrm>
          <a:off x="304800" y="895350"/>
          <a:ext cx="8610600" cy="1295400"/>
        </p:xfrm>
        <a:graphic>
          <a:graphicData uri="http://schemas.openxmlformats.org/drawingml/2006/table">
            <a:tbl>
              <a:tblPr firstRow="1" bandRow="1">
                <a:tableStyleId>{72833802-FEF1-4C79-8D5D-14CF1EAF98D9}</a:tableStyleId>
              </a:tblPr>
              <a:tblGrid>
                <a:gridCol w="674155">
                  <a:extLst>
                    <a:ext uri="{9D8B030D-6E8A-4147-A177-3AD203B41FA5}">
                      <a16:colId xmlns:a16="http://schemas.microsoft.com/office/drawing/2014/main" xmlns="" val="20000"/>
                    </a:ext>
                  </a:extLst>
                </a:gridCol>
                <a:gridCol w="1523241">
                  <a:extLst>
                    <a:ext uri="{9D8B030D-6E8A-4147-A177-3AD203B41FA5}">
                      <a16:colId xmlns:a16="http://schemas.microsoft.com/office/drawing/2014/main" xmlns="" val="20001"/>
                    </a:ext>
                  </a:extLst>
                </a:gridCol>
                <a:gridCol w="1616477">
                  <a:extLst>
                    <a:ext uri="{9D8B030D-6E8A-4147-A177-3AD203B41FA5}">
                      <a16:colId xmlns:a16="http://schemas.microsoft.com/office/drawing/2014/main" xmlns="" val="20003"/>
                    </a:ext>
                  </a:extLst>
                </a:gridCol>
                <a:gridCol w="1598909">
                  <a:extLst>
                    <a:ext uri="{9D8B030D-6E8A-4147-A177-3AD203B41FA5}">
                      <a16:colId xmlns:a16="http://schemas.microsoft.com/office/drawing/2014/main" xmlns="" val="20004"/>
                    </a:ext>
                  </a:extLst>
                </a:gridCol>
                <a:gridCol w="1598909"/>
                <a:gridCol w="1598909"/>
              </a:tblGrid>
              <a:tr h="625312">
                <a:tc>
                  <a:txBody>
                    <a:bodyPr/>
                    <a:lstStyle/>
                    <a:p>
                      <a:pPr algn="ctr"/>
                      <a:r>
                        <a:rPr lang="en-IN" sz="1400" kern="1200" dirty="0">
                          <a:solidFill>
                            <a:schemeClr val="tx1"/>
                          </a:solidFill>
                          <a:latin typeface="+mj-lt"/>
                          <a:cs typeface="Times New Roman" pitchFamily="18" charset="0"/>
                        </a:rPr>
                        <a:t>Sl. No</a:t>
                      </a:r>
                      <a:endParaRPr lang="en-IN" sz="1400" b="1"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1400" kern="1200" dirty="0">
                          <a:solidFill>
                            <a:schemeClr val="tx1"/>
                          </a:solidFill>
                          <a:latin typeface="+mj-lt"/>
                          <a:cs typeface="Times New Roman" pitchFamily="18" charset="0"/>
                        </a:rPr>
                        <a:t>Facility </a:t>
                      </a:r>
                      <a:endParaRPr lang="en-IN" sz="1400" b="1"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1400" kern="1200" dirty="0" smtClean="0">
                          <a:solidFill>
                            <a:schemeClr val="tx1"/>
                          </a:solidFill>
                          <a:latin typeface="+mj-lt"/>
                          <a:cs typeface="Times New Roman" pitchFamily="18" charset="0"/>
                        </a:rPr>
                        <a:t>Approved </a:t>
                      </a:r>
                    </a:p>
                    <a:p>
                      <a:pPr algn="ctr"/>
                      <a:r>
                        <a:rPr lang="en-IN" sz="1400" kern="1200" dirty="0" smtClean="0">
                          <a:solidFill>
                            <a:schemeClr val="tx1"/>
                          </a:solidFill>
                          <a:latin typeface="+mj-lt"/>
                          <a:cs typeface="Times New Roman" pitchFamily="18" charset="0"/>
                        </a:rPr>
                        <a:t>Till 2021-22</a:t>
                      </a:r>
                      <a:endParaRPr lang="en-IN" sz="1400" b="1"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1400" b="1" kern="1200" dirty="0" smtClean="0">
                          <a:solidFill>
                            <a:schemeClr val="tx1"/>
                          </a:solidFill>
                          <a:latin typeface="+mn-lt"/>
                          <a:ea typeface="+mn-ea"/>
                          <a:cs typeface="Times New Roman" pitchFamily="18" charset="0"/>
                        </a:rPr>
                        <a:t>Approved     in 2022-23</a:t>
                      </a:r>
                      <a:endParaRPr lang="en-IN" sz="1400" b="1" kern="1200" dirty="0">
                        <a:solidFill>
                          <a:schemeClr val="tx1"/>
                        </a:solidFill>
                        <a:latin typeface="+mn-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IN" sz="1400" b="1" kern="1200" dirty="0" smtClean="0">
                          <a:solidFill>
                            <a:schemeClr val="tx1"/>
                          </a:solidFill>
                          <a:latin typeface="+mj-lt"/>
                          <a:ea typeface="+mn-ea"/>
                          <a:cs typeface="Times New Roman" pitchFamily="18" charset="0"/>
                        </a:rPr>
                        <a:t>Total</a:t>
                      </a:r>
                      <a:r>
                        <a:rPr lang="en-IN" sz="1400" b="1" kern="1200" baseline="0" dirty="0" smtClean="0">
                          <a:solidFill>
                            <a:schemeClr val="tx1"/>
                          </a:solidFill>
                          <a:latin typeface="+mj-lt"/>
                          <a:ea typeface="+mn-ea"/>
                          <a:cs typeface="Times New Roman" pitchFamily="18" charset="0"/>
                        </a:rPr>
                        <a:t> Approved</a:t>
                      </a:r>
                      <a:endParaRPr lang="en-IN" sz="1400" b="1"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kern="1200" dirty="0">
                          <a:solidFill>
                            <a:schemeClr val="tx1"/>
                          </a:solidFill>
                          <a:latin typeface="+mj-lt"/>
                          <a:cs typeface="Times New Roman" pitchFamily="18" charset="0"/>
                        </a:rPr>
                        <a:t>Functional</a:t>
                      </a:r>
                      <a:endParaRPr lang="en-IN" sz="1400" b="1"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xmlns="" val="10000"/>
                  </a:ext>
                </a:extLst>
              </a:tr>
              <a:tr h="335044">
                <a:tc>
                  <a:txBody>
                    <a:bodyPr/>
                    <a:lstStyle/>
                    <a:p>
                      <a:r>
                        <a:rPr lang="en-IN" sz="1400" b="0" kern="1200" dirty="0">
                          <a:solidFill>
                            <a:schemeClr val="tx1"/>
                          </a:solidFill>
                          <a:latin typeface="+mj-lt"/>
                          <a:ea typeface="+mn-ea"/>
                          <a:cs typeface="Times New Roman" pitchFamily="18" charset="0"/>
                        </a:rPr>
                        <a:t>1.</a:t>
                      </a: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b="0" kern="1200" dirty="0">
                          <a:solidFill>
                            <a:schemeClr val="tx1"/>
                          </a:solidFill>
                          <a:latin typeface="+mj-lt"/>
                          <a:ea typeface="+mn-ea"/>
                          <a:cs typeface="Times New Roman" pitchFamily="18" charset="0"/>
                        </a:rPr>
                        <a:t>UPHC</a:t>
                      </a: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610</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100</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710</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603</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335044">
                <a:tc>
                  <a:txBody>
                    <a:bodyPr/>
                    <a:lstStyle/>
                    <a:p>
                      <a:r>
                        <a:rPr lang="en-IN" sz="1400" b="0" kern="1200" dirty="0">
                          <a:solidFill>
                            <a:schemeClr val="tx1"/>
                          </a:solidFill>
                          <a:latin typeface="+mj-lt"/>
                          <a:ea typeface="+mn-ea"/>
                          <a:cs typeface="Times New Roman" pitchFamily="18" charset="0"/>
                        </a:rPr>
                        <a:t>2.</a:t>
                      </a: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1400" kern="1200" dirty="0">
                          <a:latin typeface="+mj-lt"/>
                          <a:cs typeface="Times New Roman" pitchFamily="18" charset="0"/>
                        </a:rPr>
                        <a:t>UCHC</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13</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smtClean="0">
                          <a:solidFill>
                            <a:schemeClr val="tx1"/>
                          </a:solidFill>
                          <a:latin typeface="+mj-lt"/>
                          <a:ea typeface="+mn-ea"/>
                          <a:cs typeface="Times New Roman" pitchFamily="18" charset="0"/>
                        </a:rPr>
                        <a:t>13</a:t>
                      </a:r>
                      <a:endParaRPr lang="en-IN" sz="1400" b="0" kern="1200" dirty="0">
                        <a:solidFill>
                          <a:schemeClr val="tx1"/>
                        </a:solidFill>
                        <a:latin typeface="+mj-lt"/>
                        <a:ea typeface="+mn-ea"/>
                        <a:cs typeface="Times New Roman" pitchFamily="18" charset="0"/>
                      </a:endParaRP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400" b="0" kern="1200" dirty="0">
                          <a:solidFill>
                            <a:schemeClr val="tx1"/>
                          </a:solidFill>
                          <a:latin typeface="+mj-lt"/>
                          <a:ea typeface="+mn-ea"/>
                          <a:cs typeface="Times New Roman" pitchFamily="18" charset="0"/>
                        </a:rPr>
                        <a:t>11</a:t>
                      </a:r>
                    </a:p>
                  </a:txBody>
                  <a:tcPr marL="91448" marR="91448" marT="34313" marB="343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bl>
          </a:graphicData>
        </a:graphic>
      </p:graphicFrame>
      <p:sp>
        <p:nvSpPr>
          <p:cNvPr id="4" name="Title 1"/>
          <p:cNvSpPr txBox="1">
            <a:spLocks/>
          </p:cNvSpPr>
          <p:nvPr/>
        </p:nvSpPr>
        <p:spPr>
          <a:xfrm>
            <a:off x="304800" y="2190751"/>
            <a:ext cx="3200400" cy="632222"/>
          </a:xfrm>
          <a:prstGeom prst="rect">
            <a:avLst/>
          </a:prstGeom>
          <a:noFill/>
          <a:ln>
            <a:noFill/>
          </a:ln>
        </p:spPr>
        <p:txBody>
          <a:bodyPr spcFirstLastPara="1" wrap="square" lIns="91425" tIns="91425" rIns="91425" bIns="91425" anchor="ctr" anchorCtr="0">
            <a:noAutofit/>
          </a:bodyPr>
          <a:lstStyle/>
          <a:p>
            <a:pPr>
              <a:lnSpc>
                <a:spcPct val="110000"/>
              </a:lnSpc>
              <a:spcBef>
                <a:spcPct val="0"/>
              </a:spcBef>
              <a:buSzPts val="2400"/>
              <a:buFont typeface="Dosis"/>
              <a:buNone/>
              <a:defRPr/>
            </a:pPr>
            <a:r>
              <a:rPr lang="en-US" altLang="en-US" sz="2000" b="1" kern="1200" dirty="0" smtClean="0">
                <a:solidFill>
                  <a:srgbClr val="0DB7C4"/>
                </a:solidFill>
                <a:latin typeface="+mj-lt"/>
                <a:ea typeface="Dosis"/>
                <a:cs typeface="Dosis"/>
              </a:rPr>
              <a:t>Health &amp; Wellness Centers</a:t>
            </a:r>
          </a:p>
        </p:txBody>
      </p:sp>
      <p:graphicFrame>
        <p:nvGraphicFramePr>
          <p:cNvPr id="5" name="Table 4"/>
          <p:cNvGraphicFramePr>
            <a:graphicFrameLocks noGrp="1"/>
          </p:cNvGraphicFramePr>
          <p:nvPr/>
        </p:nvGraphicFramePr>
        <p:xfrm>
          <a:off x="304800" y="2876552"/>
          <a:ext cx="8610599" cy="1874458"/>
        </p:xfrm>
        <a:graphic>
          <a:graphicData uri="http://schemas.openxmlformats.org/drawingml/2006/table">
            <a:tbl>
              <a:tblPr firstRow="1" bandRow="1">
                <a:tableStyleId>{21E4AEA4-8DFA-4A89-87EB-49C32662AFE0}</a:tableStyleId>
              </a:tblPr>
              <a:tblGrid>
                <a:gridCol w="1212928">
                  <a:extLst>
                    <a:ext uri="{9D8B030D-6E8A-4147-A177-3AD203B41FA5}">
                      <a16:colId xmlns:a16="http://schemas.microsoft.com/office/drawing/2014/main" xmlns="" val="20000"/>
                    </a:ext>
                  </a:extLst>
                </a:gridCol>
                <a:gridCol w="1254854">
                  <a:extLst>
                    <a:ext uri="{9D8B030D-6E8A-4147-A177-3AD203B41FA5}">
                      <a16:colId xmlns:a16="http://schemas.microsoft.com/office/drawing/2014/main" xmlns="" val="20001"/>
                    </a:ext>
                  </a:extLst>
                </a:gridCol>
                <a:gridCol w="1343468">
                  <a:extLst>
                    <a:ext uri="{9D8B030D-6E8A-4147-A177-3AD203B41FA5}">
                      <a16:colId xmlns:a16="http://schemas.microsoft.com/office/drawing/2014/main" xmlns="" val="20002"/>
                    </a:ext>
                  </a:extLst>
                </a:gridCol>
                <a:gridCol w="1199837"/>
                <a:gridCol w="1385360">
                  <a:extLst>
                    <a:ext uri="{9D8B030D-6E8A-4147-A177-3AD203B41FA5}">
                      <a16:colId xmlns:a16="http://schemas.microsoft.com/office/drawing/2014/main" xmlns="" val="20003"/>
                    </a:ext>
                  </a:extLst>
                </a:gridCol>
                <a:gridCol w="2214152">
                  <a:extLst>
                    <a:ext uri="{9D8B030D-6E8A-4147-A177-3AD203B41FA5}">
                      <a16:colId xmlns:a16="http://schemas.microsoft.com/office/drawing/2014/main" xmlns="" val="20006"/>
                    </a:ext>
                  </a:extLst>
                </a:gridCol>
              </a:tblGrid>
              <a:tr h="9372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mj-lt"/>
                          <a:cs typeface="Times New Roman" pitchFamily="18" charset="0"/>
                        </a:rPr>
                        <a:t>Total approved UPHCs</a:t>
                      </a:r>
                    </a:p>
                    <a:p>
                      <a:pPr algn="ctr"/>
                      <a:endParaRPr lang="en-US" sz="1400" b="1" dirty="0">
                        <a:solidFill>
                          <a:schemeClr val="tx1"/>
                        </a:solidFill>
                        <a:latin typeface="+mj-lt"/>
                        <a:cs typeface="Times New Roman" pitchFamily="18" charset="0"/>
                      </a:endParaRP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smtClean="0">
                          <a:solidFill>
                            <a:schemeClr val="tx1"/>
                          </a:solidFill>
                          <a:latin typeface="+mj-lt"/>
                          <a:cs typeface="Times New Roman" pitchFamily="18" charset="0"/>
                        </a:rPr>
                        <a:t>Approved UPHC HWCs </a:t>
                      </a:r>
                      <a:r>
                        <a:rPr lang="en-US" sz="1400" b="1" dirty="0">
                          <a:solidFill>
                            <a:schemeClr val="tx1"/>
                          </a:solidFill>
                          <a:latin typeface="+mj-lt"/>
                          <a:cs typeface="Times New Roman" pitchFamily="18" charset="0"/>
                        </a:rPr>
                        <a:t>till </a:t>
                      </a:r>
                      <a:r>
                        <a:rPr lang="en-US" sz="1400" b="1" dirty="0" smtClean="0">
                          <a:solidFill>
                            <a:schemeClr val="tx1"/>
                          </a:solidFill>
                          <a:latin typeface="+mj-lt"/>
                          <a:cs typeface="Times New Roman" pitchFamily="18" charset="0"/>
                        </a:rPr>
                        <a:t>2021-22</a:t>
                      </a:r>
                      <a:endParaRPr lang="en-US" sz="1400" b="1" dirty="0">
                        <a:solidFill>
                          <a:schemeClr val="tx1"/>
                        </a:solidFill>
                        <a:latin typeface="+mj-lt"/>
                        <a:cs typeface="Times New Roman" pitchFamily="18" charset="0"/>
                      </a:endParaRP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kern="1200" dirty="0" smtClean="0">
                          <a:solidFill>
                            <a:schemeClr val="tx1"/>
                          </a:solidFill>
                          <a:latin typeface="+mj-lt"/>
                          <a:ea typeface="+mn-ea"/>
                          <a:cs typeface="Times New Roman" pitchFamily="18" charset="0"/>
                        </a:rPr>
                        <a:t>Approved </a:t>
                      </a:r>
                      <a:r>
                        <a:rPr lang="en-US" sz="1400" b="1" i="0" u="none" strike="noStrike" cap="none" dirty="0" smtClean="0">
                          <a:solidFill>
                            <a:schemeClr val="tx1"/>
                          </a:solidFill>
                          <a:latin typeface="+mj-lt"/>
                          <a:ea typeface="+mn-ea"/>
                          <a:cs typeface="Times New Roman" pitchFamily="18" charset="0"/>
                          <a:sym typeface="Arial"/>
                        </a:rPr>
                        <a:t>UPHC </a:t>
                      </a:r>
                      <a:r>
                        <a:rPr lang="en-US" sz="1400" b="1" kern="1200" dirty="0" smtClean="0">
                          <a:solidFill>
                            <a:schemeClr val="tx1"/>
                          </a:solidFill>
                          <a:latin typeface="+mj-lt"/>
                          <a:ea typeface="+mn-ea"/>
                          <a:cs typeface="Times New Roman" pitchFamily="18" charset="0"/>
                        </a:rPr>
                        <a:t>HWCs in</a:t>
                      </a:r>
                      <a:r>
                        <a:rPr lang="en-US" sz="1400" b="1" kern="1200" baseline="0" dirty="0" smtClean="0">
                          <a:solidFill>
                            <a:schemeClr val="tx1"/>
                          </a:solidFill>
                          <a:latin typeface="+mj-lt"/>
                          <a:ea typeface="+mn-ea"/>
                          <a:cs typeface="Times New Roman" pitchFamily="18" charset="0"/>
                        </a:rPr>
                        <a:t> </a:t>
                      </a:r>
                      <a:r>
                        <a:rPr lang="en-US" sz="1400" b="1" kern="1200" dirty="0" smtClean="0">
                          <a:solidFill>
                            <a:schemeClr val="tx1"/>
                          </a:solidFill>
                          <a:latin typeface="+mj-lt"/>
                          <a:ea typeface="+mn-ea"/>
                          <a:cs typeface="Times New Roman" pitchFamily="18" charset="0"/>
                        </a:rPr>
                        <a:t>2022-23</a:t>
                      </a:r>
                      <a:endParaRPr lang="en-US" sz="1400" b="1" kern="1200" dirty="0">
                        <a:solidFill>
                          <a:schemeClr val="tx1"/>
                        </a:solidFill>
                        <a:latin typeface="+mj-lt"/>
                        <a:ea typeface="+mn-ea"/>
                        <a:cs typeface="Times New Roman" pitchFamily="18" charset="0"/>
                      </a:endParaRP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GB" sz="1400" b="1" dirty="0" smtClean="0">
                          <a:solidFill>
                            <a:schemeClr val="tx1"/>
                          </a:solidFill>
                          <a:latin typeface="+mj-lt"/>
                          <a:cs typeface="Times New Roman" pitchFamily="18" charset="0"/>
                        </a:rPr>
                        <a:t>Total Approved HWC</a:t>
                      </a:r>
                      <a:endParaRPr lang="en-US" sz="1400" b="1" dirty="0">
                        <a:solidFill>
                          <a:schemeClr val="tx1"/>
                        </a:solidFill>
                        <a:latin typeface="+mj-lt"/>
                        <a:cs typeface="Times New Roman" pitchFamily="18" charset="0"/>
                      </a:endParaRP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latin typeface="+mj-lt"/>
                          <a:cs typeface="Times New Roman" pitchFamily="18" charset="0"/>
                        </a:rPr>
                        <a:t>Total HWCs Functional</a:t>
                      </a: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latin typeface="+mj-lt"/>
                          <a:cs typeface="Times New Roman" pitchFamily="18" charset="0"/>
                        </a:rPr>
                        <a:t>Remarks</a:t>
                      </a: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xmlns="" val="10000"/>
                  </a:ext>
                </a:extLst>
              </a:tr>
              <a:tr h="937229">
                <a:tc>
                  <a:txBody>
                    <a:bodyPr/>
                    <a:lstStyle/>
                    <a:p>
                      <a:pPr algn="ctr"/>
                      <a:r>
                        <a:rPr lang="en-IN" sz="1400" b="0" kern="1200" dirty="0" smtClean="0">
                          <a:solidFill>
                            <a:schemeClr val="tx1"/>
                          </a:solidFill>
                          <a:latin typeface="+mj-lt"/>
                          <a:ea typeface="+mn-ea"/>
                          <a:cs typeface="Calibri" pitchFamily="34" charset="0"/>
                        </a:rPr>
                        <a:t>610</a:t>
                      </a:r>
                      <a:endParaRPr lang="en-IN" sz="1400" b="0" kern="1200" dirty="0">
                        <a:solidFill>
                          <a:schemeClr val="tx1"/>
                        </a:solidFill>
                        <a:latin typeface="+mj-lt"/>
                        <a:ea typeface="+mn-ea"/>
                        <a:cs typeface="Calibri" pitchFamily="34" charset="0"/>
                      </a:endParaRPr>
                    </a:p>
                  </a:txBody>
                  <a:tcPr marL="91435" marR="91435" marT="34274" marB="342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b="0" dirty="0" smtClean="0">
                          <a:latin typeface="+mj-lt"/>
                          <a:cs typeface="Calibri" pitchFamily="34" charset="0"/>
                        </a:rPr>
                        <a:t>509</a:t>
                      </a:r>
                      <a:endParaRPr lang="en-US" sz="1400" b="0" dirty="0">
                        <a:latin typeface="+mj-lt"/>
                        <a:cs typeface="Calibri" pitchFamily="34" charset="0"/>
                      </a:endParaRPr>
                    </a:p>
                  </a:txBody>
                  <a:tcPr marL="91435" marR="91435" marT="34274" marB="342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b="0" dirty="0" smtClean="0">
                          <a:latin typeface="+mj-lt"/>
                          <a:cs typeface="Calibri" pitchFamily="34" charset="0"/>
                        </a:rPr>
                        <a:t>101</a:t>
                      </a:r>
                      <a:endParaRPr lang="en-US" sz="1400" b="0" dirty="0">
                        <a:latin typeface="+mj-lt"/>
                        <a:cs typeface="Calibri" pitchFamily="34" charset="0"/>
                      </a:endParaRPr>
                    </a:p>
                  </a:txBody>
                  <a:tcPr marL="91435" marR="91435" marT="34274" marB="342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b="0" dirty="0" smtClean="0">
                          <a:latin typeface="+mj-lt"/>
                          <a:cs typeface="Calibri" pitchFamily="34" charset="0"/>
                        </a:rPr>
                        <a:t>610</a:t>
                      </a:r>
                      <a:endParaRPr lang="en-US" sz="1400" b="0" dirty="0">
                        <a:latin typeface="+mj-lt"/>
                        <a:cs typeface="Calibri" pitchFamily="34" charset="0"/>
                      </a:endParaRPr>
                    </a:p>
                  </a:txBody>
                  <a:tcPr marL="91435" marR="91435" marT="34274" marB="342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GB" sz="1400" b="0" dirty="0" smtClean="0">
                          <a:latin typeface="+mj-lt"/>
                          <a:cs typeface="Calibri" pitchFamily="34" charset="0"/>
                        </a:rPr>
                        <a:t>506</a:t>
                      </a:r>
                      <a:endParaRPr lang="en-US" sz="1400" b="0" dirty="0">
                        <a:latin typeface="+mj-lt"/>
                        <a:cs typeface="Calibri" pitchFamily="34" charset="0"/>
                      </a:endParaRPr>
                    </a:p>
                  </a:txBody>
                  <a:tcPr marL="91435" marR="91435" marT="34274" marB="3427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dirty="0" smtClean="0">
                          <a:latin typeface="+mj-lt"/>
                        </a:rPr>
                        <a:t>Recruitment  and Retention</a:t>
                      </a:r>
                      <a:r>
                        <a:rPr lang="en-US" sz="1400" b="0" baseline="0" dirty="0" smtClean="0">
                          <a:latin typeface="+mj-lt"/>
                        </a:rPr>
                        <a:t> </a:t>
                      </a:r>
                      <a:r>
                        <a:rPr lang="en-US" sz="1400" b="0" dirty="0" smtClean="0">
                          <a:latin typeface="+mj-lt"/>
                        </a:rPr>
                        <a:t>of </a:t>
                      </a:r>
                      <a:r>
                        <a:rPr lang="en-US" sz="1400" b="0" dirty="0">
                          <a:latin typeface="+mj-lt"/>
                        </a:rPr>
                        <a:t>MBBS </a:t>
                      </a:r>
                      <a:r>
                        <a:rPr lang="en-US" sz="1400" b="0" dirty="0" smtClean="0">
                          <a:latin typeface="+mj-lt"/>
                        </a:rPr>
                        <a:t>Doctor</a:t>
                      </a:r>
                      <a:r>
                        <a:rPr lang="en-US" sz="1400" b="0" baseline="0" dirty="0" smtClean="0">
                          <a:latin typeface="+mj-lt"/>
                        </a:rPr>
                        <a:t> </a:t>
                      </a:r>
                      <a:r>
                        <a:rPr lang="en-US" sz="1400" b="0" dirty="0" smtClean="0">
                          <a:latin typeface="+mj-lt"/>
                        </a:rPr>
                        <a:t>is </a:t>
                      </a:r>
                      <a:r>
                        <a:rPr lang="en-US" sz="1400" b="0" dirty="0">
                          <a:latin typeface="+mj-lt"/>
                        </a:rPr>
                        <a:t>a </a:t>
                      </a:r>
                      <a:r>
                        <a:rPr lang="en-US" sz="1400" b="0" dirty="0" smtClean="0">
                          <a:latin typeface="+mj-lt"/>
                        </a:rPr>
                        <a:t>challenge</a:t>
                      </a:r>
                      <a:endParaRPr lang="en-US" sz="1400" b="0" dirty="0">
                        <a:latin typeface="+mj-lt"/>
                      </a:endParaRPr>
                    </a:p>
                  </a:txBody>
                  <a:tcPr marL="91435" marR="91435" marT="34274" marB="3427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latin typeface="Calibri" pitchFamily="34" charset="0"/>
                <a:cs typeface="Calibri" pitchFamily="34" charset="0"/>
                <a:sym typeface="Arial"/>
              </a:rPr>
              <a:t>Human Resources- UPHC</a:t>
            </a:r>
            <a:endParaRPr lang="en-US" sz="2800" b="1" dirty="0"/>
          </a:p>
        </p:txBody>
      </p:sp>
      <p:graphicFrame>
        <p:nvGraphicFramePr>
          <p:cNvPr id="3" name="Table 2"/>
          <p:cNvGraphicFramePr>
            <a:graphicFrameLocks noGrp="1"/>
          </p:cNvGraphicFramePr>
          <p:nvPr/>
        </p:nvGraphicFramePr>
        <p:xfrm>
          <a:off x="304802" y="781244"/>
          <a:ext cx="8534399" cy="4406754"/>
        </p:xfrm>
        <a:graphic>
          <a:graphicData uri="http://schemas.openxmlformats.org/drawingml/2006/table">
            <a:tbl>
              <a:tblPr firstRow="1" bandRow="1">
                <a:tableStyleId>{5C22544A-7EE6-4342-B048-85BDC9FD1C3A}</a:tableStyleId>
              </a:tblPr>
              <a:tblGrid>
                <a:gridCol w="533161">
                  <a:extLst>
                    <a:ext uri="{9D8B030D-6E8A-4147-A177-3AD203B41FA5}">
                      <a16:colId xmlns:a16="http://schemas.microsoft.com/office/drawing/2014/main" xmlns="" val="20000"/>
                    </a:ext>
                  </a:extLst>
                </a:gridCol>
                <a:gridCol w="1941174">
                  <a:extLst>
                    <a:ext uri="{9D8B030D-6E8A-4147-A177-3AD203B41FA5}">
                      <a16:colId xmlns:a16="http://schemas.microsoft.com/office/drawing/2014/main" xmlns="" val="20001"/>
                    </a:ext>
                  </a:extLst>
                </a:gridCol>
                <a:gridCol w="839995"/>
                <a:gridCol w="994299"/>
                <a:gridCol w="1077158"/>
                <a:gridCol w="1006165"/>
                <a:gridCol w="1095775"/>
                <a:gridCol w="128481"/>
                <a:gridCol w="918191"/>
              </a:tblGrid>
              <a:tr h="220958">
                <a:tc rowSpan="2">
                  <a:txBody>
                    <a:bodyPr/>
                    <a:lstStyle/>
                    <a:p>
                      <a:r>
                        <a:rPr lang="en-US" sz="1000" dirty="0">
                          <a:solidFill>
                            <a:schemeClr val="tx1"/>
                          </a:solidFill>
                          <a:latin typeface="+mj-lt"/>
                          <a:cs typeface="Times New Roman" pitchFamily="18" charset="0"/>
                        </a:rPr>
                        <a:t>Sl.</a:t>
                      </a:r>
                    </a:p>
                    <a:p>
                      <a:r>
                        <a:rPr lang="en-US" sz="1000" dirty="0">
                          <a:solidFill>
                            <a:schemeClr val="tx1"/>
                          </a:solidFill>
                          <a:latin typeface="+mj-lt"/>
                          <a:cs typeface="Times New Roman" pitchFamily="18" charset="0"/>
                        </a:rPr>
                        <a:t>No</a:t>
                      </a:r>
                      <a:endParaRPr lang="en-US" sz="1000" b="1" dirty="0">
                        <a:solidFill>
                          <a:schemeClr val="tx1"/>
                        </a:solidFill>
                        <a:latin typeface="+mj-lt"/>
                        <a:cs typeface="Times New Roman" pitchFamily="18" charset="0"/>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rowSpan="2">
                  <a:txBody>
                    <a:bodyPr/>
                    <a:lstStyle/>
                    <a:p>
                      <a:r>
                        <a:rPr lang="en-US" sz="1000" dirty="0">
                          <a:solidFill>
                            <a:schemeClr val="tx1"/>
                          </a:solidFill>
                          <a:latin typeface="+mj-lt"/>
                          <a:cs typeface="Times New Roman" pitchFamily="18" charset="0"/>
                        </a:rPr>
                        <a:t>Category</a:t>
                      </a:r>
                      <a:endParaRPr lang="en-US" sz="1000" b="1" dirty="0">
                        <a:solidFill>
                          <a:schemeClr val="tx1"/>
                        </a:solidFill>
                        <a:latin typeface="+mj-lt"/>
                        <a:cs typeface="Times New Roman" pitchFamily="18" charset="0"/>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gridSpan="3">
                  <a:txBody>
                    <a:bodyPr/>
                    <a:lstStyle/>
                    <a:p>
                      <a:pPr algn="ctr"/>
                      <a:r>
                        <a:rPr lang="en-US" sz="1000" dirty="0">
                          <a:solidFill>
                            <a:schemeClr val="tx1"/>
                          </a:solidFill>
                          <a:latin typeface="+mj-lt"/>
                          <a:cs typeface="Times New Roman" pitchFamily="18" charset="0"/>
                        </a:rPr>
                        <a:t>Approved </a:t>
                      </a:r>
                      <a:endParaRPr lang="en-US" sz="1000" b="1" dirty="0">
                        <a:solidFill>
                          <a:schemeClr val="tx1"/>
                        </a:solidFill>
                        <a:latin typeface="+mj-lt"/>
                        <a:cs typeface="Times New Roman" pitchFamily="18" charset="0"/>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a:tc>
                <a:tc hMerge="1">
                  <a:txBody>
                    <a:bodyPr/>
                    <a:lstStyle/>
                    <a:p>
                      <a:endParaRPr lang="en-US"/>
                    </a:p>
                  </a:txBody>
                  <a:tcPr/>
                </a:tc>
                <a:tc gridSpan="4">
                  <a:txBody>
                    <a:bodyPr/>
                    <a:lstStyle/>
                    <a:p>
                      <a:pPr algn="ctr"/>
                      <a:r>
                        <a:rPr lang="en-US" sz="1000" dirty="0">
                          <a:solidFill>
                            <a:schemeClr val="tx1"/>
                          </a:solidFill>
                          <a:latin typeface="+mj-lt"/>
                          <a:cs typeface="Times New Roman" pitchFamily="18" charset="0"/>
                        </a:rPr>
                        <a:t>In Position</a:t>
                      </a:r>
                      <a:endParaRPr lang="en-US" sz="1000" b="1" dirty="0">
                        <a:solidFill>
                          <a:schemeClr val="tx1"/>
                        </a:solidFill>
                        <a:latin typeface="+mj-lt"/>
                        <a:cs typeface="Times New Roman" pitchFamily="18" charset="0"/>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73358">
                <a:tc vMerge="1">
                  <a:txBody>
                    <a:bodyPr/>
                    <a:lstStyle/>
                    <a:p>
                      <a:endParaRPr lang="en-US"/>
                    </a:p>
                  </a:txBody>
                  <a:tcPr/>
                </a:tc>
                <a:tc vMerge="1">
                  <a:txBody>
                    <a:bodyPr/>
                    <a:lstStyle/>
                    <a:p>
                      <a:endParaRPr lang="en-US"/>
                    </a:p>
                  </a:txBody>
                  <a:tcPr/>
                </a:tc>
                <a:tc>
                  <a:txBody>
                    <a:bodyPr/>
                    <a:lstStyle/>
                    <a:p>
                      <a:pPr algn="ctr"/>
                      <a:r>
                        <a:rPr lang="en-GB" sz="1000" dirty="0" smtClean="0">
                          <a:latin typeface="+mj-lt"/>
                        </a:rPr>
                        <a:t>Till        2021-22</a:t>
                      </a:r>
                      <a:endParaRPr lang="en-US" sz="1000" dirty="0">
                        <a:latin typeface="+mj-lt"/>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R="0" algn="ctr" rtl="0">
                        <a:lnSpc>
                          <a:spcPct val="100000"/>
                        </a:lnSpc>
                        <a:spcBef>
                          <a:spcPts val="0"/>
                        </a:spcBef>
                        <a:spcAft>
                          <a:spcPts val="0"/>
                        </a:spcAft>
                        <a:buClr>
                          <a:srgbClr val="000000"/>
                        </a:buClr>
                        <a:buFont typeface="Arial"/>
                      </a:pPr>
                      <a:r>
                        <a:rPr lang="en-GB" sz="1000" b="0" i="0" u="none" strike="noStrike" cap="none" dirty="0" smtClean="0">
                          <a:solidFill>
                            <a:schemeClr val="dk1"/>
                          </a:solidFill>
                          <a:latin typeface="+mj-lt"/>
                          <a:ea typeface="+mn-ea"/>
                          <a:cs typeface="+mn-cs"/>
                          <a:sym typeface="Arial"/>
                        </a:rPr>
                        <a:t>In             2022-23</a:t>
                      </a:r>
                      <a:endParaRPr lang="en-US" sz="1000" b="0" i="0" u="none" strike="noStrike" cap="none" dirty="0">
                        <a:solidFill>
                          <a:schemeClr val="dk1"/>
                        </a:solidFill>
                        <a:latin typeface="+mj-lt"/>
                        <a:ea typeface="+mn-ea"/>
                        <a:cs typeface="+mn-cs"/>
                        <a:sym typeface="Arial"/>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R="0" algn="ctr" rtl="0">
                        <a:lnSpc>
                          <a:spcPct val="100000"/>
                        </a:lnSpc>
                        <a:spcBef>
                          <a:spcPts val="0"/>
                        </a:spcBef>
                        <a:spcAft>
                          <a:spcPts val="0"/>
                        </a:spcAft>
                        <a:buClr>
                          <a:srgbClr val="000000"/>
                        </a:buClr>
                        <a:buFont typeface="Arial"/>
                      </a:pPr>
                      <a:r>
                        <a:rPr lang="en-GB" sz="1000" b="0" i="0" u="none" strike="noStrike" cap="none" dirty="0" smtClean="0">
                          <a:solidFill>
                            <a:schemeClr val="dk1"/>
                          </a:solidFill>
                          <a:latin typeface="+mj-lt"/>
                          <a:ea typeface="+mn-ea"/>
                          <a:cs typeface="+mn-cs"/>
                          <a:sym typeface="Arial"/>
                        </a:rPr>
                        <a:t>Total Approved</a:t>
                      </a:r>
                      <a:endParaRPr lang="en-US" sz="1000" b="0" i="0" u="none" strike="noStrike" cap="none" dirty="0">
                        <a:solidFill>
                          <a:schemeClr val="dk1"/>
                        </a:solidFill>
                        <a:latin typeface="+mj-lt"/>
                        <a:ea typeface="+mn-ea"/>
                        <a:cs typeface="+mn-cs"/>
                        <a:sym typeface="Arial"/>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000" b="1" dirty="0">
                          <a:solidFill>
                            <a:schemeClr val="tx1"/>
                          </a:solidFill>
                          <a:latin typeface="+mj-lt"/>
                          <a:cs typeface="Times New Roman" pitchFamily="18" charset="0"/>
                        </a:rPr>
                        <a:t>Regular</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dirty="0">
                          <a:solidFill>
                            <a:schemeClr val="tx1"/>
                          </a:solidFill>
                          <a:latin typeface="+mj-lt"/>
                          <a:cs typeface="Times New Roman" pitchFamily="18" charset="0"/>
                        </a:rPr>
                        <a:t>Contractual</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000" b="1" dirty="0">
                          <a:solidFill>
                            <a:schemeClr val="tx1"/>
                          </a:solidFill>
                          <a:latin typeface="+mj-lt"/>
                          <a:cs typeface="Times New Roman" pitchFamily="18" charset="0"/>
                        </a:rPr>
                        <a:t>Total</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200" b="1" dirty="0">
                        <a:solidFill>
                          <a:schemeClr val="tx1"/>
                        </a:solidFill>
                        <a:latin typeface="Times New Roman" pitchFamily="18" charset="0"/>
                        <a:cs typeface="Times New Roman" pitchFamily="18" charset="0"/>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220958">
                <a:tc>
                  <a:txBody>
                    <a:bodyPr/>
                    <a:lstStyle/>
                    <a:p>
                      <a:pPr marL="0" indent="0" algn="ctr">
                        <a:buFont typeface="+mj-lt"/>
                        <a:buNone/>
                      </a:pPr>
                      <a:r>
                        <a:rPr lang="en-US" sz="1000" b="0" i="0" u="none" strike="noStrike" cap="none" dirty="0">
                          <a:solidFill>
                            <a:schemeClr val="tx1"/>
                          </a:solidFill>
                          <a:latin typeface="+mj-lt"/>
                          <a:ea typeface="Arial"/>
                          <a:cs typeface="Calibri" pitchFamily="34" charset="0"/>
                          <a:sym typeface="Arial"/>
                        </a:rPr>
                        <a:t>1.</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cap="none" dirty="0">
                          <a:solidFill>
                            <a:schemeClr val="tx1"/>
                          </a:solidFill>
                          <a:latin typeface="+mj-lt"/>
                          <a:ea typeface="Arial"/>
                          <a:cs typeface="Calibri" pitchFamily="34" charset="0"/>
                          <a:sym typeface="Arial"/>
                        </a:rPr>
                        <a:t>MO</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610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100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710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105/144</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356/470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461/710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0" i="0" u="none" strike="noStrike" cap="none" dirty="0">
                        <a:solidFill>
                          <a:schemeClr val="tx1"/>
                        </a:solidFill>
                        <a:latin typeface="Calibri" pitchFamily="34" charset="0"/>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311942">
                <a:tc>
                  <a:txBody>
                    <a:bodyPr/>
                    <a:lstStyle/>
                    <a:p>
                      <a:pPr marL="0" indent="0" algn="ctr">
                        <a:buFont typeface="+mj-lt"/>
                        <a:buNone/>
                      </a:pPr>
                      <a:r>
                        <a:rPr lang="en-US" sz="1000" b="0" i="0" u="none" strike="noStrike" cap="none" dirty="0">
                          <a:solidFill>
                            <a:schemeClr val="tx1"/>
                          </a:solidFill>
                          <a:latin typeface="+mj-lt"/>
                          <a:ea typeface="Arial"/>
                          <a:cs typeface="Calibri" pitchFamily="34" charset="0"/>
                          <a:sym typeface="Arial"/>
                        </a:rPr>
                        <a:t>2.</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cap="none" dirty="0">
                          <a:solidFill>
                            <a:schemeClr val="tx1"/>
                          </a:solidFill>
                          <a:latin typeface="+mj-lt"/>
                          <a:ea typeface="Arial"/>
                          <a:cs typeface="Calibri" pitchFamily="34" charset="0"/>
                          <a:sym typeface="Arial"/>
                        </a:rPr>
                        <a:t>Staff Nurses</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n-GB" sz="1000" b="0" i="0" u="none" strike="noStrike" cap="none" dirty="0" smtClean="0">
                          <a:solidFill>
                            <a:schemeClr val="tx1"/>
                          </a:solidFill>
                          <a:latin typeface="+mj-lt"/>
                          <a:ea typeface="Arial"/>
                          <a:cs typeface="Calibri" pitchFamily="34" charset="0"/>
                          <a:sym typeface="Arial"/>
                        </a:rPr>
                        <a:t>1160</a:t>
                      </a:r>
                      <a:endParaRPr lang="en-US" sz="1000" b="0" i="0" u="none" strike="noStrike" cap="none" dirty="0" smtClean="0">
                        <a:solidFill>
                          <a:schemeClr val="tx1"/>
                        </a:solidFill>
                        <a:latin typeface="+mj-lt"/>
                        <a:ea typeface="Arial"/>
                        <a:cs typeface="Calibri" pitchFamily="34" charset="0"/>
                        <a:sym typeface="Arial"/>
                      </a:endParaRPr>
                    </a:p>
                    <a:p>
                      <a:pPr algn="ctr" fontAlgn="ct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383</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1543</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hi-IN" sz="1000" b="0" i="0" u="none" strike="noStrike" cap="none" dirty="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847/1543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847/1543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0" i="0" u="none" strike="noStrike" cap="none" dirty="0">
                        <a:solidFill>
                          <a:schemeClr val="tx1"/>
                        </a:solidFill>
                        <a:latin typeface="Calibri" pitchFamily="34" charset="0"/>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220958">
                <a:tc>
                  <a:txBody>
                    <a:bodyPr/>
                    <a:lstStyle/>
                    <a:p>
                      <a:pPr marL="0" indent="0" algn="ctr">
                        <a:buFont typeface="+mj-lt"/>
                        <a:buNone/>
                      </a:pPr>
                      <a:r>
                        <a:rPr lang="en-US" sz="1000" b="0" i="0" u="none" strike="noStrike" cap="none" dirty="0">
                          <a:solidFill>
                            <a:schemeClr val="tx1"/>
                          </a:solidFill>
                          <a:latin typeface="+mj-lt"/>
                          <a:ea typeface="Arial"/>
                          <a:cs typeface="Calibri" pitchFamily="34" charset="0"/>
                          <a:sym typeface="Arial"/>
                        </a:rPr>
                        <a:t>3.</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cap="none" dirty="0">
                          <a:solidFill>
                            <a:schemeClr val="tx1"/>
                          </a:solidFill>
                          <a:latin typeface="+mj-lt"/>
                          <a:ea typeface="Arial"/>
                          <a:cs typeface="Calibri" pitchFamily="34" charset="0"/>
                          <a:sym typeface="Arial"/>
                        </a:rPr>
                        <a:t>LTs</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610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100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GB" sz="1000" b="0" i="0" u="none" strike="noStrike" cap="none" dirty="0" smtClean="0">
                          <a:solidFill>
                            <a:schemeClr val="tx1"/>
                          </a:solidFill>
                          <a:latin typeface="+mj-lt"/>
                          <a:ea typeface="Arial"/>
                          <a:cs typeface="Calibri" pitchFamily="34" charset="0"/>
                          <a:sym typeface="Arial"/>
                        </a:rPr>
                        <a:t>710</a:t>
                      </a:r>
                      <a:endParaRPr lang="en-US" sz="1000" b="0" i="0" u="none" strike="noStrike" cap="none" dirty="0">
                        <a:solidFill>
                          <a:schemeClr val="tx1"/>
                        </a:solidFill>
                        <a:latin typeface="+mj-lt"/>
                        <a:ea typeface="Arial"/>
                        <a:cs typeface="Calibri" pitchFamily="34" charset="0"/>
                        <a:sym typeface="Arial"/>
                      </a:endParaRPr>
                    </a:p>
                  </a:txBody>
                  <a:tcPr marL="7145" marR="7145" marT="714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hi-IN" sz="1000" b="0" i="0" u="none" strike="noStrike" cap="none" dirty="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424/610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424/610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0" i="0" u="none" strike="noStrike" cap="none" dirty="0">
                        <a:solidFill>
                          <a:schemeClr val="tx1"/>
                        </a:solidFill>
                        <a:latin typeface="Calibri" pitchFamily="34" charset="0"/>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220958">
                <a:tc>
                  <a:txBody>
                    <a:bodyPr/>
                    <a:lstStyle/>
                    <a:p>
                      <a:pPr marL="0" indent="0" algn="ctr">
                        <a:buFont typeface="+mj-lt"/>
                        <a:buNone/>
                      </a:pPr>
                      <a:r>
                        <a:rPr lang="en-US" sz="1000" b="0" i="0" u="none" strike="noStrike" cap="none" dirty="0">
                          <a:solidFill>
                            <a:schemeClr val="tx1"/>
                          </a:solidFill>
                          <a:latin typeface="+mj-lt"/>
                          <a:ea typeface="Arial"/>
                          <a:cs typeface="Calibri" pitchFamily="34" charset="0"/>
                          <a:sym typeface="Arial"/>
                        </a:rPr>
                        <a:t>4.</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cap="none" dirty="0">
                          <a:solidFill>
                            <a:schemeClr val="tx1"/>
                          </a:solidFill>
                          <a:latin typeface="+mj-lt"/>
                          <a:ea typeface="Arial"/>
                          <a:cs typeface="Calibri" pitchFamily="34" charset="0"/>
                          <a:sym typeface="Arial"/>
                        </a:rPr>
                        <a:t>Pharmacists</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610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100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710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hi-IN" sz="1000" b="0" i="0" u="none" strike="noStrike" cap="none" dirty="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497/610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497/610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0" i="0" u="none" strike="noStrike" cap="none" dirty="0">
                        <a:solidFill>
                          <a:schemeClr val="tx1"/>
                        </a:solidFill>
                        <a:latin typeface="Calibri" pitchFamily="34" charset="0"/>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220958">
                <a:tc>
                  <a:txBody>
                    <a:bodyPr/>
                    <a:lstStyle/>
                    <a:p>
                      <a:pPr marL="0" indent="0" algn="ctr">
                        <a:buFont typeface="+mj-lt"/>
                        <a:buNone/>
                      </a:pPr>
                      <a:r>
                        <a:rPr lang="en-US" sz="1000" b="0" i="0" u="none" strike="noStrike" cap="none" dirty="0">
                          <a:solidFill>
                            <a:schemeClr val="tx1"/>
                          </a:solidFill>
                          <a:latin typeface="+mj-lt"/>
                          <a:ea typeface="Arial"/>
                          <a:cs typeface="Calibri" pitchFamily="34" charset="0"/>
                          <a:sym typeface="Arial"/>
                        </a:rPr>
                        <a:t>5.</a:t>
                      </a: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IN" sz="1000" b="0" i="0" u="none" strike="noStrike" cap="none" dirty="0" smtClean="0">
                          <a:solidFill>
                            <a:schemeClr val="tx1"/>
                          </a:solidFill>
                          <a:latin typeface="+mj-lt"/>
                          <a:ea typeface="Arial"/>
                          <a:cs typeface="Calibri" pitchFamily="34" charset="0"/>
                          <a:sym typeface="Arial"/>
                        </a:rPr>
                        <a:t>ANM</a:t>
                      </a:r>
                      <a:endParaRPr lang="en-IN" sz="1000" b="0" i="0" u="none" strike="noStrike" cap="none" dirty="0">
                        <a:solidFill>
                          <a:schemeClr val="tx1"/>
                        </a:solidFill>
                        <a:latin typeface="+mj-lt"/>
                        <a:ea typeface="Arial"/>
                        <a:cs typeface="Calibri" pitchFamily="34" charset="0"/>
                        <a:sym typeface="Arial"/>
                      </a:endParaRPr>
                    </a:p>
                  </a:txBody>
                  <a:tcPr marL="91443" marR="91443" marT="34279" marB="3427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3119</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500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smtClean="0">
                          <a:solidFill>
                            <a:schemeClr val="tx1"/>
                          </a:solidFill>
                          <a:latin typeface="+mj-lt"/>
                          <a:ea typeface="Arial"/>
                          <a:cs typeface="Calibri" pitchFamily="34" charset="0"/>
                          <a:sym typeface="Arial"/>
                        </a:rPr>
                        <a:t>3619</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80/147</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2623/2969</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2703/3116</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b="0" i="0" u="none" strike="noStrike" cap="none" dirty="0">
                        <a:solidFill>
                          <a:schemeClr val="tx1"/>
                        </a:solidFill>
                        <a:latin typeface="Calibri" pitchFamily="34" charset="0"/>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20958">
                <a:tc>
                  <a:txBody>
                    <a:bodyPr/>
                    <a:lstStyle/>
                    <a:p>
                      <a:pPr marL="0" indent="0" algn="ctr">
                        <a:buFont typeface="+mj-lt"/>
                        <a:buNone/>
                      </a:pPr>
                      <a:r>
                        <a:rPr lang="en-US" sz="1000" b="0" i="0" u="none" strike="noStrike" cap="none" dirty="0" smtClean="0">
                          <a:solidFill>
                            <a:schemeClr val="tx1"/>
                          </a:solidFill>
                          <a:latin typeface="+mj-lt"/>
                          <a:ea typeface="Arial"/>
                          <a:cs typeface="Calibri" pitchFamily="34" charset="0"/>
                          <a:sym typeface="Arial"/>
                        </a:rPr>
                        <a:t>6.</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cap="none" dirty="0" smtClean="0">
                          <a:solidFill>
                            <a:schemeClr val="tx1"/>
                          </a:solidFill>
                          <a:latin typeface="+mj-lt"/>
                          <a:ea typeface="Arial"/>
                          <a:cs typeface="Calibri" pitchFamily="34" charset="0"/>
                          <a:sym typeface="Arial"/>
                        </a:rPr>
                        <a:t>Program Management Staff (Division/District)</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365738">
                <a:tc>
                  <a:txBody>
                    <a:bodyPr/>
                    <a:lstStyle/>
                    <a:p>
                      <a:pPr algn="ctr"/>
                      <a:r>
                        <a:rPr lang="en-US" sz="1000" b="0" i="0" u="none" strike="noStrike" cap="none" dirty="0" smtClean="0">
                          <a:solidFill>
                            <a:schemeClr val="tx1"/>
                          </a:solidFill>
                          <a:latin typeface="+mj-lt"/>
                          <a:ea typeface="Arial"/>
                          <a:cs typeface="Calibri" pitchFamily="34" charset="0"/>
                          <a:sym typeface="Arial"/>
                        </a:rPr>
                        <a:t>(</a:t>
                      </a:r>
                      <a:r>
                        <a:rPr lang="en-US" sz="1000" b="0" i="0" u="none" strike="noStrike" cap="none" dirty="0">
                          <a:solidFill>
                            <a:schemeClr val="tx1"/>
                          </a:solidFill>
                          <a:latin typeface="+mj-lt"/>
                          <a:ea typeface="Arial"/>
                          <a:cs typeface="Calibri" pitchFamily="34" charset="0"/>
                          <a:sym typeface="Arial"/>
                        </a:rPr>
                        <a:t>i)</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cap="none" dirty="0" smtClean="0">
                          <a:solidFill>
                            <a:schemeClr val="tx1"/>
                          </a:solidFill>
                          <a:latin typeface="+mj-lt"/>
                          <a:ea typeface="Arial"/>
                          <a:cs typeface="Calibri" pitchFamily="34" charset="0"/>
                          <a:sym typeface="Arial"/>
                        </a:rPr>
                        <a:t>Div Urban Health Consultant</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18</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18</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17</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18</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373358">
                <a:tc>
                  <a:txBody>
                    <a:bodyPr/>
                    <a:lstStyle/>
                    <a:p>
                      <a:pPr algn="ctr"/>
                      <a:r>
                        <a:rPr lang="en-US" sz="1000" b="0" i="0" u="none" strike="noStrike" cap="none" dirty="0">
                          <a:solidFill>
                            <a:schemeClr val="tx1"/>
                          </a:solidFill>
                          <a:latin typeface="+mj-lt"/>
                          <a:ea typeface="Arial"/>
                          <a:cs typeface="Calibri" pitchFamily="34" charset="0"/>
                          <a:sym typeface="Arial"/>
                        </a:rPr>
                        <a:t>(ii)</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cap="none" dirty="0" smtClean="0">
                          <a:solidFill>
                            <a:schemeClr val="tx1"/>
                          </a:solidFill>
                          <a:latin typeface="+mj-lt"/>
                          <a:ea typeface="Arial"/>
                          <a:cs typeface="Calibri" pitchFamily="34" charset="0"/>
                          <a:sym typeface="Arial"/>
                        </a:rPr>
                        <a:t>District Urban Health Coordinators</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75</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75</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61</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61</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365738">
                <a:tc>
                  <a:txBody>
                    <a:bodyPr/>
                    <a:lstStyle/>
                    <a:p>
                      <a:pPr algn="ctr"/>
                      <a:r>
                        <a:rPr lang="en-US" sz="1000" b="0" i="0" u="none" strike="noStrike" cap="none" dirty="0">
                          <a:solidFill>
                            <a:schemeClr val="tx1"/>
                          </a:solidFill>
                          <a:latin typeface="+mj-lt"/>
                          <a:ea typeface="Arial"/>
                          <a:cs typeface="Calibri" pitchFamily="34" charset="0"/>
                          <a:sym typeface="Arial"/>
                        </a:rPr>
                        <a:t>(iii)</a:t>
                      </a: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0" i="0" u="none" strike="noStrike" cap="none" dirty="0" smtClean="0">
                          <a:solidFill>
                            <a:schemeClr val="tx1"/>
                          </a:solidFill>
                          <a:latin typeface="+mj-lt"/>
                          <a:ea typeface="Arial"/>
                          <a:cs typeface="Calibri" pitchFamily="34" charset="0"/>
                          <a:sym typeface="Arial"/>
                        </a:rPr>
                        <a:t>Data Cum Account Assistants</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83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83</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58</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58</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65738">
                <a:tc>
                  <a:txBody>
                    <a:bodyPr/>
                    <a:lstStyle/>
                    <a:p>
                      <a:pPr algn="ctr"/>
                      <a:r>
                        <a:rPr lang="en-GB" sz="1000" b="0" i="0" u="none" strike="noStrike" cap="none" dirty="0" smtClean="0">
                          <a:solidFill>
                            <a:schemeClr val="tx1"/>
                          </a:solidFill>
                          <a:latin typeface="+mj-lt"/>
                          <a:ea typeface="Arial"/>
                          <a:cs typeface="Calibri" pitchFamily="34" charset="0"/>
                          <a:sym typeface="Arial"/>
                        </a:rPr>
                        <a:t>(iv)</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000" b="0" i="0" u="none" strike="noStrike" cap="none" dirty="0" smtClean="0">
                          <a:solidFill>
                            <a:schemeClr val="tx1"/>
                          </a:solidFill>
                          <a:latin typeface="+mj-lt"/>
                          <a:ea typeface="Arial"/>
                          <a:cs typeface="Calibri" pitchFamily="34" charset="0"/>
                          <a:sym typeface="Arial"/>
                        </a:rPr>
                        <a:t>City Community Process Manager</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a:solidFill>
                            <a:schemeClr val="tx1"/>
                          </a:solidFill>
                          <a:latin typeface="+mj-lt"/>
                          <a:ea typeface="Arial"/>
                          <a:cs typeface="Calibri" pitchFamily="34" charset="0"/>
                          <a:sym typeface="Arial"/>
                        </a:rPr>
                        <a:t>41</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R="0" algn="ctr" rtl="0">
                        <a:lnSpc>
                          <a:spcPct val="100000"/>
                        </a:lnSpc>
                        <a:spcBef>
                          <a:spcPts val="0"/>
                        </a:spcBef>
                        <a:spcAft>
                          <a:spcPts val="0"/>
                        </a:spcAft>
                        <a:buClr>
                          <a:srgbClr val="000000"/>
                        </a:buClr>
                        <a:buFont typeface="Arial"/>
                      </a:pPr>
                      <a:r>
                        <a:rPr lang="en-GB" sz="1000" b="0" i="0" u="none" strike="noStrike" cap="none" dirty="0" smtClean="0">
                          <a:solidFill>
                            <a:schemeClr val="tx1"/>
                          </a:solidFill>
                          <a:latin typeface="+mj-lt"/>
                          <a:ea typeface="Arial"/>
                          <a:cs typeface="Calibri" pitchFamily="34" charset="0"/>
                          <a:sym typeface="Arial"/>
                        </a:rPr>
                        <a:t>5</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46</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23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23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312888">
                <a:tc>
                  <a:txBody>
                    <a:bodyPr/>
                    <a:lstStyle/>
                    <a:p>
                      <a:r>
                        <a:rPr lang="en-GB" sz="1000" b="0" i="0" u="none" strike="noStrike" cap="none" dirty="0" smtClean="0">
                          <a:solidFill>
                            <a:schemeClr val="tx1"/>
                          </a:solidFill>
                          <a:latin typeface="+mj-lt"/>
                          <a:ea typeface="Arial"/>
                          <a:cs typeface="Calibri" pitchFamily="34" charset="0"/>
                          <a:sym typeface="Arial"/>
                        </a:rPr>
                        <a:t>(v)</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0" i="0" u="none" strike="noStrike" cap="none" dirty="0" smtClean="0">
                          <a:solidFill>
                            <a:schemeClr val="tx1"/>
                          </a:solidFill>
                          <a:latin typeface="+mj-lt"/>
                          <a:ea typeface="Arial"/>
                          <a:cs typeface="Calibri" pitchFamily="34" charset="0"/>
                          <a:sym typeface="Arial"/>
                        </a:rPr>
                        <a:t>DEO cum Accountants/</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71</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71</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0</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GB" sz="1000" b="0" i="0" u="none" strike="noStrike" cap="none" dirty="0" smtClean="0">
                          <a:solidFill>
                            <a:schemeClr val="tx1"/>
                          </a:solidFill>
                          <a:latin typeface="+mj-lt"/>
                          <a:ea typeface="Arial"/>
                          <a:cs typeface="Calibri" pitchFamily="34" charset="0"/>
                          <a:sym typeface="Arial"/>
                        </a:rPr>
                        <a:t>33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33</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3358">
                <a:tc>
                  <a:txBody>
                    <a:bodyPr/>
                    <a:lstStyle/>
                    <a:p>
                      <a:r>
                        <a:rPr lang="en-GB" sz="1000" b="0" i="0" u="none" strike="noStrike" cap="none" dirty="0" smtClean="0">
                          <a:solidFill>
                            <a:schemeClr val="tx1"/>
                          </a:solidFill>
                          <a:latin typeface="+mj-lt"/>
                          <a:ea typeface="Arial"/>
                          <a:cs typeface="Calibri" pitchFamily="34" charset="0"/>
                          <a:sym typeface="Arial"/>
                        </a:rPr>
                        <a:t>Vi</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0" i="0" u="none" strike="noStrike" cap="none" dirty="0" smtClean="0">
                          <a:solidFill>
                            <a:schemeClr val="tx1"/>
                          </a:solidFill>
                          <a:latin typeface="+mj-lt"/>
                          <a:ea typeface="Arial"/>
                          <a:cs typeface="Calibri" pitchFamily="34" charset="0"/>
                          <a:sym typeface="Arial"/>
                        </a:rPr>
                        <a:t>Secretarial Staff for Account Keeping and MIS</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616</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616</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38888">
                <a:tc>
                  <a:txBody>
                    <a:bodyPr/>
                    <a:lstStyle/>
                    <a:p>
                      <a:r>
                        <a:rPr lang="en-GB" sz="1000" b="0" i="0" u="none" strike="noStrike" cap="none" dirty="0" smtClean="0">
                          <a:solidFill>
                            <a:schemeClr val="tx1"/>
                          </a:solidFill>
                          <a:latin typeface="+mj-lt"/>
                          <a:ea typeface="Arial"/>
                          <a:cs typeface="Calibri" pitchFamily="34" charset="0"/>
                          <a:sym typeface="Arial"/>
                        </a:rPr>
                        <a:t>VII</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b="0" i="0" u="none" strike="noStrike" cap="none" dirty="0" smtClean="0">
                          <a:solidFill>
                            <a:schemeClr val="tx1"/>
                          </a:solidFill>
                          <a:latin typeface="+mj-lt"/>
                          <a:ea typeface="Arial"/>
                          <a:cs typeface="Calibri" pitchFamily="34" charset="0"/>
                          <a:sym typeface="Arial"/>
                        </a:rPr>
                        <a:t>Public Health</a:t>
                      </a:r>
                      <a:r>
                        <a:rPr lang="en-GB" sz="1000" b="0" i="0" u="none" strike="noStrike" cap="none" baseline="0" dirty="0" smtClean="0">
                          <a:solidFill>
                            <a:schemeClr val="tx1"/>
                          </a:solidFill>
                          <a:latin typeface="+mj-lt"/>
                          <a:ea typeface="Arial"/>
                          <a:cs typeface="Calibri" pitchFamily="34" charset="0"/>
                          <a:sym typeface="Arial"/>
                        </a:rPr>
                        <a:t> Manager</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1000" b="0" i="0" u="none" strike="noStrike" cap="none" dirty="0" smtClean="0">
                          <a:solidFill>
                            <a:schemeClr val="tx1"/>
                          </a:solidFill>
                          <a:latin typeface="+mj-lt"/>
                          <a:ea typeface="Arial"/>
                          <a:cs typeface="Calibri" pitchFamily="34" charset="0"/>
                          <a:sym typeface="Arial"/>
                        </a:rPr>
                        <a:t>124</a:t>
                      </a: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000" dirty="0" smtClean="0">
                          <a:latin typeface="+mj-lt"/>
                        </a:rPr>
                        <a:t>124</a:t>
                      </a:r>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000" dirty="0">
                        <a:latin typeface="+mj-lt"/>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a:endParaRPr lang="en-US" sz="1000" b="0" i="0" u="none" strike="noStrike" cap="none" dirty="0">
                        <a:solidFill>
                          <a:schemeClr val="tx1"/>
                        </a:solidFill>
                        <a:latin typeface="+mj-lt"/>
                        <a:ea typeface="Arial"/>
                        <a:cs typeface="Calibri" pitchFamily="34" charset="0"/>
                        <a:sym typeface="Arial"/>
                      </a:endParaRPr>
                    </a:p>
                  </a:txBody>
                  <a:tcPr marL="91443" marR="91443" marT="34279" marB="3427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GB" altLang="en-US" sz="2800" b="1" dirty="0" smtClean="0">
                <a:solidFill>
                  <a:schemeClr val="bg1"/>
                </a:solidFill>
                <a:ea typeface="Dosis"/>
                <a:cs typeface="Dosis"/>
                <a:sym typeface="Dosis"/>
              </a:rPr>
              <a:t>New Approvals </a:t>
            </a:r>
            <a:endParaRPr lang="en-US" sz="2800" b="1" dirty="0">
              <a:solidFill>
                <a:schemeClr val="bg1"/>
              </a:solidFill>
            </a:endParaRPr>
          </a:p>
        </p:txBody>
      </p:sp>
      <p:sp>
        <p:nvSpPr>
          <p:cNvPr id="3" name="TextBox 2"/>
          <p:cNvSpPr txBox="1"/>
          <p:nvPr/>
        </p:nvSpPr>
        <p:spPr>
          <a:xfrm>
            <a:off x="685800" y="857295"/>
            <a:ext cx="8305800" cy="2169825"/>
          </a:xfrm>
          <a:prstGeom prst="rect">
            <a:avLst/>
          </a:prstGeom>
          <a:noFill/>
        </p:spPr>
        <p:txBody>
          <a:bodyPr wrap="square" rtlCol="0">
            <a:spAutoFit/>
          </a:bodyPr>
          <a:lstStyle/>
          <a:p>
            <a:pPr marL="231775" indent="-115888">
              <a:lnSpc>
                <a:spcPct val="150000"/>
              </a:lnSpc>
              <a:buFont typeface="Arial" pitchFamily="34" charset="0"/>
              <a:buChar char="•"/>
              <a:tabLst>
                <a:tab pos="231775" algn="l"/>
              </a:tabLst>
            </a:pPr>
            <a:r>
              <a:rPr lang="en-GB" altLang="en-US" b="1" dirty="0" smtClean="0">
                <a:latin typeface="Calibri" pitchFamily="34" charset="0"/>
                <a:cs typeface="Calibri" pitchFamily="34" charset="0"/>
              </a:rPr>
              <a:t>  100 new UPHCs approved in 2022-23</a:t>
            </a:r>
          </a:p>
          <a:p>
            <a:pPr marL="231775" indent="-115888">
              <a:lnSpc>
                <a:spcPct val="150000"/>
              </a:lnSpc>
              <a:buFont typeface="Arial" pitchFamily="34" charset="0"/>
              <a:buChar char="•"/>
              <a:tabLst>
                <a:tab pos="231775" algn="l"/>
              </a:tabLst>
            </a:pPr>
            <a:r>
              <a:rPr lang="en-GB" altLang="en-US" b="1" dirty="0" smtClean="0">
                <a:latin typeface="Calibri" pitchFamily="34" charset="0"/>
                <a:cs typeface="Calibri" pitchFamily="34" charset="0"/>
              </a:rPr>
              <a:t>  Approval  under XV Finance Commission Health Grants</a:t>
            </a:r>
          </a:p>
          <a:p>
            <a:pPr marL="231775" lvl="1" indent="-115888">
              <a:lnSpc>
                <a:spcPct val="150000"/>
              </a:lnSpc>
              <a:buFont typeface="Wingdings" pitchFamily="2" charset="2"/>
              <a:buChar char="ü"/>
              <a:tabLst>
                <a:tab pos="231775" algn="l"/>
              </a:tabLst>
            </a:pPr>
            <a:r>
              <a:rPr lang="en-GB" altLang="en-US" b="1" dirty="0" smtClean="0">
                <a:latin typeface="Calibri" pitchFamily="34" charset="0"/>
                <a:cs typeface="Calibri" pitchFamily="34" charset="0"/>
              </a:rPr>
              <a:t> 847 urban HWC</a:t>
            </a:r>
          </a:p>
          <a:p>
            <a:pPr marL="231775" lvl="1" indent="-115888">
              <a:lnSpc>
                <a:spcPct val="150000"/>
              </a:lnSpc>
              <a:buFont typeface="Wingdings" pitchFamily="2" charset="2"/>
              <a:buChar char="ü"/>
              <a:tabLst>
                <a:tab pos="231775" algn="l"/>
              </a:tabLst>
            </a:pPr>
            <a:r>
              <a:rPr lang="en-GB" altLang="en-US" b="1" dirty="0" smtClean="0">
                <a:latin typeface="Calibri" pitchFamily="34" charset="0"/>
                <a:cs typeface="Calibri" pitchFamily="34" charset="0"/>
              </a:rPr>
              <a:t> 70 Polyclinics</a:t>
            </a:r>
          </a:p>
          <a:p>
            <a:pPr marL="231775" lvl="1" indent="-115888">
              <a:lnSpc>
                <a:spcPct val="150000"/>
              </a:lnSpc>
              <a:buFont typeface="Wingdings" pitchFamily="2" charset="2"/>
              <a:buChar char="ü"/>
              <a:tabLst>
                <a:tab pos="231775" algn="l"/>
              </a:tabLst>
            </a:pPr>
            <a:endParaRPr lang="en-US" altLang="en-US" b="1"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IN" altLang="en-US" sz="2800" b="1" dirty="0" smtClean="0">
                <a:solidFill>
                  <a:schemeClr val="bg1"/>
                </a:solidFill>
                <a:latin typeface="+mj-lt"/>
                <a:cs typeface="Times New Roman" pitchFamily="18" charset="0"/>
              </a:rPr>
              <a:t>Nursing cell</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CCHN program at a Glance</a:t>
            </a:r>
            <a:endParaRPr lang="en-US" sz="2800" b="1" dirty="0">
              <a:solidFill>
                <a:schemeClr val="bg1"/>
              </a:solidFill>
            </a:endParaRPr>
          </a:p>
        </p:txBody>
      </p:sp>
      <p:grpSp>
        <p:nvGrpSpPr>
          <p:cNvPr id="3" name="Group 2"/>
          <p:cNvGrpSpPr/>
          <p:nvPr/>
        </p:nvGrpSpPr>
        <p:grpSpPr>
          <a:xfrm>
            <a:off x="533400" y="1047750"/>
            <a:ext cx="8099295" cy="3721989"/>
            <a:chOff x="278272" y="1865435"/>
            <a:chExt cx="10799060" cy="4962652"/>
          </a:xfrm>
        </p:grpSpPr>
        <p:sp>
          <p:nvSpPr>
            <p:cNvPr id="4" name="Figure">
              <a:extLst>
                <a:ext uri="{FF2B5EF4-FFF2-40B4-BE49-F238E27FC236}">
                  <a16:creationId xmlns:a16="http://schemas.microsoft.com/office/drawing/2014/main" xmlns="" id="{83647AD8-39F1-474A-8AAC-ADDB0369CA5B}"/>
                </a:ext>
              </a:extLst>
            </p:cNvPr>
            <p:cNvSpPr/>
            <p:nvPr/>
          </p:nvSpPr>
          <p:spPr>
            <a:xfrm>
              <a:off x="4412476" y="3005250"/>
              <a:ext cx="2332356" cy="2068831"/>
            </a:xfrm>
            <a:custGeom>
              <a:avLst/>
              <a:gdLst/>
              <a:ahLst/>
              <a:cxnLst>
                <a:cxn ang="0">
                  <a:pos x="wd2" y="hd2"/>
                </a:cxn>
                <a:cxn ang="5400000">
                  <a:pos x="wd2" y="hd2"/>
                </a:cxn>
                <a:cxn ang="10800000">
                  <a:pos x="wd2" y="hd2"/>
                </a:cxn>
                <a:cxn ang="16200000">
                  <a:pos x="wd2" y="hd2"/>
                </a:cxn>
              </a:cxnLst>
              <a:rect l="0" t="0" r="r" b="b"/>
              <a:pathLst>
                <a:path w="21477" h="21600" extrusionOk="0">
                  <a:moveTo>
                    <a:pt x="16686" y="875"/>
                  </a:moveTo>
                  <a:cubicBezTo>
                    <a:pt x="16440" y="398"/>
                    <a:pt x="15844" y="0"/>
                    <a:pt x="15353" y="0"/>
                  </a:cubicBezTo>
                  <a:lnTo>
                    <a:pt x="6125" y="0"/>
                  </a:lnTo>
                  <a:cubicBezTo>
                    <a:pt x="5634" y="0"/>
                    <a:pt x="5038" y="398"/>
                    <a:pt x="4792" y="875"/>
                  </a:cubicBezTo>
                  <a:lnTo>
                    <a:pt x="185" y="9931"/>
                  </a:lnTo>
                  <a:cubicBezTo>
                    <a:pt x="-61" y="10409"/>
                    <a:pt x="-61" y="11191"/>
                    <a:pt x="185" y="11669"/>
                  </a:cubicBezTo>
                  <a:lnTo>
                    <a:pt x="4792" y="20725"/>
                  </a:lnTo>
                  <a:cubicBezTo>
                    <a:pt x="5038" y="21202"/>
                    <a:pt x="5634" y="21600"/>
                    <a:pt x="6125" y="21600"/>
                  </a:cubicBezTo>
                  <a:lnTo>
                    <a:pt x="15353" y="21600"/>
                  </a:lnTo>
                  <a:cubicBezTo>
                    <a:pt x="15844" y="21600"/>
                    <a:pt x="16440" y="21202"/>
                    <a:pt x="16686" y="20725"/>
                  </a:cubicBezTo>
                  <a:lnTo>
                    <a:pt x="21293" y="11669"/>
                  </a:lnTo>
                  <a:cubicBezTo>
                    <a:pt x="21539" y="11191"/>
                    <a:pt x="21539" y="10409"/>
                    <a:pt x="21293" y="9931"/>
                  </a:cubicBezTo>
                  <a:lnTo>
                    <a:pt x="16686" y="875"/>
                  </a:lnTo>
                </a:path>
              </a:pathLst>
            </a:custGeom>
            <a:solidFill>
              <a:schemeClr val="bg2"/>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5" name="Figure">
              <a:extLst>
                <a:ext uri="{FF2B5EF4-FFF2-40B4-BE49-F238E27FC236}">
                  <a16:creationId xmlns:a16="http://schemas.microsoft.com/office/drawing/2014/main" xmlns="" id="{3255466A-92E3-4145-9C3F-D607D3DD0D98}"/>
                </a:ext>
              </a:extLst>
            </p:cNvPr>
            <p:cNvSpPr/>
            <p:nvPr/>
          </p:nvSpPr>
          <p:spPr>
            <a:xfrm>
              <a:off x="5250675" y="4135550"/>
              <a:ext cx="1985012" cy="2047241"/>
            </a:xfrm>
            <a:custGeom>
              <a:avLst/>
              <a:gdLst/>
              <a:ahLst/>
              <a:cxnLst>
                <a:cxn ang="0">
                  <a:pos x="wd2" y="hd2"/>
                </a:cxn>
                <a:cxn ang="5400000">
                  <a:pos x="wd2" y="hd2"/>
                </a:cxn>
                <a:cxn ang="10800000">
                  <a:pos x="wd2" y="hd2"/>
                </a:cxn>
                <a:cxn ang="16200000">
                  <a:pos x="wd2" y="hd2"/>
                </a:cxn>
              </a:cxnLst>
              <a:rect l="0" t="0" r="r" b="b"/>
              <a:pathLst>
                <a:path w="21600" h="21600" extrusionOk="0">
                  <a:moveTo>
                    <a:pt x="16998" y="6405"/>
                  </a:moveTo>
                  <a:lnTo>
                    <a:pt x="13115" y="0"/>
                  </a:lnTo>
                  <a:lnTo>
                    <a:pt x="9231" y="6405"/>
                  </a:lnTo>
                  <a:lnTo>
                    <a:pt x="8610" y="7437"/>
                  </a:lnTo>
                  <a:lnTo>
                    <a:pt x="4243" y="14632"/>
                  </a:lnTo>
                  <a:lnTo>
                    <a:pt x="3621" y="15637"/>
                  </a:lnTo>
                  <a:lnTo>
                    <a:pt x="0" y="21600"/>
                  </a:lnTo>
                  <a:lnTo>
                    <a:pt x="13294" y="21600"/>
                  </a:lnTo>
                  <a:cubicBezTo>
                    <a:pt x="15381" y="21600"/>
                    <a:pt x="17938" y="20166"/>
                    <a:pt x="18974" y="18424"/>
                  </a:cubicBezTo>
                  <a:lnTo>
                    <a:pt x="21600" y="14016"/>
                  </a:lnTo>
                  <a:lnTo>
                    <a:pt x="17606" y="7437"/>
                  </a:lnTo>
                  <a:lnTo>
                    <a:pt x="16998" y="6405"/>
                  </a:lnTo>
                  <a:close/>
                </a:path>
              </a:pathLst>
            </a:custGeom>
            <a:solidFill>
              <a:schemeClr val="accent2"/>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6" name="Figure">
              <a:extLst>
                <a:ext uri="{FF2B5EF4-FFF2-40B4-BE49-F238E27FC236}">
                  <a16:creationId xmlns:a16="http://schemas.microsoft.com/office/drawing/2014/main" xmlns="" id="{2F0E89B8-E14F-465A-9DCD-D8780E7AA2E7}"/>
                </a:ext>
              </a:extLst>
            </p:cNvPr>
            <p:cNvSpPr/>
            <p:nvPr/>
          </p:nvSpPr>
          <p:spPr>
            <a:xfrm>
              <a:off x="3205975" y="2713150"/>
              <a:ext cx="1857059" cy="2029462"/>
            </a:xfrm>
            <a:custGeom>
              <a:avLst/>
              <a:gdLst/>
              <a:ahLst/>
              <a:cxnLst>
                <a:cxn ang="0">
                  <a:pos x="wd2" y="hd2"/>
                </a:cxn>
                <a:cxn ang="5400000">
                  <a:pos x="wd2" y="hd2"/>
                </a:cxn>
                <a:cxn ang="10800000">
                  <a:pos x="wd2" y="hd2"/>
                </a:cxn>
                <a:cxn ang="16200000">
                  <a:pos x="wd2" y="hd2"/>
                </a:cxn>
              </a:cxnLst>
              <a:rect l="0" t="0" r="r" b="b"/>
              <a:pathLst>
                <a:path w="21327" h="21600" extrusionOk="0">
                  <a:moveTo>
                    <a:pt x="13130" y="21600"/>
                  </a:moveTo>
                  <a:lnTo>
                    <a:pt x="21327" y="21600"/>
                  </a:lnTo>
                  <a:lnTo>
                    <a:pt x="17229" y="15139"/>
                  </a:lnTo>
                  <a:lnTo>
                    <a:pt x="17229" y="15139"/>
                  </a:lnTo>
                  <a:lnTo>
                    <a:pt x="16572" y="14112"/>
                  </a:lnTo>
                  <a:lnTo>
                    <a:pt x="11818" y="6637"/>
                  </a:lnTo>
                  <a:lnTo>
                    <a:pt x="11161" y="5596"/>
                  </a:lnTo>
                  <a:lnTo>
                    <a:pt x="7603" y="0"/>
                  </a:lnTo>
                  <a:lnTo>
                    <a:pt x="821" y="10908"/>
                  </a:lnTo>
                  <a:cubicBezTo>
                    <a:pt x="-273" y="12665"/>
                    <a:pt x="-273" y="15558"/>
                    <a:pt x="821" y="17315"/>
                  </a:cubicBezTo>
                  <a:lnTo>
                    <a:pt x="3490" y="21586"/>
                  </a:lnTo>
                  <a:lnTo>
                    <a:pt x="11832" y="21586"/>
                  </a:lnTo>
                  <a:lnTo>
                    <a:pt x="13130" y="21586"/>
                  </a:lnTo>
                  <a:close/>
                </a:path>
              </a:pathLst>
            </a:custGeom>
            <a:solidFill>
              <a:schemeClr val="accent4"/>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7" name="Figure">
              <a:extLst>
                <a:ext uri="{FF2B5EF4-FFF2-40B4-BE49-F238E27FC236}">
                  <a16:creationId xmlns:a16="http://schemas.microsoft.com/office/drawing/2014/main" xmlns="" id="{B444BA01-8931-4863-A128-C7AB2CA135A4}"/>
                </a:ext>
              </a:extLst>
            </p:cNvPr>
            <p:cNvSpPr/>
            <p:nvPr/>
          </p:nvSpPr>
          <p:spPr>
            <a:xfrm>
              <a:off x="5237975" y="1900351"/>
              <a:ext cx="2357121" cy="1342391"/>
            </a:xfrm>
            <a:custGeom>
              <a:avLst/>
              <a:gdLst/>
              <a:ahLst/>
              <a:cxnLst>
                <a:cxn ang="0">
                  <a:pos x="wd2" y="hd2"/>
                </a:cxn>
                <a:cxn ang="5400000">
                  <a:pos x="wd2" y="hd2"/>
                </a:cxn>
                <a:cxn ang="10800000">
                  <a:pos x="wd2" y="hd2"/>
                </a:cxn>
                <a:cxn ang="16200000">
                  <a:pos x="wd2" y="hd2"/>
                </a:cxn>
              </a:cxnLst>
              <a:rect l="0" t="0" r="r" b="b"/>
              <a:pathLst>
                <a:path w="21600" h="21600" extrusionOk="0">
                  <a:moveTo>
                    <a:pt x="3154" y="12179"/>
                  </a:moveTo>
                  <a:lnTo>
                    <a:pt x="0" y="21600"/>
                  </a:lnTo>
                  <a:lnTo>
                    <a:pt x="6319" y="21600"/>
                  </a:lnTo>
                  <a:lnTo>
                    <a:pt x="7355" y="21600"/>
                  </a:lnTo>
                  <a:lnTo>
                    <a:pt x="14943" y="21600"/>
                  </a:lnTo>
                  <a:lnTo>
                    <a:pt x="15979" y="21600"/>
                  </a:lnTo>
                  <a:lnTo>
                    <a:pt x="21600" y="21600"/>
                  </a:lnTo>
                  <a:lnTo>
                    <a:pt x="16084" y="4843"/>
                  </a:lnTo>
                  <a:cubicBezTo>
                    <a:pt x="15211" y="2187"/>
                    <a:pt x="13058" y="0"/>
                    <a:pt x="11300" y="0"/>
                  </a:cubicBezTo>
                  <a:lnTo>
                    <a:pt x="7227" y="0"/>
                  </a:lnTo>
                  <a:lnTo>
                    <a:pt x="3666" y="10647"/>
                  </a:lnTo>
                  <a:lnTo>
                    <a:pt x="3154" y="12179"/>
                  </a:lnTo>
                  <a:close/>
                </a:path>
              </a:pathLst>
            </a:custGeom>
            <a:solidFill>
              <a:schemeClr val="tx2">
                <a:lumMod val="50000"/>
                <a:lumOff val="50000"/>
              </a:schemeClr>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8" name="Figure">
              <a:extLst>
                <a:ext uri="{FF2B5EF4-FFF2-40B4-BE49-F238E27FC236}">
                  <a16:creationId xmlns:a16="http://schemas.microsoft.com/office/drawing/2014/main" xmlns="" id="{2E1F20BC-5F0E-4FBD-A760-C30E23ECBFC8}"/>
                </a:ext>
              </a:extLst>
            </p:cNvPr>
            <p:cNvSpPr/>
            <p:nvPr/>
          </p:nvSpPr>
          <p:spPr>
            <a:xfrm>
              <a:off x="3929875" y="1900350"/>
              <a:ext cx="1985012" cy="2047241"/>
            </a:xfrm>
            <a:custGeom>
              <a:avLst/>
              <a:gdLst/>
              <a:ahLst/>
              <a:cxnLst>
                <a:cxn ang="0">
                  <a:pos x="wd2" y="hd2"/>
                </a:cxn>
                <a:cxn ang="5400000">
                  <a:pos x="wd2" y="hd2"/>
                </a:cxn>
                <a:cxn ang="10800000">
                  <a:pos x="wd2" y="hd2"/>
                </a:cxn>
                <a:cxn ang="16200000">
                  <a:pos x="wd2" y="hd2"/>
                </a:cxn>
              </a:cxnLst>
              <a:rect l="0" t="0" r="r" b="b"/>
              <a:pathLst>
                <a:path w="21600" h="21600" extrusionOk="0">
                  <a:moveTo>
                    <a:pt x="4602" y="15195"/>
                  </a:moveTo>
                  <a:lnTo>
                    <a:pt x="8485" y="21600"/>
                  </a:lnTo>
                  <a:lnTo>
                    <a:pt x="12369" y="15195"/>
                  </a:lnTo>
                  <a:lnTo>
                    <a:pt x="12990" y="14163"/>
                  </a:lnTo>
                  <a:lnTo>
                    <a:pt x="17357" y="6968"/>
                  </a:lnTo>
                  <a:lnTo>
                    <a:pt x="17965" y="5949"/>
                  </a:lnTo>
                  <a:lnTo>
                    <a:pt x="21600" y="0"/>
                  </a:lnTo>
                  <a:lnTo>
                    <a:pt x="8306" y="0"/>
                  </a:lnTo>
                  <a:cubicBezTo>
                    <a:pt x="6219" y="0"/>
                    <a:pt x="3662" y="1434"/>
                    <a:pt x="2626" y="3176"/>
                  </a:cubicBezTo>
                  <a:lnTo>
                    <a:pt x="0" y="7584"/>
                  </a:lnTo>
                  <a:lnTo>
                    <a:pt x="3994" y="14163"/>
                  </a:lnTo>
                  <a:lnTo>
                    <a:pt x="4602" y="15195"/>
                  </a:lnTo>
                  <a:close/>
                </a:path>
              </a:pathLst>
            </a:custGeom>
            <a:solidFill>
              <a:schemeClr val="accent6"/>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9" name="Figure">
              <a:extLst>
                <a:ext uri="{FF2B5EF4-FFF2-40B4-BE49-F238E27FC236}">
                  <a16:creationId xmlns:a16="http://schemas.microsoft.com/office/drawing/2014/main" xmlns="" id="{3FBF5B4C-F920-435C-8B54-9BD9F6C79BBA}"/>
                </a:ext>
              </a:extLst>
            </p:cNvPr>
            <p:cNvSpPr/>
            <p:nvPr/>
          </p:nvSpPr>
          <p:spPr>
            <a:xfrm>
              <a:off x="3561575" y="4846751"/>
              <a:ext cx="2357121" cy="1342391"/>
            </a:xfrm>
            <a:custGeom>
              <a:avLst/>
              <a:gdLst/>
              <a:ahLst/>
              <a:cxnLst>
                <a:cxn ang="0">
                  <a:pos x="wd2" y="hd2"/>
                </a:cxn>
                <a:cxn ang="5400000">
                  <a:pos x="wd2" y="hd2"/>
                </a:cxn>
                <a:cxn ang="10800000">
                  <a:pos x="wd2" y="hd2"/>
                </a:cxn>
                <a:cxn ang="16200000">
                  <a:pos x="wd2" y="hd2"/>
                </a:cxn>
              </a:cxnLst>
              <a:rect l="0" t="0" r="r" b="b"/>
              <a:pathLst>
                <a:path w="21600" h="21600" extrusionOk="0">
                  <a:moveTo>
                    <a:pt x="18446" y="9421"/>
                  </a:moveTo>
                  <a:lnTo>
                    <a:pt x="21600" y="0"/>
                  </a:lnTo>
                  <a:lnTo>
                    <a:pt x="15281" y="0"/>
                  </a:lnTo>
                  <a:lnTo>
                    <a:pt x="14256" y="0"/>
                  </a:lnTo>
                  <a:lnTo>
                    <a:pt x="6669" y="0"/>
                  </a:lnTo>
                  <a:lnTo>
                    <a:pt x="5633" y="0"/>
                  </a:lnTo>
                  <a:lnTo>
                    <a:pt x="0" y="0"/>
                  </a:lnTo>
                  <a:lnTo>
                    <a:pt x="5516" y="16757"/>
                  </a:lnTo>
                  <a:cubicBezTo>
                    <a:pt x="6389" y="19413"/>
                    <a:pt x="8542" y="21600"/>
                    <a:pt x="10300" y="21600"/>
                  </a:cubicBezTo>
                  <a:lnTo>
                    <a:pt x="14373" y="21600"/>
                  </a:lnTo>
                  <a:lnTo>
                    <a:pt x="17934" y="10953"/>
                  </a:lnTo>
                  <a:lnTo>
                    <a:pt x="18446" y="9421"/>
                  </a:lnTo>
                  <a:close/>
                </a:path>
              </a:pathLst>
            </a:custGeom>
            <a:solidFill>
              <a:schemeClr val="accent3"/>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0" name="Figure">
              <a:extLst>
                <a:ext uri="{FF2B5EF4-FFF2-40B4-BE49-F238E27FC236}">
                  <a16:creationId xmlns:a16="http://schemas.microsoft.com/office/drawing/2014/main" xmlns="" id="{EC6AB312-4A03-4A3B-B38D-03176FA6D2E0}"/>
                </a:ext>
              </a:extLst>
            </p:cNvPr>
            <p:cNvSpPr/>
            <p:nvPr/>
          </p:nvSpPr>
          <p:spPr>
            <a:xfrm>
              <a:off x="6101576" y="3335450"/>
              <a:ext cx="1858328" cy="2029462"/>
            </a:xfrm>
            <a:custGeom>
              <a:avLst/>
              <a:gdLst/>
              <a:ahLst/>
              <a:cxnLst>
                <a:cxn ang="0">
                  <a:pos x="wd2" y="hd2"/>
                </a:cxn>
                <a:cxn ang="5400000">
                  <a:pos x="wd2" y="hd2"/>
                </a:cxn>
                <a:cxn ang="10800000">
                  <a:pos x="wd2" y="hd2"/>
                </a:cxn>
                <a:cxn ang="16200000">
                  <a:pos x="wd2" y="hd2"/>
                </a:cxn>
              </a:cxnLst>
              <a:rect l="0" t="0" r="r" b="b"/>
              <a:pathLst>
                <a:path w="21327" h="21600" extrusionOk="0">
                  <a:moveTo>
                    <a:pt x="8191" y="0"/>
                  </a:moveTo>
                  <a:lnTo>
                    <a:pt x="0" y="0"/>
                  </a:lnTo>
                  <a:lnTo>
                    <a:pt x="4096" y="6461"/>
                  </a:lnTo>
                  <a:lnTo>
                    <a:pt x="4751" y="7488"/>
                  </a:lnTo>
                  <a:lnTo>
                    <a:pt x="9503" y="14963"/>
                  </a:lnTo>
                  <a:lnTo>
                    <a:pt x="10159" y="16004"/>
                  </a:lnTo>
                  <a:lnTo>
                    <a:pt x="13715" y="21600"/>
                  </a:lnTo>
                  <a:lnTo>
                    <a:pt x="20507" y="10692"/>
                  </a:lnTo>
                  <a:cubicBezTo>
                    <a:pt x="21600" y="8935"/>
                    <a:pt x="21600" y="6042"/>
                    <a:pt x="20507" y="4285"/>
                  </a:cubicBezTo>
                  <a:lnTo>
                    <a:pt x="17840" y="14"/>
                  </a:lnTo>
                  <a:lnTo>
                    <a:pt x="9503" y="14"/>
                  </a:lnTo>
                  <a:lnTo>
                    <a:pt x="8191" y="14"/>
                  </a:lnTo>
                  <a:close/>
                </a:path>
              </a:pathLst>
            </a:custGeom>
            <a:solidFill>
              <a:schemeClr val="accent1"/>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1" name="Freeform: Shape 114">
              <a:extLst>
                <a:ext uri="{FF2B5EF4-FFF2-40B4-BE49-F238E27FC236}">
                  <a16:creationId xmlns:a16="http://schemas.microsoft.com/office/drawing/2014/main" xmlns="" id="{B27B7E9C-65B9-4583-8C21-F880B61776E5}"/>
                </a:ext>
              </a:extLst>
            </p:cNvPr>
            <p:cNvSpPr/>
            <p:nvPr/>
          </p:nvSpPr>
          <p:spPr>
            <a:xfrm>
              <a:off x="5904418" y="4135550"/>
              <a:ext cx="683559" cy="938531"/>
            </a:xfrm>
            <a:custGeom>
              <a:avLst/>
              <a:gdLst>
                <a:gd name="connsiteX0" fmla="*/ 551510 w 683559"/>
                <a:gd name="connsiteY0" fmla="*/ 0 h 938531"/>
                <a:gd name="connsiteX1" fmla="*/ 683559 w 683559"/>
                <a:gd name="connsiteY1" fmla="*/ 224644 h 938531"/>
                <a:gd name="connsiteX2" fmla="*/ 320123 w 683559"/>
                <a:gd name="connsiteY2" fmla="*/ 854724 h 938531"/>
                <a:gd name="connsiteX3" fmla="*/ 175362 w 683559"/>
                <a:gd name="connsiteY3" fmla="*/ 938531 h 938531"/>
                <a:gd name="connsiteX4" fmla="*/ 0 w 683559"/>
                <a:gd name="connsiteY4" fmla="*/ 938531 h 938531"/>
                <a:gd name="connsiteX5" fmla="*/ 137506 w 683559"/>
                <a:gd name="connsiteY5" fmla="*/ 704877 h 938531"/>
                <a:gd name="connsiteX6" fmla="*/ 194575 w 683559"/>
                <a:gd name="connsiteY6" fmla="*/ 607064 h 938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3559" h="938531">
                  <a:moveTo>
                    <a:pt x="551510" y="0"/>
                  </a:moveTo>
                  <a:lnTo>
                    <a:pt x="683559" y="224644"/>
                  </a:lnTo>
                  <a:lnTo>
                    <a:pt x="320123" y="854724"/>
                  </a:lnTo>
                  <a:cubicBezTo>
                    <a:pt x="293408" y="900411"/>
                    <a:pt x="228684" y="938531"/>
                    <a:pt x="175362" y="938531"/>
                  </a:cubicBezTo>
                  <a:lnTo>
                    <a:pt x="0" y="938531"/>
                  </a:lnTo>
                  <a:lnTo>
                    <a:pt x="137506" y="704877"/>
                  </a:lnTo>
                  <a:lnTo>
                    <a:pt x="194575" y="607064"/>
                  </a:lnTo>
                  <a:close/>
                </a:path>
              </a:pathLst>
            </a:custGeom>
            <a:solidFill>
              <a:schemeClr val="accent2">
                <a:lumMod val="75000"/>
              </a:schemeClr>
            </a:solidFill>
            <a:ln w="3175">
              <a:solidFill>
                <a:schemeClr val="tx1"/>
              </a:solidFill>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2" name="Figure">
              <a:extLst>
                <a:ext uri="{FF2B5EF4-FFF2-40B4-BE49-F238E27FC236}">
                  <a16:creationId xmlns:a16="http://schemas.microsoft.com/office/drawing/2014/main" xmlns="" id="{961BD90B-72BE-452D-9665-C0EA16A28358}"/>
                </a:ext>
              </a:extLst>
            </p:cNvPr>
            <p:cNvSpPr/>
            <p:nvPr/>
          </p:nvSpPr>
          <p:spPr>
            <a:xfrm>
              <a:off x="4412476" y="3818050"/>
              <a:ext cx="651193" cy="930911"/>
            </a:xfrm>
            <a:custGeom>
              <a:avLst/>
              <a:gdLst/>
              <a:ahLst/>
              <a:cxnLst>
                <a:cxn ang="0">
                  <a:pos x="wd2" y="hd2"/>
                </a:cxn>
                <a:cxn ang="5400000">
                  <a:pos x="wd2" y="hd2"/>
                </a:cxn>
                <a:cxn ang="10800000">
                  <a:pos x="wd2" y="hd2"/>
                </a:cxn>
                <a:cxn ang="16200000">
                  <a:pos x="wd2" y="hd2"/>
                </a:cxn>
              </a:cxnLst>
              <a:rect l="0" t="0" r="r" b="b"/>
              <a:pathLst>
                <a:path w="21381" h="21600" extrusionOk="0">
                  <a:moveTo>
                    <a:pt x="21381" y="21600"/>
                  </a:moveTo>
                  <a:lnTo>
                    <a:pt x="12374" y="21600"/>
                  </a:lnTo>
                  <a:lnTo>
                    <a:pt x="657" y="7220"/>
                  </a:lnTo>
                  <a:cubicBezTo>
                    <a:pt x="-219" y="6159"/>
                    <a:pt x="-219" y="4420"/>
                    <a:pt x="657" y="3359"/>
                  </a:cubicBezTo>
                  <a:lnTo>
                    <a:pt x="3409" y="0"/>
                  </a:lnTo>
                  <a:lnTo>
                    <a:pt x="7829" y="5304"/>
                  </a:lnTo>
                  <a:lnTo>
                    <a:pt x="9705" y="7544"/>
                  </a:lnTo>
                  <a:lnTo>
                    <a:pt x="9705" y="7544"/>
                  </a:lnTo>
                  <a:lnTo>
                    <a:pt x="21381" y="21600"/>
                  </a:lnTo>
                  <a:close/>
                </a:path>
              </a:pathLst>
            </a:custGeom>
            <a:solidFill>
              <a:schemeClr val="accent4">
                <a:lumMod val="75000"/>
              </a:schemeClr>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3" name="Figure">
              <a:extLst>
                <a:ext uri="{FF2B5EF4-FFF2-40B4-BE49-F238E27FC236}">
                  <a16:creationId xmlns:a16="http://schemas.microsoft.com/office/drawing/2014/main" xmlns="" id="{8D164DA4-1762-477A-87CC-75CC4AE056E7}"/>
                </a:ext>
              </a:extLst>
            </p:cNvPr>
            <p:cNvSpPr/>
            <p:nvPr/>
          </p:nvSpPr>
          <p:spPr>
            <a:xfrm>
              <a:off x="4577576" y="3005250"/>
              <a:ext cx="685801" cy="9398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7280" y="5400"/>
                  </a:lnTo>
                  <a:lnTo>
                    <a:pt x="15480" y="7648"/>
                  </a:lnTo>
                  <a:lnTo>
                    <a:pt x="4240" y="21600"/>
                  </a:lnTo>
                  <a:lnTo>
                    <a:pt x="0" y="16346"/>
                  </a:lnTo>
                  <a:lnTo>
                    <a:pt x="11360" y="1956"/>
                  </a:lnTo>
                  <a:cubicBezTo>
                    <a:pt x="12200" y="905"/>
                    <a:pt x="14240" y="29"/>
                    <a:pt x="15920" y="29"/>
                  </a:cubicBezTo>
                  <a:lnTo>
                    <a:pt x="21600" y="29"/>
                  </a:lnTo>
                  <a:close/>
                </a:path>
              </a:pathLst>
            </a:custGeom>
            <a:solidFill>
              <a:schemeClr val="accent6">
                <a:lumMod val="75000"/>
              </a:schemeClr>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4" name="Figure">
              <a:extLst>
                <a:ext uri="{FF2B5EF4-FFF2-40B4-BE49-F238E27FC236}">
                  <a16:creationId xmlns:a16="http://schemas.microsoft.com/office/drawing/2014/main" xmlns="" id="{5071463E-6335-4B2C-9629-4C14C1347C7A}"/>
                </a:ext>
              </a:extLst>
            </p:cNvPr>
            <p:cNvSpPr/>
            <p:nvPr/>
          </p:nvSpPr>
          <p:spPr>
            <a:xfrm>
              <a:off x="4844276" y="4846750"/>
              <a:ext cx="1076960" cy="234951"/>
            </a:xfrm>
            <a:custGeom>
              <a:avLst/>
              <a:gdLst/>
              <a:ahLst/>
              <a:cxnLst>
                <a:cxn ang="0">
                  <a:pos x="wd2" y="hd2"/>
                </a:cxn>
                <a:cxn ang="5400000">
                  <a:pos x="wd2" y="hd2"/>
                </a:cxn>
                <a:cxn ang="10800000">
                  <a:pos x="wd2" y="hd2"/>
                </a:cxn>
                <a:cxn ang="16200000">
                  <a:pos x="wd2" y="hd2"/>
                </a:cxn>
              </a:cxnLst>
              <a:rect l="0" t="0" r="r" b="b"/>
              <a:pathLst>
                <a:path w="21600" h="21600" extrusionOk="0">
                  <a:moveTo>
                    <a:pt x="21600" y="117"/>
                  </a:moveTo>
                  <a:lnTo>
                    <a:pt x="18849" y="21600"/>
                  </a:lnTo>
                  <a:lnTo>
                    <a:pt x="4661" y="21600"/>
                  </a:lnTo>
                  <a:cubicBezTo>
                    <a:pt x="3592" y="21600"/>
                    <a:pt x="2292" y="18214"/>
                    <a:pt x="1758" y="13894"/>
                  </a:cubicBezTo>
                  <a:lnTo>
                    <a:pt x="0" y="0"/>
                  </a:lnTo>
                  <a:lnTo>
                    <a:pt x="21600" y="0"/>
                  </a:lnTo>
                  <a:close/>
                </a:path>
              </a:pathLst>
            </a:custGeom>
            <a:solidFill>
              <a:schemeClr val="accent3">
                <a:lumMod val="75000"/>
              </a:schemeClr>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5" name="Figure">
              <a:extLst>
                <a:ext uri="{FF2B5EF4-FFF2-40B4-BE49-F238E27FC236}">
                  <a16:creationId xmlns:a16="http://schemas.microsoft.com/office/drawing/2014/main" xmlns="" id="{2BF013D8-4E2B-4702-A711-86D64583853D}"/>
                </a:ext>
              </a:extLst>
            </p:cNvPr>
            <p:cNvSpPr/>
            <p:nvPr/>
          </p:nvSpPr>
          <p:spPr>
            <a:xfrm>
              <a:off x="5237976" y="3005250"/>
              <a:ext cx="1076960" cy="234951"/>
            </a:xfrm>
            <a:custGeom>
              <a:avLst/>
              <a:gdLst/>
              <a:ahLst/>
              <a:cxnLst>
                <a:cxn ang="0">
                  <a:pos x="wd2" y="hd2"/>
                </a:cxn>
                <a:cxn ang="5400000">
                  <a:pos x="wd2" y="hd2"/>
                </a:cxn>
                <a:cxn ang="10800000">
                  <a:pos x="wd2" y="hd2"/>
                </a:cxn>
                <a:cxn ang="16200000">
                  <a:pos x="wd2" y="hd2"/>
                </a:cxn>
              </a:cxnLst>
              <a:rect l="0" t="0" r="r" b="b"/>
              <a:pathLst>
                <a:path w="21600" h="21600" extrusionOk="0">
                  <a:moveTo>
                    <a:pt x="0" y="21483"/>
                  </a:moveTo>
                  <a:lnTo>
                    <a:pt x="2751" y="0"/>
                  </a:lnTo>
                  <a:lnTo>
                    <a:pt x="16939" y="0"/>
                  </a:lnTo>
                  <a:cubicBezTo>
                    <a:pt x="18008" y="0"/>
                    <a:pt x="19308" y="3386"/>
                    <a:pt x="19842" y="7706"/>
                  </a:cubicBezTo>
                  <a:lnTo>
                    <a:pt x="21600" y="21600"/>
                  </a:lnTo>
                  <a:lnTo>
                    <a:pt x="0" y="21600"/>
                  </a:lnTo>
                  <a:close/>
                </a:path>
              </a:pathLst>
            </a:custGeom>
            <a:solidFill>
              <a:schemeClr val="tx2">
                <a:lumMod val="75000"/>
                <a:lumOff val="25000"/>
              </a:schemeClr>
            </a:solidFill>
            <a:ln w="3175">
              <a:solidFill>
                <a:schemeClr val="tx1"/>
              </a:solidFill>
              <a:miter lim="400000"/>
            </a:ln>
          </p:spPr>
          <p:txBody>
            <a:bodyPr lIns="28575" tIns="28575" rIns="28575" bIns="28575" anchor="ctr"/>
            <a:lstStyle/>
            <a:p>
              <a:endParaRPr sz="1500">
                <a:solidFill>
                  <a:srgbClr val="FFFFFF"/>
                </a:solidFill>
                <a:effectLst>
                  <a:outerShdw blurRad="38100" dist="12700" dir="5400000" rotWithShape="0">
                    <a:srgbClr val="000000">
                      <a:alpha val="50000"/>
                    </a:srgbClr>
                  </a:outerShdw>
                </a:effectLst>
                <a:latin typeface="Gill Sans MT" panose="020B0502020104020203" pitchFamily="34" charset="0"/>
              </a:endParaRPr>
            </a:p>
          </p:txBody>
        </p:sp>
        <p:sp>
          <p:nvSpPr>
            <p:cNvPr id="16" name="Figure">
              <a:extLst>
                <a:ext uri="{FF2B5EF4-FFF2-40B4-BE49-F238E27FC236}">
                  <a16:creationId xmlns:a16="http://schemas.microsoft.com/office/drawing/2014/main" xmlns="" id="{21D36A24-8AF6-47E4-8AC1-50395EF445C0}"/>
                </a:ext>
              </a:extLst>
            </p:cNvPr>
            <p:cNvSpPr/>
            <p:nvPr/>
          </p:nvSpPr>
          <p:spPr>
            <a:xfrm>
              <a:off x="6088876" y="3335450"/>
              <a:ext cx="651355" cy="932182"/>
            </a:xfrm>
            <a:custGeom>
              <a:avLst/>
              <a:gdLst/>
              <a:ahLst/>
              <a:cxnLst>
                <a:cxn ang="0">
                  <a:pos x="wd2" y="hd2"/>
                </a:cxn>
                <a:cxn ang="5400000">
                  <a:pos x="wd2" y="hd2"/>
                </a:cxn>
                <a:cxn ang="10800000">
                  <a:pos x="wd2" y="hd2"/>
                </a:cxn>
                <a:cxn ang="16200000">
                  <a:pos x="wd2" y="hd2"/>
                </a:cxn>
              </a:cxnLst>
              <a:rect l="0" t="0" r="r" b="b"/>
              <a:pathLst>
                <a:path w="21386" h="21600" extrusionOk="0">
                  <a:moveTo>
                    <a:pt x="20766" y="18245"/>
                  </a:moveTo>
                  <a:lnTo>
                    <a:pt x="18014" y="21600"/>
                  </a:lnTo>
                  <a:lnTo>
                    <a:pt x="13594" y="16303"/>
                  </a:lnTo>
                  <a:lnTo>
                    <a:pt x="11717" y="14066"/>
                  </a:lnTo>
                  <a:lnTo>
                    <a:pt x="0" y="0"/>
                  </a:lnTo>
                  <a:lnTo>
                    <a:pt x="9007" y="0"/>
                  </a:lnTo>
                  <a:lnTo>
                    <a:pt x="20724" y="14361"/>
                  </a:lnTo>
                  <a:cubicBezTo>
                    <a:pt x="21600" y="15450"/>
                    <a:pt x="21600" y="17186"/>
                    <a:pt x="20766" y="18245"/>
                  </a:cubicBezTo>
                  <a:close/>
                </a:path>
              </a:pathLst>
            </a:custGeom>
            <a:solidFill>
              <a:schemeClr val="accent1">
                <a:lumMod val="75000"/>
              </a:schemeClr>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7" name="Figure">
              <a:extLst>
                <a:ext uri="{FF2B5EF4-FFF2-40B4-BE49-F238E27FC236}">
                  <a16:creationId xmlns:a16="http://schemas.microsoft.com/office/drawing/2014/main" xmlns="" id="{83CA6744-71A1-48FE-BCEF-936BB5DE334D}"/>
                </a:ext>
              </a:extLst>
            </p:cNvPr>
            <p:cNvSpPr/>
            <p:nvPr/>
          </p:nvSpPr>
          <p:spPr>
            <a:xfrm>
              <a:off x="4920475" y="3462450"/>
              <a:ext cx="1313182" cy="1165861"/>
            </a:xfrm>
            <a:custGeom>
              <a:avLst/>
              <a:gdLst/>
              <a:ahLst/>
              <a:cxnLst>
                <a:cxn ang="0">
                  <a:pos x="wd2" y="hd2"/>
                </a:cxn>
                <a:cxn ang="5400000">
                  <a:pos x="wd2" y="hd2"/>
                </a:cxn>
                <a:cxn ang="10800000">
                  <a:pos x="wd2" y="hd2"/>
                </a:cxn>
                <a:cxn ang="16200000">
                  <a:pos x="wd2" y="hd2"/>
                </a:cxn>
              </a:cxnLst>
              <a:rect l="0" t="0" r="r" b="b"/>
              <a:pathLst>
                <a:path w="21475" h="21600" extrusionOk="0">
                  <a:moveTo>
                    <a:pt x="16678" y="871"/>
                  </a:moveTo>
                  <a:cubicBezTo>
                    <a:pt x="16429" y="400"/>
                    <a:pt x="15826" y="0"/>
                    <a:pt x="15349" y="0"/>
                  </a:cubicBezTo>
                  <a:lnTo>
                    <a:pt x="6127" y="0"/>
                  </a:lnTo>
                  <a:cubicBezTo>
                    <a:pt x="5650" y="0"/>
                    <a:pt x="5047" y="400"/>
                    <a:pt x="4798" y="871"/>
                  </a:cubicBezTo>
                  <a:lnTo>
                    <a:pt x="187" y="9929"/>
                  </a:lnTo>
                  <a:cubicBezTo>
                    <a:pt x="-62" y="10400"/>
                    <a:pt x="-62" y="11200"/>
                    <a:pt x="187" y="11671"/>
                  </a:cubicBezTo>
                  <a:lnTo>
                    <a:pt x="4798" y="20729"/>
                  </a:lnTo>
                  <a:cubicBezTo>
                    <a:pt x="5047" y="21200"/>
                    <a:pt x="5650" y="21600"/>
                    <a:pt x="6127" y="21600"/>
                  </a:cubicBezTo>
                  <a:lnTo>
                    <a:pt x="15349" y="21600"/>
                  </a:lnTo>
                  <a:cubicBezTo>
                    <a:pt x="15826" y="21600"/>
                    <a:pt x="16429" y="21200"/>
                    <a:pt x="16678" y="20729"/>
                  </a:cubicBezTo>
                  <a:lnTo>
                    <a:pt x="21289" y="11671"/>
                  </a:lnTo>
                  <a:cubicBezTo>
                    <a:pt x="21538" y="11200"/>
                    <a:pt x="21538" y="10400"/>
                    <a:pt x="21289" y="9929"/>
                  </a:cubicBezTo>
                  <a:lnTo>
                    <a:pt x="16678" y="871"/>
                  </a:lnTo>
                  <a:close/>
                </a:path>
              </a:pathLst>
            </a:custGeom>
            <a:solidFill>
              <a:schemeClr val="bg1"/>
            </a:solidFill>
            <a:ln w="3175">
              <a:solidFill>
                <a:schemeClr val="tx1"/>
              </a:solidFill>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400">
                <a:latin typeface="Gill Sans MT" panose="020B0502020104020203" pitchFamily="34" charset="0"/>
              </a:endParaRPr>
            </a:p>
          </p:txBody>
        </p:sp>
        <p:sp>
          <p:nvSpPr>
            <p:cNvPr id="18" name="TextBox 17">
              <a:extLst>
                <a:ext uri="{FF2B5EF4-FFF2-40B4-BE49-F238E27FC236}">
                  <a16:creationId xmlns:a16="http://schemas.microsoft.com/office/drawing/2014/main" xmlns="" id="{9273ADC8-DCB9-42BD-945F-838EC51B51A5}"/>
                </a:ext>
              </a:extLst>
            </p:cNvPr>
            <p:cNvSpPr txBox="1"/>
            <p:nvPr/>
          </p:nvSpPr>
          <p:spPr>
            <a:xfrm>
              <a:off x="8140244" y="3193279"/>
              <a:ext cx="2937088" cy="1354217"/>
            </a:xfrm>
            <a:prstGeom prst="rect">
              <a:avLst/>
            </a:prstGeom>
            <a:solidFill>
              <a:schemeClr val="accent2">
                <a:lumMod val="60000"/>
                <a:lumOff val="40000"/>
              </a:schemeClr>
            </a:solidFill>
            <a:ln w="3175">
              <a:solidFill>
                <a:schemeClr val="tx1"/>
              </a:solidFill>
            </a:ln>
          </p:spPr>
          <p:txBody>
            <a:bodyPr wrap="square" lIns="0" rIns="0" rtlCol="0" anchor="b">
              <a:spAutoFit/>
            </a:bodyPr>
            <a:lstStyle/>
            <a:p>
              <a:pPr algn="ctr"/>
              <a:r>
                <a:rPr lang="en-IN" sz="1500" cap="all" dirty="0">
                  <a:solidFill>
                    <a:srgbClr val="000000"/>
                  </a:solidFill>
                  <a:latin typeface="+mj-lt"/>
                </a:rPr>
                <a:t>4</a:t>
              </a:r>
              <a:r>
                <a:rPr lang="en-IN" sz="1500" dirty="0">
                  <a:solidFill>
                    <a:srgbClr val="000000"/>
                  </a:solidFill>
                  <a:latin typeface="+mj-lt"/>
                </a:rPr>
                <a:t>. Setting of question  Paper term end exam, result declaration and certification by KGMU </a:t>
              </a:r>
            </a:p>
          </p:txBody>
        </p:sp>
        <p:sp>
          <p:nvSpPr>
            <p:cNvPr id="19" name="TextBox 18">
              <a:extLst>
                <a:ext uri="{FF2B5EF4-FFF2-40B4-BE49-F238E27FC236}">
                  <a16:creationId xmlns:a16="http://schemas.microsoft.com/office/drawing/2014/main" xmlns="" id="{DDBB2215-BF84-4227-BB1B-C0513BB4B762}"/>
                </a:ext>
              </a:extLst>
            </p:cNvPr>
            <p:cNvSpPr txBox="1"/>
            <p:nvPr/>
          </p:nvSpPr>
          <p:spPr>
            <a:xfrm>
              <a:off x="7543027" y="5202334"/>
              <a:ext cx="2937088" cy="738664"/>
            </a:xfrm>
            <a:prstGeom prst="rect">
              <a:avLst/>
            </a:prstGeom>
            <a:solidFill>
              <a:schemeClr val="bg2">
                <a:lumMod val="90000"/>
              </a:schemeClr>
            </a:solidFill>
            <a:ln w="3175">
              <a:solidFill>
                <a:schemeClr val="tx1"/>
              </a:solidFill>
            </a:ln>
          </p:spPr>
          <p:txBody>
            <a:bodyPr wrap="square" lIns="0" rIns="0" rtlCol="0" anchor="b">
              <a:spAutoFit/>
            </a:bodyPr>
            <a:lstStyle/>
            <a:p>
              <a:pPr algn="ctr"/>
              <a:r>
                <a:rPr lang="en-IN" sz="1500" dirty="0">
                  <a:solidFill>
                    <a:srgbClr val="000000"/>
                  </a:solidFill>
                  <a:latin typeface="+mj-lt"/>
                </a:rPr>
                <a:t>5. Funding of  course by NHM</a:t>
              </a:r>
            </a:p>
          </p:txBody>
        </p:sp>
        <p:sp>
          <p:nvSpPr>
            <p:cNvPr id="20" name="TextBox 19">
              <a:extLst>
                <a:ext uri="{FF2B5EF4-FFF2-40B4-BE49-F238E27FC236}">
                  <a16:creationId xmlns:a16="http://schemas.microsoft.com/office/drawing/2014/main" xmlns="" id="{F29B788D-160A-40D4-8E87-CA539D940FC0}"/>
                </a:ext>
              </a:extLst>
            </p:cNvPr>
            <p:cNvSpPr txBox="1"/>
            <p:nvPr/>
          </p:nvSpPr>
          <p:spPr>
            <a:xfrm>
              <a:off x="278272" y="3347170"/>
              <a:ext cx="2937088" cy="1046440"/>
            </a:xfrm>
            <a:prstGeom prst="rect">
              <a:avLst/>
            </a:prstGeom>
            <a:solidFill>
              <a:schemeClr val="accent2">
                <a:lumMod val="60000"/>
                <a:lumOff val="40000"/>
              </a:schemeClr>
            </a:solidFill>
            <a:ln w="3175">
              <a:solidFill>
                <a:schemeClr val="accent2">
                  <a:lumMod val="60000"/>
                  <a:lumOff val="40000"/>
                </a:schemeClr>
              </a:solidFill>
            </a:ln>
          </p:spPr>
          <p:txBody>
            <a:bodyPr wrap="square" lIns="0" rIns="0" rtlCol="0" anchor="b">
              <a:spAutoFit/>
            </a:bodyPr>
            <a:lstStyle/>
            <a:p>
              <a:pPr algn="ctr"/>
              <a:r>
                <a:rPr lang="en-US" sz="1500" dirty="0">
                  <a:latin typeface="+mj-lt"/>
                </a:rPr>
                <a:t>1.</a:t>
              </a:r>
              <a:r>
                <a:rPr lang="en-IN" sz="1500" cap="all" dirty="0">
                  <a:solidFill>
                    <a:srgbClr val="000000"/>
                  </a:solidFill>
                  <a:latin typeface="+mj-lt"/>
                </a:rPr>
                <a:t> </a:t>
              </a:r>
              <a:r>
                <a:rPr lang="en-IN" sz="1500" dirty="0">
                  <a:solidFill>
                    <a:srgbClr val="000000"/>
                  </a:solidFill>
                  <a:latin typeface="+mj-lt"/>
                </a:rPr>
                <a:t>Recruitment and selection of candidates by </a:t>
              </a:r>
              <a:r>
                <a:rPr lang="en-IN" sz="1500" dirty="0" smtClean="0">
                  <a:solidFill>
                    <a:srgbClr val="000000"/>
                  </a:solidFill>
                  <a:latin typeface="+mj-lt"/>
                </a:rPr>
                <a:t>NHM</a:t>
              </a:r>
              <a:r>
                <a:rPr lang="en-US" sz="1500" dirty="0" smtClean="0">
                  <a:latin typeface="+mj-lt"/>
                </a:rPr>
                <a:t>. </a:t>
              </a:r>
              <a:endParaRPr lang="en-US" sz="1500" dirty="0">
                <a:latin typeface="+mj-lt"/>
              </a:endParaRPr>
            </a:p>
          </p:txBody>
        </p:sp>
        <p:sp>
          <p:nvSpPr>
            <p:cNvPr id="21" name="TextBox 20">
              <a:extLst>
                <a:ext uri="{FF2B5EF4-FFF2-40B4-BE49-F238E27FC236}">
                  <a16:creationId xmlns:a16="http://schemas.microsoft.com/office/drawing/2014/main" xmlns="" id="{E8111BC5-92E5-4B62-9FEB-8FBB0E7BFF51}"/>
                </a:ext>
              </a:extLst>
            </p:cNvPr>
            <p:cNvSpPr txBox="1"/>
            <p:nvPr/>
          </p:nvSpPr>
          <p:spPr>
            <a:xfrm>
              <a:off x="7438527" y="1865435"/>
              <a:ext cx="3169788" cy="1046440"/>
            </a:xfrm>
            <a:prstGeom prst="rect">
              <a:avLst/>
            </a:prstGeom>
            <a:solidFill>
              <a:schemeClr val="accent4">
                <a:lumMod val="20000"/>
                <a:lumOff val="80000"/>
              </a:schemeClr>
            </a:solidFill>
            <a:ln w="3175">
              <a:solidFill>
                <a:schemeClr val="tx1"/>
              </a:solidFill>
            </a:ln>
          </p:spPr>
          <p:txBody>
            <a:bodyPr wrap="square" lIns="0" rIns="0" rtlCol="0" anchor="b">
              <a:spAutoFit/>
            </a:bodyPr>
            <a:lstStyle/>
            <a:p>
              <a:pPr algn="ctr"/>
              <a:r>
                <a:rPr lang="en-IN" sz="1500" cap="all" dirty="0">
                  <a:solidFill>
                    <a:srgbClr val="000000"/>
                  </a:solidFill>
                  <a:latin typeface="+mj-lt"/>
                </a:rPr>
                <a:t>3. </a:t>
              </a:r>
              <a:r>
                <a:rPr lang="en-US" sz="1500" dirty="0">
                  <a:latin typeface="+mj-lt"/>
                </a:rPr>
                <a:t>Enrolment of CHO trainees by KGMU</a:t>
              </a:r>
              <a:endParaRPr lang="en-US" sz="1500" dirty="0">
                <a:solidFill>
                  <a:srgbClr val="000000"/>
                </a:solidFill>
                <a:latin typeface="+mj-lt"/>
              </a:endParaRPr>
            </a:p>
            <a:p>
              <a:endParaRPr lang="en-IN" sz="1500" dirty="0">
                <a:solidFill>
                  <a:schemeClr val="tx2">
                    <a:lumMod val="75000"/>
                    <a:lumOff val="25000"/>
                  </a:schemeClr>
                </a:solidFill>
                <a:latin typeface="+mj-lt"/>
              </a:endParaRPr>
            </a:p>
          </p:txBody>
        </p:sp>
        <p:sp>
          <p:nvSpPr>
            <p:cNvPr id="22" name="TextBox 21">
              <a:extLst>
                <a:ext uri="{FF2B5EF4-FFF2-40B4-BE49-F238E27FC236}">
                  <a16:creationId xmlns:a16="http://schemas.microsoft.com/office/drawing/2014/main" xmlns="" id="{B1D909FA-4CB7-493E-AACB-7D0B5FEAA8D7}"/>
                </a:ext>
              </a:extLst>
            </p:cNvPr>
            <p:cNvSpPr txBox="1"/>
            <p:nvPr/>
          </p:nvSpPr>
          <p:spPr>
            <a:xfrm>
              <a:off x="962516" y="1900849"/>
              <a:ext cx="2764759" cy="738664"/>
            </a:xfrm>
            <a:prstGeom prst="rect">
              <a:avLst/>
            </a:prstGeom>
            <a:solidFill>
              <a:schemeClr val="bg2">
                <a:lumMod val="90000"/>
              </a:schemeClr>
            </a:solidFill>
            <a:ln w="3175">
              <a:solidFill>
                <a:schemeClr val="tx1"/>
              </a:solidFill>
            </a:ln>
          </p:spPr>
          <p:txBody>
            <a:bodyPr wrap="square" lIns="0" rIns="0" rtlCol="0" anchor="b">
              <a:spAutoFit/>
            </a:bodyPr>
            <a:lstStyle/>
            <a:p>
              <a:pPr algn="ctr"/>
              <a:r>
                <a:rPr lang="en-US" sz="1500" dirty="0">
                  <a:latin typeface="+mj-lt"/>
                </a:rPr>
                <a:t>2. </a:t>
              </a:r>
              <a:r>
                <a:rPr lang="en-IN" sz="1500" dirty="0">
                  <a:solidFill>
                    <a:srgbClr val="000000"/>
                  </a:solidFill>
                  <a:latin typeface="+mj-lt"/>
                </a:rPr>
                <a:t>Implementation by PSCs/RHFWTCs/</a:t>
              </a:r>
              <a:r>
                <a:rPr lang="en-IN" sz="1500" dirty="0" err="1">
                  <a:solidFill>
                    <a:srgbClr val="000000"/>
                  </a:solidFill>
                  <a:latin typeface="+mj-lt"/>
                </a:rPr>
                <a:t>Pvt.</a:t>
              </a:r>
              <a:r>
                <a:rPr lang="en-IN" sz="1500" dirty="0">
                  <a:solidFill>
                    <a:srgbClr val="000000"/>
                  </a:solidFill>
                  <a:latin typeface="+mj-lt"/>
                </a:rPr>
                <a:t> MCs</a:t>
              </a:r>
            </a:p>
          </p:txBody>
        </p:sp>
        <p:pic>
          <p:nvPicPr>
            <p:cNvPr id="23" name="Picture 2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99676" y="5052490"/>
              <a:ext cx="902729" cy="902729"/>
            </a:xfrm>
            <a:prstGeom prst="rect">
              <a:avLst/>
            </a:prstGeom>
            <a:ln w="3175">
              <a:solidFill>
                <a:schemeClr val="tx1"/>
              </a:solidFill>
            </a:ln>
          </p:spPr>
        </p:pic>
        <p:pic>
          <p:nvPicPr>
            <p:cNvPr id="24" name="Picture 2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00676" y="2235457"/>
              <a:ext cx="866487" cy="866487"/>
            </a:xfrm>
            <a:prstGeom prst="rect">
              <a:avLst/>
            </a:prstGeom>
            <a:ln w="3175">
              <a:solidFill>
                <a:schemeClr val="tx1"/>
              </a:solidFill>
            </a:ln>
          </p:spPr>
        </p:pic>
        <p:pic>
          <p:nvPicPr>
            <p:cNvPr id="25" name="Picture 2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446457" y="3490011"/>
              <a:ext cx="985605" cy="985605"/>
            </a:xfrm>
            <a:prstGeom prst="rect">
              <a:avLst/>
            </a:prstGeom>
            <a:ln w="3175">
              <a:solidFill>
                <a:schemeClr val="tx1"/>
              </a:solidFill>
            </a:ln>
          </p:spPr>
        </p:pic>
        <p:pic>
          <p:nvPicPr>
            <p:cNvPr id="26" name="Picture 2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872714" y="5008923"/>
              <a:ext cx="1025787" cy="1025787"/>
            </a:xfrm>
            <a:prstGeom prst="rect">
              <a:avLst/>
            </a:prstGeom>
            <a:ln w="3175">
              <a:solidFill>
                <a:schemeClr val="tx1"/>
              </a:solidFill>
            </a:ln>
          </p:spPr>
        </p:pic>
        <p:pic>
          <p:nvPicPr>
            <p:cNvPr id="27" name="Picture 2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235520" y="2036669"/>
              <a:ext cx="1009229" cy="1009229"/>
            </a:xfrm>
            <a:prstGeom prst="rect">
              <a:avLst/>
            </a:prstGeom>
            <a:ln w="3175">
              <a:solidFill>
                <a:schemeClr val="tx1"/>
              </a:solidFill>
            </a:ln>
          </p:spPr>
        </p:pic>
        <p:pic>
          <p:nvPicPr>
            <p:cNvPr id="28" name="Picture 2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40231" y="3577848"/>
              <a:ext cx="1100316" cy="1100316"/>
            </a:xfrm>
            <a:prstGeom prst="rect">
              <a:avLst/>
            </a:prstGeom>
            <a:ln w="3175">
              <a:solidFill>
                <a:schemeClr val="tx1"/>
              </a:solidFill>
            </a:ln>
          </p:spPr>
        </p:pic>
        <p:sp>
          <p:nvSpPr>
            <p:cNvPr id="29" name="TextBox 28">
              <a:extLst>
                <a:ext uri="{FF2B5EF4-FFF2-40B4-BE49-F238E27FC236}">
                  <a16:creationId xmlns:a16="http://schemas.microsoft.com/office/drawing/2014/main" xmlns="" id="{F29B788D-160A-40D4-8E87-CA539D940FC0}"/>
                </a:ext>
              </a:extLst>
            </p:cNvPr>
            <p:cNvSpPr txBox="1"/>
            <p:nvPr/>
          </p:nvSpPr>
          <p:spPr>
            <a:xfrm>
              <a:off x="1160149" y="6397200"/>
              <a:ext cx="9425129" cy="430887"/>
            </a:xfrm>
            <a:prstGeom prst="rect">
              <a:avLst/>
            </a:prstGeom>
            <a:ln w="3175"/>
          </p:spPr>
          <p:style>
            <a:lnRef idx="1">
              <a:schemeClr val="accent5"/>
            </a:lnRef>
            <a:fillRef idx="2">
              <a:schemeClr val="accent5"/>
            </a:fillRef>
            <a:effectRef idx="1">
              <a:schemeClr val="accent5"/>
            </a:effectRef>
            <a:fontRef idx="minor">
              <a:schemeClr val="dk1"/>
            </a:fontRef>
          </p:style>
          <p:txBody>
            <a:bodyPr wrap="square" lIns="0" rIns="0" rtlCol="0" anchor="b">
              <a:spAutoFit/>
            </a:bodyPr>
            <a:lstStyle/>
            <a:p>
              <a:pPr algn="ctr"/>
              <a:r>
                <a:rPr lang="en-IN" sz="1500" b="1" dirty="0">
                  <a:solidFill>
                    <a:srgbClr val="002060"/>
                  </a:solidFill>
                  <a:latin typeface="Gill Sans MT" panose="020B0502020104020203" pitchFamily="34" charset="0"/>
                </a:rPr>
                <a:t>Jhpiego is providing technical</a:t>
              </a:r>
              <a:r>
                <a:rPr lang="en-IN" sz="1350" b="1" dirty="0">
                  <a:latin typeface="Gill Sans MT" panose="020B0502020104020203" pitchFamily="34" charset="0"/>
                </a:rPr>
                <a:t> </a:t>
              </a:r>
              <a:r>
                <a:rPr lang="en-IN" sz="1500" b="1" dirty="0">
                  <a:solidFill>
                    <a:srgbClr val="002060"/>
                  </a:solidFill>
                  <a:latin typeface="Gill Sans MT" panose="020B0502020104020203" pitchFamily="34" charset="0"/>
                </a:rPr>
                <a:t>assistance to overall program </a:t>
              </a:r>
            </a:p>
          </p:txBody>
        </p:sp>
      </p:grpSp>
      <p:cxnSp>
        <p:nvCxnSpPr>
          <p:cNvPr id="30" name="Straight Arrow Connector 29"/>
          <p:cNvCxnSpPr/>
          <p:nvPr/>
        </p:nvCxnSpPr>
        <p:spPr>
          <a:xfrm flipV="1">
            <a:off x="340478" y="1990076"/>
            <a:ext cx="2889" cy="669988"/>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8895788" y="1912326"/>
            <a:ext cx="18" cy="850427"/>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altLang="en-US" sz="2800" b="1" dirty="0" smtClean="0">
                <a:solidFill>
                  <a:schemeClr val="bg1"/>
                </a:solidFill>
              </a:rPr>
              <a:t>Geographical Spread and Achievements</a:t>
            </a:r>
            <a:endParaRPr lang="en-US" sz="3200" b="1" dirty="0">
              <a:solidFill>
                <a:schemeClr val="bg1"/>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xmlns="" val="0"/>
              </a:ext>
            </a:extLst>
          </a:blip>
          <a:srcRect t="3148"/>
          <a:stretch/>
        </p:blipFill>
        <p:spPr>
          <a:xfrm>
            <a:off x="228600" y="742951"/>
            <a:ext cx="5334000" cy="2362199"/>
          </a:xfrm>
          <a:prstGeom prst="rect">
            <a:avLst/>
          </a:prstGeom>
        </p:spPr>
      </p:pic>
      <p:graphicFrame>
        <p:nvGraphicFramePr>
          <p:cNvPr id="4" name="Table 3"/>
          <p:cNvGraphicFramePr>
            <a:graphicFrameLocks noGrp="1"/>
          </p:cNvGraphicFramePr>
          <p:nvPr>
            <p:extLst/>
          </p:nvPr>
        </p:nvGraphicFramePr>
        <p:xfrm>
          <a:off x="5867400" y="819150"/>
          <a:ext cx="3164985" cy="2337761"/>
        </p:xfrm>
        <a:graphic>
          <a:graphicData uri="http://schemas.openxmlformats.org/drawingml/2006/table">
            <a:tbl>
              <a:tblPr firstRow="1" firstCol="1" bandRow="1">
                <a:tableStyleId>{5C22544A-7EE6-4342-B048-85BDC9FD1C3A}</a:tableStyleId>
              </a:tblPr>
              <a:tblGrid>
                <a:gridCol w="2192347">
                  <a:extLst>
                    <a:ext uri="{9D8B030D-6E8A-4147-A177-3AD203B41FA5}">
                      <a16:colId xmlns:a16="http://schemas.microsoft.com/office/drawing/2014/main" xmlns="" val="3036566198"/>
                    </a:ext>
                  </a:extLst>
                </a:gridCol>
                <a:gridCol w="972638">
                  <a:extLst>
                    <a:ext uri="{9D8B030D-6E8A-4147-A177-3AD203B41FA5}">
                      <a16:colId xmlns:a16="http://schemas.microsoft.com/office/drawing/2014/main" xmlns="" val="2023733456"/>
                    </a:ext>
                  </a:extLst>
                </a:gridCol>
              </a:tblGrid>
              <a:tr h="346490">
                <a:tc gridSpan="2">
                  <a:txBody>
                    <a:bodyPr/>
                    <a:lstStyle/>
                    <a:p>
                      <a:pPr marL="0" marR="0" indent="0" algn="ctr" defTabSz="685800" rtl="0" eaLnBrk="1" fontAlgn="auto" latinLnBrk="0" hangingPunct="1">
                        <a:lnSpc>
                          <a:spcPct val="107000"/>
                        </a:lnSpc>
                        <a:spcBef>
                          <a:spcPts val="0"/>
                        </a:spcBef>
                        <a:spcAft>
                          <a:spcPts val="0"/>
                        </a:spcAft>
                        <a:buClrTx/>
                        <a:buSzTx/>
                        <a:buFontTx/>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Current Status</a:t>
                      </a:r>
                      <a:r>
                        <a:rPr lang="en-US" sz="1100" baseline="0" dirty="0">
                          <a:effectLst/>
                          <a:latin typeface="Calibri" panose="020F0502020204030204" pitchFamily="34" charset="0"/>
                          <a:ea typeface="Calibri" panose="020F0502020204030204" pitchFamily="34" charset="0"/>
                          <a:cs typeface="Times New Roman" panose="02020603050405020304" pitchFamily="18" charset="0"/>
                        </a:rPr>
                        <a:t> of Functional </a:t>
                      </a:r>
                      <a:r>
                        <a:rPr lang="en-US" sz="1100" dirty="0">
                          <a:effectLst/>
                        </a:rPr>
                        <a:t>Program Study Centers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hMerge="1">
                  <a:txBody>
                    <a:bodyPr/>
                    <a:lstStyle/>
                    <a:p>
                      <a:endParaRPr lang="en-IN"/>
                    </a:p>
                  </a:txBody>
                  <a:tcPr/>
                </a:tc>
                <a:extLst>
                  <a:ext uri="{0D108BD9-81ED-4DB2-BD59-A6C34878D82A}">
                    <a16:rowId xmlns:a16="http://schemas.microsoft.com/office/drawing/2014/main" xmlns="" val="2856750300"/>
                  </a:ext>
                </a:extLst>
              </a:tr>
              <a:tr h="216819">
                <a:tc>
                  <a:txBody>
                    <a:bodyPr/>
                    <a:lstStyle/>
                    <a:p>
                      <a:pPr algn="ctr">
                        <a:lnSpc>
                          <a:spcPct val="107000"/>
                        </a:lnSpc>
                        <a:spcAft>
                          <a:spcPts val="0"/>
                        </a:spcAft>
                      </a:pPr>
                      <a:r>
                        <a:rPr lang="en-US" sz="1100" dirty="0">
                          <a:effectLst/>
                        </a:rPr>
                        <a:t>Category </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rgbClr val="FFC000"/>
                    </a:solidFill>
                  </a:tcPr>
                </a:tc>
                <a:tc>
                  <a:txBody>
                    <a:bodyPr/>
                    <a:lstStyle/>
                    <a:p>
                      <a:pPr algn="ctr">
                        <a:lnSpc>
                          <a:spcPct val="107000"/>
                        </a:lnSpc>
                        <a:spcAft>
                          <a:spcPts val="0"/>
                        </a:spcAft>
                      </a:pPr>
                      <a:r>
                        <a:rPr lang="en-US" sz="1100" b="1" dirty="0">
                          <a:solidFill>
                            <a:schemeClr val="bg1"/>
                          </a:solidFill>
                          <a:effectLst/>
                        </a:rPr>
                        <a:t>Functional </a:t>
                      </a:r>
                      <a:endParaRPr lang="en-IN"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rgbClr val="FFC000"/>
                    </a:solidFill>
                  </a:tcPr>
                </a:tc>
                <a:extLst>
                  <a:ext uri="{0D108BD9-81ED-4DB2-BD59-A6C34878D82A}">
                    <a16:rowId xmlns:a16="http://schemas.microsoft.com/office/drawing/2014/main" xmlns="" val="243766990"/>
                  </a:ext>
                </a:extLst>
              </a:tr>
              <a:tr h="216819">
                <a:tc>
                  <a:txBody>
                    <a:bodyPr/>
                    <a:lstStyle/>
                    <a:p>
                      <a:pPr>
                        <a:lnSpc>
                          <a:spcPct val="107000"/>
                        </a:lnSpc>
                        <a:spcAft>
                          <a:spcPts val="0"/>
                        </a:spcAft>
                      </a:pPr>
                      <a:r>
                        <a:rPr lang="en-US" sz="1100" dirty="0">
                          <a:effectLst/>
                        </a:rPr>
                        <a:t>DH, DWH &amp; DCH</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48</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4047747081"/>
                  </a:ext>
                </a:extLst>
              </a:tr>
              <a:tr h="216819">
                <a:tc>
                  <a:txBody>
                    <a:bodyPr/>
                    <a:lstStyle/>
                    <a:p>
                      <a:pPr>
                        <a:lnSpc>
                          <a:spcPct val="107000"/>
                        </a:lnSpc>
                        <a:spcAft>
                          <a:spcPts val="0"/>
                        </a:spcAft>
                      </a:pPr>
                      <a:r>
                        <a:rPr lang="en-US" sz="1100" dirty="0">
                          <a:effectLst/>
                        </a:rPr>
                        <a:t>Govt. Medical College</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20</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516870348"/>
                  </a:ext>
                </a:extLst>
              </a:tr>
              <a:tr h="216819">
                <a:tc>
                  <a:txBody>
                    <a:bodyPr/>
                    <a:lstStyle/>
                    <a:p>
                      <a:pPr>
                        <a:lnSpc>
                          <a:spcPct val="107000"/>
                        </a:lnSpc>
                        <a:spcAft>
                          <a:spcPts val="0"/>
                        </a:spcAft>
                      </a:pPr>
                      <a:r>
                        <a:rPr lang="en-US" sz="1100" dirty="0">
                          <a:effectLst/>
                        </a:rPr>
                        <a:t>Govt. College of Nursing / GNMTC</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8</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363504499"/>
                  </a:ext>
                </a:extLst>
              </a:tr>
              <a:tr h="319297">
                <a:tc>
                  <a:txBody>
                    <a:bodyPr/>
                    <a:lstStyle/>
                    <a:p>
                      <a:pPr>
                        <a:lnSpc>
                          <a:spcPct val="107000"/>
                        </a:lnSpc>
                        <a:spcAft>
                          <a:spcPts val="0"/>
                        </a:spcAft>
                      </a:pPr>
                      <a:r>
                        <a:rPr lang="en-US" sz="1100" dirty="0">
                          <a:effectLst/>
                        </a:rPr>
                        <a:t>University/Institute (KGMU/SG PGI)</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230153674"/>
                  </a:ext>
                </a:extLst>
              </a:tr>
              <a:tr h="216819">
                <a:tc>
                  <a:txBody>
                    <a:bodyPr/>
                    <a:lstStyle/>
                    <a:p>
                      <a:pPr>
                        <a:lnSpc>
                          <a:spcPct val="107000"/>
                        </a:lnSpc>
                        <a:spcAft>
                          <a:spcPts val="0"/>
                        </a:spcAft>
                      </a:pPr>
                      <a:r>
                        <a:rPr lang="en-US" sz="1100" dirty="0">
                          <a:effectLst/>
                        </a:rPr>
                        <a:t>RHFWTC</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mn-lt"/>
                          <a:ea typeface="+mn-ea"/>
                          <a:cs typeface="+mn-cs"/>
                        </a:rPr>
                        <a:t>11</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602353358"/>
                  </a:ext>
                </a:extLst>
              </a:tr>
              <a:tr h="319297">
                <a:tc>
                  <a:txBody>
                    <a:bodyPr/>
                    <a:lstStyle/>
                    <a:p>
                      <a:pPr>
                        <a:lnSpc>
                          <a:spcPct val="107000"/>
                        </a:lnSpc>
                        <a:spcAft>
                          <a:spcPts val="0"/>
                        </a:spcAft>
                      </a:pPr>
                      <a:r>
                        <a:rPr lang="en-US" sz="1100" dirty="0">
                          <a:effectLst/>
                        </a:rPr>
                        <a:t>Private Non- profit / Medical &amp; Nursing Colleges</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rPr>
                        <a:t>15</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488661681"/>
                  </a:ext>
                </a:extLst>
              </a:tr>
              <a:tr h="216819">
                <a:tc>
                  <a:txBody>
                    <a:bodyPr/>
                    <a:lstStyle/>
                    <a:p>
                      <a:pPr>
                        <a:lnSpc>
                          <a:spcPct val="107000"/>
                        </a:lnSpc>
                        <a:spcAft>
                          <a:spcPts val="0"/>
                        </a:spcAft>
                      </a:pPr>
                      <a:r>
                        <a:rPr lang="en-US" sz="1100" dirty="0">
                          <a:effectLst/>
                        </a:rPr>
                        <a:t>Total</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07000"/>
                        </a:lnSpc>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104</a:t>
                      </a:r>
                      <a:endParaRPr lang="en-IN"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973115920"/>
                  </a:ext>
                </a:extLst>
              </a:tr>
            </a:tbl>
          </a:graphicData>
        </a:graphic>
      </p:graphicFrame>
      <p:grpSp>
        <p:nvGrpSpPr>
          <p:cNvPr id="5" name="Group 4"/>
          <p:cNvGrpSpPr/>
          <p:nvPr/>
        </p:nvGrpSpPr>
        <p:grpSpPr>
          <a:xfrm>
            <a:off x="304800" y="2952750"/>
            <a:ext cx="6400800" cy="913338"/>
            <a:chOff x="1223558" y="233595"/>
            <a:chExt cx="6477000" cy="913338"/>
          </a:xfrm>
        </p:grpSpPr>
        <p:sp>
          <p:nvSpPr>
            <p:cNvPr id="6" name="Right Arrow 5"/>
            <p:cNvSpPr/>
            <p:nvPr/>
          </p:nvSpPr>
          <p:spPr>
            <a:xfrm>
              <a:off x="1223558" y="233595"/>
              <a:ext cx="6477000" cy="913338"/>
            </a:xfrm>
            <a:prstGeom prst="rightArrow">
              <a:avLst>
                <a:gd name="adj1" fmla="val 50000"/>
                <a:gd name="adj2" fmla="val 5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Right Arrow 4"/>
            <p:cNvSpPr/>
            <p:nvPr/>
          </p:nvSpPr>
          <p:spPr>
            <a:xfrm>
              <a:off x="1223558" y="461930"/>
              <a:ext cx="6042441" cy="4566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254000" bIns="144992" numCol="1" spcCol="1270" anchor="ctr" anchorCtr="0">
              <a:noAutofit/>
            </a:bodyPr>
            <a:lstStyle/>
            <a:p>
              <a:pPr lvl="0" algn="l" defTabSz="889000">
                <a:lnSpc>
                  <a:spcPct val="90000"/>
                </a:lnSpc>
                <a:spcBef>
                  <a:spcPct val="0"/>
                </a:spcBef>
                <a:spcAft>
                  <a:spcPct val="35000"/>
                </a:spcAft>
              </a:pPr>
              <a:r>
                <a:rPr lang="en-IN" sz="2000" b="1" kern="1200" dirty="0">
                  <a:latin typeface="Gill Sans MT" panose="020B0502020104020203" pitchFamily="34" charset="0"/>
                </a:rPr>
                <a:t>Program Study Centres</a:t>
              </a:r>
            </a:p>
          </p:txBody>
        </p:sp>
      </p:grpSp>
      <p:grpSp>
        <p:nvGrpSpPr>
          <p:cNvPr id="8" name="Group 7"/>
          <p:cNvGrpSpPr/>
          <p:nvPr/>
        </p:nvGrpSpPr>
        <p:grpSpPr>
          <a:xfrm>
            <a:off x="304800" y="3562350"/>
            <a:ext cx="3446944" cy="1486319"/>
            <a:chOff x="77082" y="835703"/>
            <a:chExt cx="3446944" cy="1181519"/>
          </a:xfrm>
        </p:grpSpPr>
        <p:sp>
          <p:nvSpPr>
            <p:cNvPr id="9" name="Rectangle 8"/>
            <p:cNvSpPr/>
            <p:nvPr/>
          </p:nvSpPr>
          <p:spPr>
            <a:xfrm>
              <a:off x="77082" y="835703"/>
              <a:ext cx="2819400" cy="1105319"/>
            </a:xfrm>
            <a:prstGeom prst="rect">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Rectangle 9"/>
            <p:cNvSpPr/>
            <p:nvPr/>
          </p:nvSpPr>
          <p:spPr>
            <a:xfrm>
              <a:off x="153282" y="911903"/>
              <a:ext cx="3370744" cy="110531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n-IN" kern="1200" dirty="0">
                  <a:latin typeface="+mj-lt"/>
                </a:rPr>
                <a:t>93 PSCs notified and </a:t>
              </a:r>
              <a:endParaRPr lang="en-IN" kern="1200" dirty="0" smtClean="0">
                <a:latin typeface="+mj-lt"/>
              </a:endParaRPr>
            </a:p>
            <a:p>
              <a:pPr lvl="0" algn="l" defTabSz="889000">
                <a:lnSpc>
                  <a:spcPct val="90000"/>
                </a:lnSpc>
                <a:spcBef>
                  <a:spcPct val="0"/>
                </a:spcBef>
                <a:spcAft>
                  <a:spcPct val="35000"/>
                </a:spcAft>
              </a:pPr>
              <a:r>
                <a:rPr lang="en-IN" kern="1200" dirty="0" smtClean="0">
                  <a:latin typeface="+mj-lt"/>
                </a:rPr>
                <a:t>Operational</a:t>
              </a:r>
              <a:r>
                <a:rPr lang="en-IN" dirty="0" smtClean="0">
                  <a:latin typeface="+mj-lt"/>
                </a:rPr>
                <a:t> </a:t>
              </a:r>
              <a:r>
                <a:rPr lang="en-IN" b="1" kern="1200" dirty="0" smtClean="0">
                  <a:solidFill>
                    <a:schemeClr val="accent5">
                      <a:lumMod val="50000"/>
                    </a:schemeClr>
                  </a:solidFill>
                  <a:latin typeface="+mj-lt"/>
                </a:rPr>
                <a:t>11 </a:t>
              </a:r>
              <a:r>
                <a:rPr lang="en-IN" kern="1200" dirty="0">
                  <a:latin typeface="+mj-lt"/>
                </a:rPr>
                <a:t>RHFWTCs </a:t>
              </a:r>
            </a:p>
          </p:txBody>
        </p:sp>
      </p:grpSp>
      <p:grpSp>
        <p:nvGrpSpPr>
          <p:cNvPr id="11" name="Group 10"/>
          <p:cNvGrpSpPr/>
          <p:nvPr/>
        </p:nvGrpSpPr>
        <p:grpSpPr>
          <a:xfrm>
            <a:off x="3276600" y="3333750"/>
            <a:ext cx="3373677" cy="913338"/>
            <a:chOff x="4120656" y="565048"/>
            <a:chExt cx="3373677" cy="913338"/>
          </a:xfrm>
        </p:grpSpPr>
        <p:sp>
          <p:nvSpPr>
            <p:cNvPr id="12" name="Right Arrow 11"/>
            <p:cNvSpPr/>
            <p:nvPr/>
          </p:nvSpPr>
          <p:spPr>
            <a:xfrm>
              <a:off x="4120656" y="565048"/>
              <a:ext cx="3373677" cy="913338"/>
            </a:xfrm>
            <a:prstGeom prst="rightArrow">
              <a:avLst>
                <a:gd name="adj1" fmla="val 50000"/>
                <a:gd name="adj2" fmla="val 5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Right Arrow 4"/>
            <p:cNvSpPr/>
            <p:nvPr/>
          </p:nvSpPr>
          <p:spPr>
            <a:xfrm>
              <a:off x="4273056" y="793383"/>
              <a:ext cx="2992943" cy="45666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254000" bIns="144992" numCol="1" spcCol="1270" anchor="ctr" anchorCtr="0">
              <a:noAutofit/>
            </a:bodyPr>
            <a:lstStyle/>
            <a:p>
              <a:pPr lvl="0" algn="l" defTabSz="711200">
                <a:lnSpc>
                  <a:spcPct val="90000"/>
                </a:lnSpc>
                <a:spcBef>
                  <a:spcPct val="0"/>
                </a:spcBef>
                <a:spcAft>
                  <a:spcPct val="35000"/>
                </a:spcAft>
              </a:pPr>
              <a:r>
                <a:rPr lang="en-IN" sz="1600" b="1" kern="1200" dirty="0">
                  <a:latin typeface="Gill Sans MT" panose="020B0502020104020203" pitchFamily="34" charset="0"/>
                </a:rPr>
                <a:t>Community Health Officers</a:t>
              </a:r>
            </a:p>
          </p:txBody>
        </p:sp>
      </p:grpSp>
      <p:grpSp>
        <p:nvGrpSpPr>
          <p:cNvPr id="14" name="Group 13"/>
          <p:cNvGrpSpPr/>
          <p:nvPr/>
        </p:nvGrpSpPr>
        <p:grpSpPr>
          <a:xfrm>
            <a:off x="3352800" y="4019550"/>
            <a:ext cx="3886200" cy="1072004"/>
            <a:chOff x="3663456" y="1134254"/>
            <a:chExt cx="3201898" cy="1072004"/>
          </a:xfrm>
        </p:grpSpPr>
        <p:sp>
          <p:nvSpPr>
            <p:cNvPr id="15" name="Rectangle 14"/>
            <p:cNvSpPr/>
            <p:nvPr/>
          </p:nvSpPr>
          <p:spPr>
            <a:xfrm>
              <a:off x="3663456" y="1134254"/>
              <a:ext cx="2897098" cy="995804"/>
            </a:xfrm>
            <a:prstGeom prst="rect">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Rectangle 15"/>
            <p:cNvSpPr/>
            <p:nvPr/>
          </p:nvSpPr>
          <p:spPr>
            <a:xfrm>
              <a:off x="3663456" y="1210454"/>
              <a:ext cx="3201898" cy="9958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400" b="1" kern="1200" dirty="0">
                  <a:solidFill>
                    <a:schemeClr val="accent4">
                      <a:lumMod val="75000"/>
                    </a:schemeClr>
                  </a:solidFill>
                  <a:latin typeface="+mj-lt"/>
                </a:rPr>
                <a:t>Till now 12496 deployed </a:t>
              </a:r>
              <a:endParaRPr lang="en-IN" sz="1400" kern="1200" dirty="0">
                <a:latin typeface="+mj-lt"/>
              </a:endParaRPr>
            </a:p>
            <a:p>
              <a:pPr lvl="0" algn="l" defTabSz="622300">
                <a:lnSpc>
                  <a:spcPct val="90000"/>
                </a:lnSpc>
                <a:spcBef>
                  <a:spcPct val="0"/>
                </a:spcBef>
                <a:spcAft>
                  <a:spcPct val="35000"/>
                </a:spcAft>
              </a:pPr>
              <a:r>
                <a:rPr lang="en-US" sz="1200" kern="1200" dirty="0">
                  <a:solidFill>
                    <a:srgbClr val="C00000"/>
                  </a:solidFill>
                  <a:latin typeface="+mj-lt"/>
                </a:rPr>
                <a:t>Current batch of 5505 CHOs through four month CCHN course in process for 2022 –  2023 Session</a:t>
              </a:r>
              <a:r>
                <a:rPr lang="en-US" sz="1200" b="1" kern="1200" dirty="0">
                  <a:solidFill>
                    <a:schemeClr val="accent4">
                      <a:lumMod val="75000"/>
                    </a:schemeClr>
                  </a:solidFill>
                  <a:latin typeface="+mj-lt"/>
                </a:rPr>
                <a:t> </a:t>
              </a:r>
              <a:endParaRPr lang="en-IN" sz="1200" kern="1200" dirty="0">
                <a:latin typeface="+mj-lt"/>
              </a:endParaRPr>
            </a:p>
          </p:txBody>
        </p:sp>
      </p:grpSp>
      <p:sp>
        <p:nvSpPr>
          <p:cNvPr id="17" name="Rectangle: Rounded Corners 1">
            <a:extLst>
              <a:ext uri="{FF2B5EF4-FFF2-40B4-BE49-F238E27FC236}">
                <a16:creationId xmlns:a16="http://schemas.microsoft.com/office/drawing/2014/main" xmlns="" id="{BC64A65F-718B-451B-B182-804707AEB382}"/>
              </a:ext>
            </a:extLst>
          </p:cNvPr>
          <p:cNvSpPr/>
          <p:nvPr/>
        </p:nvSpPr>
        <p:spPr>
          <a:xfrm>
            <a:off x="4343400" y="1504950"/>
            <a:ext cx="1212574" cy="484973"/>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rPr>
              <a:t>104 PSCs in </a:t>
            </a:r>
          </a:p>
          <a:p>
            <a:pPr algn="ctr"/>
            <a:r>
              <a:rPr lang="en-US" sz="1350" b="1" dirty="0">
                <a:solidFill>
                  <a:schemeClr val="bg1"/>
                </a:solidFill>
              </a:rPr>
              <a:t>51 Districts</a:t>
            </a:r>
            <a:endParaRPr lang="en-IN" sz="2100" b="1" dirty="0">
              <a:solidFill>
                <a:schemeClr val="bg1"/>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400" b="1" dirty="0" smtClean="0">
                <a:solidFill>
                  <a:schemeClr val="bg1"/>
                </a:solidFill>
              </a:rPr>
              <a:t>Establishment of New PSCs in Pvt. Medical / Nursing  Colleges </a:t>
            </a:r>
            <a:endParaRPr lang="en-US" sz="3200" b="1" dirty="0">
              <a:solidFill>
                <a:schemeClr val="bg1"/>
              </a:solidFill>
            </a:endParaRPr>
          </a:p>
        </p:txBody>
      </p:sp>
      <p:sp>
        <p:nvSpPr>
          <p:cNvPr id="3" name="Rectangle 2">
            <a:extLst>
              <a:ext uri="{FF2B5EF4-FFF2-40B4-BE49-F238E27FC236}">
                <a16:creationId xmlns:a16="http://schemas.microsoft.com/office/drawing/2014/main" xmlns="" id="{FEBEE585-1BA2-4616-AC1F-CF12D6D0D9A5}"/>
              </a:ext>
            </a:extLst>
          </p:cNvPr>
          <p:cNvSpPr/>
          <p:nvPr/>
        </p:nvSpPr>
        <p:spPr>
          <a:xfrm>
            <a:off x="381000" y="895350"/>
            <a:ext cx="8229600" cy="1415772"/>
          </a:xfrm>
          <a:prstGeom prst="rect">
            <a:avLst/>
          </a:prstGeom>
        </p:spPr>
        <p:txBody>
          <a:bodyPr wrap="square">
            <a:spAutoFit/>
          </a:bodyPr>
          <a:lstStyle/>
          <a:p>
            <a:pPr marL="342900" indent="-342900" defTabSz="685800">
              <a:spcBef>
                <a:spcPct val="0"/>
              </a:spcBef>
              <a:spcAft>
                <a:spcPts val="1200"/>
              </a:spcAft>
              <a:buFont typeface="Arial" panose="020B0604020202020204" pitchFamily="34" charset="0"/>
              <a:buChar char="•"/>
              <a:defRPr sz="3000">
                <a:solidFill>
                  <a:srgbClr val="FFFFFF"/>
                </a:solidFill>
              </a:defRPr>
            </a:pPr>
            <a:r>
              <a:rPr lang="en-US" sz="1400" dirty="0" err="1">
                <a:solidFill>
                  <a:schemeClr val="tx2"/>
                </a:solidFill>
                <a:latin typeface="Gill Sans MT" panose="020B0502020104020203" pitchFamily="34" charset="0"/>
                <a:ea typeface="+mj-ea"/>
                <a:cs typeface="+mj-cs"/>
              </a:rPr>
              <a:t>GoI</a:t>
            </a:r>
            <a:r>
              <a:rPr lang="en-US" sz="1400" dirty="0">
                <a:solidFill>
                  <a:schemeClr val="tx2"/>
                </a:solidFill>
                <a:latin typeface="Gill Sans MT" panose="020B0502020104020203" pitchFamily="34" charset="0"/>
                <a:ea typeface="+mj-ea"/>
                <a:cs typeface="+mj-cs"/>
              </a:rPr>
              <a:t> has permitted to establish new PSCs in private medical / Nursing colleges,  first time in UP.</a:t>
            </a:r>
          </a:p>
          <a:p>
            <a:pPr marL="342900" indent="-342900" defTabSz="685800">
              <a:spcBef>
                <a:spcPct val="0"/>
              </a:spcBef>
              <a:spcAft>
                <a:spcPts val="1200"/>
              </a:spcAft>
              <a:buFont typeface="Arial" panose="020B0604020202020204" pitchFamily="34" charset="0"/>
              <a:buChar char="•"/>
              <a:defRPr sz="3000">
                <a:solidFill>
                  <a:srgbClr val="FFFFFF"/>
                </a:solidFill>
              </a:defRPr>
            </a:pPr>
            <a:r>
              <a:rPr lang="en-US" sz="1400" dirty="0">
                <a:solidFill>
                  <a:schemeClr val="tx2"/>
                </a:solidFill>
                <a:latin typeface="Gill Sans MT" panose="020B0502020104020203" pitchFamily="34" charset="0"/>
                <a:ea typeface="+mj-ea"/>
                <a:cs typeface="+mj-cs"/>
              </a:rPr>
              <a:t>A formal letter has sent to all selected Pvt. Medical colleges for baseline assessment and proposal making. </a:t>
            </a:r>
          </a:p>
          <a:p>
            <a:pPr marL="342900" indent="-342900" defTabSz="685800">
              <a:spcBef>
                <a:spcPct val="0"/>
              </a:spcBef>
              <a:spcAft>
                <a:spcPts val="1200"/>
              </a:spcAft>
              <a:buFont typeface="Arial" panose="020B0604020202020204" pitchFamily="34" charset="0"/>
              <a:buChar char="•"/>
              <a:defRPr sz="3000">
                <a:solidFill>
                  <a:srgbClr val="FFFFFF"/>
                </a:solidFill>
              </a:defRPr>
            </a:pPr>
            <a:r>
              <a:rPr lang="en-US" sz="1400" dirty="0">
                <a:solidFill>
                  <a:schemeClr val="tx2"/>
                </a:solidFill>
                <a:latin typeface="Gill Sans MT" panose="020B0502020104020203" pitchFamily="34" charset="0"/>
                <a:ea typeface="+mj-ea"/>
                <a:cs typeface="+mj-cs"/>
              </a:rPr>
              <a:t>New PSCs assessment and making of proposal based on the KGMU checklists/proforma. </a:t>
            </a:r>
          </a:p>
          <a:p>
            <a:pPr marL="342900" indent="-342900" defTabSz="685800">
              <a:spcBef>
                <a:spcPct val="0"/>
              </a:spcBef>
              <a:spcAft>
                <a:spcPts val="1200"/>
              </a:spcAft>
              <a:buFont typeface="Arial" panose="020B0604020202020204" pitchFamily="34" charset="0"/>
              <a:buChar char="•"/>
              <a:defRPr sz="3000">
                <a:solidFill>
                  <a:srgbClr val="FFFFFF"/>
                </a:solidFill>
              </a:defRPr>
            </a:pPr>
            <a:r>
              <a:rPr lang="en-US" sz="1400" dirty="0">
                <a:solidFill>
                  <a:schemeClr val="tx2"/>
                </a:solidFill>
                <a:latin typeface="Gill Sans MT" panose="020B0502020104020203" pitchFamily="34" charset="0"/>
                <a:ea typeface="+mj-ea"/>
                <a:cs typeface="+mj-cs"/>
              </a:rPr>
              <a:t>After Scrutiny of proposals by KGMU 14 Pvt. Medical colleges were notified for CCHN training.  </a:t>
            </a:r>
          </a:p>
        </p:txBody>
      </p:sp>
      <p:pic>
        <p:nvPicPr>
          <p:cNvPr id="4" name="Picture 3">
            <a:extLst>
              <a:ext uri="{FF2B5EF4-FFF2-40B4-BE49-F238E27FC236}">
                <a16:creationId xmlns:a16="http://schemas.microsoft.com/office/drawing/2014/main" xmlns="" id="{54DF1343-F619-4FD5-AD28-F00157A7C31D}"/>
              </a:ext>
            </a:extLst>
          </p:cNvPr>
          <p:cNvPicPr>
            <a:picLocks noChangeAspect="1"/>
          </p:cNvPicPr>
          <p:nvPr/>
        </p:nvPicPr>
        <p:blipFill>
          <a:blip r:embed="rId2" cstate="print"/>
          <a:stretch>
            <a:fillRect/>
          </a:stretch>
        </p:blipFill>
        <p:spPr>
          <a:xfrm>
            <a:off x="516412" y="2419350"/>
            <a:ext cx="4076853" cy="2057400"/>
          </a:xfrm>
          <a:prstGeom prst="rect">
            <a:avLst/>
          </a:prstGeom>
        </p:spPr>
      </p:pic>
      <p:pic>
        <p:nvPicPr>
          <p:cNvPr id="5" name="Picture 4">
            <a:extLst>
              <a:ext uri="{FF2B5EF4-FFF2-40B4-BE49-F238E27FC236}">
                <a16:creationId xmlns:a16="http://schemas.microsoft.com/office/drawing/2014/main" xmlns="" id="{4004E164-82AF-48D5-BEA6-974098947812}"/>
              </a:ext>
            </a:extLst>
          </p:cNvPr>
          <p:cNvPicPr>
            <a:picLocks noChangeAspect="1"/>
          </p:cNvPicPr>
          <p:nvPr/>
        </p:nvPicPr>
        <p:blipFill>
          <a:blip r:embed="rId3" cstate="print"/>
          <a:stretch>
            <a:fillRect/>
          </a:stretch>
        </p:blipFill>
        <p:spPr>
          <a:xfrm>
            <a:off x="4817587" y="2412288"/>
            <a:ext cx="3809999" cy="2031239"/>
          </a:xfrm>
          <a:prstGeom prst="rect">
            <a:avLst/>
          </a:prstGeom>
        </p:spPr>
      </p:pic>
      <p:sp>
        <p:nvSpPr>
          <p:cNvPr id="6" name="TextBox 5">
            <a:extLst>
              <a:ext uri="{FF2B5EF4-FFF2-40B4-BE49-F238E27FC236}">
                <a16:creationId xmlns:a16="http://schemas.microsoft.com/office/drawing/2014/main" xmlns="" id="{113B0126-C247-49FB-B3DF-241A43F0F368}"/>
              </a:ext>
            </a:extLst>
          </p:cNvPr>
          <p:cNvSpPr txBox="1"/>
          <p:nvPr/>
        </p:nvSpPr>
        <p:spPr>
          <a:xfrm>
            <a:off x="533400" y="4774169"/>
            <a:ext cx="3810000" cy="276999"/>
          </a:xfrm>
          <a:prstGeom prst="rect">
            <a:avLst/>
          </a:prstGeom>
          <a:solidFill>
            <a:schemeClr val="bg1"/>
          </a:solidFill>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a:t>Baseline assessment at Era Medical College, Lucknow </a:t>
            </a:r>
            <a:endParaRPr lang="en-IN" sz="1200" dirty="0"/>
          </a:p>
        </p:txBody>
      </p:sp>
      <p:sp>
        <p:nvSpPr>
          <p:cNvPr id="7" name="TextBox 6">
            <a:extLst>
              <a:ext uri="{FF2B5EF4-FFF2-40B4-BE49-F238E27FC236}">
                <a16:creationId xmlns:a16="http://schemas.microsoft.com/office/drawing/2014/main" xmlns="" id="{9C060144-EEB2-4885-BA19-D5DE7CD2AE3E}"/>
              </a:ext>
            </a:extLst>
          </p:cNvPr>
          <p:cNvSpPr txBox="1"/>
          <p:nvPr/>
        </p:nvSpPr>
        <p:spPr>
          <a:xfrm>
            <a:off x="4607962" y="4681835"/>
            <a:ext cx="4317621" cy="461665"/>
          </a:xfrm>
          <a:prstGeom prst="rect">
            <a:avLst/>
          </a:prstGeom>
          <a:noFill/>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1200" dirty="0"/>
              <a:t>Baseline assessment at Heritage Institute of Medical Sciences, Varanasi </a:t>
            </a:r>
            <a:endParaRPr lang="en-IN" sz="12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sz="2600" b="1" dirty="0" smtClean="0">
                <a:solidFill>
                  <a:schemeClr val="bg1"/>
                </a:solidFill>
              </a:rPr>
              <a:t>Integration of CCH Course with </a:t>
            </a:r>
            <a:r>
              <a:rPr lang="en-US" sz="2600" b="1" dirty="0" err="1" smtClean="0">
                <a:solidFill>
                  <a:schemeClr val="bg1"/>
                </a:solidFill>
              </a:rPr>
              <a:t>BSc</a:t>
            </a:r>
            <a:r>
              <a:rPr lang="en-US" sz="2600" b="1" dirty="0" smtClean="0">
                <a:solidFill>
                  <a:schemeClr val="bg1"/>
                </a:solidFill>
              </a:rPr>
              <a:t> Nursing &amp; PB </a:t>
            </a:r>
            <a:r>
              <a:rPr lang="en-US" sz="2600" b="1" dirty="0" err="1" smtClean="0">
                <a:solidFill>
                  <a:schemeClr val="bg1"/>
                </a:solidFill>
              </a:rPr>
              <a:t>BSc</a:t>
            </a:r>
            <a:r>
              <a:rPr lang="en-US" sz="2600" b="1" dirty="0" smtClean="0">
                <a:solidFill>
                  <a:schemeClr val="bg1"/>
                </a:solidFill>
              </a:rPr>
              <a:t> Nursing</a:t>
            </a:r>
            <a:endParaRPr lang="en-US" sz="2600" b="1" dirty="0">
              <a:solidFill>
                <a:schemeClr val="bg1"/>
              </a:solidFill>
            </a:endParaRPr>
          </a:p>
        </p:txBody>
      </p:sp>
      <p:grpSp>
        <p:nvGrpSpPr>
          <p:cNvPr id="3" name="Group 2">
            <a:extLst>
              <a:ext uri="{FF2B5EF4-FFF2-40B4-BE49-F238E27FC236}">
                <a16:creationId xmlns:a16="http://schemas.microsoft.com/office/drawing/2014/main" xmlns="" id="{8F392C8E-FF6A-4225-8EA8-EFD41D630A79}"/>
              </a:ext>
            </a:extLst>
          </p:cNvPr>
          <p:cNvGrpSpPr/>
          <p:nvPr/>
        </p:nvGrpSpPr>
        <p:grpSpPr>
          <a:xfrm>
            <a:off x="228600" y="819150"/>
            <a:ext cx="3941485" cy="1606144"/>
            <a:chOff x="4821890" y="2531166"/>
            <a:chExt cx="6531910" cy="3215222"/>
          </a:xfrm>
        </p:grpSpPr>
        <p:pic>
          <p:nvPicPr>
            <p:cNvPr id="4" name="Picture 3">
              <a:extLst>
                <a:ext uri="{FF2B5EF4-FFF2-40B4-BE49-F238E27FC236}">
                  <a16:creationId xmlns:a16="http://schemas.microsoft.com/office/drawing/2014/main" xmlns="" id="{E1E9CB7D-181D-4DD9-AA06-7B39A3FF4E19}"/>
                </a:ext>
              </a:extLst>
            </p:cNvPr>
            <p:cNvPicPr>
              <a:picLocks noChangeAspect="1"/>
            </p:cNvPicPr>
            <p:nvPr/>
          </p:nvPicPr>
          <p:blipFill rotWithShape="1">
            <a:blip r:embed="rId2" cstate="print"/>
            <a:srcRect t="12929" r="1196" b="47245"/>
            <a:stretch/>
          </p:blipFill>
          <p:spPr>
            <a:xfrm>
              <a:off x="4821891" y="2531166"/>
              <a:ext cx="6531909" cy="2451652"/>
            </a:xfrm>
            <a:prstGeom prst="rect">
              <a:avLst/>
            </a:prstGeom>
          </p:spPr>
        </p:pic>
        <p:pic>
          <p:nvPicPr>
            <p:cNvPr id="5" name="Picture 4">
              <a:extLst>
                <a:ext uri="{FF2B5EF4-FFF2-40B4-BE49-F238E27FC236}">
                  <a16:creationId xmlns:a16="http://schemas.microsoft.com/office/drawing/2014/main" xmlns="" id="{369FCF91-7254-4C30-B213-17900CFFF980}"/>
                </a:ext>
              </a:extLst>
            </p:cNvPr>
            <p:cNvPicPr>
              <a:picLocks noChangeAspect="1"/>
            </p:cNvPicPr>
            <p:nvPr/>
          </p:nvPicPr>
          <p:blipFill rotWithShape="1">
            <a:blip r:embed="rId3"/>
            <a:srcRect l="3681" t="34798" b="50000"/>
            <a:stretch/>
          </p:blipFill>
          <p:spPr>
            <a:xfrm>
              <a:off x="4821890" y="4982818"/>
              <a:ext cx="6531909" cy="763570"/>
            </a:xfrm>
            <a:prstGeom prst="rect">
              <a:avLst/>
            </a:prstGeom>
          </p:spPr>
        </p:pic>
      </p:grpSp>
      <p:pic>
        <p:nvPicPr>
          <p:cNvPr id="6" name="Picture 5">
            <a:extLst>
              <a:ext uri="{FF2B5EF4-FFF2-40B4-BE49-F238E27FC236}">
                <a16:creationId xmlns:a16="http://schemas.microsoft.com/office/drawing/2014/main" xmlns="" id="{FB812287-61FD-444D-8EC5-31CF2A666A03}"/>
              </a:ext>
            </a:extLst>
          </p:cNvPr>
          <p:cNvPicPr>
            <a:picLocks noChangeAspect="1"/>
          </p:cNvPicPr>
          <p:nvPr/>
        </p:nvPicPr>
        <p:blipFill>
          <a:blip r:embed="rId4"/>
          <a:stretch>
            <a:fillRect/>
          </a:stretch>
        </p:blipFill>
        <p:spPr>
          <a:xfrm>
            <a:off x="152400" y="2952750"/>
            <a:ext cx="4005902" cy="1897671"/>
          </a:xfrm>
          <a:prstGeom prst="rect">
            <a:avLst/>
          </a:prstGeom>
        </p:spPr>
      </p:pic>
      <p:sp>
        <p:nvSpPr>
          <p:cNvPr id="7" name="TextBox 6">
            <a:extLst>
              <a:ext uri="{FF2B5EF4-FFF2-40B4-BE49-F238E27FC236}">
                <a16:creationId xmlns:a16="http://schemas.microsoft.com/office/drawing/2014/main" xmlns="" id="{07155347-E823-4865-93BA-6DD215B2626F}"/>
              </a:ext>
            </a:extLst>
          </p:cNvPr>
          <p:cNvSpPr txBox="1"/>
          <p:nvPr/>
        </p:nvSpPr>
        <p:spPr>
          <a:xfrm>
            <a:off x="283426" y="2421034"/>
            <a:ext cx="3748979" cy="507831"/>
          </a:xfrm>
          <a:prstGeom prst="rect">
            <a:avLst/>
          </a:prstGeom>
          <a:noFill/>
        </p:spPr>
        <p:txBody>
          <a:bodyPr wrap="square" rtlCol="0">
            <a:spAutoFit/>
          </a:bodyPr>
          <a:lstStyle/>
          <a:p>
            <a:pPr algn="ctr"/>
            <a:r>
              <a:rPr lang="en-IN" sz="1350" dirty="0">
                <a:latin typeface="Gill Sans MT" panose="020B0502020104020203" pitchFamily="34" charset="0"/>
              </a:rPr>
              <a:t>List of Universities and their Nursing Colleges in Uttar Pradesh has been uploaded in NHM website.   </a:t>
            </a:r>
          </a:p>
        </p:txBody>
      </p:sp>
      <p:sp>
        <p:nvSpPr>
          <p:cNvPr id="8" name="Rectangle 7"/>
          <p:cNvSpPr/>
          <p:nvPr/>
        </p:nvSpPr>
        <p:spPr>
          <a:xfrm>
            <a:off x="4419600" y="971550"/>
            <a:ext cx="4570828" cy="784830"/>
          </a:xfrm>
          <a:prstGeom prst="rect">
            <a:avLst/>
          </a:prstGeom>
          <a:ln w="41275">
            <a:solidFill>
              <a:schemeClr val="accent5">
                <a:lumMod val="75000"/>
              </a:schemeClr>
            </a:solidFill>
            <a:prstDash val="sysDash"/>
          </a:ln>
        </p:spPr>
        <p:txBody>
          <a:bodyPr wrap="square">
            <a:spAutoFit/>
          </a:bodyPr>
          <a:lstStyle/>
          <a:p>
            <a:r>
              <a:rPr lang="en-US" sz="1500" dirty="0">
                <a:latin typeface="Gill Sans MT" panose="020B0502020104020203" pitchFamily="34" charset="0"/>
              </a:rPr>
              <a:t>Recruitment Plan &amp; selection modalities-</a:t>
            </a:r>
          </a:p>
          <a:p>
            <a:pPr marL="257175" indent="-257175">
              <a:buFont typeface="Arial" panose="020B0604020202020204" pitchFamily="34" charset="0"/>
              <a:buChar char="•"/>
            </a:pPr>
            <a:r>
              <a:rPr lang="en-US" sz="1500" i="1" dirty="0">
                <a:solidFill>
                  <a:srgbClr val="00B050"/>
                </a:solidFill>
                <a:latin typeface="Gill Sans MT" panose="020B0502020104020203" pitchFamily="34" charset="0"/>
              </a:rPr>
              <a:t>2814 CHOs were recruited form CCHN Integrated Universities and deployed till March 2022</a:t>
            </a:r>
          </a:p>
        </p:txBody>
      </p:sp>
      <p:graphicFrame>
        <p:nvGraphicFramePr>
          <p:cNvPr id="9" name="Table 8">
            <a:extLst>
              <a:ext uri="{FF2B5EF4-FFF2-40B4-BE49-F238E27FC236}">
                <a16:creationId xmlns:a16="http://schemas.microsoft.com/office/drawing/2014/main" xmlns="" id="{3A1F0A54-3980-4566-96AD-DA12D9415974}"/>
              </a:ext>
            </a:extLst>
          </p:cNvPr>
          <p:cNvGraphicFramePr>
            <a:graphicFrameLocks noGrp="1"/>
          </p:cNvGraphicFramePr>
          <p:nvPr>
            <p:extLst/>
          </p:nvPr>
        </p:nvGraphicFramePr>
        <p:xfrm>
          <a:off x="4419600" y="2571750"/>
          <a:ext cx="4469366" cy="807720"/>
        </p:xfrm>
        <a:graphic>
          <a:graphicData uri="http://schemas.openxmlformats.org/drawingml/2006/table">
            <a:tbl>
              <a:tblPr firstRow="1" bandRow="1">
                <a:tableStyleId>{5C22544A-7EE6-4342-B048-85BDC9FD1C3A}</a:tableStyleId>
              </a:tblPr>
              <a:tblGrid>
                <a:gridCol w="1684421">
                  <a:extLst>
                    <a:ext uri="{9D8B030D-6E8A-4147-A177-3AD203B41FA5}">
                      <a16:colId xmlns:a16="http://schemas.microsoft.com/office/drawing/2014/main" xmlns="" val="2791657146"/>
                    </a:ext>
                  </a:extLst>
                </a:gridCol>
                <a:gridCol w="1431883">
                  <a:extLst>
                    <a:ext uri="{9D8B030D-6E8A-4147-A177-3AD203B41FA5}">
                      <a16:colId xmlns:a16="http://schemas.microsoft.com/office/drawing/2014/main" xmlns="" val="2192697450"/>
                    </a:ext>
                  </a:extLst>
                </a:gridCol>
                <a:gridCol w="1353062">
                  <a:extLst>
                    <a:ext uri="{9D8B030D-6E8A-4147-A177-3AD203B41FA5}">
                      <a16:colId xmlns:a16="http://schemas.microsoft.com/office/drawing/2014/main" xmlns="" val="2892077810"/>
                    </a:ext>
                  </a:extLst>
                </a:gridCol>
              </a:tblGrid>
              <a:tr h="548640">
                <a:tc>
                  <a:txBody>
                    <a:bodyPr/>
                    <a:lstStyle/>
                    <a:p>
                      <a:pPr algn="ctr"/>
                      <a:r>
                        <a:rPr lang="en-US" sz="1100" dirty="0">
                          <a:latin typeface="Gill Sans MT" panose="020B0502020104020203" pitchFamily="34" charset="0"/>
                        </a:rPr>
                        <a:t>Number of universities  </a:t>
                      </a:r>
                      <a:endParaRPr lang="en-IN" sz="1100" dirty="0">
                        <a:latin typeface="Gill Sans MT" panose="020B0502020104020203" pitchFamily="34" charset="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latin typeface="Gill Sans MT" panose="020B0502020104020203" pitchFamily="34" charset="0"/>
                        </a:rPr>
                        <a:t>Number of institutions </a:t>
                      </a:r>
                      <a:endParaRPr lang="en-IN" sz="1100" dirty="0">
                        <a:latin typeface="Gill Sans MT" panose="020B0502020104020203" pitchFamily="34" charset="0"/>
                      </a:endParaRPr>
                    </a:p>
                    <a:p>
                      <a:pPr algn="ct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Expected Output </a:t>
                      </a:r>
                      <a:endParaRPr lang="en-IN" sz="1100" dirty="0">
                        <a:latin typeface="Gill Sans MT" panose="020B0502020104020203" pitchFamily="34" charset="0"/>
                      </a:endParaRPr>
                    </a:p>
                  </a:txBody>
                  <a:tcPr marL="68580" marR="68580" marT="34290" marB="34290"/>
                </a:tc>
                <a:extLst>
                  <a:ext uri="{0D108BD9-81ED-4DB2-BD59-A6C34878D82A}">
                    <a16:rowId xmlns:a16="http://schemas.microsoft.com/office/drawing/2014/main" xmlns="" val="4283830689"/>
                  </a:ext>
                </a:extLst>
              </a:tr>
              <a:tr h="228600">
                <a:tc>
                  <a:txBody>
                    <a:bodyPr/>
                    <a:lstStyle/>
                    <a:p>
                      <a:pPr algn="ctr"/>
                      <a:r>
                        <a:rPr lang="en-US" sz="1100" dirty="0">
                          <a:latin typeface="Gill Sans MT" panose="020B0502020104020203" pitchFamily="34" charset="0"/>
                        </a:rPr>
                        <a:t>25</a:t>
                      </a: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110</a:t>
                      </a: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5950</a:t>
                      </a:r>
                      <a:endParaRPr lang="en-IN" sz="1100" dirty="0">
                        <a:latin typeface="Gill Sans MT" panose="020B0502020104020203" pitchFamily="34" charset="0"/>
                      </a:endParaRPr>
                    </a:p>
                  </a:txBody>
                  <a:tcPr marL="68580" marR="68580" marT="34290" marB="34290"/>
                </a:tc>
                <a:extLst>
                  <a:ext uri="{0D108BD9-81ED-4DB2-BD59-A6C34878D82A}">
                    <a16:rowId xmlns:a16="http://schemas.microsoft.com/office/drawing/2014/main" xmlns="" val="2252569900"/>
                  </a:ext>
                </a:extLst>
              </a:tr>
            </a:tbl>
          </a:graphicData>
        </a:graphic>
      </p:graphicFrame>
      <p:sp>
        <p:nvSpPr>
          <p:cNvPr id="10" name="Rectangle 9">
            <a:extLst>
              <a:ext uri="{FF2B5EF4-FFF2-40B4-BE49-F238E27FC236}">
                <a16:creationId xmlns:a16="http://schemas.microsoft.com/office/drawing/2014/main" xmlns="" id="{C0F0E248-E03A-42C6-999F-086FA45CC7B7}"/>
              </a:ext>
            </a:extLst>
          </p:cNvPr>
          <p:cNvSpPr/>
          <p:nvPr/>
        </p:nvSpPr>
        <p:spPr>
          <a:xfrm>
            <a:off x="4343400" y="3562350"/>
            <a:ext cx="4003144" cy="346249"/>
          </a:xfrm>
          <a:prstGeom prst="rect">
            <a:avLst/>
          </a:prstGeom>
        </p:spPr>
        <p:txBody>
          <a:bodyPr wrap="square">
            <a:spAutoFit/>
          </a:bodyPr>
          <a:lstStyle/>
          <a:p>
            <a:r>
              <a:rPr lang="en-US" sz="1650" b="1" dirty="0">
                <a:solidFill>
                  <a:srgbClr val="C00000"/>
                </a:solidFill>
              </a:rPr>
              <a:t>Institutions integrated of CCH Course in UP </a:t>
            </a:r>
            <a:endParaRPr lang="en-IN" sz="1650" b="1" dirty="0">
              <a:solidFill>
                <a:srgbClr val="C00000"/>
              </a:solidFill>
            </a:endParaRPr>
          </a:p>
        </p:txBody>
      </p:sp>
      <p:graphicFrame>
        <p:nvGraphicFramePr>
          <p:cNvPr id="11" name="Table 10">
            <a:extLst>
              <a:ext uri="{FF2B5EF4-FFF2-40B4-BE49-F238E27FC236}">
                <a16:creationId xmlns:a16="http://schemas.microsoft.com/office/drawing/2014/main" xmlns="" id="{B342F840-0FA0-4717-B2D2-5700444146C9}"/>
              </a:ext>
            </a:extLst>
          </p:cNvPr>
          <p:cNvGraphicFramePr>
            <a:graphicFrameLocks noGrp="1"/>
          </p:cNvGraphicFramePr>
          <p:nvPr>
            <p:extLst>
              <p:ext uri="{D42A27DB-BD31-4B8C-83A1-F6EECF244321}">
                <p14:modId xmlns:p14="http://schemas.microsoft.com/office/powerpoint/2010/main" xmlns="" val="3412216924"/>
              </p:ext>
            </p:extLst>
          </p:nvPr>
        </p:nvGraphicFramePr>
        <p:xfrm>
          <a:off x="4343400" y="4171950"/>
          <a:ext cx="4485356" cy="640080"/>
        </p:xfrm>
        <a:graphic>
          <a:graphicData uri="http://schemas.openxmlformats.org/drawingml/2006/table">
            <a:tbl>
              <a:tblPr firstRow="1" bandRow="1">
                <a:tableStyleId>{5C22544A-7EE6-4342-B048-85BDC9FD1C3A}</a:tableStyleId>
              </a:tblPr>
              <a:tblGrid>
                <a:gridCol w="1690448">
                  <a:extLst>
                    <a:ext uri="{9D8B030D-6E8A-4147-A177-3AD203B41FA5}">
                      <a16:colId xmlns:a16="http://schemas.microsoft.com/office/drawing/2014/main" xmlns="" val="2791657146"/>
                    </a:ext>
                  </a:extLst>
                </a:gridCol>
                <a:gridCol w="1437005">
                  <a:extLst>
                    <a:ext uri="{9D8B030D-6E8A-4147-A177-3AD203B41FA5}">
                      <a16:colId xmlns:a16="http://schemas.microsoft.com/office/drawing/2014/main" xmlns="" val="2192697450"/>
                    </a:ext>
                  </a:extLst>
                </a:gridCol>
                <a:gridCol w="1357903">
                  <a:extLst>
                    <a:ext uri="{9D8B030D-6E8A-4147-A177-3AD203B41FA5}">
                      <a16:colId xmlns:a16="http://schemas.microsoft.com/office/drawing/2014/main" xmlns="" val="2892077810"/>
                    </a:ext>
                  </a:extLst>
                </a:gridCol>
              </a:tblGrid>
              <a:tr h="388620">
                <a:tc>
                  <a:txBody>
                    <a:bodyPr/>
                    <a:lstStyle/>
                    <a:p>
                      <a:pPr algn="ctr"/>
                      <a:r>
                        <a:rPr lang="en-US" sz="1100" dirty="0">
                          <a:latin typeface="Gill Sans MT" panose="020B0502020104020203" pitchFamily="34" charset="0"/>
                        </a:rPr>
                        <a:t>Number of universities  </a:t>
                      </a:r>
                      <a:endParaRPr lang="en-IN" sz="1100" dirty="0">
                        <a:latin typeface="Gill Sans MT" panose="020B0502020104020203" pitchFamily="34" charset="0"/>
                      </a:endParaRP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latin typeface="Gill Sans MT" panose="020B0502020104020203" pitchFamily="34" charset="0"/>
                        </a:rPr>
                        <a:t>Number of institutions </a:t>
                      </a: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Expected Output </a:t>
                      </a:r>
                      <a:endParaRPr lang="en-IN" sz="1100" dirty="0">
                        <a:latin typeface="Gill Sans MT" panose="020B0502020104020203" pitchFamily="34" charset="0"/>
                      </a:endParaRPr>
                    </a:p>
                  </a:txBody>
                  <a:tcPr marL="68580" marR="68580" marT="34290" marB="34290"/>
                </a:tc>
                <a:extLst>
                  <a:ext uri="{0D108BD9-81ED-4DB2-BD59-A6C34878D82A}">
                    <a16:rowId xmlns:a16="http://schemas.microsoft.com/office/drawing/2014/main" xmlns="" val="4283830689"/>
                  </a:ext>
                </a:extLst>
              </a:tr>
              <a:tr h="228600">
                <a:tc>
                  <a:txBody>
                    <a:bodyPr/>
                    <a:lstStyle/>
                    <a:p>
                      <a:pPr algn="ctr"/>
                      <a:r>
                        <a:rPr lang="en-US" sz="1100" dirty="0">
                          <a:latin typeface="Gill Sans MT" panose="020B0502020104020203" pitchFamily="34" charset="0"/>
                        </a:rPr>
                        <a:t>20</a:t>
                      </a: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79</a:t>
                      </a:r>
                      <a:endParaRPr lang="en-IN" sz="1100" dirty="0">
                        <a:latin typeface="Gill Sans MT" panose="020B0502020104020203" pitchFamily="34" charset="0"/>
                      </a:endParaRPr>
                    </a:p>
                  </a:txBody>
                  <a:tcPr marL="68580" marR="68580" marT="34290" marB="34290"/>
                </a:tc>
                <a:tc>
                  <a:txBody>
                    <a:bodyPr/>
                    <a:lstStyle/>
                    <a:p>
                      <a:pPr algn="ctr"/>
                      <a:r>
                        <a:rPr lang="en-US" sz="1100" dirty="0">
                          <a:latin typeface="Gill Sans MT" panose="020B0502020104020203" pitchFamily="34" charset="0"/>
                        </a:rPr>
                        <a:t>4200</a:t>
                      </a:r>
                      <a:endParaRPr lang="en-IN" sz="1100" dirty="0">
                        <a:latin typeface="Gill Sans MT" panose="020B0502020104020203" pitchFamily="34" charset="0"/>
                      </a:endParaRPr>
                    </a:p>
                  </a:txBody>
                  <a:tcPr marL="68580" marR="68580" marT="34290" marB="34290"/>
                </a:tc>
                <a:extLst>
                  <a:ext uri="{0D108BD9-81ED-4DB2-BD59-A6C34878D82A}">
                    <a16:rowId xmlns:a16="http://schemas.microsoft.com/office/drawing/2014/main" xmlns="" val="2252569900"/>
                  </a:ext>
                </a:extLst>
              </a:tr>
            </a:tbl>
          </a:graphicData>
        </a:graphic>
      </p:graphicFrame>
      <p:sp>
        <p:nvSpPr>
          <p:cNvPr id="12" name="Rectangle 11">
            <a:extLst>
              <a:ext uri="{FF2B5EF4-FFF2-40B4-BE49-F238E27FC236}">
                <a16:creationId xmlns:a16="http://schemas.microsoft.com/office/drawing/2014/main" xmlns="" id="{D26642C8-7480-4D70-90B2-7A462B23A253}"/>
              </a:ext>
            </a:extLst>
          </p:cNvPr>
          <p:cNvSpPr/>
          <p:nvPr/>
        </p:nvSpPr>
        <p:spPr>
          <a:xfrm>
            <a:off x="4419600" y="2114550"/>
            <a:ext cx="4463405" cy="346249"/>
          </a:xfrm>
          <a:prstGeom prst="rect">
            <a:avLst/>
          </a:prstGeom>
        </p:spPr>
        <p:txBody>
          <a:bodyPr wrap="square">
            <a:spAutoFit/>
          </a:bodyPr>
          <a:lstStyle/>
          <a:p>
            <a:r>
              <a:rPr lang="en-US" sz="1650" b="1" dirty="0">
                <a:solidFill>
                  <a:srgbClr val="C00000"/>
                </a:solidFill>
                <a:latin typeface="Gill Sans MT" panose="020B0502020104020203" pitchFamily="34" charset="0"/>
              </a:rPr>
              <a:t>Total Universities/ Institutions</a:t>
            </a:r>
            <a:endParaRPr lang="en-IN" sz="1650" b="1" dirty="0">
              <a:solidFill>
                <a:srgbClr val="C0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800" b="1" dirty="0" smtClean="0">
                <a:solidFill>
                  <a:schemeClr val="bg1"/>
                </a:solidFill>
              </a:rPr>
              <a:t>New Initiative (CBT exam for selection of CCHN trainees)</a:t>
            </a:r>
            <a:endParaRPr lang="en-US" sz="3600" b="1" dirty="0">
              <a:solidFill>
                <a:schemeClr val="bg1"/>
              </a:solidFill>
            </a:endParaRPr>
          </a:p>
        </p:txBody>
      </p:sp>
      <p:pic>
        <p:nvPicPr>
          <p:cNvPr id="3" name="Picture 2">
            <a:extLst>
              <a:ext uri="{FF2B5EF4-FFF2-40B4-BE49-F238E27FC236}">
                <a16:creationId xmlns:a16="http://schemas.microsoft.com/office/drawing/2014/main" xmlns="" id="{EA930114-3F58-4548-87CC-79D8FD9988F5}"/>
              </a:ext>
            </a:extLst>
          </p:cNvPr>
          <p:cNvPicPr>
            <a:picLocks noChangeAspect="1"/>
          </p:cNvPicPr>
          <p:nvPr/>
        </p:nvPicPr>
        <p:blipFill rotWithShape="1">
          <a:blip r:embed="rId2" cstate="print"/>
          <a:srcRect t="3339"/>
          <a:stretch/>
        </p:blipFill>
        <p:spPr>
          <a:xfrm>
            <a:off x="3986775" y="819149"/>
            <a:ext cx="4983560" cy="3612855"/>
          </a:xfrm>
          <a:prstGeom prst="rect">
            <a:avLst/>
          </a:prstGeom>
        </p:spPr>
      </p:pic>
      <p:pic>
        <p:nvPicPr>
          <p:cNvPr id="4" name="Picture 3">
            <a:extLst>
              <a:ext uri="{FF2B5EF4-FFF2-40B4-BE49-F238E27FC236}">
                <a16:creationId xmlns:a16="http://schemas.microsoft.com/office/drawing/2014/main" xmlns="" id="{2387233C-8ACB-47B1-9828-A3BBFEBDF615}"/>
              </a:ext>
            </a:extLst>
          </p:cNvPr>
          <p:cNvPicPr>
            <a:picLocks noChangeAspect="1"/>
          </p:cNvPicPr>
          <p:nvPr/>
        </p:nvPicPr>
        <p:blipFill rotWithShape="1">
          <a:blip r:embed="rId3" cstate="print"/>
          <a:srcRect t="7383"/>
          <a:stretch/>
        </p:blipFill>
        <p:spPr>
          <a:xfrm>
            <a:off x="152400" y="836311"/>
            <a:ext cx="3581400" cy="3612854"/>
          </a:xfrm>
          <a:prstGeom prst="rect">
            <a:avLst/>
          </a:prstGeom>
        </p:spPr>
      </p:pic>
      <p:sp>
        <p:nvSpPr>
          <p:cNvPr id="5" name="TextBox 4">
            <a:extLst>
              <a:ext uri="{FF2B5EF4-FFF2-40B4-BE49-F238E27FC236}">
                <a16:creationId xmlns:a16="http://schemas.microsoft.com/office/drawing/2014/main" xmlns="" id="{44590141-CA04-46FD-A80A-0D95CC5ABED1}"/>
              </a:ext>
            </a:extLst>
          </p:cNvPr>
          <p:cNvSpPr txBox="1"/>
          <p:nvPr/>
        </p:nvSpPr>
        <p:spPr>
          <a:xfrm>
            <a:off x="843555" y="4485382"/>
            <a:ext cx="7138838" cy="561690"/>
          </a:xfrm>
          <a:prstGeom prst="rect">
            <a:avLst/>
          </a:prstGeom>
          <a:noFill/>
        </p:spPr>
        <p:txBody>
          <a:bodyPr wrap="square" lIns="68579" tIns="34289" rIns="68579" bIns="34289" rtlCol="0">
            <a:spAutoFit/>
          </a:bodyPr>
          <a:lstStyle/>
          <a:p>
            <a:pPr algn="ctr"/>
            <a:r>
              <a:rPr lang="en-US" sz="1600" dirty="0">
                <a:latin typeface="+mj-lt"/>
              </a:rPr>
              <a:t>Successfully Conducted Computer Based Test (CBT) Approx. 65,000 candidates for the post of 5505 four months CCHN training in UP. </a:t>
            </a:r>
            <a:endParaRPr lang="en-IN" sz="1600" dirty="0">
              <a:latin typeface="+mj-lt"/>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Awards &amp; Achievements </a:t>
            </a:r>
            <a:endParaRPr lang="en-US" sz="2800" b="1" dirty="0">
              <a:solidFill>
                <a:schemeClr val="bg1"/>
              </a:solidFill>
            </a:endParaRPr>
          </a:p>
        </p:txBody>
      </p:sp>
      <p:pic>
        <p:nvPicPr>
          <p:cNvPr id="3" name="Content Placeholder 4">
            <a:extLst>
              <a:ext uri="{FF2B5EF4-FFF2-40B4-BE49-F238E27FC236}">
                <a16:creationId xmlns:a16="http://schemas.microsoft.com/office/drawing/2014/main" xmlns="" id="{22BFC06E-947E-4396-99ED-196ABC3F35FC}"/>
              </a:ext>
            </a:extLst>
          </p:cNvPr>
          <p:cNvPicPr>
            <a:picLocks noGrp="1" noChangeAspect="1"/>
          </p:cNvPicPr>
          <p:nvPr>
            <p:ph idx="1"/>
          </p:nvPr>
        </p:nvPicPr>
        <p:blipFill rotWithShape="1">
          <a:blip r:embed="rId2" cstate="print">
            <a:extLst>
              <a:ext uri="{28A0092B-C50C-407E-A947-70E740481C1C}">
                <a14:useLocalDpi xmlns:a14="http://schemas.microsoft.com/office/drawing/2010/main" xmlns="" val="0"/>
              </a:ext>
            </a:extLst>
          </a:blip>
          <a:srcRect l="3584" t="6888" r="3760" b="6747"/>
          <a:stretch/>
        </p:blipFill>
        <p:spPr>
          <a:xfrm>
            <a:off x="4762518" y="2848875"/>
            <a:ext cx="4294119" cy="2151750"/>
          </a:xfrm>
        </p:spPr>
      </p:pic>
      <p:pic>
        <p:nvPicPr>
          <p:cNvPr id="4" name="Picture 3">
            <a:extLst>
              <a:ext uri="{FF2B5EF4-FFF2-40B4-BE49-F238E27FC236}">
                <a16:creationId xmlns:a16="http://schemas.microsoft.com/office/drawing/2014/main" xmlns="" id="{DE95F0ED-3D34-4C34-9928-1D6E0FBE761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3155" y="819149"/>
            <a:ext cx="4363872" cy="4124159"/>
          </a:xfrm>
          <a:prstGeom prst="rect">
            <a:avLst/>
          </a:prstGeom>
        </p:spPr>
      </p:pic>
      <p:pic>
        <p:nvPicPr>
          <p:cNvPr id="5" name="Picture 4">
            <a:extLst>
              <a:ext uri="{FF2B5EF4-FFF2-40B4-BE49-F238E27FC236}">
                <a16:creationId xmlns:a16="http://schemas.microsoft.com/office/drawing/2014/main" xmlns="" id="{A43F4EF9-FC99-4F82-AC3B-A939468AA73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762518" y="819150"/>
            <a:ext cx="4294119" cy="1898662"/>
          </a:xfrm>
          <a:prstGeom prst="rect">
            <a:avLst/>
          </a:prstGeom>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IN" sz="2400" b="1" dirty="0" smtClean="0">
                <a:solidFill>
                  <a:schemeClr val="bg1"/>
                </a:solidFill>
                <a:latin typeface="Calibri" panose="020F0502020204030204" pitchFamily="34" charset="0"/>
              </a:rPr>
              <a:t>Strengthening of Pre-service Education for Nursing Midwifery Cadre</a:t>
            </a:r>
            <a:endParaRPr lang="en-US" sz="3200" b="1" dirty="0">
              <a:solidFill>
                <a:schemeClr val="bg1"/>
              </a:solidFill>
            </a:endParaRPr>
          </a:p>
        </p:txBody>
      </p:sp>
      <p:sp>
        <p:nvSpPr>
          <p:cNvPr id="7" name="TextBox 6"/>
          <p:cNvSpPr txBox="1"/>
          <p:nvPr/>
        </p:nvSpPr>
        <p:spPr>
          <a:xfrm>
            <a:off x="138860" y="895349"/>
            <a:ext cx="5033770" cy="3947232"/>
          </a:xfrm>
          <a:prstGeom prst="rect">
            <a:avLst/>
          </a:prstGeom>
          <a:noFill/>
        </p:spPr>
        <p:txBody>
          <a:bodyPr wrap="square" lIns="68579" tIns="34289" rIns="68579" bIns="34289" rtlCol="0">
            <a:spAutoFit/>
          </a:bodyPr>
          <a:lstStyle/>
          <a:p>
            <a:pPr marL="214308" indent="-214308" algn="just">
              <a:buFont typeface="Arial" panose="020B0604020202020204" pitchFamily="34" charset="0"/>
              <a:buChar char="•"/>
            </a:pPr>
            <a:r>
              <a:rPr lang="en-IN" dirty="0">
                <a:solidFill>
                  <a:prstClr val="black"/>
                </a:solidFill>
                <a:latin typeface="+mj-lt"/>
              </a:rPr>
              <a:t>Skills lab, IT lab and Library established and functional at 12 nursing institutes and 01 in process. </a:t>
            </a:r>
          </a:p>
          <a:p>
            <a:pPr marL="214308" indent="-214308" algn="just">
              <a:buFont typeface="Arial" panose="020B0604020202020204" pitchFamily="34" charset="0"/>
              <a:buChar char="•"/>
            </a:pPr>
            <a:r>
              <a:rPr lang="en-IN" dirty="0">
                <a:solidFill>
                  <a:prstClr val="black"/>
                </a:solidFill>
                <a:latin typeface="+mj-lt"/>
              </a:rPr>
              <a:t>12/13 Nursing institutes strengthened (achieved 70% or above on performance standards).</a:t>
            </a:r>
          </a:p>
          <a:p>
            <a:pPr marL="214308" indent="-214308" algn="just">
              <a:buFont typeface="Arial" panose="020B0604020202020204" pitchFamily="34" charset="0"/>
              <a:buChar char="•"/>
            </a:pPr>
            <a:r>
              <a:rPr lang="en-IN" dirty="0">
                <a:solidFill>
                  <a:prstClr val="black"/>
                </a:solidFill>
                <a:latin typeface="+mj-lt"/>
              </a:rPr>
              <a:t>3 Nodal centres notified by </a:t>
            </a:r>
            <a:r>
              <a:rPr lang="en-IN" dirty="0" err="1">
                <a:solidFill>
                  <a:prstClr val="black"/>
                </a:solidFill>
                <a:latin typeface="+mj-lt"/>
              </a:rPr>
              <a:t>GoI</a:t>
            </a:r>
            <a:r>
              <a:rPr lang="en-IN" dirty="0">
                <a:solidFill>
                  <a:prstClr val="black"/>
                </a:solidFill>
                <a:latin typeface="+mj-lt"/>
              </a:rPr>
              <a:t> and operational for 6 weeks training of nursing faculty.</a:t>
            </a:r>
          </a:p>
          <a:p>
            <a:pPr marL="214308" indent="-214308" algn="just">
              <a:buFont typeface="Arial" panose="020B0604020202020204" pitchFamily="34" charset="0"/>
              <a:buChar char="•"/>
            </a:pPr>
            <a:r>
              <a:rPr lang="en-IN" dirty="0">
                <a:solidFill>
                  <a:prstClr val="black"/>
                </a:solidFill>
                <a:latin typeface="+mj-lt"/>
              </a:rPr>
              <a:t>124 nursing faculty trained in six weeks training.</a:t>
            </a:r>
          </a:p>
          <a:p>
            <a:pPr marL="214308" indent="-214308" algn="just">
              <a:buFont typeface="Arial" panose="020B0604020202020204" pitchFamily="34" charset="0"/>
              <a:buChar char="•"/>
            </a:pPr>
            <a:r>
              <a:rPr lang="en-IN" dirty="0">
                <a:solidFill>
                  <a:prstClr val="black"/>
                </a:solidFill>
                <a:latin typeface="+mj-lt"/>
              </a:rPr>
              <a:t>78 faculty trained in 6 days DAKSH training at TNAI, Noida.</a:t>
            </a:r>
          </a:p>
          <a:p>
            <a:pPr marL="214308" indent="-214308" algn="just">
              <a:buFont typeface="Arial" panose="020B0604020202020204" pitchFamily="34" charset="0"/>
              <a:buChar char="•"/>
            </a:pPr>
            <a:r>
              <a:rPr lang="en-US" dirty="0">
                <a:solidFill>
                  <a:prstClr val="black"/>
                </a:solidFill>
                <a:latin typeface="+mj-lt"/>
              </a:rPr>
              <a:t>Previously GNM course was running at 7 GNMTCs, currently 2 new GNMTCs (KGMU Lucknow and </a:t>
            </a:r>
            <a:r>
              <a:rPr lang="en-US" dirty="0" err="1">
                <a:solidFill>
                  <a:prstClr val="black"/>
                </a:solidFill>
                <a:latin typeface="+mj-lt"/>
              </a:rPr>
              <a:t>CoN</a:t>
            </a:r>
            <a:r>
              <a:rPr lang="en-US" dirty="0">
                <a:solidFill>
                  <a:prstClr val="black"/>
                </a:solidFill>
                <a:latin typeface="+mj-lt"/>
              </a:rPr>
              <a:t> Meerut) has been initiated the Course. </a:t>
            </a:r>
            <a:endParaRPr lang="en-IN" dirty="0">
              <a:solidFill>
                <a:prstClr val="black"/>
              </a:solidFill>
              <a:latin typeface="+mj-lt"/>
            </a:endParaRPr>
          </a:p>
        </p:txBody>
      </p:sp>
      <p:sp>
        <p:nvSpPr>
          <p:cNvPr id="8" name="TextBox 7"/>
          <p:cNvSpPr txBox="1"/>
          <p:nvPr/>
        </p:nvSpPr>
        <p:spPr>
          <a:xfrm>
            <a:off x="5191936" y="4818540"/>
            <a:ext cx="3733648" cy="346247"/>
          </a:xfrm>
          <a:prstGeom prst="rect">
            <a:avLst/>
          </a:prstGeom>
          <a:noFill/>
        </p:spPr>
        <p:txBody>
          <a:bodyPr wrap="square" lIns="68577" tIns="34289" rIns="68577" bIns="34289" rtlCol="0">
            <a:spAutoFit/>
          </a:bodyPr>
          <a:lstStyle/>
          <a:p>
            <a:pPr algn="ctr"/>
            <a:r>
              <a:rPr lang="en-IN" b="1" dirty="0">
                <a:solidFill>
                  <a:prstClr val="black"/>
                </a:solidFill>
                <a:latin typeface="Calibri" panose="020F0502020204030204" pitchFamily="34" charset="0"/>
              </a:rPr>
              <a:t>Skills lab at SNC Varanasi</a:t>
            </a:r>
          </a:p>
        </p:txBody>
      </p:sp>
      <p:sp>
        <p:nvSpPr>
          <p:cNvPr id="9" name="TextBox 8"/>
          <p:cNvSpPr txBox="1"/>
          <p:nvPr/>
        </p:nvSpPr>
        <p:spPr>
          <a:xfrm>
            <a:off x="5385650" y="2707713"/>
            <a:ext cx="3259982" cy="346247"/>
          </a:xfrm>
          <a:prstGeom prst="rect">
            <a:avLst/>
          </a:prstGeom>
          <a:noFill/>
        </p:spPr>
        <p:txBody>
          <a:bodyPr wrap="square" lIns="68577" tIns="34289" rIns="68577" bIns="34289" rtlCol="0">
            <a:spAutoFit/>
          </a:bodyPr>
          <a:lstStyle/>
          <a:p>
            <a:pPr algn="ctr"/>
            <a:r>
              <a:rPr lang="en-IN" b="1" dirty="0">
                <a:solidFill>
                  <a:prstClr val="black"/>
                </a:solidFill>
                <a:latin typeface="Calibri" panose="020F0502020204030204" pitchFamily="34" charset="0"/>
              </a:rPr>
              <a:t>Skills lab at SNC, Meerut</a:t>
            </a:r>
          </a:p>
        </p:txBody>
      </p:sp>
      <p:pic>
        <p:nvPicPr>
          <p:cNvPr id="10" name="Picture 5" descr="C:\Users\Nu\Desktop\WhatsApp Image 2021-11-09 at 10.03.49 AM (1).jpeg"/>
          <p:cNvPicPr>
            <a:picLocks noChangeAspect="1" noChangeArrowheads="1"/>
          </p:cNvPicPr>
          <p:nvPr/>
        </p:nvPicPr>
        <p:blipFill>
          <a:blip r:embed="rId2" cstate="print"/>
          <a:srcRect/>
          <a:stretch>
            <a:fillRect/>
          </a:stretch>
        </p:blipFill>
        <p:spPr bwMode="auto">
          <a:xfrm>
            <a:off x="5181600" y="819150"/>
            <a:ext cx="3777676" cy="1903327"/>
          </a:xfrm>
          <a:prstGeom prst="rect">
            <a:avLst/>
          </a:prstGeom>
          <a:noFill/>
        </p:spPr>
      </p:pic>
      <p:pic>
        <p:nvPicPr>
          <p:cNvPr id="11" name="Picture 10">
            <a:extLst>
              <a:ext uri="{FF2B5EF4-FFF2-40B4-BE49-F238E27FC236}">
                <a16:creationId xmlns:a16="http://schemas.microsoft.com/office/drawing/2014/main" xmlns="" id="{ABFEC407-E406-470F-A0DD-8ADC2621C36C}"/>
              </a:ext>
            </a:extLst>
          </p:cNvPr>
          <p:cNvPicPr>
            <a:picLocks noChangeAspect="1"/>
          </p:cNvPicPr>
          <p:nvPr/>
        </p:nvPicPr>
        <p:blipFill rotWithShape="1">
          <a:blip r:embed="rId3"/>
          <a:srcRect l="5180" r="20000"/>
          <a:stretch/>
        </p:blipFill>
        <p:spPr>
          <a:xfrm>
            <a:off x="5147908" y="3093679"/>
            <a:ext cx="3777676" cy="1757712"/>
          </a:xfrm>
          <a:prstGeom prst="rect">
            <a:avLst/>
          </a:prstGeom>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Training</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3F7C509-FEEF-45D3-B896-7C07814C0C13}" type="slidenum">
              <a:rPr lang="en-US">
                <a:solidFill>
                  <a:prstClr val="black">
                    <a:tint val="75000"/>
                  </a:prstClr>
                </a:solidFill>
                <a:latin typeface="Calibri"/>
              </a:rPr>
              <a:pPr/>
              <a:t>105</a:t>
            </a:fld>
            <a:endParaRPr lang="en-US" dirty="0">
              <a:solidFill>
                <a:prstClr val="black">
                  <a:tint val="75000"/>
                </a:prstClr>
              </a:solidFill>
              <a:latin typeface="Calibri"/>
            </a:endParaRPr>
          </a:p>
        </p:txBody>
      </p:sp>
      <p:pic>
        <p:nvPicPr>
          <p:cNvPr id="11" name="Picture 10" descr="WhatsApp Image 2022-09-02 at 12.32.46 PM.jpeg"/>
          <p:cNvPicPr>
            <a:picLocks noChangeAspect="1"/>
          </p:cNvPicPr>
          <p:nvPr/>
        </p:nvPicPr>
        <p:blipFill>
          <a:blip r:embed="rId3" cstate="print"/>
          <a:stretch>
            <a:fillRect/>
          </a:stretch>
        </p:blipFill>
        <p:spPr>
          <a:xfrm>
            <a:off x="4114800" y="895350"/>
            <a:ext cx="4876800" cy="1928825"/>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12" name="Content Placeholder 3">
            <a:extLst>
              <a:ext uri="{FF2B5EF4-FFF2-40B4-BE49-F238E27FC236}">
                <a16:creationId xmlns="" xmlns:a16="http://schemas.microsoft.com/office/drawing/2014/main" id="{13453B27-C372-48A2-94EA-527498CE7D75}"/>
              </a:ext>
            </a:extLst>
          </p:cNvPr>
          <p:cNvPicPr>
            <a:picLocks noGrp="1" noChangeAspect="1"/>
          </p:cNvPicPr>
          <p:nvPr>
            <p:ph idx="1"/>
          </p:nvPr>
        </p:nvPicPr>
        <p:blipFill>
          <a:blip r:embed="rId4" cstate="print">
            <a:extLst>
              <a:ext uri="{28A0092B-C50C-407E-A947-70E740481C1C}">
                <a14:useLocalDpi xmlns="" xmlns:a14="http://schemas.microsoft.com/office/drawing/2010/main" val="0"/>
              </a:ext>
            </a:extLst>
          </a:blip>
          <a:stretch>
            <a:fillRect/>
          </a:stretch>
        </p:blipFill>
        <p:spPr>
          <a:xfrm>
            <a:off x="4114800" y="2946799"/>
            <a:ext cx="2590800" cy="1982405"/>
          </a:xfrm>
        </p:spPr>
      </p:pic>
      <p:pic>
        <p:nvPicPr>
          <p:cNvPr id="13" name="Picture 12">
            <a:extLst>
              <a:ext uri="{FF2B5EF4-FFF2-40B4-BE49-F238E27FC236}">
                <a16:creationId xmlns="" xmlns:a16="http://schemas.microsoft.com/office/drawing/2014/main" id="{86058E43-F0B4-4109-BFEB-0FBA7B5CE5F0}"/>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781800" y="2946799"/>
            <a:ext cx="2147918" cy="1982405"/>
          </a:xfrm>
          <a:prstGeom prst="rect">
            <a:avLst/>
          </a:prstGeom>
        </p:spPr>
      </p:pic>
      <p:sp>
        <p:nvSpPr>
          <p:cNvPr id="8"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IN" sz="2800" b="1" dirty="0" smtClean="0">
                <a:solidFill>
                  <a:schemeClr val="bg1"/>
                </a:solidFill>
                <a:ea typeface="League Spartan" charset="0"/>
                <a:cs typeface="Times New Roman" pitchFamily="18" charset="0"/>
              </a:rPr>
              <a:t>Establishment of ANMTCs</a:t>
            </a:r>
            <a:endParaRPr kumimoji="0" lang="en-US" sz="2800" b="1" i="0" u="none" strike="noStrike" kern="1200" cap="none" spc="0" normalizeH="0" baseline="0" noProof="0" dirty="0">
              <a:ln>
                <a:noFill/>
              </a:ln>
              <a:solidFill>
                <a:schemeClr val="bg1"/>
              </a:solidFill>
              <a:effectLst/>
              <a:uLnTx/>
              <a:uFillTx/>
              <a:latin typeface="+mj-lt"/>
              <a:ea typeface="+mj-ea"/>
              <a:cs typeface="+mj-cs"/>
            </a:endParaRPr>
          </a:p>
        </p:txBody>
      </p:sp>
      <p:sp>
        <p:nvSpPr>
          <p:cNvPr id="9" name="TextBox 8"/>
          <p:cNvSpPr txBox="1"/>
          <p:nvPr/>
        </p:nvSpPr>
        <p:spPr>
          <a:xfrm>
            <a:off x="133351" y="940799"/>
            <a:ext cx="3367080" cy="3808733"/>
          </a:xfrm>
          <a:prstGeom prst="rect">
            <a:avLst/>
          </a:prstGeom>
          <a:noFill/>
        </p:spPr>
        <p:txBody>
          <a:bodyPr wrap="square" lIns="68579" tIns="34289" rIns="68579" bIns="34289" rtlCol="0">
            <a:spAutoFit/>
          </a:bodyPr>
          <a:lstStyle/>
          <a:p>
            <a:pPr marL="342900" indent="-342900" algn="just">
              <a:spcBef>
                <a:spcPts val="1400"/>
              </a:spcBef>
              <a:buFont typeface="Arial" pitchFamily="34" charset="0"/>
              <a:buChar char="•"/>
            </a:pPr>
            <a:r>
              <a:rPr lang="en-US" sz="1600" dirty="0" smtClean="0">
                <a:latin typeface="+mj-lt"/>
                <a:cs typeface="Times New Roman" pitchFamily="18" charset="0"/>
              </a:rPr>
              <a:t>After </a:t>
            </a:r>
            <a:r>
              <a:rPr lang="en-US" sz="1600" dirty="0">
                <a:latin typeface="+mj-lt"/>
                <a:cs typeface="Times New Roman" pitchFamily="18" charset="0"/>
              </a:rPr>
              <a:t>33 years, 02 years ANM training was started by Hon'ble Chief Minister, Uttar Pradesh on August 10, 2022 in 35 ANM training centers of the </a:t>
            </a:r>
            <a:r>
              <a:rPr lang="en-US" sz="1600" dirty="0" smtClean="0">
                <a:latin typeface="+mj-lt"/>
                <a:cs typeface="Times New Roman" pitchFamily="18" charset="0"/>
              </a:rPr>
              <a:t>state</a:t>
            </a:r>
            <a:r>
              <a:rPr lang="en-US" sz="1600" dirty="0">
                <a:latin typeface="+mj-lt"/>
                <a:cs typeface="Times New Roman" pitchFamily="18" charset="0"/>
              </a:rPr>
              <a:t>. </a:t>
            </a:r>
            <a:endParaRPr lang="en-US" sz="1600" dirty="0" smtClean="0">
              <a:latin typeface="+mj-lt"/>
              <a:cs typeface="Times New Roman" pitchFamily="18" charset="0"/>
            </a:endParaRPr>
          </a:p>
          <a:p>
            <a:pPr marL="342900" indent="-342900" algn="just">
              <a:spcBef>
                <a:spcPts val="1400"/>
              </a:spcBef>
              <a:buFont typeface="Arial" pitchFamily="34" charset="0"/>
              <a:buChar char="•"/>
            </a:pPr>
            <a:r>
              <a:rPr lang="en-US" sz="1600" dirty="0" smtClean="0">
                <a:latin typeface="+mj-lt"/>
                <a:cs typeface="Times New Roman" pitchFamily="18" charset="0"/>
              </a:rPr>
              <a:t>1481 </a:t>
            </a:r>
            <a:r>
              <a:rPr lang="en-US" sz="1600" dirty="0">
                <a:latin typeface="+mj-lt"/>
                <a:cs typeface="Times New Roman" pitchFamily="18" charset="0"/>
              </a:rPr>
              <a:t>trainees are studying in these training </a:t>
            </a:r>
            <a:r>
              <a:rPr lang="en-US" sz="1600" dirty="0" smtClean="0">
                <a:latin typeface="+mj-lt"/>
                <a:cs typeface="Times New Roman" pitchFamily="18" charset="0"/>
              </a:rPr>
              <a:t>centers.</a:t>
            </a:r>
          </a:p>
          <a:p>
            <a:pPr marL="342900" indent="-342900" algn="just">
              <a:spcBef>
                <a:spcPts val="1400"/>
              </a:spcBef>
              <a:buFont typeface="Arial" pitchFamily="34" charset="0"/>
              <a:buChar char="•"/>
            </a:pPr>
            <a:r>
              <a:rPr lang="en-IN" sz="1600" dirty="0" smtClean="0">
                <a:latin typeface="+mj-lt"/>
                <a:cs typeface="Times New Roman" pitchFamily="18" charset="0"/>
              </a:rPr>
              <a:t>Skills </a:t>
            </a:r>
            <a:r>
              <a:rPr lang="en-IN" sz="1600" dirty="0">
                <a:latin typeface="+mj-lt"/>
                <a:cs typeface="Times New Roman" pitchFamily="18" charset="0"/>
              </a:rPr>
              <a:t>lab, IT lab and Library established and functional at 35 </a:t>
            </a:r>
            <a:r>
              <a:rPr lang="en-IN" sz="1600" dirty="0" smtClean="0">
                <a:latin typeface="+mj-lt"/>
                <a:cs typeface="Times New Roman" pitchFamily="18" charset="0"/>
              </a:rPr>
              <a:t>ANMTCs</a:t>
            </a:r>
          </a:p>
          <a:p>
            <a:pPr marL="342900" indent="-342900" algn="just">
              <a:spcBef>
                <a:spcPts val="1400"/>
              </a:spcBef>
              <a:buFont typeface="Arial" pitchFamily="34" charset="0"/>
              <a:buChar char="•"/>
            </a:pPr>
            <a:r>
              <a:rPr lang="en-US" sz="1600" dirty="0" smtClean="0">
                <a:latin typeface="+mj-lt"/>
                <a:cs typeface="Times New Roman" pitchFamily="18" charset="0"/>
              </a:rPr>
              <a:t>Regular follow-up is being done by Directorate Training and NHM Officials  </a:t>
            </a:r>
            <a:endParaRPr lang="en-IN" sz="1600" dirty="0">
              <a:latin typeface="+mj-lt"/>
              <a:cs typeface="Times New Roman" pitchFamily="18" charset="0"/>
            </a:endParaRPr>
          </a:p>
        </p:txBody>
      </p:sp>
    </p:spTree>
    <p:extLst>
      <p:ext uri="{BB962C8B-B14F-4D97-AF65-F5344CB8AC3E}">
        <p14:creationId xmlns="" xmlns:p14="http://schemas.microsoft.com/office/powerpoint/2010/main" val="1026481318"/>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58" y="1071552"/>
            <a:ext cx="5239190" cy="3008514"/>
          </a:xfrm>
          <a:prstGeom prst="rect">
            <a:avLst/>
          </a:prstGeom>
        </p:spPr>
        <p:txBody>
          <a:bodyPr wrap="square" lIns="68579" tIns="34289" rIns="68579" bIns="34289">
            <a:spAutoFit/>
          </a:bodyPr>
          <a:lstStyle/>
          <a:p>
            <a:pPr marL="128585" indent="-128585" algn="just">
              <a:spcBef>
                <a:spcPts val="375"/>
              </a:spcBef>
              <a:spcAft>
                <a:spcPts val="225"/>
              </a:spcAft>
              <a:buFont typeface="Arial" panose="020B0604020202020204" pitchFamily="34" charset="0"/>
              <a:buChar char="•"/>
            </a:pPr>
            <a:r>
              <a:rPr lang="en-IN" sz="1600" dirty="0">
                <a:latin typeface="+mj-lt"/>
                <a:ea typeface="Times New Roman" panose="02020603050405020304" pitchFamily="18" charset="0"/>
                <a:cs typeface="Times New Roman" pitchFamily="18" charset="0"/>
              </a:rPr>
              <a:t>4</a:t>
            </a:r>
            <a:r>
              <a:rPr lang="en-IN" sz="1600" dirty="0" smtClean="0">
                <a:latin typeface="+mj-lt"/>
                <a:ea typeface="Times New Roman" panose="02020603050405020304" pitchFamily="18" charset="0"/>
                <a:cs typeface="Times New Roman" pitchFamily="18" charset="0"/>
              </a:rPr>
              <a:t> </a:t>
            </a:r>
            <a:r>
              <a:rPr lang="en-IN" sz="1600" dirty="0">
                <a:latin typeface="+mj-lt"/>
                <a:ea typeface="Times New Roman" panose="02020603050405020304" pitchFamily="18" charset="0"/>
                <a:cs typeface="Times New Roman" pitchFamily="18" charset="0"/>
              </a:rPr>
              <a:t>State of art Skill Labs at SIHFW, </a:t>
            </a:r>
            <a:r>
              <a:rPr lang="en-IN" sz="1600" dirty="0" err="1" smtClean="0">
                <a:latin typeface="+mj-lt"/>
                <a:ea typeface="Times New Roman" panose="02020603050405020304" pitchFamily="18" charset="0"/>
                <a:cs typeface="Times New Roman" pitchFamily="18" charset="0"/>
              </a:rPr>
              <a:t>Lucknow</a:t>
            </a:r>
            <a:r>
              <a:rPr lang="en-IN" sz="1600" dirty="0" smtClean="0">
                <a:latin typeface="+mj-lt"/>
                <a:ea typeface="Times New Roman" panose="02020603050405020304" pitchFamily="18" charset="0"/>
                <a:cs typeface="Times New Roman" pitchFamily="18" charset="0"/>
              </a:rPr>
              <a:t>, DCH- </a:t>
            </a:r>
            <a:r>
              <a:rPr lang="en-IN" sz="1600" dirty="0" err="1" smtClean="0">
                <a:latin typeface="+mj-lt"/>
                <a:ea typeface="Times New Roman" panose="02020603050405020304" pitchFamily="18" charset="0"/>
                <a:cs typeface="Times New Roman" pitchFamily="18" charset="0"/>
              </a:rPr>
              <a:t>Noida</a:t>
            </a:r>
            <a:r>
              <a:rPr lang="en-IN" sz="1600" dirty="0" smtClean="0">
                <a:latin typeface="+mj-lt"/>
                <a:ea typeface="Times New Roman" panose="02020603050405020304" pitchFamily="18" charset="0"/>
                <a:cs typeface="Times New Roman" pitchFamily="18" charset="0"/>
              </a:rPr>
              <a:t>, RHFWTC Varanasi and RHFWTC Jhansi has established and fully functional &amp; equipped with skill stations from July, 2022.</a:t>
            </a:r>
          </a:p>
          <a:p>
            <a:pPr marL="128585" indent="-128585" algn="just">
              <a:spcBef>
                <a:spcPts val="375"/>
              </a:spcBef>
              <a:spcAft>
                <a:spcPts val="225"/>
              </a:spcAft>
              <a:buFont typeface="Arial" panose="020B0604020202020204" pitchFamily="34" charset="0"/>
              <a:buChar char="•"/>
            </a:pPr>
            <a:r>
              <a:rPr lang="en-IN" sz="1600" dirty="0" smtClean="0">
                <a:latin typeface="+mj-lt"/>
                <a:ea typeface="Times New Roman" panose="02020603050405020304" pitchFamily="18" charset="0"/>
                <a:cs typeface="Times New Roman" pitchFamily="18" charset="0"/>
              </a:rPr>
              <a:t>These skill labs are being utilized for enhancing capacity building of service provider to provide quality </a:t>
            </a:r>
            <a:r>
              <a:rPr lang="en-IN" sz="1600" dirty="0">
                <a:latin typeface="+mj-lt"/>
                <a:ea typeface="Times New Roman" panose="02020603050405020304" pitchFamily="18" charset="0"/>
                <a:cs typeface="Times New Roman" pitchFamily="18" charset="0"/>
              </a:rPr>
              <a:t>RMNCH+A services. </a:t>
            </a:r>
          </a:p>
          <a:p>
            <a:pPr marL="128585" indent="-128585" algn="just">
              <a:spcBef>
                <a:spcPts val="375"/>
              </a:spcBef>
              <a:spcAft>
                <a:spcPts val="225"/>
              </a:spcAft>
              <a:buFont typeface="Arial" panose="020B0604020202020204" pitchFamily="34" charset="0"/>
              <a:buChar char="•"/>
            </a:pPr>
            <a:r>
              <a:rPr lang="en-US" sz="1600" dirty="0" smtClean="0">
                <a:latin typeface="+mj-lt"/>
                <a:ea typeface="Times New Roman" panose="02020603050405020304" pitchFamily="18" charset="0"/>
                <a:cs typeface="Times New Roman" pitchFamily="18" charset="0"/>
              </a:rPr>
              <a:t>SBA </a:t>
            </a:r>
            <a:r>
              <a:rPr lang="en-US" sz="1600" dirty="0" err="1" smtClean="0">
                <a:latin typeface="+mj-lt"/>
                <a:ea typeface="Times New Roman" panose="02020603050405020304" pitchFamily="18" charset="0"/>
                <a:cs typeface="Times New Roman" pitchFamily="18" charset="0"/>
              </a:rPr>
              <a:t>ToT</a:t>
            </a:r>
            <a:r>
              <a:rPr lang="en-US" sz="1600" dirty="0" smtClean="0">
                <a:latin typeface="+mj-lt"/>
                <a:ea typeface="Times New Roman" panose="02020603050405020304" pitchFamily="18" charset="0"/>
                <a:cs typeface="Times New Roman" pitchFamily="18" charset="0"/>
              </a:rPr>
              <a:t>, </a:t>
            </a:r>
            <a:r>
              <a:rPr lang="en-US" sz="1600" dirty="0" err="1">
                <a:latin typeface="+mj-lt"/>
                <a:ea typeface="Times New Roman" panose="02020603050405020304" pitchFamily="18" charset="0"/>
                <a:cs typeface="Times New Roman" pitchFamily="18" charset="0"/>
              </a:rPr>
              <a:t>Covid</a:t>
            </a:r>
            <a:r>
              <a:rPr lang="en-US" sz="1600" dirty="0">
                <a:latin typeface="+mj-lt"/>
                <a:ea typeface="Times New Roman" panose="02020603050405020304" pitchFamily="18" charset="0"/>
                <a:cs typeface="Times New Roman" pitchFamily="18" charset="0"/>
              </a:rPr>
              <a:t> training, NBSU </a:t>
            </a:r>
            <a:r>
              <a:rPr lang="en-US" sz="1600" dirty="0" err="1" smtClean="0">
                <a:latin typeface="+mj-lt"/>
                <a:ea typeface="Times New Roman" panose="02020603050405020304" pitchFamily="18" charset="0"/>
                <a:cs typeface="Times New Roman" pitchFamily="18" charset="0"/>
              </a:rPr>
              <a:t>ToTs</a:t>
            </a:r>
            <a:r>
              <a:rPr lang="en-US" sz="1600" dirty="0" smtClean="0">
                <a:latin typeface="+mj-lt"/>
                <a:ea typeface="Times New Roman" panose="02020603050405020304" pitchFamily="18" charset="0"/>
                <a:cs typeface="Times New Roman" pitchFamily="18" charset="0"/>
              </a:rPr>
              <a:t>, DAKSH &amp; DAKSHTA trainings </a:t>
            </a:r>
            <a:r>
              <a:rPr lang="en-US" sz="1600" dirty="0">
                <a:latin typeface="+mj-lt"/>
                <a:ea typeface="Times New Roman" panose="02020603050405020304" pitchFamily="18" charset="0"/>
                <a:cs typeface="Times New Roman" pitchFamily="18" charset="0"/>
              </a:rPr>
              <a:t>are </a:t>
            </a:r>
            <a:r>
              <a:rPr lang="en-US" sz="1600" dirty="0" smtClean="0">
                <a:latin typeface="+mj-lt"/>
                <a:ea typeface="Times New Roman" panose="02020603050405020304" pitchFamily="18" charset="0"/>
                <a:cs typeface="Times New Roman" pitchFamily="18" charset="0"/>
              </a:rPr>
              <a:t>undergoing </a:t>
            </a:r>
            <a:r>
              <a:rPr lang="en-US" sz="1600" dirty="0">
                <a:latin typeface="+mj-lt"/>
                <a:ea typeface="Times New Roman" panose="02020603050405020304" pitchFamily="18" charset="0"/>
                <a:cs typeface="Times New Roman" pitchFamily="18" charset="0"/>
              </a:rPr>
              <a:t>in </a:t>
            </a:r>
            <a:r>
              <a:rPr lang="en-US" sz="1600" dirty="0" smtClean="0">
                <a:latin typeface="+mj-lt"/>
                <a:ea typeface="Times New Roman" panose="02020603050405020304" pitchFamily="18" charset="0"/>
                <a:cs typeface="Times New Roman" pitchFamily="18" charset="0"/>
              </a:rPr>
              <a:t>these </a:t>
            </a:r>
            <a:r>
              <a:rPr lang="en-US" sz="1600" dirty="0">
                <a:latin typeface="+mj-lt"/>
                <a:ea typeface="Times New Roman" panose="02020603050405020304" pitchFamily="18" charset="0"/>
                <a:cs typeface="Times New Roman" pitchFamily="18" charset="0"/>
              </a:rPr>
              <a:t>skills </a:t>
            </a:r>
            <a:r>
              <a:rPr lang="en-US" sz="1600" dirty="0" smtClean="0">
                <a:latin typeface="+mj-lt"/>
                <a:ea typeface="Times New Roman" panose="02020603050405020304" pitchFamily="18" charset="0"/>
                <a:cs typeface="Times New Roman" pitchFamily="18" charset="0"/>
              </a:rPr>
              <a:t>labs.</a:t>
            </a:r>
          </a:p>
          <a:p>
            <a:pPr marL="128585" indent="-128585" algn="just">
              <a:spcBef>
                <a:spcPts val="375"/>
              </a:spcBef>
              <a:spcAft>
                <a:spcPts val="225"/>
              </a:spcAft>
              <a:buFont typeface="Arial" panose="020B0604020202020204" pitchFamily="34" charset="0"/>
              <a:buChar char="•"/>
            </a:pPr>
            <a:r>
              <a:rPr lang="en-US" sz="1600" dirty="0" smtClean="0">
                <a:latin typeface="+mj-lt"/>
                <a:ea typeface="Times New Roman" panose="02020603050405020304" pitchFamily="18" charset="0"/>
                <a:cs typeface="Times New Roman" pitchFamily="18" charset="0"/>
              </a:rPr>
              <a:t>24 Skill lab is proposed to established in 24 College of Nursing of Govt. Medical College.</a:t>
            </a:r>
          </a:p>
        </p:txBody>
      </p:sp>
      <p:sp>
        <p:nvSpPr>
          <p:cNvPr id="15" name="Rectangle 14"/>
          <p:cNvSpPr/>
          <p:nvPr/>
        </p:nvSpPr>
        <p:spPr>
          <a:xfrm>
            <a:off x="500034" y="714362"/>
            <a:ext cx="1162817" cy="377024"/>
          </a:xfrm>
          <a:prstGeom prst="rect">
            <a:avLst/>
          </a:prstGeom>
        </p:spPr>
        <p:txBody>
          <a:bodyPr wrap="none" lIns="68579" tIns="34289" rIns="68579" bIns="34289">
            <a:spAutoFit/>
          </a:bodyPr>
          <a:lstStyle/>
          <a:p>
            <a:r>
              <a:rPr lang="en-US" sz="2000" b="1" dirty="0" smtClean="0">
                <a:solidFill>
                  <a:srgbClr val="08204C"/>
                </a:solidFill>
                <a:latin typeface="+mj-lt"/>
                <a:ea typeface="League Spartan" charset="0"/>
                <a:cs typeface="Times New Roman" pitchFamily="18" charset="0"/>
              </a:rPr>
              <a:t>Skills Lab </a:t>
            </a:r>
            <a:endParaRPr lang="en-US" sz="2000" dirty="0">
              <a:latin typeface="+mj-lt"/>
              <a:cs typeface="Times New Roman" pitchFamily="18" charset="0"/>
            </a:endParaRPr>
          </a:p>
        </p:txBody>
      </p:sp>
      <p:sp>
        <p:nvSpPr>
          <p:cNvPr id="2" name="Rectangle 1"/>
          <p:cNvSpPr/>
          <p:nvPr/>
        </p:nvSpPr>
        <p:spPr>
          <a:xfrm>
            <a:off x="428596" y="4143386"/>
            <a:ext cx="4926367" cy="584775"/>
          </a:xfrm>
          <a:prstGeom prst="rect">
            <a:avLst/>
          </a:prstGeom>
          <a:solidFill>
            <a:schemeClr val="accent6"/>
          </a:solidFill>
        </p:spPr>
        <p:txBody>
          <a:bodyPr wrap="square">
            <a:spAutoFit/>
          </a:bodyPr>
          <a:lstStyle/>
          <a:p>
            <a:pPr algn="ctr"/>
            <a:r>
              <a:rPr lang="en-US" sz="1600" b="1" dirty="0">
                <a:latin typeface="+mj-lt"/>
                <a:ea typeface="Times New Roman" panose="02020603050405020304" pitchFamily="18" charset="0"/>
                <a:cs typeface="Times New Roman" pitchFamily="18" charset="0"/>
              </a:rPr>
              <a:t>Creation of these labs, State training capacity has doubled for providing RMNCH+A related trainings</a:t>
            </a:r>
            <a:endParaRPr lang="en-IN" sz="1600" dirty="0">
              <a:latin typeface="+mj-lt"/>
            </a:endParaRPr>
          </a:p>
        </p:txBody>
      </p:sp>
      <p:pic>
        <p:nvPicPr>
          <p:cNvPr id="10" name="Content Placeholder 3">
            <a:extLst>
              <a:ext uri="{FF2B5EF4-FFF2-40B4-BE49-F238E27FC236}">
                <a16:creationId xmlns="" xmlns:a16="http://schemas.microsoft.com/office/drawing/2014/main" id="{13453B27-C372-48A2-94EA-527498CE7D75}"/>
              </a:ext>
            </a:extLst>
          </p:cNvPr>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5715000" y="1200150"/>
            <a:ext cx="3071834" cy="1759941"/>
          </a:xfrm>
        </p:spPr>
      </p:pic>
      <p:pic>
        <p:nvPicPr>
          <p:cNvPr id="11" name="Content Placeholder 3">
            <a:extLst>
              <a:ext uri="{FF2B5EF4-FFF2-40B4-BE49-F238E27FC236}">
                <a16:creationId xmlns="" xmlns:a16="http://schemas.microsoft.com/office/drawing/2014/main" id="{FEB82067-19DA-4701-B034-F5EBDA67335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715008" y="2839643"/>
            <a:ext cx="3048000" cy="1789508"/>
          </a:xfrm>
          <a:prstGeom prst="rect">
            <a:avLst/>
          </a:prstGeom>
        </p:spPr>
      </p:pic>
      <p:sp>
        <p:nvSpPr>
          <p:cNvPr id="12"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IN" sz="2800" b="1" dirty="0" smtClean="0">
                <a:solidFill>
                  <a:schemeClr val="bg1"/>
                </a:solidFill>
                <a:ea typeface="League Spartan" charset="0"/>
                <a:cs typeface="Times New Roman" pitchFamily="18" charset="0"/>
              </a:rPr>
              <a:t>Skills Lab, Mentoring &amp; Training</a:t>
            </a:r>
          </a:p>
        </p:txBody>
      </p:sp>
      <p:sp>
        <p:nvSpPr>
          <p:cNvPr id="9" name="TextBox 8"/>
          <p:cNvSpPr txBox="1"/>
          <p:nvPr/>
        </p:nvSpPr>
        <p:spPr>
          <a:xfrm>
            <a:off x="381000" y="4781550"/>
            <a:ext cx="8334412" cy="338554"/>
          </a:xfrm>
          <a:prstGeom prst="rect">
            <a:avLst/>
          </a:prstGeom>
          <a:solidFill>
            <a:schemeClr val="accent2">
              <a:lumMod val="40000"/>
              <a:lumOff val="60000"/>
            </a:schemeClr>
          </a:solidFill>
        </p:spPr>
        <p:txBody>
          <a:bodyPr wrap="square" rtlCol="0">
            <a:spAutoFit/>
          </a:bodyPr>
          <a:lstStyle/>
          <a:p>
            <a:pPr algn="ctr"/>
            <a:r>
              <a:rPr lang="en-US" sz="1600" b="1" dirty="0" smtClean="0">
                <a:latin typeface="+mj-lt"/>
                <a:cs typeface="Times New Roman" panose="02020603050405020304" pitchFamily="18" charset="0"/>
              </a:rPr>
              <a:t>Technical support is being by UPTSU</a:t>
            </a:r>
            <a:endParaRPr lang="en-IN" sz="1600" b="1" dirty="0">
              <a:latin typeface="+mj-lt"/>
              <a:cs typeface="Times New Roman" panose="02020603050405020304" pitchFamily="18" charset="0"/>
            </a:endParaRPr>
          </a:p>
        </p:txBody>
      </p:sp>
    </p:spTree>
    <p:extLst>
      <p:ext uri="{BB962C8B-B14F-4D97-AF65-F5344CB8AC3E}">
        <p14:creationId xmlns="" xmlns:p14="http://schemas.microsoft.com/office/powerpoint/2010/main" val="3361090243"/>
      </p:ext>
    </p:extLst>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2E90F1A5-9095-4247-9D9A-6C986097B2E5}"/>
              </a:ext>
            </a:extLst>
          </p:cNvPr>
          <p:cNvSpPr txBox="1"/>
          <p:nvPr/>
        </p:nvSpPr>
        <p:spPr>
          <a:xfrm>
            <a:off x="457200" y="514350"/>
            <a:ext cx="1200327" cy="315469"/>
          </a:xfrm>
          <a:prstGeom prst="rect">
            <a:avLst/>
          </a:prstGeom>
          <a:noFill/>
        </p:spPr>
        <p:txBody>
          <a:bodyPr wrap="none" lIns="68579" tIns="34289" rIns="68579" bIns="34289" rtlCol="0" anchor="b" anchorCtr="0">
            <a:spAutoFit/>
          </a:bodyPr>
          <a:lstStyle/>
          <a:p>
            <a:pPr defTabSz="685646"/>
            <a:r>
              <a:rPr lang="en-US" sz="1600" b="1" dirty="0" smtClean="0">
                <a:solidFill>
                  <a:srgbClr val="08204C"/>
                </a:solidFill>
                <a:latin typeface="+mj-lt"/>
                <a:ea typeface="League Spartan" charset="0"/>
                <a:cs typeface="Times New Roman" pitchFamily="18" charset="0"/>
              </a:rPr>
              <a:t>SBA Training</a:t>
            </a:r>
            <a:endParaRPr lang="en-US" sz="1600" b="1" dirty="0">
              <a:solidFill>
                <a:srgbClr val="08204C"/>
              </a:solidFill>
              <a:latin typeface="+mj-lt"/>
              <a:ea typeface="League Spartan" charset="0"/>
              <a:cs typeface="Times New Roman" pitchFamily="18" charset="0"/>
            </a:endParaRPr>
          </a:p>
        </p:txBody>
      </p:sp>
      <p:sp>
        <p:nvSpPr>
          <p:cNvPr id="6" name="Rectangle 5"/>
          <p:cNvSpPr/>
          <p:nvPr/>
        </p:nvSpPr>
        <p:spPr>
          <a:xfrm>
            <a:off x="304800" y="819150"/>
            <a:ext cx="4572032" cy="3090075"/>
          </a:xfrm>
          <a:prstGeom prst="rect">
            <a:avLst/>
          </a:prstGeom>
        </p:spPr>
        <p:txBody>
          <a:bodyPr wrap="square" lIns="68579" tIns="34289" rIns="68579" bIns="34289">
            <a:spAutoFit/>
          </a:bodyPr>
          <a:lstStyle/>
          <a:p>
            <a:pPr marL="342900" indent="-342900" algn="just">
              <a:lnSpc>
                <a:spcPct val="110000"/>
              </a:lnSpc>
              <a:spcBef>
                <a:spcPct val="20000"/>
              </a:spcBef>
              <a:buFont typeface="Arial" pitchFamily="34" charset="0"/>
              <a:buChar char="•"/>
            </a:pPr>
            <a:r>
              <a:rPr lang="en-IN" sz="1300" dirty="0">
                <a:latin typeface="+mj-lt"/>
                <a:cs typeface="Times New Roman" pitchFamily="18" charset="0"/>
              </a:rPr>
              <a:t>Initiative taken for development of structured learning resource materials for SBA </a:t>
            </a:r>
            <a:r>
              <a:rPr lang="en-IN" sz="1300" dirty="0" smtClean="0">
                <a:latin typeface="+mj-lt"/>
                <a:cs typeface="Times New Roman" pitchFamily="18" charset="0"/>
              </a:rPr>
              <a:t>training on the basis of </a:t>
            </a:r>
            <a:r>
              <a:rPr lang="en-IN" sz="1300" dirty="0" err="1" smtClean="0">
                <a:latin typeface="+mj-lt"/>
                <a:cs typeface="Times New Roman" pitchFamily="18" charset="0"/>
              </a:rPr>
              <a:t>GoI</a:t>
            </a:r>
            <a:r>
              <a:rPr lang="en-IN" sz="1300" dirty="0" smtClean="0">
                <a:latin typeface="+mj-lt"/>
                <a:cs typeface="Times New Roman" pitchFamily="18" charset="0"/>
              </a:rPr>
              <a:t> SBA module and updated guidelines.</a:t>
            </a:r>
            <a:endParaRPr lang="en-US" sz="1300" dirty="0">
              <a:latin typeface="+mj-lt"/>
              <a:cs typeface="Times New Roman" pitchFamily="18" charset="0"/>
            </a:endParaRPr>
          </a:p>
          <a:p>
            <a:pPr marL="342900" lvl="0" indent="-342900" algn="just">
              <a:spcBef>
                <a:spcPct val="20000"/>
              </a:spcBef>
              <a:buFont typeface="Arial" pitchFamily="34" charset="0"/>
              <a:buChar char="•"/>
            </a:pPr>
            <a:r>
              <a:rPr lang="en-IN" sz="1300" dirty="0" smtClean="0">
                <a:latin typeface="+mj-lt"/>
                <a:cs typeface="Times New Roman" pitchFamily="18" charset="0"/>
              </a:rPr>
              <a:t>914 </a:t>
            </a:r>
            <a:r>
              <a:rPr lang="en-IN" sz="1300" dirty="0">
                <a:latin typeface="+mj-lt"/>
                <a:cs typeface="Times New Roman" pitchFamily="18" charset="0"/>
              </a:rPr>
              <a:t>Specialists/Doctors/Nurse Mentors has been </a:t>
            </a:r>
            <a:r>
              <a:rPr lang="en-IN" sz="1300" dirty="0" smtClean="0">
                <a:latin typeface="+mj-lt"/>
                <a:cs typeface="Times New Roman" pitchFamily="18" charset="0"/>
              </a:rPr>
              <a:t> trained as a master trainer (Jan to March 2022).</a:t>
            </a:r>
          </a:p>
          <a:p>
            <a:pPr marL="342900" lvl="0" indent="-342900" algn="just">
              <a:lnSpc>
                <a:spcPct val="110000"/>
              </a:lnSpc>
              <a:spcBef>
                <a:spcPct val="20000"/>
              </a:spcBef>
              <a:buFont typeface="Arial" pitchFamily="34" charset="0"/>
              <a:buChar char="•"/>
            </a:pPr>
            <a:r>
              <a:rPr lang="en-IN" sz="1300" b="1" dirty="0" smtClean="0">
                <a:latin typeface="+mj-lt"/>
                <a:cs typeface="Times New Roman" pitchFamily="18" charset="0"/>
              </a:rPr>
              <a:t>List of trained personnel's uploaded on NHM website for reference. </a:t>
            </a:r>
            <a:endParaRPr lang="en-US" sz="1300" b="1" dirty="0">
              <a:latin typeface="+mj-lt"/>
              <a:cs typeface="Times New Roman" pitchFamily="18" charset="0"/>
            </a:endParaRPr>
          </a:p>
          <a:p>
            <a:pPr marL="342900" lvl="0" indent="-342900" algn="just">
              <a:lnSpc>
                <a:spcPct val="110000"/>
              </a:lnSpc>
              <a:spcBef>
                <a:spcPct val="20000"/>
              </a:spcBef>
              <a:buFont typeface="Arial" pitchFamily="34" charset="0"/>
              <a:buChar char="•"/>
            </a:pPr>
            <a:r>
              <a:rPr lang="en-IN" sz="1300" dirty="0" smtClean="0">
                <a:latin typeface="+mj-lt"/>
                <a:cs typeface="Times New Roman" pitchFamily="18" charset="0"/>
              </a:rPr>
              <a:t>93 </a:t>
            </a:r>
            <a:r>
              <a:rPr lang="en-IN" sz="1300" dirty="0" err="1">
                <a:latin typeface="+mj-lt"/>
                <a:cs typeface="Times New Roman" pitchFamily="18" charset="0"/>
              </a:rPr>
              <a:t>Ayush</a:t>
            </a:r>
            <a:r>
              <a:rPr lang="en-IN" sz="1300" dirty="0">
                <a:latin typeface="+mj-lt"/>
                <a:cs typeface="Times New Roman" pitchFamily="18" charset="0"/>
              </a:rPr>
              <a:t> LMO and 1107 ANM/Staff Nurse has been trained in </a:t>
            </a:r>
            <a:r>
              <a:rPr lang="en-IN" sz="1300" dirty="0" smtClean="0">
                <a:latin typeface="+mj-lt"/>
                <a:cs typeface="Times New Roman" pitchFamily="18" charset="0"/>
              </a:rPr>
              <a:t>SBA in 2021-22.</a:t>
            </a:r>
          </a:p>
          <a:p>
            <a:pPr marL="342900" lvl="0" indent="-342900" algn="just">
              <a:lnSpc>
                <a:spcPct val="110000"/>
              </a:lnSpc>
              <a:spcBef>
                <a:spcPct val="20000"/>
              </a:spcBef>
              <a:buFont typeface="Arial" pitchFamily="34" charset="0"/>
              <a:buChar char="•"/>
            </a:pPr>
            <a:r>
              <a:rPr lang="en-US" sz="1300" dirty="0" smtClean="0">
                <a:latin typeface="+mj-lt"/>
                <a:cs typeface="Times New Roman" pitchFamily="18" charset="0"/>
              </a:rPr>
              <a:t>For current year detailed SBA training micro plan (1196 batches) till March, 2023 has been prepared with support of districts. </a:t>
            </a:r>
          </a:p>
          <a:p>
            <a:pPr marL="342900" lvl="0" indent="-342900" algn="just">
              <a:lnSpc>
                <a:spcPct val="110000"/>
              </a:lnSpc>
              <a:spcBef>
                <a:spcPct val="20000"/>
              </a:spcBef>
              <a:buFont typeface="Arial" pitchFamily="34" charset="0"/>
              <a:buChar char="•"/>
            </a:pPr>
            <a:r>
              <a:rPr lang="en-US" sz="1300" dirty="0" smtClean="0">
                <a:latin typeface="+mj-lt"/>
                <a:cs typeface="Times New Roman" pitchFamily="18" charset="0"/>
              </a:rPr>
              <a:t>Training has been initiated from 1</a:t>
            </a:r>
            <a:r>
              <a:rPr lang="en-US" sz="1300" baseline="30000" dirty="0" smtClean="0">
                <a:latin typeface="+mj-lt"/>
                <a:cs typeface="Times New Roman" pitchFamily="18" charset="0"/>
              </a:rPr>
              <a:t>st</a:t>
            </a:r>
            <a:r>
              <a:rPr lang="en-US" sz="1300" dirty="0" smtClean="0">
                <a:latin typeface="+mj-lt"/>
                <a:cs typeface="Times New Roman" pitchFamily="18" charset="0"/>
              </a:rPr>
              <a:t>  November, 2022</a:t>
            </a:r>
          </a:p>
        </p:txBody>
      </p:sp>
      <p:sp>
        <p:nvSpPr>
          <p:cNvPr id="12" name="TextBox 11">
            <a:extLst>
              <a:ext uri="{FF2B5EF4-FFF2-40B4-BE49-F238E27FC236}">
                <a16:creationId xmlns="" xmlns:a16="http://schemas.microsoft.com/office/drawing/2014/main" id="{2E90F1A5-9095-4247-9D9A-6C986097B2E5}"/>
              </a:ext>
            </a:extLst>
          </p:cNvPr>
          <p:cNvSpPr txBox="1"/>
          <p:nvPr/>
        </p:nvSpPr>
        <p:spPr>
          <a:xfrm>
            <a:off x="214282" y="3857634"/>
            <a:ext cx="4442009" cy="315469"/>
          </a:xfrm>
          <a:prstGeom prst="rect">
            <a:avLst/>
          </a:prstGeom>
          <a:noFill/>
        </p:spPr>
        <p:txBody>
          <a:bodyPr wrap="square" lIns="68579" tIns="34289" rIns="68579" bIns="34289" rtlCol="0" anchor="b" anchorCtr="0">
            <a:spAutoFit/>
          </a:bodyPr>
          <a:lstStyle/>
          <a:p>
            <a:pPr defTabSz="685646"/>
            <a:r>
              <a:rPr lang="en-US" sz="1600" b="1" dirty="0" smtClean="0">
                <a:solidFill>
                  <a:srgbClr val="08204C"/>
                </a:solidFill>
                <a:latin typeface="+mj-lt"/>
                <a:ea typeface="League Spartan" charset="0"/>
                <a:cs typeface="Times New Roman" pitchFamily="18" charset="0"/>
              </a:rPr>
              <a:t>Nurse mentor’s Training status</a:t>
            </a:r>
            <a:endParaRPr lang="en-US" sz="1600" b="1" dirty="0">
              <a:solidFill>
                <a:srgbClr val="08204C"/>
              </a:solidFill>
              <a:latin typeface="+mj-lt"/>
              <a:ea typeface="League Spartan" charset="0"/>
              <a:cs typeface="Times New Roman" pitchFamily="18" charset="0"/>
            </a:endParaRPr>
          </a:p>
        </p:txBody>
      </p:sp>
      <p:sp>
        <p:nvSpPr>
          <p:cNvPr id="13" name="Rectangle 12"/>
          <p:cNvSpPr/>
          <p:nvPr/>
        </p:nvSpPr>
        <p:spPr>
          <a:xfrm>
            <a:off x="304800" y="4226955"/>
            <a:ext cx="4481514" cy="720708"/>
          </a:xfrm>
          <a:prstGeom prst="rect">
            <a:avLst/>
          </a:prstGeom>
        </p:spPr>
        <p:txBody>
          <a:bodyPr wrap="square" lIns="68579" tIns="34289" rIns="68579" bIns="34289">
            <a:spAutoFit/>
          </a:bodyPr>
          <a:lstStyle/>
          <a:p>
            <a:pPr marL="358775" indent="-358775" algn="just">
              <a:spcBef>
                <a:spcPts val="375"/>
              </a:spcBef>
              <a:buFont typeface="Arial" panose="020B0604020202020204" pitchFamily="34" charset="0"/>
              <a:buChar char="•"/>
            </a:pPr>
            <a:r>
              <a:rPr lang="en-US" sz="1300" dirty="0">
                <a:latin typeface="+mj-lt"/>
                <a:ea typeface="Times New Roman" panose="02020603050405020304" pitchFamily="18" charset="0"/>
                <a:cs typeface="Times New Roman" pitchFamily="18" charset="0"/>
              </a:rPr>
              <a:t>773 NMs of </a:t>
            </a:r>
            <a:r>
              <a:rPr lang="en-US" sz="1300" dirty="0" smtClean="0">
                <a:latin typeface="+mj-lt"/>
                <a:ea typeface="Times New Roman" panose="02020603050405020304" pitchFamily="18" charset="0"/>
                <a:cs typeface="Times New Roman" pitchFamily="18" charset="0"/>
              </a:rPr>
              <a:t>total at blocks level </a:t>
            </a:r>
            <a:r>
              <a:rPr lang="en-US" sz="1300" dirty="0">
                <a:latin typeface="+mj-lt"/>
                <a:ea typeface="Times New Roman" panose="02020603050405020304" pitchFamily="18" charset="0"/>
                <a:cs typeface="Times New Roman" pitchFamily="18" charset="0"/>
              </a:rPr>
              <a:t>on board </a:t>
            </a:r>
            <a:r>
              <a:rPr lang="en-US" sz="1300" dirty="0" smtClean="0">
                <a:latin typeface="+mj-lt"/>
                <a:ea typeface="Times New Roman" panose="02020603050405020304" pitchFamily="18" charset="0"/>
                <a:cs typeface="Times New Roman" pitchFamily="18" charset="0"/>
              </a:rPr>
              <a:t>.</a:t>
            </a:r>
            <a:endParaRPr lang="en-US" sz="1300" dirty="0">
              <a:latin typeface="+mj-lt"/>
              <a:ea typeface="Times New Roman" panose="02020603050405020304" pitchFamily="18" charset="0"/>
              <a:cs typeface="Times New Roman" pitchFamily="18" charset="0"/>
            </a:endParaRPr>
          </a:p>
          <a:p>
            <a:pPr marL="358775" indent="-358775" algn="just">
              <a:spcBef>
                <a:spcPts val="375"/>
              </a:spcBef>
              <a:buFont typeface="Arial" panose="020B0604020202020204" pitchFamily="34" charset="0"/>
              <a:buChar char="•"/>
            </a:pPr>
            <a:r>
              <a:rPr lang="en-US" sz="1300" dirty="0" smtClean="0">
                <a:latin typeface="+mj-lt"/>
                <a:ea typeface="Times New Roman" panose="02020603050405020304" pitchFamily="18" charset="0"/>
                <a:cs typeface="Times New Roman" pitchFamily="18" charset="0"/>
              </a:rPr>
              <a:t>746 NMs DAKSH Trained, 458 NMs DAKSHTA trained, 608 NMs trained in Mentoring methodology. </a:t>
            </a:r>
            <a:endParaRPr lang="en-US" sz="1300" dirty="0">
              <a:latin typeface="+mj-lt"/>
              <a:ea typeface="Times New Roman" panose="02020603050405020304" pitchFamily="18" charset="0"/>
              <a:cs typeface="Times New Roman" pitchFamily="18" charset="0"/>
            </a:endParaRPr>
          </a:p>
        </p:txBody>
      </p:sp>
      <p:pic>
        <p:nvPicPr>
          <p:cNvPr id="14" name="Picture 13" descr="WhatsApp Image 2021-09-13 at 12.05.00 PM.jpeg"/>
          <p:cNvPicPr>
            <a:picLocks noChangeAspect="1"/>
          </p:cNvPicPr>
          <p:nvPr/>
        </p:nvPicPr>
        <p:blipFill>
          <a:blip r:embed="rId2" cstate="print"/>
          <a:stretch>
            <a:fillRect/>
          </a:stretch>
        </p:blipFill>
        <p:spPr>
          <a:xfrm>
            <a:off x="5257800" y="2571750"/>
            <a:ext cx="3262531" cy="1149221"/>
          </a:xfrm>
          <a:prstGeom prst="rect">
            <a:avLst/>
          </a:prstGeom>
        </p:spPr>
      </p:pic>
      <p:pic>
        <p:nvPicPr>
          <p:cNvPr id="15" name="Picture 4" descr="image001"/>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86381" y="3714750"/>
            <a:ext cx="3264067" cy="121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5" descr="WhatsApp Image 2022-11-01 at 12.17.24.jpeg"/>
          <p:cNvPicPr>
            <a:picLocks noChangeAspect="1"/>
          </p:cNvPicPr>
          <p:nvPr/>
        </p:nvPicPr>
        <p:blipFill>
          <a:blip r:embed="rId4" cstate="print"/>
          <a:stretch>
            <a:fillRect/>
          </a:stretch>
        </p:blipFill>
        <p:spPr>
          <a:xfrm>
            <a:off x="5181600" y="742950"/>
            <a:ext cx="3429000" cy="1874043"/>
          </a:xfrm>
          <a:prstGeom prst="rect">
            <a:avLst/>
          </a:prstGeo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ea typeface="League Spartan" charset="0"/>
                <a:cs typeface="Times New Roman" pitchFamily="18" charset="0"/>
              </a:rPr>
              <a:t>State Initiative for Capacity building </a:t>
            </a:r>
          </a:p>
        </p:txBody>
      </p:sp>
      <p:sp>
        <p:nvSpPr>
          <p:cNvPr id="7" name="Content Placeholder 2"/>
          <p:cNvSpPr>
            <a:spLocks noGrp="1"/>
          </p:cNvSpPr>
          <p:nvPr>
            <p:ph idx="1"/>
          </p:nvPr>
        </p:nvSpPr>
        <p:spPr>
          <a:xfrm>
            <a:off x="152400" y="895350"/>
            <a:ext cx="4854176" cy="4038600"/>
          </a:xfrm>
        </p:spPr>
        <p:txBody>
          <a:bodyPr>
            <a:noAutofit/>
          </a:bodyPr>
          <a:lstStyle/>
          <a:p>
            <a:pPr lvl="0" algn="just">
              <a:lnSpc>
                <a:spcPct val="110000"/>
              </a:lnSpc>
            </a:pPr>
            <a:r>
              <a:rPr lang="en-US" sz="1500" dirty="0" smtClean="0">
                <a:latin typeface="+mj-lt"/>
                <a:cs typeface="Times New Roman" pitchFamily="18" charset="0"/>
              </a:rPr>
              <a:t>SIHFW conducted residential 5 days orientation training of all districts CMS training with support of NHM  on various important topics like procurement and new NHM activity etc. </a:t>
            </a:r>
          </a:p>
          <a:p>
            <a:pPr lvl="0" algn="just">
              <a:lnSpc>
                <a:spcPct val="110000"/>
              </a:lnSpc>
            </a:pPr>
            <a:r>
              <a:rPr lang="en-US" sz="1500" dirty="0" smtClean="0">
                <a:latin typeface="+mj-lt"/>
                <a:cs typeface="Times New Roman" pitchFamily="18" charset="0"/>
              </a:rPr>
              <a:t>SIHFW has planned 12 days residential fundamental training of Medical Officers (Level 1 &amp; 2) in which all health </a:t>
            </a:r>
            <a:r>
              <a:rPr lang="en-US" sz="1500" dirty="0" err="1" smtClean="0">
                <a:latin typeface="+mj-lt"/>
                <a:cs typeface="Times New Roman" pitchFamily="18" charset="0"/>
              </a:rPr>
              <a:t>programmes</a:t>
            </a:r>
            <a:r>
              <a:rPr lang="en-US" sz="1500" dirty="0" smtClean="0">
                <a:latin typeface="+mj-lt"/>
                <a:cs typeface="Times New Roman" pitchFamily="18" charset="0"/>
              </a:rPr>
              <a:t> will be covered. </a:t>
            </a:r>
          </a:p>
          <a:p>
            <a:pPr lvl="0" algn="just">
              <a:lnSpc>
                <a:spcPct val="110000"/>
              </a:lnSpc>
            </a:pPr>
            <a:r>
              <a:rPr lang="en-US" sz="1500" dirty="0" smtClean="0">
                <a:latin typeface="+mj-lt"/>
                <a:cs typeface="Times New Roman" pitchFamily="18" charset="0"/>
              </a:rPr>
              <a:t>ANM Orientation 12 </a:t>
            </a:r>
            <a:r>
              <a:rPr lang="en-US" sz="1500" dirty="0">
                <a:latin typeface="+mj-lt"/>
                <a:cs typeface="Times New Roman" pitchFamily="18" charset="0"/>
              </a:rPr>
              <a:t>days residential </a:t>
            </a:r>
            <a:r>
              <a:rPr lang="en-US" sz="1500" dirty="0" smtClean="0">
                <a:latin typeface="+mj-lt"/>
                <a:cs typeface="Times New Roman" pitchFamily="18" charset="0"/>
              </a:rPr>
              <a:t>Training for newly joined ANMs is being planned at district level and 3 days </a:t>
            </a:r>
            <a:r>
              <a:rPr lang="en-US" sz="1500" dirty="0" err="1" smtClean="0">
                <a:latin typeface="+mj-lt"/>
                <a:cs typeface="Times New Roman" pitchFamily="18" charset="0"/>
              </a:rPr>
              <a:t>ToT</a:t>
            </a:r>
            <a:r>
              <a:rPr lang="en-US" sz="1500" dirty="0" smtClean="0">
                <a:latin typeface="+mj-lt"/>
                <a:cs typeface="Times New Roman" pitchFamily="18" charset="0"/>
              </a:rPr>
              <a:t> is scheduled from 9</a:t>
            </a:r>
            <a:r>
              <a:rPr lang="en-US" sz="1500" baseline="30000" dirty="0" smtClean="0">
                <a:latin typeface="+mj-lt"/>
                <a:cs typeface="Times New Roman" pitchFamily="18" charset="0"/>
              </a:rPr>
              <a:t>th</a:t>
            </a:r>
            <a:r>
              <a:rPr lang="en-US" sz="1500" dirty="0" smtClean="0">
                <a:latin typeface="+mj-lt"/>
                <a:cs typeface="Times New Roman" pitchFamily="18" charset="0"/>
              </a:rPr>
              <a:t>  November, 2022 at SIHFW. </a:t>
            </a:r>
            <a:endParaRPr lang="en-US" sz="1500" dirty="0">
              <a:latin typeface="+mj-lt"/>
              <a:cs typeface="Times New Roman" pitchFamily="18" charset="0"/>
            </a:endParaRPr>
          </a:p>
          <a:p>
            <a:pPr algn="just">
              <a:lnSpc>
                <a:spcPct val="110000"/>
              </a:lnSpc>
            </a:pPr>
            <a:r>
              <a:rPr lang="en-US" sz="1500" dirty="0">
                <a:latin typeface="+mj-lt"/>
                <a:cs typeface="Times New Roman" pitchFamily="18" charset="0"/>
              </a:rPr>
              <a:t>Initiated “fundamentals in </a:t>
            </a:r>
            <a:r>
              <a:rPr lang="en-US" sz="1500" dirty="0" err="1">
                <a:latin typeface="+mj-lt"/>
                <a:cs typeface="Times New Roman" pitchFamily="18" charset="0"/>
              </a:rPr>
              <a:t>abdomino</a:t>
            </a:r>
            <a:r>
              <a:rPr lang="en-US" sz="1500" dirty="0">
                <a:latin typeface="+mj-lt"/>
                <a:cs typeface="Times New Roman" pitchFamily="18" charset="0"/>
              </a:rPr>
              <a:t>-pelvic ultra-sonography: </a:t>
            </a:r>
            <a:r>
              <a:rPr lang="en-US" sz="1500" dirty="0" smtClean="0">
                <a:latin typeface="+mj-lt"/>
                <a:cs typeface="Times New Roman" pitchFamily="18" charset="0"/>
              </a:rPr>
              <a:t>level-one, Six  </a:t>
            </a:r>
            <a:r>
              <a:rPr lang="en-US" sz="1500" dirty="0">
                <a:latin typeface="+mj-lt"/>
                <a:cs typeface="Times New Roman" pitchFamily="18" charset="0"/>
              </a:rPr>
              <a:t>month course” in Government Medical College for PMHS doctors. Total 60 Doctors will be trained in a year</a:t>
            </a:r>
            <a:r>
              <a:rPr lang="en-US" sz="1500" dirty="0" smtClean="0">
                <a:latin typeface="+mj-lt"/>
                <a:cs typeface="Times New Roman" pitchFamily="18" charset="0"/>
              </a:rPr>
              <a:t>.</a:t>
            </a:r>
          </a:p>
        </p:txBody>
      </p:sp>
      <p:pic>
        <p:nvPicPr>
          <p:cNvPr id="8" name="Picture 7" descr="WhatsApp Image 2022-11-03 at 10.24.01.jpeg"/>
          <p:cNvPicPr>
            <a:picLocks noChangeAspect="1"/>
          </p:cNvPicPr>
          <p:nvPr/>
        </p:nvPicPr>
        <p:blipFill>
          <a:blip r:embed="rId2" cstate="print"/>
          <a:stretch>
            <a:fillRect/>
          </a:stretch>
        </p:blipFill>
        <p:spPr>
          <a:xfrm>
            <a:off x="5334000" y="819150"/>
            <a:ext cx="3581400" cy="1468554"/>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34000" y="2266950"/>
            <a:ext cx="3587379" cy="12954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257800" y="3486923"/>
            <a:ext cx="3657600" cy="1447027"/>
          </a:xfrm>
          <a:prstGeom prst="rect">
            <a:avLst/>
          </a:prstGeom>
          <a:effectLst/>
        </p:spPr>
      </p:pic>
    </p:spTree>
    <p:extLst>
      <p:ext uri="{BB962C8B-B14F-4D97-AF65-F5344CB8AC3E}">
        <p14:creationId xmlns="" xmlns:p14="http://schemas.microsoft.com/office/powerpoint/2010/main" val="3706799159"/>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National Program</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083144930"/>
              </p:ext>
            </p:extLst>
          </p:nvPr>
        </p:nvGraphicFramePr>
        <p:xfrm>
          <a:off x="141517" y="1276350"/>
          <a:ext cx="885577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rot="16200000">
            <a:off x="2642744" y="3038809"/>
            <a:ext cx="2140662" cy="346249"/>
          </a:xfrm>
          <a:prstGeom prst="rect">
            <a:avLst/>
          </a:prstGeom>
          <a:noFill/>
        </p:spPr>
        <p:txBody>
          <a:bodyPr wrap="square" lIns="68580" tIns="34290" rIns="68580" bIns="34290" rtlCol="0">
            <a:spAutoFit/>
          </a:bodyPr>
          <a:lstStyle/>
          <a:p>
            <a:r>
              <a:rPr lang="en-IN" b="1" dirty="0" smtClean="0">
                <a:solidFill>
                  <a:schemeClr val="bg1"/>
                </a:solidFill>
              </a:rPr>
              <a:t>38%  Increase</a:t>
            </a:r>
            <a:endParaRPr lang="en-IN" b="1" dirty="0">
              <a:solidFill>
                <a:schemeClr val="bg1"/>
              </a:solidFill>
            </a:endParaRPr>
          </a:p>
        </p:txBody>
      </p:sp>
      <p:sp>
        <p:nvSpPr>
          <p:cNvPr id="8" name="TextBox 7"/>
          <p:cNvSpPr txBox="1"/>
          <p:nvPr/>
        </p:nvSpPr>
        <p:spPr>
          <a:xfrm rot="16200000">
            <a:off x="3755757" y="2991178"/>
            <a:ext cx="2118110" cy="346249"/>
          </a:xfrm>
          <a:prstGeom prst="rect">
            <a:avLst/>
          </a:prstGeom>
          <a:noFill/>
        </p:spPr>
        <p:txBody>
          <a:bodyPr wrap="square" lIns="68580" tIns="34290" rIns="68580" bIns="34290" rtlCol="0">
            <a:spAutoFit/>
          </a:bodyPr>
          <a:lstStyle/>
          <a:p>
            <a:r>
              <a:rPr lang="en-IN" b="1" dirty="0" smtClean="0">
                <a:solidFill>
                  <a:schemeClr val="bg1"/>
                </a:solidFill>
              </a:rPr>
              <a:t>19 %  </a:t>
            </a:r>
            <a:r>
              <a:rPr lang="en-IN" sz="1600" b="1" dirty="0" smtClean="0">
                <a:solidFill>
                  <a:schemeClr val="bg1"/>
                </a:solidFill>
              </a:rPr>
              <a:t>Increase</a:t>
            </a:r>
            <a:endParaRPr lang="en-IN" sz="1500" b="1" dirty="0">
              <a:solidFill>
                <a:schemeClr val="bg1"/>
              </a:solidFill>
            </a:endParaRPr>
          </a:p>
        </p:txBody>
      </p:sp>
      <p:graphicFrame>
        <p:nvGraphicFramePr>
          <p:cNvPr id="9" name="Table 8"/>
          <p:cNvGraphicFramePr>
            <a:graphicFrameLocks noGrp="1"/>
          </p:cNvGraphicFramePr>
          <p:nvPr>
            <p:extLst>
              <p:ext uri="{D42A27DB-BD31-4B8C-83A1-F6EECF244321}">
                <p14:modId xmlns="" xmlns:p14="http://schemas.microsoft.com/office/powerpoint/2010/main" val="2195408834"/>
              </p:ext>
            </p:extLst>
          </p:nvPr>
        </p:nvGraphicFramePr>
        <p:xfrm>
          <a:off x="762001" y="1276351"/>
          <a:ext cx="2666999" cy="1049655"/>
        </p:xfrm>
        <a:graphic>
          <a:graphicData uri="http://schemas.openxmlformats.org/drawingml/2006/table">
            <a:tbl>
              <a:tblPr firstRow="1" bandRow="1">
                <a:tableStyleId>{5C22544A-7EE6-4342-B048-85BDC9FD1C3A}</a:tableStyleId>
              </a:tblPr>
              <a:tblGrid>
                <a:gridCol w="395112"/>
                <a:gridCol w="554646"/>
                <a:gridCol w="721812"/>
                <a:gridCol w="995429"/>
              </a:tblGrid>
              <a:tr h="325755">
                <a:tc>
                  <a:txBody>
                    <a:bodyPr/>
                    <a:lstStyle/>
                    <a:p>
                      <a:pPr algn="ctr" fontAlgn="ctr"/>
                      <a:r>
                        <a:rPr lang="en-US" sz="1100" b="1" u="none" strike="noStrike" dirty="0">
                          <a:solidFill>
                            <a:schemeClr val="bg1"/>
                          </a:solidFill>
                          <a:latin typeface="+mn-lt"/>
                        </a:rPr>
                        <a:t>Year</a:t>
                      </a:r>
                      <a:endParaRPr lang="en-US" sz="1100" b="1" i="0" u="none" strike="noStrike" dirty="0">
                        <a:solidFill>
                          <a:schemeClr val="bg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n-US" sz="1100" b="1" u="none" strike="noStrike" dirty="0">
                          <a:solidFill>
                            <a:schemeClr val="bg1"/>
                          </a:solidFill>
                          <a:latin typeface="+mn-lt"/>
                        </a:rPr>
                        <a:t>Expected</a:t>
                      </a:r>
                      <a:endParaRPr lang="en-US" sz="1100" b="1" i="0" u="none" strike="noStrike" dirty="0">
                        <a:solidFill>
                          <a:schemeClr val="bg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n-US" sz="1100" b="1" u="none" strike="noStrike" dirty="0" smtClean="0">
                          <a:solidFill>
                            <a:schemeClr val="bg1"/>
                          </a:solidFill>
                          <a:latin typeface="+mn-lt"/>
                        </a:rPr>
                        <a:t>Achievement</a:t>
                      </a:r>
                      <a:endParaRPr lang="en-US" sz="1100" b="1" i="0" u="none" strike="noStrike" dirty="0">
                        <a:solidFill>
                          <a:schemeClr val="bg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n-US" sz="1100" b="1" i="0" u="none" strike="noStrike" dirty="0" smtClean="0">
                          <a:solidFill>
                            <a:schemeClr val="bg1"/>
                          </a:solidFill>
                          <a:latin typeface="+mn-lt"/>
                        </a:rPr>
                        <a:t>% Achieved  target</a:t>
                      </a:r>
                      <a:endParaRPr lang="en-US" sz="1100" b="1" i="0" u="none" strike="noStrike" dirty="0">
                        <a:solidFill>
                          <a:schemeClr val="bg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177165">
                <a:tc>
                  <a:txBody>
                    <a:bodyPr/>
                    <a:lstStyle/>
                    <a:p>
                      <a:pPr algn="ctr" fontAlgn="ctr"/>
                      <a:r>
                        <a:rPr lang="en-US" sz="1100" b="1" u="none" strike="noStrike" dirty="0" smtClean="0">
                          <a:solidFill>
                            <a:schemeClr val="tx1"/>
                          </a:solidFill>
                          <a:latin typeface="+mn-lt"/>
                        </a:rPr>
                        <a:t>2019 </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i="0" u="none" strike="noStrike" dirty="0" smtClean="0">
                          <a:solidFill>
                            <a:schemeClr val="tx1"/>
                          </a:solidFill>
                          <a:latin typeface="+mn-lt"/>
                        </a:rPr>
                        <a:t>251</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i="0" u="none" strike="noStrike" dirty="0" smtClean="0">
                          <a:solidFill>
                            <a:schemeClr val="tx1"/>
                          </a:solidFill>
                          <a:latin typeface="+mn-lt"/>
                        </a:rPr>
                        <a:t>213</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i="0" u="none" strike="noStrike" dirty="0" smtClean="0">
                          <a:solidFill>
                            <a:schemeClr val="tx1"/>
                          </a:solidFill>
                          <a:latin typeface="+mn-lt"/>
                        </a:rPr>
                        <a:t>85%</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7165">
                <a:tc>
                  <a:txBody>
                    <a:bodyPr/>
                    <a:lstStyle/>
                    <a:p>
                      <a:pPr algn="ctr" fontAlgn="ctr"/>
                      <a:r>
                        <a:rPr lang="en-US" sz="1100" b="1" i="0" u="none" strike="noStrike" dirty="0" smtClean="0">
                          <a:solidFill>
                            <a:schemeClr val="tx1"/>
                          </a:solidFill>
                          <a:latin typeface="+mn-lt"/>
                        </a:rPr>
                        <a:t>2020</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i="0" u="none" strike="noStrike" dirty="0" smtClean="0">
                          <a:solidFill>
                            <a:schemeClr val="tx1"/>
                          </a:solidFill>
                          <a:latin typeface="+mn-lt"/>
                        </a:rPr>
                        <a:t>261</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solidFill>
                            <a:schemeClr val="tx1"/>
                          </a:solidFill>
                          <a:latin typeface="+mn-lt"/>
                        </a:rPr>
                        <a:t>158</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solidFill>
                            <a:schemeClr val="tx1"/>
                          </a:solidFill>
                          <a:latin typeface="+mn-lt"/>
                        </a:rPr>
                        <a:t>61%</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7165">
                <a:tc>
                  <a:txBody>
                    <a:bodyPr/>
                    <a:lstStyle/>
                    <a:p>
                      <a:pPr algn="ctr" fontAlgn="ctr"/>
                      <a:r>
                        <a:rPr lang="en-US" sz="1100" b="1" i="0" u="none" strike="noStrike" dirty="0" smtClean="0">
                          <a:solidFill>
                            <a:schemeClr val="tx1"/>
                          </a:solidFill>
                          <a:latin typeface="+mn-lt"/>
                        </a:rPr>
                        <a:t>2021</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i="0" u="none" strike="noStrike" dirty="0" smtClean="0">
                          <a:solidFill>
                            <a:schemeClr val="tx1"/>
                          </a:solidFill>
                          <a:latin typeface="+mn-lt"/>
                        </a:rPr>
                        <a:t>258</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solidFill>
                            <a:schemeClr val="tx1"/>
                          </a:solidFill>
                          <a:latin typeface="+mn-lt"/>
                        </a:rPr>
                        <a:t>193</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solidFill>
                            <a:schemeClr val="tx1"/>
                          </a:solidFill>
                          <a:latin typeface="+mn-lt"/>
                        </a:rPr>
                        <a:t>76% </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7165">
                <a:tc>
                  <a:txBody>
                    <a:bodyPr/>
                    <a:lstStyle/>
                    <a:p>
                      <a:pPr algn="ctr" fontAlgn="ctr"/>
                      <a:r>
                        <a:rPr lang="en-IN" sz="1100" b="1" i="0" u="none" strike="noStrike" dirty="0" smtClean="0">
                          <a:solidFill>
                            <a:schemeClr val="tx1"/>
                          </a:solidFill>
                          <a:latin typeface="+mn-lt"/>
                        </a:rPr>
                        <a:t>2022</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i="0" u="none" strike="noStrike" dirty="0" smtClean="0">
                          <a:solidFill>
                            <a:schemeClr val="tx1"/>
                          </a:solidFill>
                          <a:latin typeface="+mn-lt"/>
                        </a:rPr>
                        <a:t>230</a:t>
                      </a:r>
                      <a:endParaRPr lang="en-US" sz="1100" b="1" i="0" u="none" strike="noStrike"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solidFill>
                            <a:schemeClr val="tx1"/>
                          </a:solidFill>
                          <a:latin typeface="+mn-lt"/>
                        </a:rPr>
                        <a:t>212</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solidFill>
                            <a:schemeClr val="tx1"/>
                          </a:solidFill>
                          <a:latin typeface="+mn-lt"/>
                        </a:rPr>
                        <a:t>92%</a:t>
                      </a:r>
                      <a:endParaRPr lang="en-US" sz="1100" b="1" dirty="0">
                        <a:solidFill>
                          <a:schemeClr val="tx1"/>
                        </a:solidFill>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1" name="TextBox 1"/>
          <p:cNvSpPr txBox="1"/>
          <p:nvPr/>
        </p:nvSpPr>
        <p:spPr>
          <a:xfrm>
            <a:off x="5867400" y="4781550"/>
            <a:ext cx="3166053" cy="195416"/>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lIns="68580" tIns="34290" rIns="68580" bIns="34290"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smtClean="0"/>
              <a:t>Data as on  28</a:t>
            </a:r>
            <a:r>
              <a:rPr lang="en-US" b="1" baseline="30000" dirty="0" smtClean="0"/>
              <a:t>th</a:t>
            </a:r>
            <a:r>
              <a:rPr lang="en-US" b="1" dirty="0" smtClean="0"/>
              <a:t>  Oct’2022 as per Nikshay Portal</a:t>
            </a:r>
            <a:endParaRPr lang="en-US" sz="800" b="1" dirty="0"/>
          </a:p>
        </p:txBody>
      </p:sp>
      <p:sp>
        <p:nvSpPr>
          <p:cNvPr id="10" name="TextBox 9"/>
          <p:cNvSpPr txBox="1"/>
          <p:nvPr/>
        </p:nvSpPr>
        <p:spPr>
          <a:xfrm>
            <a:off x="304800" y="4781551"/>
            <a:ext cx="5016063" cy="315471"/>
          </a:xfrm>
          <a:prstGeom prst="rect">
            <a:avLst/>
          </a:prstGeom>
          <a:noFill/>
        </p:spPr>
        <p:txBody>
          <a:bodyPr wrap="square" lIns="68580" tIns="34290" rIns="68580" bIns="34290" rtlCol="0">
            <a:spAutoFit/>
          </a:bodyPr>
          <a:lstStyle/>
          <a:p>
            <a:r>
              <a:rPr lang="en-IN" sz="1600" b="1" dirty="0" smtClean="0">
                <a:solidFill>
                  <a:srgbClr val="002060"/>
                </a:solidFill>
              </a:rPr>
              <a:t>Year 2022: data 1</a:t>
            </a:r>
            <a:r>
              <a:rPr lang="en-IN" sz="1600" b="1" baseline="30000" dirty="0" smtClean="0">
                <a:solidFill>
                  <a:srgbClr val="002060"/>
                </a:solidFill>
              </a:rPr>
              <a:t>st</a:t>
            </a:r>
            <a:r>
              <a:rPr lang="en-IN" sz="1600" b="1" dirty="0" smtClean="0">
                <a:solidFill>
                  <a:srgbClr val="002060"/>
                </a:solidFill>
              </a:rPr>
              <a:t> January to 27</a:t>
            </a:r>
            <a:r>
              <a:rPr lang="en-IN" sz="1600" b="1" baseline="30000" dirty="0" smtClean="0">
                <a:solidFill>
                  <a:srgbClr val="002060"/>
                </a:solidFill>
              </a:rPr>
              <a:t>th</a:t>
            </a:r>
            <a:r>
              <a:rPr lang="en-IN" sz="1600" b="1" dirty="0" smtClean="0">
                <a:solidFill>
                  <a:srgbClr val="002060"/>
                </a:solidFill>
              </a:rPr>
              <a:t> Oct</a:t>
            </a:r>
            <a:endParaRPr lang="en-US" sz="1600" b="1" dirty="0">
              <a:solidFill>
                <a:srgbClr val="002060"/>
              </a:solidFill>
            </a:endParaRPr>
          </a:p>
        </p:txBody>
      </p:sp>
      <p:sp>
        <p:nvSpPr>
          <p:cNvPr id="13"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National Tuberculosis Elimination </a:t>
            </a:r>
            <a:r>
              <a:rPr lang="en-US" sz="2800" b="1" dirty="0" err="1" smtClean="0">
                <a:solidFill>
                  <a:schemeClr val="bg1"/>
                </a:solidFill>
              </a:rPr>
              <a:t>Programme</a:t>
            </a:r>
            <a:r>
              <a:rPr lang="en-US" sz="2800" b="1" dirty="0" smtClean="0">
                <a:solidFill>
                  <a:schemeClr val="bg1"/>
                </a:solidFill>
              </a:rPr>
              <a:t> (NTEP)</a:t>
            </a:r>
            <a:endParaRPr lang="en-US" sz="2800" b="1" dirty="0">
              <a:solidFill>
                <a:schemeClr val="bg1"/>
              </a:solidFill>
            </a:endParaRPr>
          </a:p>
        </p:txBody>
      </p:sp>
      <p:sp>
        <p:nvSpPr>
          <p:cNvPr id="14" name="Rectangle 13"/>
          <p:cNvSpPr/>
          <p:nvPr/>
        </p:nvSpPr>
        <p:spPr>
          <a:xfrm>
            <a:off x="381000" y="742950"/>
            <a:ext cx="5410200" cy="369332"/>
          </a:xfrm>
          <a:prstGeom prst="rect">
            <a:avLst/>
          </a:prstGeom>
        </p:spPr>
        <p:txBody>
          <a:bodyPr wrap="square">
            <a:spAutoFit/>
          </a:bodyPr>
          <a:lstStyle/>
          <a:p>
            <a:r>
              <a:rPr lang="en-US" b="1" dirty="0" smtClean="0"/>
              <a:t>TB Case Notification Status- Total (Public + Private)</a:t>
            </a:r>
            <a:endParaRPr lang="en-US" dirty="0"/>
          </a:p>
        </p:txBody>
      </p:sp>
    </p:spTree>
    <p:extLst>
      <p:ext uri="{BB962C8B-B14F-4D97-AF65-F5344CB8AC3E}">
        <p14:creationId xmlns="" xmlns:p14="http://schemas.microsoft.com/office/powerpoint/2010/main" val="2304642886"/>
      </p:ext>
    </p:extLst>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Month wise Notification Status Year 2019 to 2022</a:t>
            </a:r>
            <a:endParaRPr lang="en-US" sz="2800" b="1" dirty="0">
              <a:solidFill>
                <a:schemeClr val="bg1"/>
              </a:solidFill>
            </a:endParaRPr>
          </a:p>
        </p:txBody>
      </p:sp>
      <p:graphicFrame>
        <p:nvGraphicFramePr>
          <p:cNvPr id="9" name="Content Placeholder 5"/>
          <p:cNvGraphicFramePr>
            <a:graphicFrameLocks noGrp="1"/>
          </p:cNvGraphicFramePr>
          <p:nvPr>
            <p:ph sz="half" idx="1"/>
            <p:extLst>
              <p:ext uri="{D42A27DB-BD31-4B8C-83A1-F6EECF244321}">
                <p14:modId xmlns="" xmlns:p14="http://schemas.microsoft.com/office/powerpoint/2010/main" val="2642900058"/>
              </p:ext>
            </p:extLst>
          </p:nvPr>
        </p:nvGraphicFramePr>
        <p:xfrm>
          <a:off x="152400" y="895350"/>
          <a:ext cx="883920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p:cNvSpPr txBox="1"/>
          <p:nvPr/>
        </p:nvSpPr>
        <p:spPr>
          <a:xfrm>
            <a:off x="76200" y="4781551"/>
            <a:ext cx="4343400"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smtClean="0">
                <a:ln>
                  <a:noFill/>
                </a:ln>
                <a:solidFill>
                  <a:sysClr val="windowText" lastClr="000000"/>
                </a:solidFill>
                <a:effectLst/>
                <a:uLnTx/>
                <a:uFillTx/>
                <a:latin typeface="Calibri"/>
                <a:ea typeface="+mn-ea"/>
                <a:cs typeface="+mn-cs"/>
              </a:rPr>
              <a:t>Notification Dec’2019- 34010, Dec’2020-34367, Dec’2021- 35947</a:t>
            </a:r>
            <a:endParaRPr kumimoji="0" lang="en-US" sz="12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2" name="TextBox 1"/>
          <p:cNvSpPr txBox="1"/>
          <p:nvPr/>
        </p:nvSpPr>
        <p:spPr>
          <a:xfrm>
            <a:off x="4572000" y="4781551"/>
            <a:ext cx="4495800" cy="260555"/>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200" b="1" dirty="0" smtClean="0"/>
              <a:t>Year 2022:Data as on  28</a:t>
            </a:r>
            <a:r>
              <a:rPr lang="en-US" sz="1200" b="1" baseline="30000" dirty="0" smtClean="0"/>
              <a:t>th</a:t>
            </a:r>
            <a:r>
              <a:rPr lang="en-US" sz="1200" b="1" dirty="0" smtClean="0"/>
              <a:t>  Oct’2022 as per Nikshay Portal</a:t>
            </a:r>
            <a:endParaRPr lang="en-US" sz="1000" b="1"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691939128"/>
              </p:ext>
            </p:extLst>
          </p:nvPr>
        </p:nvGraphicFramePr>
        <p:xfrm>
          <a:off x="213851" y="819150"/>
          <a:ext cx="8742492" cy="396240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p:cNvSpPr txBox="1"/>
          <p:nvPr/>
        </p:nvSpPr>
        <p:spPr>
          <a:xfrm rot="16200000">
            <a:off x="2825512" y="3169443"/>
            <a:ext cx="1805909" cy="315471"/>
          </a:xfrm>
          <a:prstGeom prst="rect">
            <a:avLst/>
          </a:prstGeom>
          <a:noFill/>
        </p:spPr>
        <p:txBody>
          <a:bodyPr wrap="square" lIns="68580" tIns="34290" rIns="68580" bIns="34290" rtlCol="0">
            <a:spAutoFit/>
          </a:bodyPr>
          <a:lstStyle/>
          <a:p>
            <a:r>
              <a:rPr lang="en-IN" sz="1600" b="1" dirty="0" smtClean="0">
                <a:solidFill>
                  <a:schemeClr val="bg1"/>
                </a:solidFill>
              </a:rPr>
              <a:t>27 %  Increase</a:t>
            </a:r>
            <a:endParaRPr lang="en-IN" sz="1600" b="1" dirty="0">
              <a:solidFill>
                <a:schemeClr val="bg1"/>
              </a:solidFill>
            </a:endParaRPr>
          </a:p>
        </p:txBody>
      </p:sp>
      <p:graphicFrame>
        <p:nvGraphicFramePr>
          <p:cNvPr id="11" name="Table 10"/>
          <p:cNvGraphicFramePr>
            <a:graphicFrameLocks noGrp="1"/>
          </p:cNvGraphicFramePr>
          <p:nvPr>
            <p:extLst>
              <p:ext uri="{D42A27DB-BD31-4B8C-83A1-F6EECF244321}">
                <p14:modId xmlns="" xmlns:p14="http://schemas.microsoft.com/office/powerpoint/2010/main" val="3643340798"/>
              </p:ext>
            </p:extLst>
          </p:nvPr>
        </p:nvGraphicFramePr>
        <p:xfrm>
          <a:off x="914400" y="819151"/>
          <a:ext cx="2456887" cy="1066799"/>
        </p:xfrm>
        <a:graphic>
          <a:graphicData uri="http://schemas.openxmlformats.org/drawingml/2006/table">
            <a:tbl>
              <a:tblPr firstRow="1" bandRow="1">
                <a:tableStyleId>{5C22544A-7EE6-4342-B048-85BDC9FD1C3A}</a:tableStyleId>
              </a:tblPr>
              <a:tblGrid>
                <a:gridCol w="342424"/>
                <a:gridCol w="495824"/>
                <a:gridCol w="687419"/>
                <a:gridCol w="931220"/>
              </a:tblGrid>
              <a:tr h="178407">
                <a:tc>
                  <a:txBody>
                    <a:bodyPr/>
                    <a:lstStyle/>
                    <a:p>
                      <a:pPr algn="ctr" fontAlgn="ctr"/>
                      <a:r>
                        <a:rPr lang="en-US" sz="900" dirty="0"/>
                        <a:t>Year</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n-US" sz="900" dirty="0" smtClean="0"/>
                        <a:t>Expected </a:t>
                      </a:r>
                      <a:endParaRPr lang="en-US" sz="900"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fontAlgn="ctr"/>
                      <a:r>
                        <a:rPr lang="en-US" sz="900" dirty="0" smtClean="0"/>
                        <a:t>Achievement </a:t>
                      </a:r>
                      <a:endParaRPr lang="en-US" sz="900"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900" dirty="0" smtClean="0"/>
                        <a:t>% Achieved  target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r>
              <a:tr h="222098">
                <a:tc>
                  <a:txBody>
                    <a:bodyPr/>
                    <a:lstStyle/>
                    <a:p>
                      <a:pPr algn="ctr" fontAlgn="ctr"/>
                      <a:r>
                        <a:rPr lang="en-US" sz="1100" b="1" dirty="0" smtClean="0"/>
                        <a:t>2019 </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163</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143</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87%</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2098">
                <a:tc>
                  <a:txBody>
                    <a:bodyPr/>
                    <a:lstStyle/>
                    <a:p>
                      <a:pPr algn="ctr" fontAlgn="ctr"/>
                      <a:r>
                        <a:rPr lang="en-US" sz="1100" b="1" dirty="0" smtClean="0"/>
                        <a:t>2020</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163</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104</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65%</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2098">
                <a:tc>
                  <a:txBody>
                    <a:bodyPr/>
                    <a:lstStyle/>
                    <a:p>
                      <a:pPr algn="ctr" fontAlgn="ctr"/>
                      <a:r>
                        <a:rPr lang="en-US" sz="1100" b="1" dirty="0" smtClean="0"/>
                        <a:t>2021</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162</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150</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t>97% </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22098">
                <a:tc>
                  <a:txBody>
                    <a:bodyPr/>
                    <a:lstStyle/>
                    <a:p>
                      <a:pPr algn="ctr" fontAlgn="ctr"/>
                      <a:r>
                        <a:rPr lang="en-IN" sz="1100" b="1" dirty="0" smtClean="0"/>
                        <a:t>2022</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t>152</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t>156</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t>103%</a:t>
                      </a:r>
                      <a:endParaRPr lang="en-US" sz="1100" b="1" dirty="0"/>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TextBox 7"/>
          <p:cNvSpPr txBox="1"/>
          <p:nvPr/>
        </p:nvSpPr>
        <p:spPr>
          <a:xfrm rot="16200000">
            <a:off x="1682512" y="3211973"/>
            <a:ext cx="1805909" cy="315471"/>
          </a:xfrm>
          <a:prstGeom prst="rect">
            <a:avLst/>
          </a:prstGeom>
          <a:noFill/>
        </p:spPr>
        <p:txBody>
          <a:bodyPr wrap="square" lIns="68580" tIns="34290" rIns="68580" bIns="34290" rtlCol="0">
            <a:spAutoFit/>
          </a:bodyPr>
          <a:lstStyle/>
          <a:p>
            <a:r>
              <a:rPr lang="en-IN" sz="1600" b="1" dirty="0" smtClean="0">
                <a:solidFill>
                  <a:schemeClr val="bg1"/>
                </a:solidFill>
              </a:rPr>
              <a:t>5 %  Increase</a:t>
            </a:r>
            <a:endParaRPr lang="en-IN" sz="1600" b="1" dirty="0">
              <a:solidFill>
                <a:schemeClr val="bg1"/>
              </a:solidFill>
            </a:endParaRPr>
          </a:p>
        </p:txBody>
      </p:sp>
      <p:sp>
        <p:nvSpPr>
          <p:cNvPr id="9" name="TextBox 1"/>
          <p:cNvSpPr txBox="1"/>
          <p:nvPr/>
        </p:nvSpPr>
        <p:spPr>
          <a:xfrm>
            <a:off x="5896306" y="4912618"/>
            <a:ext cx="3166053" cy="195416"/>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lIns="68580" tIns="34290" rIns="68580" bIns="34290"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smtClean="0"/>
              <a:t>Data as on  28</a:t>
            </a:r>
            <a:r>
              <a:rPr lang="en-US" b="1" baseline="30000" dirty="0" smtClean="0"/>
              <a:t>th</a:t>
            </a:r>
            <a:r>
              <a:rPr lang="en-US" b="1" dirty="0" smtClean="0"/>
              <a:t>  Oct’2022 as per Nikshay Portal</a:t>
            </a:r>
            <a:endParaRPr lang="en-US" sz="800" b="1" dirty="0"/>
          </a:p>
        </p:txBody>
      </p:sp>
      <p:sp>
        <p:nvSpPr>
          <p:cNvPr id="14" name="TextBox 13"/>
          <p:cNvSpPr txBox="1"/>
          <p:nvPr/>
        </p:nvSpPr>
        <p:spPr>
          <a:xfrm>
            <a:off x="2395536" y="4866501"/>
            <a:ext cx="2925329" cy="253916"/>
          </a:xfrm>
          <a:prstGeom prst="rect">
            <a:avLst/>
          </a:prstGeom>
          <a:noFill/>
        </p:spPr>
        <p:txBody>
          <a:bodyPr wrap="square" lIns="68580" tIns="34290" rIns="68580" bIns="34290" rtlCol="0">
            <a:spAutoFit/>
          </a:bodyPr>
          <a:lstStyle/>
          <a:p>
            <a:r>
              <a:rPr lang="en-IN" sz="1200" b="1" dirty="0" smtClean="0">
                <a:solidFill>
                  <a:srgbClr val="002060"/>
                </a:solidFill>
              </a:rPr>
              <a:t>Year 2022: data 1</a:t>
            </a:r>
            <a:r>
              <a:rPr lang="en-IN" sz="1200" b="1" baseline="30000" dirty="0" smtClean="0">
                <a:solidFill>
                  <a:srgbClr val="002060"/>
                </a:solidFill>
              </a:rPr>
              <a:t>st</a:t>
            </a:r>
            <a:r>
              <a:rPr lang="en-IN" sz="1200" b="1" dirty="0" smtClean="0">
                <a:solidFill>
                  <a:srgbClr val="002060"/>
                </a:solidFill>
              </a:rPr>
              <a:t> January to 27</a:t>
            </a:r>
            <a:r>
              <a:rPr lang="en-IN" sz="1200" b="1" baseline="30000" dirty="0" smtClean="0">
                <a:solidFill>
                  <a:srgbClr val="002060"/>
                </a:solidFill>
              </a:rPr>
              <a:t>th</a:t>
            </a:r>
            <a:r>
              <a:rPr lang="en-IN" sz="1200" b="1" dirty="0" smtClean="0">
                <a:solidFill>
                  <a:srgbClr val="002060"/>
                </a:solidFill>
              </a:rPr>
              <a:t> Oct</a:t>
            </a:r>
            <a:endParaRPr lang="en-US" sz="1200" b="1" dirty="0">
              <a:solidFill>
                <a:srgbClr val="002060"/>
              </a:solidFill>
            </a:endParaRPr>
          </a:p>
        </p:txBody>
      </p:sp>
      <p:sp>
        <p:nvSpPr>
          <p:cNvPr id="13"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ea typeface="+mn-ea"/>
                <a:cs typeface="+mn-cs"/>
              </a:rPr>
              <a:t>TB Case Notification Status- Public</a:t>
            </a:r>
            <a:endParaRPr lang="en-US" sz="1600" b="1" dirty="0">
              <a:solidFill>
                <a:schemeClr val="bg1"/>
              </a:solidFill>
            </a:endParaRPr>
          </a:p>
        </p:txBody>
      </p:sp>
    </p:spTree>
    <p:extLst>
      <p:ext uri="{BB962C8B-B14F-4D97-AF65-F5344CB8AC3E}">
        <p14:creationId xmlns="" xmlns:p14="http://schemas.microsoft.com/office/powerpoint/2010/main" val="3717262134"/>
      </p:ext>
    </p:extLst>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2919439696"/>
              </p:ext>
            </p:extLst>
          </p:nvPr>
        </p:nvGraphicFramePr>
        <p:xfrm>
          <a:off x="130629" y="933511"/>
          <a:ext cx="8692649" cy="39777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p:cNvGraphicFramePr>
            <a:graphicFrameLocks noGrp="1"/>
          </p:cNvGraphicFramePr>
          <p:nvPr/>
        </p:nvGraphicFramePr>
        <p:xfrm>
          <a:off x="962170" y="931463"/>
          <a:ext cx="2778253" cy="1360743"/>
        </p:xfrm>
        <a:graphic>
          <a:graphicData uri="http://schemas.openxmlformats.org/drawingml/2006/table">
            <a:tbl>
              <a:tblPr firstRow="1" bandRow="1">
                <a:tableStyleId>{5C22544A-7EE6-4342-B048-85BDC9FD1C3A}</a:tableStyleId>
              </a:tblPr>
              <a:tblGrid>
                <a:gridCol w="398383"/>
                <a:gridCol w="544402"/>
                <a:gridCol w="769096"/>
                <a:gridCol w="1066372"/>
              </a:tblGrid>
              <a:tr h="325755">
                <a:tc>
                  <a:txBody>
                    <a:bodyPr/>
                    <a:lstStyle/>
                    <a:p>
                      <a:pPr algn="ctr" fontAlgn="ctr"/>
                      <a:r>
                        <a:rPr lang="en-US" sz="1100" dirty="0">
                          <a:latin typeface="+mn-lt"/>
                        </a:rPr>
                        <a:t>Year</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100" dirty="0">
                          <a:latin typeface="+mn-lt"/>
                        </a:rPr>
                        <a:t>Expected</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100" dirty="0" smtClean="0">
                          <a:latin typeface="+mn-lt"/>
                        </a:rPr>
                        <a:t>Achievement</a:t>
                      </a:r>
                      <a:endParaRPr lang="en-US" sz="1100"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dirty="0" smtClean="0">
                          <a:latin typeface="+mn-lt"/>
                        </a:rPr>
                        <a:t>% Achieved  target</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254937">
                <a:tc>
                  <a:txBody>
                    <a:bodyPr/>
                    <a:lstStyle/>
                    <a:p>
                      <a:pPr algn="ctr" fontAlgn="ctr"/>
                      <a:r>
                        <a:rPr lang="en-US" sz="1100" b="1" dirty="0" smtClean="0">
                          <a:latin typeface="+mn-lt"/>
                        </a:rPr>
                        <a:t>2019</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latin typeface="+mn-lt"/>
                        </a:rPr>
                        <a:t>88</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latin typeface="+mn-lt"/>
                        </a:rPr>
                        <a:t>70</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latin typeface="+mn-lt"/>
                        </a:rPr>
                        <a:t>80%</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4937">
                <a:tc>
                  <a:txBody>
                    <a:bodyPr/>
                    <a:lstStyle/>
                    <a:p>
                      <a:pPr algn="ctr" fontAlgn="ctr"/>
                      <a:r>
                        <a:rPr lang="en-US" sz="1100" b="1" dirty="0" smtClean="0">
                          <a:latin typeface="+mn-lt"/>
                        </a:rPr>
                        <a:t>2020</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latin typeface="+mn-lt"/>
                        </a:rPr>
                        <a:t>98</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dirty="0" smtClean="0">
                          <a:latin typeface="+mn-lt"/>
                        </a:rPr>
                        <a:t>53</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dirty="0" smtClean="0">
                          <a:latin typeface="+mn-lt"/>
                        </a:rPr>
                        <a:t>56%</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4937">
                <a:tc>
                  <a:txBody>
                    <a:bodyPr/>
                    <a:lstStyle/>
                    <a:p>
                      <a:pPr algn="ctr" fontAlgn="ctr"/>
                      <a:r>
                        <a:rPr lang="en-US" sz="1100" b="1" dirty="0" smtClean="0">
                          <a:latin typeface="+mn-lt"/>
                        </a:rPr>
                        <a:t>2021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100" b="1" dirty="0" smtClean="0">
                          <a:latin typeface="+mn-lt"/>
                        </a:rPr>
                        <a:t>96</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100" b="1" dirty="0" smtClean="0">
                          <a:latin typeface="+mn-lt"/>
                        </a:rPr>
                        <a:t>52</a:t>
                      </a:r>
                      <a:endParaRPr lang="en-US" sz="1100" b="1" dirty="0" smtClean="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b="1" dirty="0" smtClean="0">
                          <a:latin typeface="+mn-lt"/>
                        </a:rPr>
                        <a:t>71%</a:t>
                      </a: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4937">
                <a:tc>
                  <a:txBody>
                    <a:bodyPr/>
                    <a:lstStyle/>
                    <a:p>
                      <a:pPr algn="ctr" fontAlgn="ctr"/>
                      <a:r>
                        <a:rPr lang="en-IN" sz="1100" b="1" dirty="0" smtClean="0">
                          <a:latin typeface="+mn-lt"/>
                        </a:rPr>
                        <a:t>2022</a:t>
                      </a:r>
                      <a:endParaRPr lang="en-US" sz="1100" b="1" dirty="0" smtClean="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IN" sz="1100" b="1" dirty="0" smtClean="0">
                          <a:latin typeface="+mn-lt"/>
                        </a:rPr>
                        <a:t>78</a:t>
                      </a:r>
                      <a:endParaRPr lang="en-US" sz="1100" b="1" dirty="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100" b="1" dirty="0" smtClean="0">
                          <a:latin typeface="+mn-lt"/>
                        </a:rPr>
                        <a:t>56</a:t>
                      </a:r>
                      <a:endParaRPr lang="en-US" sz="1100" b="1" dirty="0" smtClean="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100" b="1" dirty="0" smtClean="0">
                          <a:latin typeface="+mn-lt"/>
                        </a:rPr>
                        <a:t>72%</a:t>
                      </a:r>
                      <a:endParaRPr lang="en-US" sz="1100" b="1" dirty="0" smtClean="0">
                        <a:latin typeface="+mn-lt"/>
                      </a:endParaRPr>
                    </a:p>
                  </a:txBody>
                  <a:tcPr marL="5715" marR="5715" marT="571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extBox 5"/>
          <p:cNvSpPr txBox="1"/>
          <p:nvPr/>
        </p:nvSpPr>
        <p:spPr>
          <a:xfrm>
            <a:off x="7559569" y="1494608"/>
            <a:ext cx="1251983" cy="715581"/>
          </a:xfrm>
          <a:prstGeom prst="rect">
            <a:avLst/>
          </a:prstGeom>
          <a:solidFill>
            <a:schemeClr val="accent4">
              <a:lumMod val="40000"/>
              <a:lumOff val="60000"/>
            </a:schemeClr>
          </a:solidFill>
        </p:spPr>
        <p:txBody>
          <a:bodyPr wrap="square" lIns="68580" tIns="34290" rIns="68580" bIns="34290" rtlCol="0">
            <a:spAutoFit/>
          </a:bodyPr>
          <a:lstStyle/>
          <a:p>
            <a:pPr algn="ctr"/>
            <a:r>
              <a:rPr lang="en-IN" sz="1400" dirty="0" smtClean="0">
                <a:solidFill>
                  <a:srgbClr val="FF0000"/>
                </a:solidFill>
              </a:rPr>
              <a:t>-10% decrease as compare to Year 2021</a:t>
            </a:r>
            <a:endParaRPr lang="en-US" sz="1400" dirty="0">
              <a:solidFill>
                <a:srgbClr val="FF0000"/>
              </a:solidFill>
            </a:endParaRPr>
          </a:p>
        </p:txBody>
      </p:sp>
      <p:sp>
        <p:nvSpPr>
          <p:cNvPr id="9" name="TextBox 1"/>
          <p:cNvSpPr txBox="1"/>
          <p:nvPr/>
        </p:nvSpPr>
        <p:spPr>
          <a:xfrm>
            <a:off x="5817479" y="4948084"/>
            <a:ext cx="3166053" cy="195416"/>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lIns="68580" tIns="34290" rIns="68580" bIns="34290"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smtClean="0"/>
              <a:t>Data as on  28</a:t>
            </a:r>
            <a:r>
              <a:rPr lang="en-US" b="1" baseline="30000" dirty="0" smtClean="0"/>
              <a:t>th</a:t>
            </a:r>
            <a:r>
              <a:rPr lang="en-US" b="1" dirty="0" smtClean="0"/>
              <a:t>  Oct’2022 as per Nikshay Portal</a:t>
            </a:r>
            <a:endParaRPr lang="en-US" sz="800" b="1" dirty="0"/>
          </a:p>
        </p:txBody>
      </p:sp>
      <p:sp>
        <p:nvSpPr>
          <p:cNvPr id="11" name="TextBox 10"/>
          <p:cNvSpPr txBox="1"/>
          <p:nvPr/>
        </p:nvSpPr>
        <p:spPr>
          <a:xfrm>
            <a:off x="2395536" y="4866501"/>
            <a:ext cx="2925329" cy="253916"/>
          </a:xfrm>
          <a:prstGeom prst="rect">
            <a:avLst/>
          </a:prstGeom>
          <a:noFill/>
        </p:spPr>
        <p:txBody>
          <a:bodyPr wrap="square" lIns="68580" tIns="34290" rIns="68580" bIns="34290" rtlCol="0">
            <a:spAutoFit/>
          </a:bodyPr>
          <a:lstStyle/>
          <a:p>
            <a:r>
              <a:rPr lang="en-IN" sz="1200" b="1" dirty="0" smtClean="0">
                <a:solidFill>
                  <a:srgbClr val="002060"/>
                </a:solidFill>
              </a:rPr>
              <a:t>Year 2022: data 1</a:t>
            </a:r>
            <a:r>
              <a:rPr lang="en-IN" sz="1200" b="1" baseline="30000" dirty="0" smtClean="0">
                <a:solidFill>
                  <a:srgbClr val="002060"/>
                </a:solidFill>
              </a:rPr>
              <a:t>st</a:t>
            </a:r>
            <a:r>
              <a:rPr lang="en-IN" sz="1200" b="1" dirty="0" smtClean="0">
                <a:solidFill>
                  <a:srgbClr val="002060"/>
                </a:solidFill>
              </a:rPr>
              <a:t> January to 27</a:t>
            </a:r>
            <a:r>
              <a:rPr lang="en-IN" sz="1200" b="1" baseline="30000" dirty="0" smtClean="0">
                <a:solidFill>
                  <a:srgbClr val="002060"/>
                </a:solidFill>
              </a:rPr>
              <a:t>th</a:t>
            </a:r>
            <a:r>
              <a:rPr lang="en-IN" sz="1200" b="1" dirty="0" smtClean="0">
                <a:solidFill>
                  <a:srgbClr val="002060"/>
                </a:solidFill>
              </a:rPr>
              <a:t> Oct</a:t>
            </a:r>
            <a:endParaRPr lang="en-US" sz="1200" b="1" dirty="0">
              <a:solidFill>
                <a:srgbClr val="002060"/>
              </a:solidFill>
            </a:endParaRPr>
          </a:p>
        </p:txBody>
      </p:sp>
      <p:sp>
        <p:nvSpPr>
          <p:cNvPr id="10"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ea typeface="+mn-ea"/>
                <a:cs typeface="+mn-cs"/>
              </a:rPr>
              <a:t>TB Case Notification Status- Private </a:t>
            </a:r>
            <a:endParaRPr lang="en-US" sz="1600" b="1" dirty="0">
              <a:solidFill>
                <a:schemeClr val="bg1"/>
              </a:solidFill>
            </a:endParaRPr>
          </a:p>
        </p:txBody>
      </p:sp>
    </p:spTree>
    <p:extLst>
      <p:ext uri="{BB962C8B-B14F-4D97-AF65-F5344CB8AC3E}">
        <p14:creationId xmlns="" xmlns:p14="http://schemas.microsoft.com/office/powerpoint/2010/main" val="1213617532"/>
      </p:ext>
    </p:extLst>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30924" y="971551"/>
          <a:ext cx="8332077" cy="3994411"/>
        </p:xfrm>
        <a:graphic>
          <a:graphicData uri="http://schemas.openxmlformats.org/drawingml/2006/table">
            <a:tbl>
              <a:tblPr firstRow="1" bandRow="1">
                <a:tableStyleId>{21E4AEA4-8DFA-4A89-87EB-49C32662AFE0}</a:tableStyleId>
              </a:tblPr>
              <a:tblGrid>
                <a:gridCol w="2191408"/>
                <a:gridCol w="1521373"/>
                <a:gridCol w="1403131"/>
                <a:gridCol w="1694793"/>
                <a:gridCol w="1521372"/>
              </a:tblGrid>
              <a:tr h="788670">
                <a:tc>
                  <a:txBody>
                    <a:bodyPr/>
                    <a:lstStyle/>
                    <a:p>
                      <a:pPr algn="ctr"/>
                      <a:r>
                        <a:rPr lang="en-IN" sz="1600" dirty="0" smtClean="0"/>
                        <a:t>Year</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Population Mapped</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Number </a:t>
                      </a:r>
                      <a:r>
                        <a:rPr lang="en-IN" sz="1600" baseline="0" dirty="0" smtClean="0"/>
                        <a:t> Screened</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Presumptive TB Case Tested</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Diagnosed As TB case</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361">
                <a:tc>
                  <a:txBody>
                    <a:bodyPr/>
                    <a:lstStyle/>
                    <a:p>
                      <a:pPr algn="ctr"/>
                      <a:r>
                        <a:rPr lang="en-IN" sz="1600" dirty="0" smtClean="0"/>
                        <a:t>2017</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11339189</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12189701</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87845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2656</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361">
                <a:tc>
                  <a:txBody>
                    <a:bodyPr/>
                    <a:lstStyle/>
                    <a:p>
                      <a:pPr algn="ctr"/>
                      <a:r>
                        <a:rPr lang="en-IN" sz="1600" dirty="0" smtClean="0"/>
                        <a:t>2018</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75435905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71302155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479446</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21779</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361">
                <a:tc>
                  <a:txBody>
                    <a:bodyPr/>
                    <a:lstStyle/>
                    <a:p>
                      <a:pPr algn="ctr"/>
                      <a:r>
                        <a:rPr lang="en-IN" sz="1600" dirty="0" smtClean="0"/>
                        <a:t>2019</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71011915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70238760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428042</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20807</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361">
                <a:tc>
                  <a:txBody>
                    <a:bodyPr/>
                    <a:lstStyle/>
                    <a:p>
                      <a:pPr algn="ctr"/>
                      <a:r>
                        <a:rPr lang="en-IN" sz="1600" dirty="0" smtClean="0"/>
                        <a:t>2020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9528755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9518565</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42286</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3080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9361">
                <a:tc>
                  <a:txBody>
                    <a:bodyPr/>
                    <a:lstStyle/>
                    <a:p>
                      <a:pPr algn="ctr"/>
                      <a:r>
                        <a:rPr lang="en-IN" sz="1600" dirty="0" smtClean="0"/>
                        <a:t>2021</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75678836</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67589470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232920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25080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8670">
                <a:tc>
                  <a:txBody>
                    <a:bodyPr/>
                    <a:lstStyle/>
                    <a:p>
                      <a:pPr algn="ctr"/>
                      <a:r>
                        <a:rPr lang="en-IN" sz="1600" dirty="0" smtClean="0"/>
                        <a:t>2022 (ACF in March +Dastak in July)</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39984380</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38218174</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221751</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dirty="0" smtClean="0"/>
                        <a:t>11326</a:t>
                      </a:r>
                      <a:endParaRPr lang="en-US" sz="160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0266">
                <a:tc gridSpan="4">
                  <a:txBody>
                    <a:bodyPr/>
                    <a:lstStyle/>
                    <a:p>
                      <a:pPr algn="ctr"/>
                      <a:r>
                        <a:rPr lang="en-IN" sz="1600" b="1" dirty="0" smtClean="0"/>
                        <a:t>Total TB Cases</a:t>
                      </a:r>
                      <a:r>
                        <a:rPr lang="en-IN" sz="1600" b="1" baseline="0" dirty="0" smtClean="0"/>
                        <a:t> find by ACF Campaigns</a:t>
                      </a:r>
                      <a:endParaRPr lang="en-US" sz="16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2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1600" b="1" dirty="0" smtClean="0"/>
                        <a:t>84728</a:t>
                      </a:r>
                      <a:endParaRPr lang="en-US" sz="16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bl>
          </a:graphicData>
        </a:graphic>
      </p:graphicFrame>
      <p:sp>
        <p:nvSpPr>
          <p:cNvPr id="6"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ea typeface="+mn-ea"/>
                <a:cs typeface="+mn-cs"/>
              </a:rPr>
              <a:t>TB Case detected in ACF Campaigns </a:t>
            </a:r>
            <a:endParaRPr lang="en-US" sz="1600" b="1" dirty="0">
              <a:solidFill>
                <a:schemeClr val="bg1"/>
              </a:solidFill>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sz="half" idx="1"/>
            <p:extLst>
              <p:ext uri="{D42A27DB-BD31-4B8C-83A1-F6EECF244321}">
                <p14:modId xmlns="" xmlns:p14="http://schemas.microsoft.com/office/powerpoint/2010/main" val="1786302636"/>
              </p:ext>
            </p:extLst>
          </p:nvPr>
        </p:nvGraphicFramePr>
        <p:xfrm>
          <a:off x="225029" y="231259"/>
          <a:ext cx="2786063" cy="441932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4"/>
          <p:cNvGraphicFramePr>
            <a:graphicFrameLocks/>
          </p:cNvGraphicFramePr>
          <p:nvPr>
            <p:extLst>
              <p:ext uri="{D42A27DB-BD31-4B8C-83A1-F6EECF244321}">
                <p14:modId xmlns="" xmlns:p14="http://schemas.microsoft.com/office/powerpoint/2010/main" val="1744639000"/>
              </p:ext>
            </p:extLst>
          </p:nvPr>
        </p:nvGraphicFramePr>
        <p:xfrm>
          <a:off x="3183760" y="214952"/>
          <a:ext cx="2881284" cy="44463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10"/>
          <p:cNvGraphicFramePr>
            <a:graphicFrameLocks noGrp="1"/>
          </p:cNvGraphicFramePr>
          <p:nvPr>
            <p:ph sz="half" idx="1"/>
          </p:nvPr>
        </p:nvGraphicFramePr>
        <p:xfrm>
          <a:off x="6205351" y="214312"/>
          <a:ext cx="2774345" cy="4466672"/>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p:cNvSpPr txBox="1"/>
          <p:nvPr/>
        </p:nvSpPr>
        <p:spPr>
          <a:xfrm>
            <a:off x="108437" y="4834602"/>
            <a:ext cx="4501051" cy="253916"/>
          </a:xfrm>
          <a:prstGeom prst="rect">
            <a:avLst/>
          </a:prstGeom>
          <a:noFill/>
        </p:spPr>
        <p:txBody>
          <a:bodyPr wrap="square" lIns="68580" tIns="34290" rIns="68580" bIns="34290" rtlCol="0">
            <a:spAutoFit/>
          </a:bodyPr>
          <a:lstStyle/>
          <a:p>
            <a:r>
              <a:rPr lang="en-IN" sz="1200" b="1" dirty="0" smtClean="0">
                <a:solidFill>
                  <a:srgbClr val="00B0F0"/>
                </a:solidFill>
              </a:rPr>
              <a:t>Denominator of UDST :78% of Total notification</a:t>
            </a:r>
            <a:endParaRPr lang="en-US" sz="1200" b="1" dirty="0">
              <a:solidFill>
                <a:srgbClr val="00B0F0"/>
              </a:solidFill>
            </a:endParaRPr>
          </a:p>
        </p:txBody>
      </p:sp>
      <p:sp>
        <p:nvSpPr>
          <p:cNvPr id="13" name="TextBox 12"/>
          <p:cNvSpPr txBox="1"/>
          <p:nvPr/>
        </p:nvSpPr>
        <p:spPr>
          <a:xfrm>
            <a:off x="6210884" y="4539708"/>
            <a:ext cx="2784263" cy="346249"/>
          </a:xfrm>
          <a:prstGeom prst="rect">
            <a:avLst/>
          </a:prstGeom>
        </p:spPr>
        <p:style>
          <a:lnRef idx="1">
            <a:schemeClr val="accent2"/>
          </a:lnRef>
          <a:fillRef idx="2">
            <a:schemeClr val="accent2"/>
          </a:fillRef>
          <a:effectRef idx="1">
            <a:schemeClr val="accent2"/>
          </a:effectRef>
          <a:fontRef idx="minor">
            <a:schemeClr val="dk1"/>
          </a:fontRef>
        </p:style>
        <p:txBody>
          <a:bodyPr wrap="square" lIns="68580" tIns="34290" rIns="68580" bIns="34290" rtlCol="0">
            <a:spAutoFit/>
          </a:bodyPr>
          <a:lstStyle/>
          <a:p>
            <a:r>
              <a:rPr lang="en-US" sz="900" dirty="0" smtClean="0">
                <a:latin typeface="Calibri" pitchFamily="34" charset="0"/>
              </a:rPr>
              <a:t>Year 2021- data is 3Q2021, Outcome of 2021 cases is being updated after completion of treatment.</a:t>
            </a:r>
            <a:endParaRPr lang="en-US" dirty="0">
              <a:solidFill>
                <a:srgbClr val="FF0000"/>
              </a:solidFill>
            </a:endParaRPr>
          </a:p>
        </p:txBody>
      </p:sp>
      <p:sp>
        <p:nvSpPr>
          <p:cNvPr id="12" name="TextBox 1"/>
          <p:cNvSpPr txBox="1"/>
          <p:nvPr/>
        </p:nvSpPr>
        <p:spPr>
          <a:xfrm>
            <a:off x="5896306" y="4912618"/>
            <a:ext cx="3166053" cy="195416"/>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lIns="68580" tIns="34290" rIns="68580" bIns="34290"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smtClean="0"/>
              <a:t>Data as on  28</a:t>
            </a:r>
            <a:r>
              <a:rPr lang="en-US" b="1" baseline="30000" dirty="0" smtClean="0"/>
              <a:t>th</a:t>
            </a:r>
            <a:r>
              <a:rPr lang="en-US" b="1" dirty="0" smtClean="0"/>
              <a:t>  Oct’2022 as per Nikshay Portal</a:t>
            </a:r>
            <a:endParaRPr lang="en-US" sz="800" b="1" dirty="0"/>
          </a:p>
        </p:txBody>
      </p:sp>
      <p:sp>
        <p:nvSpPr>
          <p:cNvPr id="15" name="TextBox 14"/>
          <p:cNvSpPr txBox="1"/>
          <p:nvPr/>
        </p:nvSpPr>
        <p:spPr>
          <a:xfrm>
            <a:off x="3578773" y="4866501"/>
            <a:ext cx="2325413" cy="223138"/>
          </a:xfrm>
          <a:prstGeom prst="rect">
            <a:avLst/>
          </a:prstGeom>
          <a:noFill/>
        </p:spPr>
        <p:txBody>
          <a:bodyPr wrap="square" lIns="68580" tIns="34290" rIns="68580" bIns="34290" rtlCol="0">
            <a:spAutoFit/>
          </a:bodyPr>
          <a:lstStyle/>
          <a:p>
            <a:r>
              <a:rPr lang="en-IN" sz="1000" b="1" dirty="0" smtClean="0">
                <a:solidFill>
                  <a:srgbClr val="002060"/>
                </a:solidFill>
              </a:rPr>
              <a:t>Year 2022: data 1</a:t>
            </a:r>
            <a:r>
              <a:rPr lang="en-IN" sz="1000" b="1" baseline="30000" dirty="0" smtClean="0">
                <a:solidFill>
                  <a:srgbClr val="002060"/>
                </a:solidFill>
              </a:rPr>
              <a:t>st</a:t>
            </a:r>
            <a:r>
              <a:rPr lang="en-IN" sz="1000" b="1" dirty="0" smtClean="0">
                <a:solidFill>
                  <a:srgbClr val="002060"/>
                </a:solidFill>
              </a:rPr>
              <a:t> January to 27</a:t>
            </a:r>
            <a:r>
              <a:rPr lang="en-IN" sz="1000" b="1" baseline="30000" dirty="0" smtClean="0">
                <a:solidFill>
                  <a:srgbClr val="002060"/>
                </a:solidFill>
              </a:rPr>
              <a:t>th</a:t>
            </a:r>
            <a:r>
              <a:rPr lang="en-IN" sz="1000" b="1" dirty="0" smtClean="0">
                <a:solidFill>
                  <a:srgbClr val="002060"/>
                </a:solidFill>
              </a:rPr>
              <a:t> Oct</a:t>
            </a:r>
            <a:endParaRPr lang="en-US" sz="1000" b="1" dirty="0">
              <a:solidFill>
                <a:srgbClr val="002060"/>
              </a:solidFill>
            </a:endParaRPr>
          </a:p>
        </p:txBody>
      </p:sp>
    </p:spTree>
    <p:extLst>
      <p:ext uri="{BB962C8B-B14F-4D97-AF65-F5344CB8AC3E}">
        <p14:creationId xmlns="" xmlns:p14="http://schemas.microsoft.com/office/powerpoint/2010/main" val="2780142941"/>
      </p:ext>
    </p:extLst>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CECDE50-EF67-46C4-93FA-2C8868EAC23C}"/>
              </a:ext>
            </a:extLst>
          </p:cNvPr>
          <p:cNvSpPr>
            <a:spLocks noGrp="1"/>
          </p:cNvSpPr>
          <p:nvPr>
            <p:ph idx="1"/>
          </p:nvPr>
        </p:nvSpPr>
        <p:spPr>
          <a:xfrm>
            <a:off x="131991" y="736662"/>
            <a:ext cx="8926284" cy="958788"/>
          </a:xfrm>
        </p:spPr>
        <p:txBody>
          <a:bodyPr>
            <a:noAutofit/>
          </a:bodyPr>
          <a:lstStyle/>
          <a:p>
            <a:pPr algn="ctr">
              <a:buNone/>
            </a:pPr>
            <a:r>
              <a:rPr lang="en-IN" sz="1800" dirty="0" smtClean="0">
                <a:solidFill>
                  <a:srgbClr val="7030A0"/>
                </a:solidFill>
              </a:rPr>
              <a:t>   </a:t>
            </a:r>
            <a:r>
              <a:rPr lang="en-IN" sz="1800" b="1" dirty="0" smtClean="0">
                <a:solidFill>
                  <a:srgbClr val="7030A0"/>
                </a:solidFill>
              </a:rPr>
              <a:t>Patients getting anti tubercular treatment on or after 1</a:t>
            </a:r>
            <a:r>
              <a:rPr lang="en-IN" sz="1800" b="1" baseline="30000" dirty="0" smtClean="0">
                <a:solidFill>
                  <a:srgbClr val="7030A0"/>
                </a:solidFill>
              </a:rPr>
              <a:t>st</a:t>
            </a:r>
            <a:r>
              <a:rPr lang="en-IN" sz="1800" b="1" dirty="0" smtClean="0">
                <a:solidFill>
                  <a:srgbClr val="7030A0"/>
                </a:solidFill>
              </a:rPr>
              <a:t> April’18 are eligible for nutritional support @ Rs 500/- per month to be credited in their bank account through Direct Benefit Transfer                    </a:t>
            </a:r>
          </a:p>
        </p:txBody>
      </p:sp>
      <p:graphicFrame>
        <p:nvGraphicFramePr>
          <p:cNvPr id="8" name="Table 7"/>
          <p:cNvGraphicFramePr>
            <a:graphicFrameLocks noGrp="1"/>
          </p:cNvGraphicFramePr>
          <p:nvPr>
            <p:extLst>
              <p:ext uri="{D42A27DB-BD31-4B8C-83A1-F6EECF244321}">
                <p14:modId xmlns="" xmlns:p14="http://schemas.microsoft.com/office/powerpoint/2010/main" val="1629993677"/>
              </p:ext>
            </p:extLst>
          </p:nvPr>
        </p:nvGraphicFramePr>
        <p:xfrm>
          <a:off x="304800" y="1657350"/>
          <a:ext cx="8741420" cy="3090624"/>
        </p:xfrm>
        <a:graphic>
          <a:graphicData uri="http://schemas.openxmlformats.org/drawingml/2006/table">
            <a:tbl>
              <a:tblPr/>
              <a:tblGrid>
                <a:gridCol w="1420903"/>
                <a:gridCol w="835791"/>
                <a:gridCol w="1044717"/>
                <a:gridCol w="1122154"/>
                <a:gridCol w="1158746"/>
                <a:gridCol w="1005050"/>
                <a:gridCol w="1213229"/>
                <a:gridCol w="940830"/>
              </a:tblGrid>
              <a:tr h="551143">
                <a:tc>
                  <a:txBody>
                    <a:bodyPr/>
                    <a:lstStyle/>
                    <a:p>
                      <a:pPr algn="ctr" fontAlgn="ctr"/>
                      <a:r>
                        <a:rPr lang="en-US" sz="1400" b="1" i="0" u="none" strike="noStrike" dirty="0" smtClean="0">
                          <a:solidFill>
                            <a:srgbClr val="000000"/>
                          </a:solidFill>
                          <a:latin typeface="+mn-lt"/>
                        </a:rPr>
                        <a:t>Year/State</a:t>
                      </a:r>
                      <a:endParaRPr lang="en-US" sz="1400" b="1" i="0" u="none" strike="noStrike" dirty="0">
                        <a:solidFill>
                          <a:srgbClr val="000000"/>
                        </a:solidFill>
                        <a:latin typeface="+mn-lt"/>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Total Notified</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 of Bank Details Available</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 Bank Details Validated</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Paid Beneficiary (Total)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 of Paid Beneficiary (Total)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 Paid Amount (Total)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c>
                  <a:txBody>
                    <a:bodyPr/>
                    <a:lstStyle/>
                    <a:p>
                      <a:pPr algn="ctr" fontAlgn="ctr"/>
                      <a:r>
                        <a:rPr lang="en-US" sz="1400" b="1" i="0" u="none" strike="noStrike" dirty="0">
                          <a:solidFill>
                            <a:srgbClr val="000000"/>
                          </a:solidFill>
                          <a:latin typeface="+mn-lt"/>
                        </a:rPr>
                        <a:t>% of ₹ Paid Amount (Total)</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r>
              <a:tr h="393918">
                <a:tc>
                  <a:txBody>
                    <a:bodyPr/>
                    <a:lstStyle/>
                    <a:p>
                      <a:pPr algn="ctr" fontAlgn="b"/>
                      <a:r>
                        <a:rPr lang="en-IN" sz="1400" b="1" i="0" u="none" strike="noStrike" dirty="0" smtClean="0">
                          <a:solidFill>
                            <a:srgbClr val="000000"/>
                          </a:solidFill>
                          <a:latin typeface="Calibri" pitchFamily="34" charset="0"/>
                        </a:rPr>
                        <a:t>2022                       (till 27</a:t>
                      </a:r>
                      <a:r>
                        <a:rPr lang="en-IN" sz="1400" b="1" i="0" u="none" strike="noStrike" baseline="30000" dirty="0" smtClean="0">
                          <a:solidFill>
                            <a:srgbClr val="000000"/>
                          </a:solidFill>
                          <a:latin typeface="Calibri" pitchFamily="34" charset="0"/>
                        </a:rPr>
                        <a:t>th</a:t>
                      </a:r>
                      <a:r>
                        <a:rPr lang="en-IN" sz="1400" b="1" i="0" u="none" strike="noStrike" baseline="0" dirty="0" smtClean="0">
                          <a:solidFill>
                            <a:srgbClr val="000000"/>
                          </a:solidFill>
                          <a:latin typeface="Calibri" pitchFamily="34" charset="0"/>
                        </a:rPr>
                        <a:t> Oct</a:t>
                      </a:r>
                      <a:r>
                        <a:rPr lang="en-IN" sz="1400" b="1" i="0" u="none" strike="noStrike" dirty="0" smtClean="0">
                          <a:solidFill>
                            <a:srgbClr val="000000"/>
                          </a:solidFill>
                          <a:latin typeface="Calibri" pitchFamily="34" charset="0"/>
                        </a:rPr>
                        <a:t>)</a:t>
                      </a:r>
                      <a:endParaRPr lang="en-US" sz="1400" b="1" i="0" u="none" strike="noStrike" dirty="0">
                        <a:solidFill>
                          <a:srgbClr val="000000"/>
                        </a:solidFill>
                        <a:latin typeface="Calibri"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dirty="0"/>
                        <a:t>419067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76%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72%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249894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60%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 47,04,79,000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dirty="0"/>
                        <a:t>50%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18">
                <a:tc>
                  <a:txBody>
                    <a:bodyPr/>
                    <a:lstStyle/>
                    <a:p>
                      <a:pPr algn="ctr" fontAlgn="b"/>
                      <a:r>
                        <a:rPr lang="en-US" sz="1400" b="1" i="0" u="none" strike="noStrike" dirty="0" smtClean="0">
                          <a:solidFill>
                            <a:srgbClr val="000000"/>
                          </a:solidFill>
                          <a:latin typeface="Calibri" pitchFamily="34" charset="0"/>
                        </a:rPr>
                        <a:t>2021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dirty="0"/>
                        <a:t>472230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80%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74%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341405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72%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a:t>₹ 88,99,94,500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dirty="0"/>
                        <a:t>66%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18">
                <a:tc>
                  <a:txBody>
                    <a:bodyPr/>
                    <a:lstStyle/>
                    <a:p>
                      <a:pPr algn="ctr" fontAlgn="b"/>
                      <a:r>
                        <a:rPr lang="en-US" sz="1400" b="1" i="0" u="none" strike="noStrike" dirty="0" smtClean="0">
                          <a:solidFill>
                            <a:srgbClr val="000000"/>
                          </a:solidFill>
                          <a:latin typeface="Calibri" pitchFamily="34" charset="0"/>
                        </a:rPr>
                        <a:t>2020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dirty="0"/>
                        <a:t>380062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77%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65%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268182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71%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 72,14,06,500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dirty="0"/>
                        <a:t>64%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18">
                <a:tc>
                  <a:txBody>
                    <a:bodyPr/>
                    <a:lstStyle/>
                    <a:p>
                      <a:pPr algn="ctr" fontAlgn="b"/>
                      <a:r>
                        <a:rPr lang="en-US" sz="1400" b="1" i="0" u="none" strike="noStrike" dirty="0" smtClean="0">
                          <a:solidFill>
                            <a:schemeClr val="tx1"/>
                          </a:solidFill>
                          <a:latin typeface="Calibri" pitchFamily="34" charset="0"/>
                        </a:rPr>
                        <a:t>2019</a:t>
                      </a:r>
                      <a:endParaRPr lang="en-US" sz="1400" b="1" i="0" u="none" strike="noStrike" dirty="0">
                        <a:solidFill>
                          <a:schemeClr val="tx1"/>
                        </a:solidFill>
                        <a:latin typeface="Calibri" pitchFamily="34" charset="0"/>
                      </a:endParaRP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dirty="0"/>
                        <a:t>504194</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71%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52%</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328755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65%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a:t>₹ 88,63,08,500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dirty="0"/>
                        <a:t>58%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18">
                <a:tc>
                  <a:txBody>
                    <a:bodyPr/>
                    <a:lstStyle/>
                    <a:p>
                      <a:pPr algn="ctr" fontAlgn="b"/>
                      <a:r>
                        <a:rPr lang="en-US" sz="1400" b="1" dirty="0" smtClean="0"/>
                        <a:t>2018</a:t>
                      </a:r>
                      <a:endParaRPr lang="en-US" sz="1400" b="1" dirty="0"/>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dirty="0"/>
                        <a:t>430897</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a:t>63%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a:t>40%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a:t>261789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a:t>61%</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a:t>₹ 71,77,03,500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dirty="0"/>
                        <a:t>58%</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93918">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1" dirty="0" smtClean="0"/>
                        <a:t>Uttar Pradesh</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dirty="0"/>
                        <a:t>2206450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a:t>73%</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a:t>60%</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a:t>1450025</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dirty="0"/>
                        <a:t>66%</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dirty="0"/>
                        <a:t>₹ </a:t>
                      </a:r>
                      <a:r>
                        <a:rPr lang="en-US" sz="1400" b="1" dirty="0" smtClean="0"/>
                        <a:t>3,68,58,92,000</a:t>
                      </a:r>
                      <a:endParaRPr lang="en-US" sz="1400" b="1" dirty="0"/>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en-US" sz="1400" b="1" dirty="0"/>
                        <a:t>59%</a:t>
                      </a:r>
                    </a:p>
                  </a:txBody>
                  <a:tcPr marL="7144" marR="7144"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bl>
          </a:graphicData>
        </a:graphic>
      </p:graphicFrame>
      <p:sp>
        <p:nvSpPr>
          <p:cNvPr id="7" name="TextBox 1"/>
          <p:cNvSpPr txBox="1"/>
          <p:nvPr/>
        </p:nvSpPr>
        <p:spPr>
          <a:xfrm>
            <a:off x="5791202" y="4890934"/>
            <a:ext cx="3166053" cy="195416"/>
          </a:xfrm>
          <a:prstGeom prst="rect">
            <a:avLst/>
          </a:prstGeom>
          <a:solidFill>
            <a:srgbClr val="92D050"/>
          </a:soli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wrap="square" lIns="68580" tIns="34290" rIns="68580" bIns="34290"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b="1" dirty="0" smtClean="0"/>
              <a:t>Data as on  28</a:t>
            </a:r>
            <a:r>
              <a:rPr lang="en-US" b="1" baseline="30000" dirty="0" smtClean="0"/>
              <a:t>th</a:t>
            </a:r>
            <a:r>
              <a:rPr lang="en-US" b="1" dirty="0" smtClean="0"/>
              <a:t>  Oct’2022 as per Nikshay Portal</a:t>
            </a:r>
            <a:endParaRPr lang="en-US" sz="800" b="1" dirty="0"/>
          </a:p>
        </p:txBody>
      </p:sp>
      <p:sp>
        <p:nvSpPr>
          <p:cNvPr id="9"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err="1" smtClean="0">
                <a:solidFill>
                  <a:schemeClr val="bg1"/>
                </a:solidFill>
                <a:ea typeface="+mn-ea"/>
                <a:cs typeface="+mn-cs"/>
              </a:rPr>
              <a:t>Nikshay</a:t>
            </a:r>
            <a:r>
              <a:rPr lang="en-US" sz="2800" b="1" dirty="0" smtClean="0">
                <a:solidFill>
                  <a:schemeClr val="bg1"/>
                </a:solidFill>
                <a:ea typeface="+mn-ea"/>
                <a:cs typeface="+mn-cs"/>
              </a:rPr>
              <a:t> </a:t>
            </a:r>
            <a:r>
              <a:rPr lang="en-US" sz="2800" b="1" dirty="0" err="1" smtClean="0">
                <a:solidFill>
                  <a:schemeClr val="bg1"/>
                </a:solidFill>
                <a:ea typeface="+mn-ea"/>
                <a:cs typeface="+mn-cs"/>
              </a:rPr>
              <a:t>Poshan</a:t>
            </a:r>
            <a:r>
              <a:rPr lang="en-US" sz="2800" b="1" dirty="0" smtClean="0">
                <a:solidFill>
                  <a:schemeClr val="bg1"/>
                </a:solidFill>
                <a:ea typeface="+mn-ea"/>
                <a:cs typeface="+mn-cs"/>
              </a:rPr>
              <a:t> </a:t>
            </a:r>
            <a:r>
              <a:rPr lang="en-US" sz="2800" b="1" dirty="0" err="1" smtClean="0">
                <a:solidFill>
                  <a:schemeClr val="bg1"/>
                </a:solidFill>
                <a:ea typeface="+mn-ea"/>
                <a:cs typeface="+mn-cs"/>
              </a:rPr>
              <a:t>Yojana</a:t>
            </a:r>
            <a:r>
              <a:rPr lang="en-US" sz="2800" b="1" dirty="0" smtClean="0">
                <a:solidFill>
                  <a:schemeClr val="bg1"/>
                </a:solidFill>
                <a:ea typeface="+mn-ea"/>
                <a:cs typeface="+mn-cs"/>
              </a:rPr>
              <a:t> for TB patients</a:t>
            </a:r>
            <a:endParaRPr lang="en-US" sz="1600" b="1" dirty="0">
              <a:solidFill>
                <a:schemeClr val="bg1"/>
              </a:solidFill>
            </a:endParaRPr>
          </a:p>
        </p:txBody>
      </p:sp>
    </p:spTree>
    <p:extLst>
      <p:ext uri="{BB962C8B-B14F-4D97-AF65-F5344CB8AC3E}">
        <p14:creationId xmlns="" xmlns:p14="http://schemas.microsoft.com/office/powerpoint/2010/main" val="106281990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2" y="1123950"/>
          <a:ext cx="8534405" cy="3048000"/>
        </p:xfrm>
        <a:graphic>
          <a:graphicData uri="http://schemas.openxmlformats.org/drawingml/2006/table">
            <a:tbl>
              <a:tblPr firstRow="1" bandRow="1">
                <a:tableStyleId>{5C22544A-7EE6-4342-B048-85BDC9FD1C3A}</a:tableStyleId>
              </a:tblPr>
              <a:tblGrid>
                <a:gridCol w="775855"/>
                <a:gridCol w="775855"/>
                <a:gridCol w="775855"/>
                <a:gridCol w="775855"/>
                <a:gridCol w="775855"/>
                <a:gridCol w="775855"/>
                <a:gridCol w="775855"/>
                <a:gridCol w="775855"/>
                <a:gridCol w="775855"/>
                <a:gridCol w="775855"/>
                <a:gridCol w="775855"/>
              </a:tblGrid>
              <a:tr h="2036518">
                <a:tc>
                  <a:txBody>
                    <a:bodyPr/>
                    <a:lstStyle/>
                    <a:p>
                      <a:pPr algn="ctr" fontAlgn="ctr"/>
                      <a:r>
                        <a:rPr lang="en-US" sz="1400" b="1" i="0" u="none" strike="noStrike" dirty="0" smtClean="0">
                          <a:solidFill>
                            <a:sysClr val="windowText" lastClr="000000"/>
                          </a:solidFill>
                          <a:latin typeface="Calibri"/>
                        </a:rPr>
                        <a:t>State</a:t>
                      </a:r>
                      <a:endParaRPr lang="en-US" sz="1400" b="1" i="0" u="none" strike="noStrike" dirty="0">
                        <a:solidFill>
                          <a:sysClr val="windowText" lastClr="000000"/>
                        </a:solidFill>
                        <a:latin typeface="Calibri"/>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Ni-</a:t>
                      </a:r>
                      <a:r>
                        <a:rPr lang="en-US" sz="1400" b="1" i="0" u="none" strike="noStrike" dirty="0" err="1">
                          <a:solidFill>
                            <a:sysClr val="windowText" lastClr="000000"/>
                          </a:solidFill>
                          <a:latin typeface="Calibri"/>
                        </a:rPr>
                        <a:t>kshay</a:t>
                      </a:r>
                      <a:r>
                        <a:rPr lang="en-US" sz="1400" b="1" i="0" u="none" strike="noStrike" dirty="0">
                          <a:solidFill>
                            <a:sysClr val="windowText" lastClr="000000"/>
                          </a:solidFill>
                          <a:latin typeface="Calibri"/>
                        </a:rPr>
                        <a:t> Mitra registered</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Ni-</a:t>
                      </a:r>
                      <a:r>
                        <a:rPr lang="en-US" sz="1400" b="1" i="0" u="none" strike="noStrike" dirty="0" err="1">
                          <a:solidFill>
                            <a:sysClr val="windowText" lastClr="000000"/>
                          </a:solidFill>
                          <a:latin typeface="Calibri"/>
                        </a:rPr>
                        <a:t>kshay</a:t>
                      </a:r>
                      <a:r>
                        <a:rPr lang="en-US" sz="1400" b="1" i="0" u="none" strike="noStrike" dirty="0">
                          <a:solidFill>
                            <a:sysClr val="windowText" lastClr="000000"/>
                          </a:solidFill>
                          <a:latin typeface="Calibri"/>
                        </a:rPr>
                        <a:t> Mitra agreed upon</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Ni-</a:t>
                      </a:r>
                      <a:r>
                        <a:rPr lang="en-US" sz="1400" b="1" i="0" u="none" strike="noStrike" dirty="0" err="1">
                          <a:solidFill>
                            <a:sysClr val="windowText" lastClr="000000"/>
                          </a:solidFill>
                          <a:latin typeface="Calibri"/>
                        </a:rPr>
                        <a:t>kshay</a:t>
                      </a:r>
                      <a:r>
                        <a:rPr lang="en-US" sz="1400" b="1" i="0" u="none" strike="noStrike" dirty="0">
                          <a:solidFill>
                            <a:sysClr val="windowText" lastClr="000000"/>
                          </a:solidFill>
                          <a:latin typeface="Calibri"/>
                        </a:rPr>
                        <a:t> Mitra pending to be agreed upon</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Nikshay Mitra Linkage Pendency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TB Patients on Treatment</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TB Patients consented</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TB Patients Declined</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Achievement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TB Patients' consent pending</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400" b="1" i="0" u="none" strike="noStrike" dirty="0">
                          <a:solidFill>
                            <a:sysClr val="windowText" lastClr="000000"/>
                          </a:solidFill>
                          <a:latin typeface="Calibri"/>
                        </a:rPr>
                        <a:t>Consent Pending (%)</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r>
              <a:tr h="1011482">
                <a:tc>
                  <a:txBody>
                    <a:bodyPr/>
                    <a:lstStyle/>
                    <a:p>
                      <a:pPr algn="ctr"/>
                      <a:r>
                        <a:rPr lang="en-IN" sz="1400" b="1" dirty="0" smtClean="0">
                          <a:solidFill>
                            <a:sysClr val="windowText" lastClr="000000"/>
                          </a:solidFill>
                        </a:rPr>
                        <a:t>U.P.</a:t>
                      </a:r>
                      <a:endParaRPr lang="en-US" sz="1400" b="1" dirty="0">
                        <a:solidFill>
                          <a:sysClr val="windowText" lastClr="000000"/>
                        </a:solidFill>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18807</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8231</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10576</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56%</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281556</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234510</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2722</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84%</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44324</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b="1" i="0" u="none" strike="noStrike" dirty="0">
                          <a:solidFill>
                            <a:sysClr val="windowText" lastClr="000000"/>
                          </a:solidFill>
                          <a:latin typeface="Calibri"/>
                        </a:rPr>
                        <a:t>16%</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ea typeface="+mn-ea"/>
                <a:cs typeface="+mn-cs"/>
              </a:rPr>
              <a:t>PMTBMBA Status as on 28th October 2022</a:t>
            </a:r>
            <a:endParaRPr lang="en-US" sz="1600" b="1" dirty="0">
              <a:solidFill>
                <a:schemeClr val="bg1"/>
              </a:solidFill>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 xmlns:p14="http://schemas.microsoft.com/office/powerpoint/2010/main" val="757435869"/>
              </p:ext>
            </p:extLst>
          </p:nvPr>
        </p:nvGraphicFramePr>
        <p:xfrm>
          <a:off x="152400" y="819152"/>
          <a:ext cx="8763000" cy="4342936"/>
        </p:xfrm>
        <a:graphic>
          <a:graphicData uri="http://schemas.openxmlformats.org/drawingml/2006/table">
            <a:tbl>
              <a:tblPr/>
              <a:tblGrid>
                <a:gridCol w="604344">
                  <a:extLst>
                    <a:ext uri="{9D8B030D-6E8A-4147-A177-3AD203B41FA5}">
                      <a16:colId xmlns="" xmlns:a16="http://schemas.microsoft.com/office/drawing/2014/main" val="20000"/>
                    </a:ext>
                  </a:extLst>
                </a:gridCol>
                <a:gridCol w="1586406">
                  <a:extLst>
                    <a:ext uri="{9D8B030D-6E8A-4147-A177-3AD203B41FA5}">
                      <a16:colId xmlns="" xmlns:a16="http://schemas.microsoft.com/office/drawing/2014/main" val="20001"/>
                    </a:ext>
                  </a:extLst>
                </a:gridCol>
                <a:gridCol w="3172811">
                  <a:extLst>
                    <a:ext uri="{9D8B030D-6E8A-4147-A177-3AD203B41FA5}">
                      <a16:colId xmlns="" xmlns:a16="http://schemas.microsoft.com/office/drawing/2014/main" val="20002"/>
                    </a:ext>
                  </a:extLst>
                </a:gridCol>
                <a:gridCol w="3399439">
                  <a:extLst>
                    <a:ext uri="{9D8B030D-6E8A-4147-A177-3AD203B41FA5}">
                      <a16:colId xmlns="" xmlns:a16="http://schemas.microsoft.com/office/drawing/2014/main" val="20003"/>
                    </a:ext>
                  </a:extLst>
                </a:gridCol>
              </a:tblGrid>
              <a:tr h="435176">
                <a:tc>
                  <a:txBody>
                    <a:bodyPr/>
                    <a:lstStyle/>
                    <a:p>
                      <a:pPr algn="ctr" fontAlgn="ctr"/>
                      <a:r>
                        <a:rPr lang="en-US" sz="1100" b="1" kern="1200" dirty="0" err="1">
                          <a:solidFill>
                            <a:schemeClr val="tx1"/>
                          </a:solidFill>
                          <a:latin typeface="+mn-lt"/>
                          <a:ea typeface="+mn-ea"/>
                          <a:cs typeface="+mn-cs"/>
                        </a:rPr>
                        <a:t>S.no</a:t>
                      </a:r>
                      <a:r>
                        <a:rPr lang="en-US" sz="1100" b="1" kern="1200" dirty="0">
                          <a:solidFill>
                            <a:schemeClr val="tx1"/>
                          </a:solidFill>
                          <a:latin typeface="+mn-lt"/>
                          <a:ea typeface="+mn-ea"/>
                          <a:cs typeface="+mn-cs"/>
                        </a:rPr>
                        <a:t>.</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100" b="1" kern="1200" dirty="0">
                          <a:solidFill>
                            <a:schemeClr val="tx1"/>
                          </a:solidFill>
                          <a:latin typeface="+mn-lt"/>
                          <a:ea typeface="+mn-ea"/>
                          <a:cs typeface="+mn-cs"/>
                        </a:rPr>
                        <a:t>Component</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100" b="1" kern="1200" dirty="0">
                          <a:solidFill>
                            <a:schemeClr val="tx1"/>
                          </a:solidFill>
                          <a:latin typeface="+mn-lt"/>
                          <a:ea typeface="+mn-ea"/>
                          <a:cs typeface="+mn-cs"/>
                        </a:rPr>
                        <a:t>Target</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en-US" sz="1100" b="1" kern="1200" dirty="0">
                          <a:solidFill>
                            <a:schemeClr val="tx1"/>
                          </a:solidFill>
                          <a:latin typeface="+mn-lt"/>
                          <a:ea typeface="+mn-ea"/>
                          <a:cs typeface="+mn-cs"/>
                        </a:rPr>
                        <a:t>Achievements</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 xmlns:a16="http://schemas.microsoft.com/office/drawing/2014/main" val="10001"/>
                  </a:ext>
                </a:extLst>
              </a:tr>
              <a:tr h="425888">
                <a:tc rowSpan="2">
                  <a:txBody>
                    <a:bodyPr/>
                    <a:lstStyle/>
                    <a:p>
                      <a:pPr algn="ctr" fontAlgn="ctr"/>
                      <a:r>
                        <a:rPr lang="en-US" sz="1100" kern="1200" dirty="0">
                          <a:solidFill>
                            <a:schemeClr val="tx1"/>
                          </a:solidFill>
                          <a:latin typeface="+mn-lt"/>
                          <a:ea typeface="+mn-ea"/>
                          <a:cs typeface="+mn-cs"/>
                        </a:rPr>
                        <a:t>1</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72000" algn="just" fontAlgn="ctr">
                        <a:spcAft>
                          <a:spcPts val="0"/>
                        </a:spcAft>
                      </a:pPr>
                      <a:r>
                        <a:rPr lang="en-US" sz="1100" kern="1200" dirty="0">
                          <a:solidFill>
                            <a:schemeClr val="tx1"/>
                          </a:solidFill>
                          <a:latin typeface="+mn-lt"/>
                          <a:ea typeface="+mn-ea"/>
                          <a:cs typeface="+mn-cs"/>
                        </a:rPr>
                        <a:t>Malaria</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kern="1200" dirty="0">
                          <a:solidFill>
                            <a:schemeClr val="tx1"/>
                          </a:solidFill>
                          <a:latin typeface="+mn-lt"/>
                          <a:ea typeface="+mn-ea"/>
                          <a:cs typeface="+mn-cs"/>
                        </a:rPr>
                        <a:t>-Annual Blood Examination Rate (ABER) -10%,</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kern="1200" dirty="0">
                          <a:solidFill>
                            <a:schemeClr val="tx1"/>
                          </a:solidFill>
                          <a:latin typeface="+mn-lt"/>
                          <a:ea typeface="+mn-ea"/>
                          <a:cs typeface="+mn-cs"/>
                        </a:rPr>
                        <a:t>ABER-3.2% (Up to</a:t>
                      </a:r>
                      <a:r>
                        <a:rPr lang="en-US" sz="1100" kern="1200" baseline="0" dirty="0">
                          <a:solidFill>
                            <a:schemeClr val="tx1"/>
                          </a:solidFill>
                          <a:latin typeface="+mn-lt"/>
                          <a:ea typeface="+mn-ea"/>
                          <a:cs typeface="+mn-cs"/>
                        </a:rPr>
                        <a:t> September 2022 against the target 7.75)</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45206">
                <a:tc vMerge="1">
                  <a:txBody>
                    <a:bodyPr/>
                    <a:lstStyle/>
                    <a:p>
                      <a:endParaRPr lang="en-US"/>
                    </a:p>
                  </a:txBody>
                  <a:tcPr/>
                </a:tc>
                <a:tc vMerge="1">
                  <a:txBody>
                    <a:bodyPr/>
                    <a:lstStyle/>
                    <a:p>
                      <a:endParaRPr lang="en-US"/>
                    </a:p>
                  </a:txBody>
                  <a:tcPr/>
                </a:tc>
                <a:tc>
                  <a:txBody>
                    <a:bodyPr/>
                    <a:lstStyle/>
                    <a:p>
                      <a:pPr marL="72000" algn="l" fontAlgn="ctr">
                        <a:spcAft>
                          <a:spcPts val="0"/>
                        </a:spcAft>
                      </a:pPr>
                      <a:r>
                        <a:rPr lang="en-US" sz="1100" kern="1200" dirty="0">
                          <a:solidFill>
                            <a:schemeClr val="tx1"/>
                          </a:solidFill>
                          <a:latin typeface="+mn-lt"/>
                          <a:ea typeface="+mn-ea"/>
                          <a:cs typeface="+mn-cs"/>
                        </a:rPr>
                        <a:t>-Annual Parasite Incidence (API) below 1%</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marR="0" indent="0" algn="just" defTabSz="914400" rtl="0" eaLnBrk="1" fontAlgn="ctr"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API – 0.02 up to Sep. 2022 (No</a:t>
                      </a:r>
                      <a:r>
                        <a:rPr lang="en-US" sz="1100" kern="1200" baseline="0" dirty="0">
                          <a:solidFill>
                            <a:schemeClr val="tx1"/>
                          </a:solidFill>
                          <a:latin typeface="+mn-lt"/>
                          <a:ea typeface="+mn-ea"/>
                          <a:cs typeface="+mn-cs"/>
                        </a:rPr>
                        <a:t> District have</a:t>
                      </a:r>
                      <a:r>
                        <a:rPr lang="en-US" sz="1100" dirty="0">
                          <a:effectLst/>
                        </a:rPr>
                        <a:t> API &gt;1)</a:t>
                      </a:r>
                      <a:endParaRPr lang="en-IN" sz="1100" dirty="0">
                        <a:effectLst/>
                        <a:latin typeface="Times New Roman" panose="02020603050405020304" pitchFamily="18" charset="0"/>
                        <a:ea typeface="Times New Roman" panose="02020603050405020304" pitchFamily="18" charset="0"/>
                      </a:endParaRPr>
                    </a:p>
                    <a:p>
                      <a:pPr marL="72000" algn="just" fontAlgn="ctr">
                        <a:spcAft>
                          <a:spcPts val="0"/>
                        </a:spcAft>
                      </a:pP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611677">
                <a:tc>
                  <a:txBody>
                    <a:bodyPr/>
                    <a:lstStyle/>
                    <a:p>
                      <a:pPr algn="ctr" fontAlgn="ctr"/>
                      <a:r>
                        <a:rPr lang="en-US" sz="1100" kern="1200" dirty="0">
                          <a:solidFill>
                            <a:schemeClr val="tx1"/>
                          </a:solidFill>
                          <a:latin typeface="+mn-lt"/>
                          <a:ea typeface="+mn-ea"/>
                          <a:cs typeface="+mn-cs"/>
                        </a:rPr>
                        <a:t>2</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marR="0" indent="0" algn="just" defTabSz="914400" rtl="0" eaLnBrk="1" fontAlgn="ctr"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Kala-</a:t>
                      </a:r>
                      <a:r>
                        <a:rPr lang="en-US" sz="1100" kern="1200" dirty="0" err="1">
                          <a:solidFill>
                            <a:schemeClr val="tx1"/>
                          </a:solidFill>
                          <a:latin typeface="+mn-lt"/>
                          <a:ea typeface="+mn-ea"/>
                          <a:cs typeface="+mn-cs"/>
                        </a:rPr>
                        <a:t>Azar</a:t>
                      </a:r>
                      <a:r>
                        <a:rPr lang="en-US" sz="1100" kern="1200" dirty="0">
                          <a:solidFill>
                            <a:schemeClr val="tx1"/>
                          </a:solidFill>
                          <a:latin typeface="+mn-lt"/>
                          <a:ea typeface="+mn-ea"/>
                          <a:cs typeface="+mn-cs"/>
                        </a:rPr>
                        <a:t> (Endemic in 6 districts)</a:t>
                      </a:r>
                      <a:endParaRPr lang="en-IN"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just" fontAlgn="ctr">
                        <a:spcAft>
                          <a:spcPts val="0"/>
                        </a:spcAft>
                      </a:pPr>
                      <a:r>
                        <a:rPr lang="en-US" sz="1100" kern="1200" dirty="0">
                          <a:solidFill>
                            <a:schemeClr val="tx1"/>
                          </a:solidFill>
                          <a:latin typeface="+mn-lt"/>
                          <a:ea typeface="+mn-ea"/>
                          <a:cs typeface="+mn-cs"/>
                        </a:rPr>
                        <a:t>Focusing on Elimination having less than 1 case per 10000 population.</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just" fontAlgn="ctr">
                        <a:spcAft>
                          <a:spcPts val="0"/>
                        </a:spcAft>
                      </a:pPr>
                      <a:r>
                        <a:rPr lang="en-US" sz="1100" kern="1200" dirty="0">
                          <a:solidFill>
                            <a:schemeClr val="tx1"/>
                          </a:solidFill>
                          <a:latin typeface="+mn-lt"/>
                          <a:ea typeface="+mn-ea"/>
                          <a:cs typeface="+mn-cs"/>
                        </a:rPr>
                        <a:t>Target achieved at block level. </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425888">
                <a:tc rowSpan="2">
                  <a:txBody>
                    <a:bodyPr/>
                    <a:lstStyle/>
                    <a:p>
                      <a:pPr algn="ctr" fontAlgn="ctr"/>
                      <a:r>
                        <a:rPr lang="en-US" sz="1100" kern="1200" dirty="0">
                          <a:solidFill>
                            <a:schemeClr val="tx1"/>
                          </a:solidFill>
                          <a:latin typeface="+mn-lt"/>
                          <a:ea typeface="+mn-ea"/>
                          <a:cs typeface="+mn-cs"/>
                        </a:rPr>
                        <a:t>3</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2">
                  <a:txBody>
                    <a:bodyPr/>
                    <a:lstStyle/>
                    <a:p>
                      <a:pPr marL="72000">
                        <a:spcAft>
                          <a:spcPts val="0"/>
                        </a:spcAft>
                        <a:tabLst>
                          <a:tab pos="696595" algn="ctr"/>
                        </a:tabLst>
                      </a:pPr>
                      <a:r>
                        <a:rPr lang="en-US" sz="1100" kern="1200" dirty="0">
                          <a:solidFill>
                            <a:schemeClr val="tx1"/>
                          </a:solidFill>
                          <a:latin typeface="+mn-lt"/>
                          <a:ea typeface="+mn-ea"/>
                          <a:cs typeface="+mn-cs"/>
                        </a:rPr>
                        <a:t>Lymphatic </a:t>
                      </a:r>
                      <a:r>
                        <a:rPr lang="en-US" sz="1100" kern="1200" dirty="0" err="1">
                          <a:solidFill>
                            <a:schemeClr val="tx1"/>
                          </a:solidFill>
                          <a:latin typeface="+mn-lt"/>
                          <a:ea typeface="+mn-ea"/>
                          <a:cs typeface="+mn-cs"/>
                        </a:rPr>
                        <a:t>Filariasis</a:t>
                      </a:r>
                      <a:r>
                        <a:rPr lang="en-US" sz="1100" kern="1200" dirty="0">
                          <a:solidFill>
                            <a:schemeClr val="tx1"/>
                          </a:solidFill>
                          <a:latin typeface="+mn-lt"/>
                          <a:ea typeface="+mn-ea"/>
                          <a:cs typeface="+mn-cs"/>
                        </a:rPr>
                        <a:t> </a:t>
                      </a:r>
                    </a:p>
                    <a:p>
                      <a:pPr marL="72000">
                        <a:spcAft>
                          <a:spcPts val="0"/>
                        </a:spcAft>
                        <a:tabLst>
                          <a:tab pos="696595" algn="ctr"/>
                        </a:tabLst>
                      </a:pPr>
                      <a:r>
                        <a:rPr lang="en-US" sz="1100" kern="1200" dirty="0">
                          <a:solidFill>
                            <a:schemeClr val="tx1"/>
                          </a:solidFill>
                          <a:latin typeface="+mn-lt"/>
                          <a:ea typeface="+mn-ea"/>
                          <a:cs typeface="+mn-cs"/>
                        </a:rPr>
                        <a:t>(50 Districts)</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just" fontAlgn="ctr">
                        <a:spcAft>
                          <a:spcPts val="0"/>
                        </a:spcAft>
                      </a:pPr>
                      <a:r>
                        <a:rPr lang="en-US" sz="1100" kern="1200" dirty="0">
                          <a:solidFill>
                            <a:schemeClr val="tx1"/>
                          </a:solidFill>
                          <a:latin typeface="+mn-lt"/>
                          <a:ea typeface="+mn-ea"/>
                          <a:cs typeface="+mn-cs"/>
                        </a:rPr>
                        <a:t>-Population coverage- 85% of targeted population for </a:t>
                      </a:r>
                      <a:r>
                        <a:rPr lang="en-US" sz="1100" kern="1200" dirty="0" err="1">
                          <a:solidFill>
                            <a:schemeClr val="tx1"/>
                          </a:solidFill>
                          <a:latin typeface="+mn-lt"/>
                          <a:ea typeface="+mn-ea"/>
                          <a:cs typeface="+mn-cs"/>
                        </a:rPr>
                        <a:t>MDA</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just" fontAlgn="ctr">
                        <a:spcAft>
                          <a:spcPts val="0"/>
                        </a:spcAft>
                      </a:pPr>
                      <a:r>
                        <a:rPr lang="en-US" sz="1100" kern="1200" dirty="0">
                          <a:solidFill>
                            <a:schemeClr val="tx1"/>
                          </a:solidFill>
                          <a:latin typeface="+mn-lt"/>
                          <a:ea typeface="+mn-ea"/>
                          <a:cs typeface="+mn-cs"/>
                        </a:rPr>
                        <a:t>Mf rate at present is below 1% (0.30)</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611677">
                <a:tc vMerge="1">
                  <a:txBody>
                    <a:bodyPr/>
                    <a:lstStyle/>
                    <a:p>
                      <a:endParaRPr lang="en-US"/>
                    </a:p>
                  </a:txBody>
                  <a:tcPr/>
                </a:tc>
                <a:tc vMerge="1">
                  <a:txBody>
                    <a:bodyPr/>
                    <a:lstStyle/>
                    <a:p>
                      <a:endParaRPr lang="en-US"/>
                    </a:p>
                  </a:txBody>
                  <a:tcPr/>
                </a:tc>
                <a:tc>
                  <a:txBody>
                    <a:bodyPr/>
                    <a:lstStyle/>
                    <a:p>
                      <a:pPr marL="72000" algn="l" fontAlgn="ctr">
                        <a:spcAft>
                          <a:spcPts val="0"/>
                        </a:spcAft>
                      </a:pPr>
                      <a:r>
                        <a:rPr lang="en-US" sz="1100" kern="1200" dirty="0">
                          <a:solidFill>
                            <a:schemeClr val="tx1"/>
                          </a:solidFill>
                          <a:latin typeface="+mn-lt"/>
                          <a:ea typeface="+mn-ea"/>
                          <a:cs typeface="+mn-cs"/>
                        </a:rPr>
                        <a:t> </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72000" algn="just" fontAlgn="ctr">
                        <a:spcAft>
                          <a:spcPts val="0"/>
                        </a:spcAft>
                      </a:pPr>
                      <a:r>
                        <a:rPr lang="en-US" sz="1100" kern="1200" dirty="0">
                          <a:solidFill>
                            <a:schemeClr val="tx1"/>
                          </a:solidFill>
                          <a:latin typeface="+mn-lt"/>
                          <a:ea typeface="+mn-ea"/>
                          <a:cs typeface="+mn-cs"/>
                        </a:rPr>
                        <a:t>01 District (Rampur) has passed Transmission Assessment Survey, 50 districts remaining.</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7"/>
                  </a:ext>
                </a:extLst>
              </a:tr>
              <a:tr h="425888">
                <a:tc rowSpan="2">
                  <a:txBody>
                    <a:bodyPr/>
                    <a:lstStyle/>
                    <a:p>
                      <a:pPr algn="ctr" fontAlgn="ctr"/>
                      <a:r>
                        <a:rPr lang="en-US" sz="1100" kern="1200" dirty="0">
                          <a:solidFill>
                            <a:schemeClr val="tx1"/>
                          </a:solidFill>
                          <a:latin typeface="+mn-lt"/>
                          <a:ea typeface="+mn-ea"/>
                          <a:cs typeface="+mn-cs"/>
                        </a:rPr>
                        <a:t>4</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marL="72000" algn="l" fontAlgn="ctr">
                        <a:spcAft>
                          <a:spcPts val="0"/>
                        </a:spcAft>
                      </a:pPr>
                      <a:r>
                        <a:rPr lang="en-US" sz="1100" kern="1200" dirty="0">
                          <a:solidFill>
                            <a:schemeClr val="tx1"/>
                          </a:solidFill>
                          <a:latin typeface="+mn-lt"/>
                          <a:ea typeface="+mn-ea"/>
                          <a:cs typeface="+mn-cs"/>
                        </a:rPr>
                        <a:t>Dengue &amp; Chikungunia</a:t>
                      </a: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kern="1200" dirty="0">
                          <a:solidFill>
                            <a:schemeClr val="tx1"/>
                          </a:solidFill>
                          <a:latin typeface="+mn-lt"/>
                          <a:ea typeface="+mn-ea"/>
                          <a:cs typeface="+mn-cs"/>
                        </a:rPr>
                        <a:t>-</a:t>
                      </a:r>
                      <a:r>
                        <a:rPr lang="en-US" sz="1100" b="1" dirty="0">
                          <a:effectLst/>
                          <a:latin typeface="Calibri" panose="020F0502020204030204" pitchFamily="34" charset="0"/>
                          <a:ea typeface="Times New Roman" panose="02020603050405020304" pitchFamily="18" charset="0"/>
                          <a:cs typeface="Mangal" panose="02040503050203030202" pitchFamily="18" charset="0"/>
                        </a:rPr>
                        <a:t>Reduce/sustain case fatality rate for Dengue at &lt;1%</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CFR for dengue is </a:t>
                      </a:r>
                      <a:r>
                        <a:rPr lang="en-US" sz="1100" dirty="0">
                          <a:latin typeface="Calibri" panose="020F0502020204030204" pitchFamily="34" charset="0"/>
                          <a:ea typeface="Times New Roman" panose="02020603050405020304" pitchFamily="18" charset="0"/>
                          <a:cs typeface="Mangal" panose="02040503050203030202" pitchFamily="18" charset="0"/>
                        </a:rPr>
                        <a:t>&lt;1</a:t>
                      </a:r>
                      <a:r>
                        <a:rPr lang="en-US" sz="1100" dirty="0">
                          <a:effectLst/>
                          <a:latin typeface="Calibri" panose="020F0502020204030204" pitchFamily="34" charset="0"/>
                          <a:ea typeface="Times New Roman" panose="02020603050405020304" pitchFamily="18" charset="0"/>
                          <a:cs typeface="Mangal" panose="02040503050203030202" pitchFamily="18" charset="0"/>
                        </a:rPr>
                        <a:t>% is achieved and </a:t>
                      </a:r>
                      <a:r>
                        <a:rPr lang="en-US" sz="1100" dirty="0">
                          <a:latin typeface="Calibri" panose="020F0502020204030204" pitchFamily="34" charset="0"/>
                          <a:ea typeface="Times New Roman" panose="02020603050405020304" pitchFamily="18" charset="0"/>
                          <a:cs typeface="Mangal" panose="02040503050203030202" pitchFamily="18" charset="0"/>
                        </a:rPr>
                        <a:t>sustained in year 2022.</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861536">
                <a:tc vMerge="1">
                  <a:txBody>
                    <a:bodyPr/>
                    <a:lstStyle/>
                    <a:p>
                      <a:pPr algn="ctr" fontAlgn="ctr"/>
                      <a:endParaRPr lang="en-US" sz="1400" kern="1200" dirty="0">
                        <a:solidFill>
                          <a:schemeClr val="tx1"/>
                        </a:solidFill>
                        <a:latin typeface="+mn-lt"/>
                        <a:ea typeface="+mn-ea"/>
                        <a:cs typeface="+mn-cs"/>
                      </a:endParaRPr>
                    </a:p>
                  </a:txBody>
                  <a:tcPr marL="7620" marR="7620"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just" fontAlgn="ctr"/>
                      <a:endParaRPr lang="en-US" sz="1400" kern="1200" dirty="0">
                        <a:solidFill>
                          <a:schemeClr val="tx1"/>
                        </a:solidFill>
                        <a:latin typeface="+mn-lt"/>
                        <a:ea typeface="+mn-ea"/>
                        <a:cs typeface="+mn-cs"/>
                      </a:endParaRPr>
                    </a:p>
                  </a:txBody>
                  <a:tcPr marL="7620" marR="7620"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b="1" dirty="0">
                          <a:effectLst/>
                          <a:latin typeface="Calibri" panose="020F0502020204030204" pitchFamily="34" charset="0"/>
                          <a:ea typeface="Times New Roman" panose="02020603050405020304" pitchFamily="18" charset="0"/>
                          <a:cs typeface="Mangal" panose="02040503050203030202" pitchFamily="18" charset="0"/>
                        </a:rPr>
                        <a:t>Number of Sentinel site hospitals to be set up (1 per district)</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72000" algn="just" fontAlgn="ctr">
                        <a:spcAft>
                          <a:spcPts val="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02 ARL &amp; </a:t>
                      </a:r>
                      <a:r>
                        <a:rPr lang="en-US" sz="1100" dirty="0">
                          <a:latin typeface="Calibri" panose="020F0502020204030204" pitchFamily="34" charset="0"/>
                          <a:ea typeface="Times New Roman" panose="02020603050405020304" pitchFamily="18" charset="0"/>
                          <a:cs typeface="Mangal" panose="02040503050203030202" pitchFamily="18" charset="0"/>
                        </a:rPr>
                        <a:t>68</a:t>
                      </a:r>
                      <a:r>
                        <a:rPr lang="en-US" sz="1100" dirty="0">
                          <a:effectLst/>
                          <a:latin typeface="Calibri" panose="020F0502020204030204" pitchFamily="34" charset="0"/>
                          <a:ea typeface="Times New Roman" panose="02020603050405020304" pitchFamily="18" charset="0"/>
                          <a:cs typeface="Mangal" panose="02040503050203030202" pitchFamily="18" charset="0"/>
                        </a:rPr>
                        <a:t> SSH labs in 57 Districts (2022). SSH Labs in rest of Districts to be established in phase manner after getting approval from NCVBDC </a:t>
                      </a:r>
                      <a:r>
                        <a:rPr lang="en-US" sz="1100" dirty="0" err="1">
                          <a:effectLst/>
                          <a:latin typeface="Calibri" panose="020F0502020204030204" pitchFamily="34" charset="0"/>
                          <a:ea typeface="Times New Roman" panose="02020603050405020304" pitchFamily="18" charset="0"/>
                          <a:cs typeface="Mangal" panose="02040503050203030202" pitchFamily="18" charset="0"/>
                        </a:rPr>
                        <a:t>GoI</a:t>
                      </a:r>
                      <a:r>
                        <a:rPr lang="en-US" sz="1100" dirty="0">
                          <a:effectLst/>
                          <a:latin typeface="Calibri" panose="020F0502020204030204" pitchFamily="34" charset="0"/>
                          <a:ea typeface="Times New Roman" panose="02020603050405020304" pitchFamily="18" charset="0"/>
                          <a:cs typeface="Mangal" panose="02040503050203030202" pitchFamily="18" charset="0"/>
                        </a:rPr>
                        <a:t>, at least 1 SSH lab in all 75 Districts (2024).</a:t>
                      </a:r>
                      <a:endParaRPr lang="en-US" sz="1100" kern="1200" dirty="0">
                        <a:solidFill>
                          <a:schemeClr val="tx1"/>
                        </a:solidFill>
                        <a:latin typeface="+mn-lt"/>
                        <a:ea typeface="+mn-ea"/>
                        <a:cs typeface="+mn-cs"/>
                      </a:endParaRPr>
                    </a:p>
                  </a:txBody>
                  <a:tcPr marL="7620" marR="7620" marT="4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35319974"/>
                  </a:ext>
                </a:extLst>
              </a:tr>
            </a:tbl>
          </a:graphicData>
        </a:graphic>
      </p:graphicFrame>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fontScale="92500"/>
          </a:bodyPr>
          <a:lstStyle/>
          <a:p>
            <a:pPr lvl="0" algn="ctr">
              <a:spcBef>
                <a:spcPct val="0"/>
              </a:spcBef>
            </a:pPr>
            <a:r>
              <a:rPr lang="en-US" sz="2800" b="1" dirty="0" smtClean="0">
                <a:solidFill>
                  <a:schemeClr val="bg1"/>
                </a:solidFill>
                <a:latin typeface="+mj-lt"/>
              </a:rPr>
              <a:t>National Vector Borne Disease Control </a:t>
            </a:r>
            <a:r>
              <a:rPr lang="en-US" sz="2800" b="1" dirty="0" err="1" smtClean="0">
                <a:solidFill>
                  <a:schemeClr val="bg1"/>
                </a:solidFill>
                <a:latin typeface="+mj-lt"/>
              </a:rPr>
              <a:t>Programme</a:t>
            </a:r>
            <a:r>
              <a:rPr lang="en-US" sz="2800" b="1" dirty="0" smtClean="0">
                <a:solidFill>
                  <a:schemeClr val="bg1"/>
                </a:solidFill>
                <a:latin typeface="+mj-lt"/>
              </a:rPr>
              <a:t> (NVBDCP)</a:t>
            </a:r>
            <a:endParaRPr kumimoji="0" lang="en-US" sz="1600" b="1"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 xmlns:p14="http://schemas.microsoft.com/office/powerpoint/2010/main" val="1790343165"/>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 xmlns:a16="http://schemas.microsoft.com/office/drawing/2014/main" id="{33623AB5-968E-E6DF-E0F2-0A8C042B1735}"/>
              </a:ext>
            </a:extLst>
          </p:cNvPr>
          <p:cNvGraphicFramePr>
            <a:graphicFrameLocks noGrp="1"/>
          </p:cNvGraphicFramePr>
          <p:nvPr>
            <p:extLst>
              <p:ext uri="{D42A27DB-BD31-4B8C-83A1-F6EECF244321}">
                <p14:modId xmlns="" xmlns:p14="http://schemas.microsoft.com/office/powerpoint/2010/main" val="752126816"/>
              </p:ext>
            </p:extLst>
          </p:nvPr>
        </p:nvGraphicFramePr>
        <p:xfrm>
          <a:off x="228600" y="819152"/>
          <a:ext cx="8610598" cy="4190995"/>
        </p:xfrm>
        <a:graphic>
          <a:graphicData uri="http://schemas.openxmlformats.org/drawingml/2006/table">
            <a:tbl>
              <a:tblPr/>
              <a:tblGrid>
                <a:gridCol w="609600">
                  <a:extLst>
                    <a:ext uri="{9D8B030D-6E8A-4147-A177-3AD203B41FA5}">
                      <a16:colId xmlns="" xmlns:a16="http://schemas.microsoft.com/office/drawing/2014/main" val="1484291213"/>
                    </a:ext>
                  </a:extLst>
                </a:gridCol>
                <a:gridCol w="1295400">
                  <a:extLst>
                    <a:ext uri="{9D8B030D-6E8A-4147-A177-3AD203B41FA5}">
                      <a16:colId xmlns="" xmlns:a16="http://schemas.microsoft.com/office/drawing/2014/main" val="343834302"/>
                    </a:ext>
                  </a:extLst>
                </a:gridCol>
                <a:gridCol w="1600200">
                  <a:extLst>
                    <a:ext uri="{9D8B030D-6E8A-4147-A177-3AD203B41FA5}">
                      <a16:colId xmlns="" xmlns:a16="http://schemas.microsoft.com/office/drawing/2014/main" val="62773293"/>
                    </a:ext>
                  </a:extLst>
                </a:gridCol>
                <a:gridCol w="1524000">
                  <a:extLst>
                    <a:ext uri="{9D8B030D-6E8A-4147-A177-3AD203B41FA5}">
                      <a16:colId xmlns="" xmlns:a16="http://schemas.microsoft.com/office/drawing/2014/main" val="2485690120"/>
                    </a:ext>
                  </a:extLst>
                </a:gridCol>
                <a:gridCol w="838200">
                  <a:extLst>
                    <a:ext uri="{9D8B030D-6E8A-4147-A177-3AD203B41FA5}">
                      <a16:colId xmlns="" xmlns:a16="http://schemas.microsoft.com/office/drawing/2014/main" val="1079207617"/>
                    </a:ext>
                  </a:extLst>
                </a:gridCol>
                <a:gridCol w="914400">
                  <a:extLst>
                    <a:ext uri="{9D8B030D-6E8A-4147-A177-3AD203B41FA5}">
                      <a16:colId xmlns="" xmlns:a16="http://schemas.microsoft.com/office/drawing/2014/main" val="2513365913"/>
                    </a:ext>
                  </a:extLst>
                </a:gridCol>
                <a:gridCol w="703842">
                  <a:extLst>
                    <a:ext uri="{9D8B030D-6E8A-4147-A177-3AD203B41FA5}">
                      <a16:colId xmlns="" xmlns:a16="http://schemas.microsoft.com/office/drawing/2014/main" val="2706654711"/>
                    </a:ext>
                  </a:extLst>
                </a:gridCol>
                <a:gridCol w="1124956">
                  <a:extLst>
                    <a:ext uri="{9D8B030D-6E8A-4147-A177-3AD203B41FA5}">
                      <a16:colId xmlns="" xmlns:a16="http://schemas.microsoft.com/office/drawing/2014/main" val="3719019639"/>
                    </a:ext>
                  </a:extLst>
                </a:gridCol>
              </a:tblGrid>
              <a:tr h="272311">
                <a:tc rowSpan="2">
                  <a:txBody>
                    <a:bodyPr/>
                    <a:lstStyle/>
                    <a:p>
                      <a:pPr algn="ctr" fontAlgn="t"/>
                      <a:r>
                        <a:rPr lang="en-IN" sz="1100" b="1" u="none" strike="noStrike" dirty="0">
                          <a:effectLst/>
                        </a:rPr>
                        <a:t>S. No.</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rowSpan="2">
                  <a:txBody>
                    <a:bodyPr/>
                    <a:lstStyle/>
                    <a:p>
                      <a:pPr algn="ctr" fontAlgn="t"/>
                      <a:r>
                        <a:rPr lang="en-IN" sz="1100" b="1" u="none" strike="noStrike" dirty="0">
                          <a:effectLst/>
                        </a:rPr>
                        <a:t>Name of District</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rowSpan="2">
                  <a:txBody>
                    <a:bodyPr/>
                    <a:lstStyle/>
                    <a:p>
                      <a:pPr algn="ctr" fontAlgn="t"/>
                      <a:r>
                        <a:rPr lang="en-IN" sz="1100" b="1" u="none" strike="noStrike" dirty="0">
                          <a:effectLst/>
                        </a:rPr>
                        <a:t>Population</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gridSpan="4">
                  <a:txBody>
                    <a:bodyPr/>
                    <a:lstStyle/>
                    <a:p>
                      <a:pPr algn="ctr" fontAlgn="t"/>
                      <a:r>
                        <a:rPr lang="en-IN" sz="1100" b="1" u="none" strike="noStrike" dirty="0" err="1">
                          <a:effectLst/>
                        </a:rPr>
                        <a:t>Upto</a:t>
                      </a:r>
                      <a:r>
                        <a:rPr lang="en-IN" sz="1100" b="1" u="none" strike="noStrike" dirty="0">
                          <a:effectLst/>
                        </a:rPr>
                        <a:t> September 2022 </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hMerge="1">
                  <a:txBody>
                    <a:bodyPr/>
                    <a:lstStyle/>
                    <a:p>
                      <a:endParaRPr lang="en-IN"/>
                    </a:p>
                  </a:txBody>
                  <a:tcPr/>
                </a:tc>
                <a:tc hMerge="1">
                  <a:txBody>
                    <a:bodyPr/>
                    <a:lstStyle/>
                    <a:p>
                      <a:endParaRPr lang="en-IN"/>
                    </a:p>
                  </a:txBody>
                  <a:tcPr/>
                </a:tc>
                <a:tc hMerge="1">
                  <a:txBody>
                    <a:bodyPr/>
                    <a:lstStyle/>
                    <a:p>
                      <a:endParaRPr lang="en-IN"/>
                    </a:p>
                  </a:txBody>
                  <a:tcPr/>
                </a:tc>
                <a:tc rowSpan="2">
                  <a:txBody>
                    <a:bodyPr/>
                    <a:lstStyle/>
                    <a:p>
                      <a:pPr algn="ctr" fontAlgn="ctr"/>
                      <a:r>
                        <a:rPr lang="en-IN" sz="1100" b="1" u="none" strike="noStrike" dirty="0">
                          <a:effectLst/>
                        </a:rPr>
                        <a:t>ABER</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extLst>
                  <a:ext uri="{0D108BD9-81ED-4DB2-BD59-A6C34878D82A}">
                    <a16:rowId xmlns="" xmlns:a16="http://schemas.microsoft.com/office/drawing/2014/main" val="2596197215"/>
                  </a:ext>
                </a:extLst>
              </a:tr>
              <a:tr h="178122">
                <a:tc vMerge="1">
                  <a:txBody>
                    <a:bodyPr/>
                    <a:lstStyle/>
                    <a:p>
                      <a:endParaRPr lang="en-IN"/>
                    </a:p>
                  </a:txBody>
                  <a:tcPr/>
                </a:tc>
                <a:tc vMerge="1">
                  <a:txBody>
                    <a:bodyPr/>
                    <a:lstStyle/>
                    <a:p>
                      <a:endParaRPr lang="en-IN"/>
                    </a:p>
                  </a:txBody>
                  <a:tcPr/>
                </a:tc>
                <a:tc vMerge="1">
                  <a:txBody>
                    <a:bodyPr/>
                    <a:lstStyle/>
                    <a:p>
                      <a:pPr algn="ctr" fontAlgn="t"/>
                      <a:r>
                        <a:rPr lang="en-IN" sz="1050" b="1" i="0" u="none" strike="noStrike" dirty="0">
                          <a:solidFill>
                            <a:srgbClr val="000000"/>
                          </a:solidFill>
                          <a:effectLst/>
                          <a:latin typeface="Times New Roman" panose="02020603050405020304" pitchFamily="18" charset="0"/>
                        </a:rPr>
                        <a:t> </a:t>
                      </a:r>
                    </a:p>
                  </a:txBody>
                  <a:tcPr marL="6913" marR="6913" marT="6913" marB="0">
                    <a:lnL w="6350" cap="flat" cmpd="sng" algn="ctr">
                      <a:solidFill>
                        <a:srgbClr val="963634"/>
                      </a:solidFill>
                      <a:prstDash val="dash"/>
                      <a:round/>
                      <a:headEnd type="none" w="med" len="med"/>
                      <a:tailEnd type="none" w="med" len="med"/>
                    </a:lnL>
                    <a:lnR w="6350" cap="flat" cmpd="sng" algn="ctr">
                      <a:solidFill>
                        <a:srgbClr val="963634"/>
                      </a:solidFill>
                      <a:prstDash val="dash"/>
                      <a:round/>
                      <a:headEnd type="none" w="med" len="med"/>
                      <a:tailEnd type="none" w="med" len="med"/>
                    </a:lnR>
                    <a:lnT w="6350" cap="flat" cmpd="sng" algn="ctr">
                      <a:solidFill>
                        <a:srgbClr val="963634"/>
                      </a:solidFill>
                      <a:prstDash val="dash"/>
                      <a:round/>
                      <a:headEnd type="none" w="med" len="med"/>
                      <a:tailEnd type="none" w="med" len="med"/>
                    </a:lnT>
                    <a:lnB w="6350" cap="flat" cmpd="sng" algn="ctr">
                      <a:solidFill>
                        <a:srgbClr val="963634"/>
                      </a:solidFill>
                      <a:prstDash val="dash"/>
                      <a:round/>
                      <a:headEnd type="none" w="med" len="med"/>
                      <a:tailEnd type="none" w="med" len="med"/>
                    </a:lnB>
                    <a:solidFill>
                      <a:srgbClr val="CCFFFF"/>
                    </a:solidFill>
                  </a:tcPr>
                </a:tc>
                <a:tc>
                  <a:txBody>
                    <a:bodyPr/>
                    <a:lstStyle/>
                    <a:p>
                      <a:pPr algn="ctr" fontAlgn="t"/>
                      <a:r>
                        <a:rPr lang="en-IN" sz="1100" b="1" u="none" strike="noStrike" dirty="0">
                          <a:effectLst/>
                        </a:rPr>
                        <a:t>BSE</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a:txBody>
                    <a:bodyPr/>
                    <a:lstStyle/>
                    <a:p>
                      <a:pPr algn="ctr" fontAlgn="t"/>
                      <a:r>
                        <a:rPr lang="en-IN" sz="1100" b="1" u="none" strike="noStrike" dirty="0">
                          <a:effectLst/>
                        </a:rPr>
                        <a:t>Positive</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a:txBody>
                    <a:bodyPr/>
                    <a:lstStyle/>
                    <a:p>
                      <a:pPr algn="ctr" fontAlgn="t"/>
                      <a:r>
                        <a:rPr lang="en-IN" sz="1100" b="1" u="none" strike="noStrike" dirty="0" err="1">
                          <a:effectLst/>
                        </a:rPr>
                        <a:t>P.f</a:t>
                      </a:r>
                      <a:r>
                        <a:rPr lang="en-IN" sz="1100" b="1" u="none" strike="noStrike" dirty="0">
                          <a:effectLst/>
                        </a:rPr>
                        <a:t>.</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a:txBody>
                    <a:bodyPr/>
                    <a:lstStyle/>
                    <a:p>
                      <a:pPr algn="ctr" fontAlgn="t"/>
                      <a:r>
                        <a:rPr lang="en-IN" sz="1100" b="1" u="none" strike="noStrike" dirty="0">
                          <a:effectLst/>
                        </a:rPr>
                        <a:t>R.T.</a:t>
                      </a:r>
                      <a:endParaRPr lang="en-IN" sz="1100" b="1" i="0" u="none" strike="noStrike" dirty="0">
                        <a:solidFill>
                          <a:srgbClr val="000000"/>
                        </a:solidFill>
                        <a:effectLst/>
                        <a:latin typeface="Times New Roman" panose="02020603050405020304" pitchFamily="18" charset="0"/>
                      </a:endParaRPr>
                    </a:p>
                  </a:txBody>
                  <a:tcPr marL="6913" marR="6913" marT="5185" marB="0" anchor="ctr">
                    <a:solidFill>
                      <a:schemeClr val="accent2">
                        <a:lumMod val="40000"/>
                        <a:lumOff val="60000"/>
                      </a:schemeClr>
                    </a:solidFill>
                  </a:tcPr>
                </a:tc>
                <a:tc vMerge="1">
                  <a:txBody>
                    <a:bodyPr/>
                    <a:lstStyle/>
                    <a:p>
                      <a:endParaRPr lang="en-IN"/>
                    </a:p>
                  </a:txBody>
                  <a:tcPr/>
                </a:tc>
                <a:extLst>
                  <a:ext uri="{0D108BD9-81ED-4DB2-BD59-A6C34878D82A}">
                    <a16:rowId xmlns="" xmlns:a16="http://schemas.microsoft.com/office/drawing/2014/main" val="2272810152"/>
                  </a:ext>
                </a:extLst>
              </a:tr>
              <a:tr h="178122">
                <a:tc>
                  <a:txBody>
                    <a:bodyPr/>
                    <a:lstStyle/>
                    <a:p>
                      <a:pPr algn="ctr" fontAlgn="t"/>
                      <a:r>
                        <a:rPr lang="en-IN" sz="1100" u="none" strike="noStrike">
                          <a:effectLst/>
                        </a:rPr>
                        <a:t>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a:effectLst/>
                        </a:rPr>
                        <a:t>Amethi</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2266862</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148941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6.57</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228417399"/>
                  </a:ext>
                </a:extLst>
              </a:tr>
              <a:tr h="178122">
                <a:tc>
                  <a:txBody>
                    <a:bodyPr/>
                    <a:lstStyle/>
                    <a:p>
                      <a:pPr algn="ctr" fontAlgn="t"/>
                      <a:r>
                        <a:rPr lang="en-IN" sz="1100" u="none" strike="noStrike">
                          <a:effectLst/>
                        </a:rPr>
                        <a:t>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Chitrakoot</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1168313</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58172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4.98</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4274036668"/>
                  </a:ext>
                </a:extLst>
              </a:tr>
              <a:tr h="178122">
                <a:tc>
                  <a:txBody>
                    <a:bodyPr/>
                    <a:lstStyle/>
                    <a:p>
                      <a:pPr algn="ctr" fontAlgn="t"/>
                      <a:r>
                        <a:rPr lang="en-IN" sz="1100" u="none" strike="noStrike">
                          <a:effectLst/>
                        </a:rPr>
                        <a:t>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err="1">
                          <a:effectLst/>
                        </a:rPr>
                        <a:t>Badaun</a:t>
                      </a:r>
                      <a:r>
                        <a:rPr lang="en-IN" sz="1100" u="none" strike="noStrike" dirty="0">
                          <a:effectLst/>
                        </a:rPr>
                        <a:t> </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3765012</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176582</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661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81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661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4.69</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880778495"/>
                  </a:ext>
                </a:extLst>
              </a:tr>
              <a:tr h="178122">
                <a:tc>
                  <a:txBody>
                    <a:bodyPr/>
                    <a:lstStyle/>
                    <a:p>
                      <a:pPr algn="ctr" fontAlgn="t"/>
                      <a:r>
                        <a:rPr lang="en-IN" sz="1100" u="none" strike="noStrike">
                          <a:effectLst/>
                        </a:rPr>
                        <a:t>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a:effectLst/>
                        </a:rPr>
                        <a:t>Mirzapur</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2941972</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128651</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102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102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4.37</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367142838"/>
                  </a:ext>
                </a:extLst>
              </a:tr>
              <a:tr h="178122">
                <a:tc>
                  <a:txBody>
                    <a:bodyPr/>
                    <a:lstStyle/>
                    <a:p>
                      <a:pPr algn="ctr" fontAlgn="t"/>
                      <a:r>
                        <a:rPr lang="en-IN" sz="1100" u="none" strike="noStrike">
                          <a:effectLst/>
                        </a:rPr>
                        <a:t>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err="1">
                          <a:effectLst/>
                        </a:rPr>
                        <a:t>Sonbhadra</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2196704</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95165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235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235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4.33</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143547519"/>
                  </a:ext>
                </a:extLst>
              </a:tr>
              <a:tr h="178122">
                <a:tc>
                  <a:txBody>
                    <a:bodyPr/>
                    <a:lstStyle/>
                    <a:p>
                      <a:pPr algn="ctr" fontAlgn="t"/>
                      <a:r>
                        <a:rPr lang="en-IN" sz="1100" u="none" strike="noStrike">
                          <a:effectLst/>
                        </a:rPr>
                        <a:t>6</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a:effectLst/>
                        </a:rPr>
                        <a:t>Saharanpur</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4085599</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173967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0</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4.26</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1088244405"/>
                  </a:ext>
                </a:extLst>
              </a:tr>
              <a:tr h="178122">
                <a:tc>
                  <a:txBody>
                    <a:bodyPr/>
                    <a:lstStyle/>
                    <a:p>
                      <a:pPr algn="ctr" fontAlgn="t"/>
                      <a:r>
                        <a:rPr lang="en-IN" sz="1100" u="none" strike="noStrike">
                          <a:effectLst/>
                        </a:rPr>
                        <a:t>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Bulandshahar</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4126026</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174475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4.23</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479588490"/>
                  </a:ext>
                </a:extLst>
              </a:tr>
              <a:tr h="178122">
                <a:tc>
                  <a:txBody>
                    <a:bodyPr/>
                    <a:lstStyle/>
                    <a:p>
                      <a:pPr algn="ctr" fontAlgn="t"/>
                      <a:r>
                        <a:rPr lang="en-IN" sz="1100" u="none" strike="noStrike">
                          <a:effectLst/>
                        </a:rPr>
                        <a:t>8</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err="1">
                          <a:effectLst/>
                        </a:rPr>
                        <a:t>Mahoba</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1033191</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42974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4.16</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995673132"/>
                  </a:ext>
                </a:extLst>
              </a:tr>
              <a:tr h="178122">
                <a:tc>
                  <a:txBody>
                    <a:bodyPr/>
                    <a:lstStyle/>
                    <a:p>
                      <a:pPr algn="ctr" fontAlgn="t"/>
                      <a:r>
                        <a:rPr lang="en-IN" sz="1100" u="none" strike="noStrike">
                          <a:effectLst/>
                        </a:rPr>
                        <a:t>9</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a:effectLst/>
                        </a:rPr>
                        <a:t>Mathura</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2997828</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123486</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7</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0</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4.12</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254721897"/>
                  </a:ext>
                </a:extLst>
              </a:tr>
              <a:tr h="178122">
                <a:tc>
                  <a:txBody>
                    <a:bodyPr/>
                    <a:lstStyle/>
                    <a:p>
                      <a:pPr algn="ctr" fontAlgn="t"/>
                      <a:r>
                        <a:rPr lang="en-IN" sz="1100" u="none" strike="noStrike">
                          <a:effectLst/>
                        </a:rPr>
                        <a:t>10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Ghaziabad </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3984389</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157068</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3.94</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672751462"/>
                  </a:ext>
                </a:extLst>
              </a:tr>
              <a:tr h="178122">
                <a:tc>
                  <a:txBody>
                    <a:bodyPr/>
                    <a:lstStyle/>
                    <a:p>
                      <a:pPr algn="ctr" fontAlgn="t"/>
                      <a:r>
                        <a:rPr lang="en-IN" sz="1100" u="none" strike="noStrike">
                          <a:effectLst/>
                        </a:rPr>
                        <a:t>11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Bareilly </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5266283</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207366</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1474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203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1474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3.94</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542731925"/>
                  </a:ext>
                </a:extLst>
              </a:tr>
              <a:tr h="178122">
                <a:tc>
                  <a:txBody>
                    <a:bodyPr/>
                    <a:lstStyle/>
                    <a:p>
                      <a:pPr algn="ctr" fontAlgn="t"/>
                      <a:r>
                        <a:rPr lang="en-IN" sz="1100" u="none" strike="noStrike">
                          <a:effectLst/>
                        </a:rPr>
                        <a:t>12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Kanpur Nagar</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5393192</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210680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3.91</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3574073135"/>
                  </a:ext>
                </a:extLst>
              </a:tr>
              <a:tr h="178122">
                <a:tc>
                  <a:txBody>
                    <a:bodyPr/>
                    <a:lstStyle/>
                    <a:p>
                      <a:pPr algn="ctr" fontAlgn="t"/>
                      <a:r>
                        <a:rPr lang="en-IN" sz="1100" u="none" strike="noStrike">
                          <a:effectLst/>
                        </a:rPr>
                        <a:t>13</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Aligarh</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4332819</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167507</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3.87</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44767170"/>
                  </a:ext>
                </a:extLst>
              </a:tr>
              <a:tr h="178122">
                <a:tc>
                  <a:txBody>
                    <a:bodyPr/>
                    <a:lstStyle/>
                    <a:p>
                      <a:pPr algn="ctr" fontAlgn="t"/>
                      <a:r>
                        <a:rPr lang="en-IN" sz="1100" u="none" strike="noStrike">
                          <a:effectLst/>
                        </a:rPr>
                        <a:t>14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a:effectLst/>
                        </a:rPr>
                        <a:t>Banda</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2122321</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80902</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3.81</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1446992093"/>
                  </a:ext>
                </a:extLst>
              </a:tr>
              <a:tr h="178122">
                <a:tc>
                  <a:txBody>
                    <a:bodyPr/>
                    <a:lstStyle/>
                    <a:p>
                      <a:pPr algn="ctr" fontAlgn="t"/>
                      <a:r>
                        <a:rPr lang="en-IN" sz="1100" u="none" strike="noStrike">
                          <a:effectLst/>
                        </a:rPr>
                        <a:t>15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Etah</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2077046</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77778</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35</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3.74</a:t>
                      </a:r>
                      <a:endParaRPr lang="en-IN" sz="1100" b="1" i="0" u="none" strike="noStrike">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528444218"/>
                  </a:ext>
                </a:extLst>
              </a:tr>
              <a:tr h="178122">
                <a:tc>
                  <a:txBody>
                    <a:bodyPr/>
                    <a:lstStyle/>
                    <a:p>
                      <a:pPr algn="ctr" fontAlgn="t"/>
                      <a:r>
                        <a:rPr lang="en-IN" sz="1100" u="none" strike="noStrike">
                          <a:effectLst/>
                        </a:rPr>
                        <a:t>16</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Jalaun</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1970391</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70002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1</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3.55</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4002289978"/>
                  </a:ext>
                </a:extLst>
              </a:tr>
              <a:tr h="178122">
                <a:tc>
                  <a:txBody>
                    <a:bodyPr/>
                    <a:lstStyle/>
                    <a:p>
                      <a:pPr algn="ctr" fontAlgn="t"/>
                      <a:r>
                        <a:rPr lang="en-IN" sz="1100" u="none" strike="noStrike">
                          <a:effectLst/>
                        </a:rPr>
                        <a:t>17</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Lalitpur</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1436472</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50345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0</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0</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3.50</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3135376775"/>
                  </a:ext>
                </a:extLst>
              </a:tr>
              <a:tr h="178122">
                <a:tc>
                  <a:txBody>
                    <a:bodyPr/>
                    <a:lstStyle/>
                    <a:p>
                      <a:pPr algn="ctr" fontAlgn="t"/>
                      <a:r>
                        <a:rPr lang="en-IN" sz="1100" u="none" strike="noStrike">
                          <a:effectLst/>
                        </a:rPr>
                        <a:t>18</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G.B.Nagar</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1975104</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66618</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82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1</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82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3.37</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907141919"/>
                  </a:ext>
                </a:extLst>
              </a:tr>
              <a:tr h="178122">
                <a:tc>
                  <a:txBody>
                    <a:bodyPr/>
                    <a:lstStyle/>
                    <a:p>
                      <a:pPr algn="ctr" fontAlgn="t"/>
                      <a:r>
                        <a:rPr lang="en-IN" sz="1100" u="none" strike="noStrike">
                          <a:effectLst/>
                        </a:rPr>
                        <a:t>19</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Hamirpur</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1302046</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42345</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14</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14</a:t>
                      </a:r>
                      <a:endParaRPr lang="en-IN" sz="1100" b="1" i="0" u="none" strike="noStrike" dirty="0">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3.25</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3667878357"/>
                  </a:ext>
                </a:extLst>
              </a:tr>
              <a:tr h="178122">
                <a:tc>
                  <a:txBody>
                    <a:bodyPr/>
                    <a:lstStyle/>
                    <a:p>
                      <a:pPr algn="ctr" fontAlgn="t"/>
                      <a:r>
                        <a:rPr lang="en-IN" sz="1100" u="none" strike="noStrike">
                          <a:effectLst/>
                        </a:rPr>
                        <a:t>20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a:effectLst/>
                        </a:rPr>
                        <a:t>Lucknow</a:t>
                      </a:r>
                      <a:endParaRPr lang="en-IN" sz="1100" b="1" i="0" u="none" strike="noStrike">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5411476</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163166</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72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72</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3.02</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2944669673"/>
                  </a:ext>
                </a:extLst>
              </a:tr>
              <a:tr h="178122">
                <a:tc>
                  <a:txBody>
                    <a:bodyPr/>
                    <a:lstStyle/>
                    <a:p>
                      <a:pPr algn="ctr" fontAlgn="t"/>
                      <a:r>
                        <a:rPr lang="en-IN" sz="1100" u="none" strike="noStrike">
                          <a:effectLst/>
                        </a:rPr>
                        <a:t>21</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l" fontAlgn="t"/>
                      <a:r>
                        <a:rPr lang="en-IN" sz="1100" u="none" strike="noStrike" dirty="0" err="1">
                          <a:effectLst/>
                        </a:rPr>
                        <a:t>Kannauj</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dirty="0">
                          <a:effectLst/>
                        </a:rPr>
                        <a:t>1955398</a:t>
                      </a:r>
                      <a:endParaRPr lang="en-IN" sz="1100" b="1" i="0" u="none" strike="noStrike" dirty="0">
                        <a:solidFill>
                          <a:srgbClr val="000000"/>
                        </a:solidFill>
                        <a:effectLst/>
                        <a:latin typeface="Goudy Old Style" panose="02020502050305020303" pitchFamily="18" charset="0"/>
                      </a:endParaRPr>
                    </a:p>
                  </a:txBody>
                  <a:tcPr marL="6913" marR="6913" marT="5185" marB="0"/>
                </a:tc>
                <a:tc>
                  <a:txBody>
                    <a:bodyPr/>
                    <a:lstStyle/>
                    <a:p>
                      <a:pPr algn="ctr" fontAlgn="t"/>
                      <a:r>
                        <a:rPr lang="en-IN" sz="1100" u="none" strike="noStrike">
                          <a:effectLst/>
                        </a:rPr>
                        <a:t>58660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a:effectLst/>
                        </a:rPr>
                        <a:t>10</a:t>
                      </a:r>
                      <a:endParaRPr lang="en-IN" sz="1100" b="1" i="0" u="none" strike="noStrike">
                        <a:solidFill>
                          <a:srgbClr val="000000"/>
                        </a:solidFill>
                        <a:effectLst/>
                        <a:latin typeface="Times New Roman" panose="02020603050405020304" pitchFamily="18" charset="0"/>
                      </a:endParaRPr>
                    </a:p>
                  </a:txBody>
                  <a:tcPr marL="6913" marR="6913" marT="5185" marB="0"/>
                </a:tc>
                <a:tc>
                  <a:txBody>
                    <a:bodyPr/>
                    <a:lstStyle/>
                    <a:p>
                      <a:pPr algn="ctr" fontAlgn="t"/>
                      <a:r>
                        <a:rPr lang="en-IN" sz="1100" u="none" strike="noStrike" dirty="0">
                          <a:effectLst/>
                        </a:rPr>
                        <a:t>3.00</a:t>
                      </a:r>
                      <a:endParaRPr lang="en-IN" sz="1100" b="1" i="0" u="none" strike="noStrike" dirty="0">
                        <a:solidFill>
                          <a:srgbClr val="000000"/>
                        </a:solidFill>
                        <a:effectLst/>
                        <a:latin typeface="Times New Roman" panose="02020603050405020304" pitchFamily="18" charset="0"/>
                      </a:endParaRPr>
                    </a:p>
                  </a:txBody>
                  <a:tcPr marL="6913" marR="6913" marT="5185" marB="0"/>
                </a:tc>
                <a:extLst>
                  <a:ext uri="{0D108BD9-81ED-4DB2-BD59-A6C34878D82A}">
                    <a16:rowId xmlns="" xmlns:a16="http://schemas.microsoft.com/office/drawing/2014/main" val="3550806338"/>
                  </a:ext>
                </a:extLst>
              </a:tr>
            </a:tbl>
          </a:graphicData>
        </a:graphic>
      </p:graphicFrame>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latin typeface="+mj-lt"/>
              </a:rPr>
              <a:t>Districts with ABER &gt; 3 </a:t>
            </a:r>
            <a:r>
              <a:rPr lang="en-US" sz="2800" b="1" dirty="0" err="1" smtClean="0">
                <a:solidFill>
                  <a:schemeClr val="bg1"/>
                </a:solidFill>
                <a:latin typeface="+mj-lt"/>
              </a:rPr>
              <a:t>upto</a:t>
            </a:r>
            <a:r>
              <a:rPr lang="en-US" sz="2800" b="1" dirty="0" smtClean="0">
                <a:solidFill>
                  <a:schemeClr val="bg1"/>
                </a:solidFill>
                <a:latin typeface="+mj-lt"/>
              </a:rPr>
              <a:t> September  2022 (MALARIA)</a:t>
            </a:r>
          </a:p>
        </p:txBody>
      </p:sp>
    </p:spTree>
    <p:extLst>
      <p:ext uri="{BB962C8B-B14F-4D97-AF65-F5344CB8AC3E}">
        <p14:creationId xmlns="" xmlns:p14="http://schemas.microsoft.com/office/powerpoint/2010/main" val="167765685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 xmlns:a16="http://schemas.microsoft.com/office/drawing/2014/main" id="{00000000-0008-0000-0A00-000002000000}"/>
              </a:ext>
            </a:extLst>
          </p:cNvPr>
          <p:cNvGraphicFramePr>
            <a:graphicFrameLocks/>
          </p:cNvGraphicFramePr>
          <p:nvPr>
            <p:extLst>
              <p:ext uri="{D42A27DB-BD31-4B8C-83A1-F6EECF244321}">
                <p14:modId xmlns="" xmlns:p14="http://schemas.microsoft.com/office/powerpoint/2010/main" val="2786982424"/>
              </p:ext>
            </p:extLst>
          </p:nvPr>
        </p:nvGraphicFramePr>
        <p:xfrm>
          <a:off x="381000" y="914400"/>
          <a:ext cx="8534400" cy="3829050"/>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latin typeface="+mj-lt"/>
              </a:rPr>
              <a:t>Year wise Dengue cases &amp; CFR in Uttar Pradesh</a:t>
            </a:r>
          </a:p>
        </p:txBody>
      </p:sp>
    </p:spTree>
    <p:extLst>
      <p:ext uri="{BB962C8B-B14F-4D97-AF65-F5344CB8AC3E}">
        <p14:creationId xmlns="" xmlns:p14="http://schemas.microsoft.com/office/powerpoint/2010/main" val="221735349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Diagram 70">
            <a:extLst>
              <a:ext uri="{FF2B5EF4-FFF2-40B4-BE49-F238E27FC236}">
                <a16:creationId xmlns="" xmlns:a16="http://schemas.microsoft.com/office/drawing/2014/main" id="{7738067E-E092-0EB8-2174-08E4E9479D08}"/>
              </a:ext>
            </a:extLst>
          </p:cNvPr>
          <p:cNvGraphicFramePr/>
          <p:nvPr/>
        </p:nvGraphicFramePr>
        <p:xfrm>
          <a:off x="195945" y="1261648"/>
          <a:ext cx="8752114" cy="31377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Dengue &amp; </a:t>
            </a:r>
            <a:r>
              <a:rPr lang="en-US" sz="2800" b="1" dirty="0" err="1" smtClean="0">
                <a:solidFill>
                  <a:schemeClr val="bg1"/>
                </a:solidFill>
              </a:rPr>
              <a:t>Chikungunya</a:t>
            </a:r>
            <a:r>
              <a:rPr lang="en-US" sz="2800" b="1" dirty="0" smtClean="0">
                <a:solidFill>
                  <a:schemeClr val="bg1"/>
                </a:solidFill>
              </a:rPr>
              <a:t> Surveillance strengthening</a:t>
            </a:r>
            <a:endParaRPr lang="en-US" sz="2800" b="1" dirty="0" smtClean="0">
              <a:solidFill>
                <a:schemeClr val="bg1"/>
              </a:solidFill>
              <a:latin typeface="+mj-lt"/>
            </a:endParaRPr>
          </a:p>
        </p:txBody>
      </p:sp>
    </p:spTree>
    <p:extLst>
      <p:ext uri="{BB962C8B-B14F-4D97-AF65-F5344CB8AC3E}">
        <p14:creationId xmlns="" xmlns:p14="http://schemas.microsoft.com/office/powerpoint/2010/main" val="257338704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ACAC49D4-262F-A016-F5E6-AC6F0D4B4D06}"/>
              </a:ext>
            </a:extLst>
          </p:cNvPr>
          <p:cNvPicPr>
            <a:picLocks noChangeAspect="1"/>
          </p:cNvPicPr>
          <p:nvPr/>
        </p:nvPicPr>
        <p:blipFill>
          <a:blip r:embed="rId2"/>
          <a:stretch>
            <a:fillRect/>
          </a:stretch>
        </p:blipFill>
        <p:spPr>
          <a:xfrm>
            <a:off x="381000" y="895350"/>
            <a:ext cx="8610600" cy="3886200"/>
          </a:xfrm>
          <a:prstGeom prst="rect">
            <a:avLst/>
          </a:prstGeom>
        </p:spPr>
      </p:pic>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Status of AES / JE Disease &amp; CFR (%)</a:t>
            </a:r>
          </a:p>
        </p:txBody>
      </p:sp>
    </p:spTree>
    <p:extLst>
      <p:ext uri="{BB962C8B-B14F-4D97-AF65-F5344CB8AC3E}">
        <p14:creationId xmlns="" xmlns:p14="http://schemas.microsoft.com/office/powerpoint/2010/main" val="243366349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440654450"/>
              </p:ext>
            </p:extLst>
          </p:nvPr>
        </p:nvGraphicFramePr>
        <p:xfrm>
          <a:off x="228601" y="819151"/>
          <a:ext cx="8686798" cy="4114802"/>
        </p:xfrm>
        <a:graphic>
          <a:graphicData uri="http://schemas.openxmlformats.org/drawingml/2006/table">
            <a:tbl>
              <a:tblPr/>
              <a:tblGrid>
                <a:gridCol w="916002">
                  <a:extLst>
                    <a:ext uri="{9D8B030D-6E8A-4147-A177-3AD203B41FA5}">
                      <a16:colId xmlns="" xmlns:a16="http://schemas.microsoft.com/office/drawing/2014/main" val="20000"/>
                    </a:ext>
                  </a:extLst>
                </a:gridCol>
                <a:gridCol w="900328">
                  <a:extLst>
                    <a:ext uri="{9D8B030D-6E8A-4147-A177-3AD203B41FA5}">
                      <a16:colId xmlns="" xmlns:a16="http://schemas.microsoft.com/office/drawing/2014/main" val="20001"/>
                    </a:ext>
                  </a:extLst>
                </a:gridCol>
                <a:gridCol w="1184564">
                  <a:extLst>
                    <a:ext uri="{9D8B030D-6E8A-4147-A177-3AD203B41FA5}">
                      <a16:colId xmlns="" xmlns:a16="http://schemas.microsoft.com/office/drawing/2014/main" val="20002"/>
                    </a:ext>
                  </a:extLst>
                </a:gridCol>
                <a:gridCol w="1376546">
                  <a:extLst>
                    <a:ext uri="{9D8B030D-6E8A-4147-A177-3AD203B41FA5}">
                      <a16:colId xmlns="" xmlns:a16="http://schemas.microsoft.com/office/drawing/2014/main" val="20003"/>
                    </a:ext>
                  </a:extLst>
                </a:gridCol>
                <a:gridCol w="1231154">
                  <a:extLst>
                    <a:ext uri="{9D8B030D-6E8A-4147-A177-3AD203B41FA5}">
                      <a16:colId xmlns="" xmlns:a16="http://schemas.microsoft.com/office/drawing/2014/main" val="20004"/>
                    </a:ext>
                  </a:extLst>
                </a:gridCol>
                <a:gridCol w="945990">
                  <a:extLst>
                    <a:ext uri="{9D8B030D-6E8A-4147-A177-3AD203B41FA5}">
                      <a16:colId xmlns="" xmlns:a16="http://schemas.microsoft.com/office/drawing/2014/main" val="20005"/>
                    </a:ext>
                  </a:extLst>
                </a:gridCol>
                <a:gridCol w="1037537">
                  <a:extLst>
                    <a:ext uri="{9D8B030D-6E8A-4147-A177-3AD203B41FA5}">
                      <a16:colId xmlns="" xmlns:a16="http://schemas.microsoft.com/office/drawing/2014/main" val="20006"/>
                    </a:ext>
                  </a:extLst>
                </a:gridCol>
                <a:gridCol w="1094677">
                  <a:extLst>
                    <a:ext uri="{9D8B030D-6E8A-4147-A177-3AD203B41FA5}">
                      <a16:colId xmlns="" xmlns:a16="http://schemas.microsoft.com/office/drawing/2014/main" val="20007"/>
                    </a:ext>
                  </a:extLst>
                </a:gridCol>
              </a:tblGrid>
              <a:tr h="282708">
                <a:tc rowSpan="2">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YEAR</a:t>
                      </a:r>
                      <a:endParaRPr lang="en-US" sz="1400" dirty="0">
                        <a:latin typeface="Calibri" pitchFamily="34" charset="0"/>
                        <a:ea typeface="Calibri"/>
                        <a:cs typeface="Calibri" pitchFamily="34" charset="0"/>
                      </a:endParaRPr>
                    </a:p>
                    <a:p>
                      <a:pPr marL="0" marR="0" algn="ctr">
                        <a:lnSpc>
                          <a:spcPct val="115000"/>
                        </a:lnSpc>
                        <a:spcBef>
                          <a:spcPts val="0"/>
                        </a:spcBef>
                        <a:spcAft>
                          <a:spcPts val="0"/>
                        </a:spcAft>
                      </a:pPr>
                      <a:r>
                        <a:rPr lang="en-US" sz="1400" b="1" dirty="0">
                          <a:latin typeface="Calibri" pitchFamily="34" charset="0"/>
                          <a:ea typeface="Calibri"/>
                          <a:cs typeface="Calibri" pitchFamily="34" charset="0"/>
                        </a:rPr>
                        <a:t>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gridSpan="3">
                  <a:txBody>
                    <a:bodyPr/>
                    <a:lstStyle/>
                    <a:p>
                      <a:pPr marL="0" marR="0" algn="ctr">
                        <a:lnSpc>
                          <a:spcPct val="115000"/>
                        </a:lnSpc>
                        <a:spcBef>
                          <a:spcPts val="0"/>
                        </a:spcBef>
                        <a:spcAft>
                          <a:spcPts val="0"/>
                        </a:spcAft>
                      </a:pPr>
                      <a:r>
                        <a:rPr lang="en-US" sz="1400" b="1" dirty="0">
                          <a:latin typeface="Calibri"/>
                          <a:ea typeface="Calibri"/>
                          <a:cs typeface="Times New Roman"/>
                        </a:rPr>
                        <a:t>AES </a:t>
                      </a:r>
                      <a:endParaRPr lang="en-US" sz="1400" dirty="0">
                        <a:latin typeface="Calibri"/>
                        <a:ea typeface="Calibri"/>
                        <a:cs typeface="Times New Roman"/>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400" b="1" dirty="0">
                          <a:latin typeface="Calibri"/>
                          <a:ea typeface="Calibri"/>
                          <a:cs typeface="Times New Roman"/>
                        </a:rPr>
                        <a:t>CONFIRMED JE CASES </a:t>
                      </a:r>
                      <a:endParaRPr lang="en-US" sz="1400" dirty="0">
                        <a:latin typeface="Calibri"/>
                        <a:ea typeface="Calibri"/>
                        <a:cs typeface="Times New Roman"/>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hMerge="1">
                  <a:txBody>
                    <a:bodyPr/>
                    <a:lstStyle/>
                    <a:p>
                      <a:endParaRPr lang="en-US"/>
                    </a:p>
                  </a:txBody>
                  <a:tcPr/>
                </a:tc>
                <a:tc hMerge="1">
                  <a:txBody>
                    <a:bodyPr/>
                    <a:lstStyle/>
                    <a:p>
                      <a:endParaRPr lang="en-US"/>
                    </a:p>
                  </a:txBody>
                  <a:tcPr/>
                </a:tc>
                <a:tc rowSpan="2">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 OF JE CASES OUT OF TOTAL AES CASES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extLst>
                  <a:ext uri="{0D108BD9-81ED-4DB2-BD59-A6C34878D82A}">
                    <a16:rowId xmlns="" xmlns:a16="http://schemas.microsoft.com/office/drawing/2014/main" val="10000"/>
                  </a:ext>
                </a:extLst>
              </a:tr>
              <a:tr h="932173">
                <a:tc vMerge="1">
                  <a:txBody>
                    <a:bodyPr/>
                    <a:lstStyle/>
                    <a:p>
                      <a:endParaRPr lang="en-US"/>
                    </a:p>
                  </a:txBody>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TOTAL CASES</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TOTAL</a:t>
                      </a:r>
                      <a:r>
                        <a:rPr lang="en-US" sz="1400" b="1" baseline="0" dirty="0">
                          <a:latin typeface="Calibri" pitchFamily="34" charset="0"/>
                          <a:ea typeface="Calibri"/>
                          <a:cs typeface="Calibri" pitchFamily="34" charset="0"/>
                        </a:rPr>
                        <a:t> DEATHS</a:t>
                      </a:r>
                      <a:r>
                        <a:rPr lang="en-US" sz="1400" b="1" dirty="0">
                          <a:latin typeface="Calibri" pitchFamily="34" charset="0"/>
                          <a:ea typeface="Calibri"/>
                          <a:cs typeface="Calibri" pitchFamily="34" charset="0"/>
                        </a:rPr>
                        <a:t>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CASE FATALITY RATE (CFR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CONFIRMED JE CASES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JE DEATHS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0"/>
                        </a:spcAft>
                      </a:pPr>
                      <a:r>
                        <a:rPr lang="en-US" sz="1400" b="1" dirty="0">
                          <a:latin typeface="Calibri" pitchFamily="34" charset="0"/>
                          <a:ea typeface="Calibri"/>
                          <a:cs typeface="Calibri" pitchFamily="34" charset="0"/>
                        </a:rPr>
                        <a:t>CASE FATALITY RATE (CFR %)</a:t>
                      </a:r>
                      <a:endParaRPr lang="en-US" sz="1400" dirty="0">
                        <a:latin typeface="Calibri" pitchFamily="34" charset="0"/>
                        <a:ea typeface="Calibri"/>
                        <a:cs typeface="Calibri" pitchFamily="34" charset="0"/>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vMerge="1">
                  <a:txBody>
                    <a:bodyPr/>
                    <a:lstStyle/>
                    <a:p>
                      <a:endParaRPr lang="en-US"/>
                    </a:p>
                  </a:txBody>
                  <a:tcPr/>
                </a:tc>
                <a:extLst>
                  <a:ext uri="{0D108BD9-81ED-4DB2-BD59-A6C34878D82A}">
                    <a16:rowId xmlns="" xmlns:a16="http://schemas.microsoft.com/office/drawing/2014/main" val="10001"/>
                  </a:ext>
                </a:extLst>
              </a:tr>
              <a:tr h="327779">
                <a:tc>
                  <a:txBody>
                    <a:bodyPr/>
                    <a:lstStyle/>
                    <a:p>
                      <a:pPr marL="0" marR="0" algn="ctr">
                        <a:lnSpc>
                          <a:spcPct val="150000"/>
                        </a:lnSpc>
                        <a:spcBef>
                          <a:spcPts val="0"/>
                        </a:spcBef>
                        <a:spcAft>
                          <a:spcPts val="0"/>
                        </a:spcAft>
                      </a:pPr>
                      <a:r>
                        <a:rPr lang="en-US" sz="1400" dirty="0">
                          <a:latin typeface="Calibri"/>
                          <a:ea typeface="Calibri"/>
                          <a:cs typeface="Times New Roman"/>
                        </a:rPr>
                        <a:t>2016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dirty="0">
                          <a:latin typeface="Calibri"/>
                          <a:ea typeface="Calibri"/>
                          <a:cs typeface="Times New Roman"/>
                        </a:rPr>
                        <a:t>3911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641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16.39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442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74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16.74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11.30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27779">
                <a:tc>
                  <a:txBody>
                    <a:bodyPr/>
                    <a:lstStyle/>
                    <a:p>
                      <a:pPr marL="0" marR="0" algn="ctr">
                        <a:lnSpc>
                          <a:spcPct val="150000"/>
                        </a:lnSpc>
                        <a:spcBef>
                          <a:spcPts val="0"/>
                        </a:spcBef>
                        <a:spcAft>
                          <a:spcPts val="0"/>
                        </a:spcAft>
                      </a:pPr>
                      <a:r>
                        <a:rPr lang="en-US" sz="1400" dirty="0">
                          <a:latin typeface="Calibri"/>
                          <a:ea typeface="Calibri"/>
                          <a:cs typeface="Times New Roman"/>
                        </a:rPr>
                        <a:t>2017</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dirty="0">
                          <a:latin typeface="Calibri"/>
                          <a:ea typeface="Calibri"/>
                          <a:cs typeface="Times New Roman"/>
                        </a:rPr>
                        <a:t>4724</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655</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13.9</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693</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93</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a:latin typeface="Calibri"/>
                          <a:ea typeface="Calibri"/>
                          <a:cs typeface="Times New Roman"/>
                        </a:rPr>
                        <a:t>13.4</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a:latin typeface="Calibri"/>
                          <a:ea typeface="Calibri"/>
                          <a:cs typeface="Times New Roman"/>
                        </a:rPr>
                        <a:t>14.7</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327779">
                <a:tc>
                  <a:txBody>
                    <a:bodyPr/>
                    <a:lstStyle/>
                    <a:p>
                      <a:pPr marL="0" marR="0" algn="ctr">
                        <a:lnSpc>
                          <a:spcPct val="150000"/>
                        </a:lnSpc>
                        <a:spcBef>
                          <a:spcPts val="0"/>
                        </a:spcBef>
                        <a:spcAft>
                          <a:spcPts val="0"/>
                        </a:spcAft>
                      </a:pPr>
                      <a:r>
                        <a:rPr lang="en-IN" sz="1400" dirty="0">
                          <a:latin typeface="Calibri"/>
                          <a:ea typeface="Calibri"/>
                          <a:cs typeface="Times New Roman"/>
                        </a:rPr>
                        <a:t>2018</a:t>
                      </a:r>
                      <a:endParaRPr lang="en-US" sz="1400" dirty="0">
                        <a:latin typeface="Calibri"/>
                        <a:ea typeface="Calibri"/>
                        <a:cs typeface="Times New Roman"/>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a:latin typeface="Calibri"/>
                          <a:ea typeface="Calibri"/>
                          <a:cs typeface="Times New Roman"/>
                        </a:rPr>
                        <a:t>3077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248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8.0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329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30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9.1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a:latin typeface="Calibri"/>
                          <a:ea typeface="Calibri"/>
                          <a:cs typeface="Times New Roman"/>
                        </a:rPr>
                        <a:t>10.7</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327779">
                <a:tc>
                  <a:txBody>
                    <a:bodyPr/>
                    <a:lstStyle/>
                    <a:p>
                      <a:pPr marL="0" marR="0" algn="ctr">
                        <a:lnSpc>
                          <a:spcPct val="150000"/>
                        </a:lnSpc>
                        <a:spcBef>
                          <a:spcPts val="0"/>
                        </a:spcBef>
                        <a:spcAft>
                          <a:spcPts val="0"/>
                        </a:spcAft>
                      </a:pPr>
                      <a:r>
                        <a:rPr lang="en-US" sz="1400" dirty="0">
                          <a:latin typeface="Calibri"/>
                          <a:ea typeface="Calibri"/>
                          <a:cs typeface="Times New Roman"/>
                        </a:rPr>
                        <a:t>2019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a:latin typeface="Calibri"/>
                          <a:ea typeface="Calibri"/>
                          <a:cs typeface="Times New Roman"/>
                        </a:rPr>
                        <a:t>2185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a:latin typeface="Calibri"/>
                          <a:ea typeface="Calibri"/>
                          <a:cs typeface="Times New Roman"/>
                        </a:rPr>
                        <a:t>126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5.77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235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21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8.94 </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10.76</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327779">
                <a:tc>
                  <a:txBody>
                    <a:bodyPr/>
                    <a:lstStyle/>
                    <a:p>
                      <a:pPr marL="0" marR="0" algn="ctr">
                        <a:lnSpc>
                          <a:spcPct val="150000"/>
                        </a:lnSpc>
                        <a:spcBef>
                          <a:spcPts val="0"/>
                        </a:spcBef>
                        <a:spcAft>
                          <a:spcPts val="0"/>
                        </a:spcAft>
                      </a:pPr>
                      <a:r>
                        <a:rPr lang="en-IN" sz="1400" b="0" dirty="0">
                          <a:latin typeface="Calibri"/>
                          <a:ea typeface="Calibri"/>
                          <a:cs typeface="Times New Roman"/>
                        </a:rPr>
                        <a:t>2020 </a:t>
                      </a:r>
                      <a:endParaRPr lang="en-US" sz="1400" b="0" dirty="0">
                        <a:latin typeface="Calibri"/>
                        <a:ea typeface="Calibri"/>
                        <a:cs typeface="Times New Roman"/>
                      </a:endParaRP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dirty="0">
                          <a:latin typeface="Calibri"/>
                          <a:ea typeface="Calibri"/>
                          <a:cs typeface="Times New Roman"/>
                        </a:rPr>
                        <a:t>1646</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83</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5.04</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100</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9</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9.00</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6.08</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343839">
                <a:tc>
                  <a:txBody>
                    <a:bodyPr/>
                    <a:lstStyle/>
                    <a:p>
                      <a:pPr marL="0" marR="0" algn="ctr">
                        <a:lnSpc>
                          <a:spcPct val="150000"/>
                        </a:lnSpc>
                        <a:spcBef>
                          <a:spcPts val="0"/>
                        </a:spcBef>
                        <a:spcAft>
                          <a:spcPts val="0"/>
                        </a:spcAft>
                      </a:pPr>
                      <a:r>
                        <a:rPr lang="en-US" sz="1400" b="0" dirty="0">
                          <a:latin typeface="Calibri"/>
                          <a:ea typeface="Calibri"/>
                          <a:cs typeface="Times New Roman"/>
                        </a:rPr>
                        <a:t>2021</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dirty="0">
                          <a:latin typeface="Calibri"/>
                          <a:ea typeface="Calibri"/>
                          <a:cs typeface="Times New Roman"/>
                        </a:rPr>
                        <a:t>1701</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58</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3.41</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153</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5</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3.27</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8.99</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r h="917187">
                <a:tc>
                  <a:txBody>
                    <a:bodyPr/>
                    <a:lstStyle/>
                    <a:p>
                      <a:pPr marL="0" marR="0" algn="ctr">
                        <a:lnSpc>
                          <a:spcPct val="100000"/>
                        </a:lnSpc>
                        <a:spcBef>
                          <a:spcPts val="0"/>
                        </a:spcBef>
                        <a:spcAft>
                          <a:spcPts val="0"/>
                        </a:spcAft>
                      </a:pPr>
                      <a:r>
                        <a:rPr lang="en-US" sz="1400" b="0" dirty="0">
                          <a:latin typeface="Calibri"/>
                          <a:ea typeface="Calibri"/>
                          <a:cs typeface="Times New Roman"/>
                        </a:rPr>
                        <a:t>2022</a:t>
                      </a:r>
                    </a:p>
                    <a:p>
                      <a:pPr marL="0" marR="0" algn="ctr">
                        <a:lnSpc>
                          <a:spcPct val="100000"/>
                        </a:lnSpc>
                        <a:spcBef>
                          <a:spcPts val="0"/>
                        </a:spcBef>
                        <a:spcAft>
                          <a:spcPts val="0"/>
                        </a:spcAft>
                      </a:pPr>
                      <a:r>
                        <a:rPr lang="en-US" sz="1400" b="0" dirty="0">
                          <a:latin typeface="Calibri"/>
                          <a:ea typeface="Calibri"/>
                          <a:cs typeface="Times New Roman"/>
                        </a:rPr>
                        <a:t>(27-10-2022)</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marL="0" marR="0" algn="ctr">
                        <a:lnSpc>
                          <a:spcPct val="150000"/>
                        </a:lnSpc>
                        <a:spcBef>
                          <a:spcPts val="0"/>
                        </a:spcBef>
                        <a:spcAft>
                          <a:spcPts val="0"/>
                        </a:spcAft>
                      </a:pPr>
                      <a:r>
                        <a:rPr lang="en-US" sz="1400" dirty="0">
                          <a:latin typeface="Calibri"/>
                          <a:ea typeface="Calibri"/>
                          <a:cs typeface="Times New Roman"/>
                        </a:rPr>
                        <a:t>868</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20</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2.30</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86</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2.33</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400" dirty="0">
                          <a:latin typeface="Calibri"/>
                          <a:ea typeface="Calibri"/>
                          <a:cs typeface="Times New Roman"/>
                        </a:rPr>
                        <a:t>9.91</a:t>
                      </a:r>
                    </a:p>
                  </a:txBody>
                  <a:tcPr marL="24095" marR="240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789295934"/>
                  </a:ext>
                </a:extLst>
              </a:tr>
            </a:tbl>
          </a:graphicData>
        </a:graphic>
      </p:graphicFrame>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AES / JE</a:t>
            </a: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16EF4AE-CAE8-430E-8DE4-8EE2A86F9DA9}"/>
              </a:ext>
            </a:extLst>
          </p:cNvPr>
          <p:cNvSpPr>
            <a:spLocks noGrp="1"/>
          </p:cNvSpPr>
          <p:nvPr>
            <p:ph idx="1"/>
          </p:nvPr>
        </p:nvSpPr>
        <p:spPr>
          <a:xfrm>
            <a:off x="457200" y="914401"/>
            <a:ext cx="8229600" cy="3680222"/>
          </a:xfrm>
        </p:spPr>
        <p:txBody>
          <a:bodyPr>
            <a:normAutofit fontScale="85000" lnSpcReduction="10000"/>
          </a:bodyPr>
          <a:lstStyle/>
          <a:p>
            <a:pPr algn="just">
              <a:lnSpc>
                <a:spcPct val="200000"/>
              </a:lnSpc>
              <a:spcBef>
                <a:spcPct val="0"/>
              </a:spcBef>
            </a:pPr>
            <a:r>
              <a:rPr lang="en-US" sz="2400" dirty="0"/>
              <a:t>Model Treatment centers -6 (govt.) Medical colleges</a:t>
            </a:r>
          </a:p>
          <a:p>
            <a:pPr algn="just">
              <a:lnSpc>
                <a:spcPct val="200000"/>
              </a:lnSpc>
              <a:spcBef>
                <a:spcPct val="0"/>
              </a:spcBef>
            </a:pPr>
            <a:r>
              <a:rPr lang="en-US" sz="2400" dirty="0"/>
              <a:t>Treatment centers - 75 </a:t>
            </a:r>
          </a:p>
          <a:p>
            <a:pPr algn="just">
              <a:lnSpc>
                <a:spcPct val="200000"/>
              </a:lnSpc>
              <a:spcBef>
                <a:spcPct val="0"/>
              </a:spcBef>
            </a:pPr>
            <a:r>
              <a:rPr lang="en-US" sz="2400" dirty="0"/>
              <a:t>State Reference Lab (for viral load testing)- 6 (govt.) Medical colleges</a:t>
            </a:r>
          </a:p>
          <a:p>
            <a:pPr algn="just">
              <a:lnSpc>
                <a:spcPct val="200000"/>
              </a:lnSpc>
              <a:spcBef>
                <a:spcPct val="0"/>
              </a:spcBef>
            </a:pPr>
            <a:r>
              <a:rPr lang="en-US" sz="2400" dirty="0"/>
              <a:t>Viral load testing other than State reference lab- 23</a:t>
            </a:r>
          </a:p>
          <a:p>
            <a:pPr algn="just">
              <a:lnSpc>
                <a:spcPct val="200000"/>
              </a:lnSpc>
              <a:spcBef>
                <a:spcPct val="0"/>
              </a:spcBef>
            </a:pPr>
            <a:r>
              <a:rPr lang="en-US" sz="2400" dirty="0"/>
              <a:t>Collaboration with blood bank, ICTC and ART Centers  for referring co morbid patients under NVHCP.</a:t>
            </a:r>
          </a:p>
          <a:p>
            <a:pPr algn="just">
              <a:lnSpc>
                <a:spcPct val="200000"/>
              </a:lnSpc>
              <a:buNone/>
            </a:pPr>
            <a:endParaRPr lang="en-IN" dirty="0"/>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National Viral Hepatitis Control </a:t>
            </a:r>
            <a:r>
              <a:rPr lang="en-US" sz="2800" b="1" dirty="0" err="1" smtClean="0">
                <a:solidFill>
                  <a:schemeClr val="bg1"/>
                </a:solidFill>
              </a:rPr>
              <a:t>Programme</a:t>
            </a:r>
            <a:r>
              <a:rPr lang="en-US" sz="2800" b="1" dirty="0" smtClean="0">
                <a:solidFill>
                  <a:schemeClr val="bg1"/>
                </a:solidFill>
              </a:rPr>
              <a:t> (NVHCP)</a:t>
            </a:r>
          </a:p>
        </p:txBody>
      </p:sp>
    </p:spTree>
    <p:extLst>
      <p:ext uri="{BB962C8B-B14F-4D97-AF65-F5344CB8AC3E}">
        <p14:creationId xmlns:p14="http://schemas.microsoft.com/office/powerpoint/2010/main" xmlns="" val="179840974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57250"/>
            <a:ext cx="4191000" cy="4000500"/>
          </a:xfrm>
        </p:spPr>
        <p:txBody>
          <a:bodyPr>
            <a:normAutofit fontScale="70000" lnSpcReduction="20000"/>
          </a:bodyPr>
          <a:lstStyle/>
          <a:p>
            <a:pPr algn="just">
              <a:lnSpc>
                <a:spcPct val="200000"/>
              </a:lnSpc>
            </a:pPr>
            <a:r>
              <a:rPr lang="en-US" sz="2400" dirty="0"/>
              <a:t>Total number of persons screened for hepatitis C= 816016 </a:t>
            </a:r>
          </a:p>
          <a:p>
            <a:pPr algn="just">
              <a:lnSpc>
                <a:spcPct val="200000"/>
              </a:lnSpc>
            </a:pPr>
            <a:r>
              <a:rPr lang="en-US" sz="2400" dirty="0"/>
              <a:t>Total number of persons tested positive = 35541</a:t>
            </a:r>
          </a:p>
          <a:p>
            <a:pPr algn="just">
              <a:lnSpc>
                <a:spcPct val="200000"/>
              </a:lnSpc>
            </a:pPr>
            <a:r>
              <a:rPr lang="en-US" sz="2400" dirty="0"/>
              <a:t>Total number of patients put on treatment = 28264</a:t>
            </a:r>
          </a:p>
          <a:p>
            <a:pPr algn="just">
              <a:lnSpc>
                <a:spcPct val="200000"/>
              </a:lnSpc>
            </a:pPr>
            <a:r>
              <a:rPr lang="en-US" sz="2400" dirty="0"/>
              <a:t> Total no. of patients completed treatment = 14446</a:t>
            </a:r>
          </a:p>
          <a:p>
            <a:pPr marL="0" indent="0" algn="just">
              <a:lnSpc>
                <a:spcPct val="200000"/>
              </a:lnSpc>
              <a:buNone/>
            </a:pPr>
            <a:endParaRPr lang="en-US" sz="2800" dirty="0"/>
          </a:p>
        </p:txBody>
      </p:sp>
      <p:sp>
        <p:nvSpPr>
          <p:cNvPr id="4" name="Title 1"/>
          <p:cNvSpPr txBox="1">
            <a:spLocks/>
          </p:cNvSpPr>
          <p:nvPr/>
        </p:nvSpPr>
        <p:spPr>
          <a:xfrm>
            <a:off x="0" y="0"/>
            <a:ext cx="46482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Hepatitis C</a:t>
            </a:r>
          </a:p>
        </p:txBody>
      </p:sp>
      <p:sp>
        <p:nvSpPr>
          <p:cNvPr id="5" name="Title 1"/>
          <p:cNvSpPr txBox="1">
            <a:spLocks/>
          </p:cNvSpPr>
          <p:nvPr/>
        </p:nvSpPr>
        <p:spPr>
          <a:xfrm>
            <a:off x="4724400" y="0"/>
            <a:ext cx="44196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Hepatitis B</a:t>
            </a:r>
          </a:p>
        </p:txBody>
      </p:sp>
      <p:sp>
        <p:nvSpPr>
          <p:cNvPr id="6" name="Content Placeholder 2"/>
          <p:cNvSpPr txBox="1">
            <a:spLocks/>
          </p:cNvSpPr>
          <p:nvPr/>
        </p:nvSpPr>
        <p:spPr>
          <a:xfrm>
            <a:off x="4953000" y="971551"/>
            <a:ext cx="3962400" cy="3623072"/>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Total number of Person screened for hepatitis B= 37,73,850 (Including ANC) </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Total number of person tested positive in Screening = 17847</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Total number of patients put on treatment = 2194</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xmlns="" val="255819007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381003" y="1123951"/>
          <a:ext cx="8610599" cy="2209802"/>
        </p:xfrm>
        <a:graphic>
          <a:graphicData uri="http://schemas.openxmlformats.org/drawingml/2006/table">
            <a:tbl>
              <a:tblPr firstRow="1" firstCol="1" bandRow="1">
                <a:tableStyleId>{5C22544A-7EE6-4342-B048-85BDC9FD1C3A}</a:tableStyleId>
              </a:tblPr>
              <a:tblGrid>
                <a:gridCol w="495951">
                  <a:extLst>
                    <a:ext uri="{9D8B030D-6E8A-4147-A177-3AD203B41FA5}">
                      <a16:colId xmlns="" xmlns:a16="http://schemas.microsoft.com/office/drawing/2014/main" val="20000"/>
                    </a:ext>
                  </a:extLst>
                </a:gridCol>
                <a:gridCol w="2513115">
                  <a:extLst>
                    <a:ext uri="{9D8B030D-6E8A-4147-A177-3AD203B41FA5}">
                      <a16:colId xmlns="" xmlns:a16="http://schemas.microsoft.com/office/drawing/2014/main" val="20001"/>
                    </a:ext>
                  </a:extLst>
                </a:gridCol>
                <a:gridCol w="2102829">
                  <a:extLst>
                    <a:ext uri="{9D8B030D-6E8A-4147-A177-3AD203B41FA5}">
                      <a16:colId xmlns="" xmlns:a16="http://schemas.microsoft.com/office/drawing/2014/main" val="20002"/>
                    </a:ext>
                  </a:extLst>
                </a:gridCol>
                <a:gridCol w="3498704">
                  <a:extLst>
                    <a:ext uri="{9D8B030D-6E8A-4147-A177-3AD203B41FA5}">
                      <a16:colId xmlns="" xmlns:a16="http://schemas.microsoft.com/office/drawing/2014/main" val="20003"/>
                    </a:ext>
                  </a:extLst>
                </a:gridCol>
              </a:tblGrid>
              <a:tr h="196338">
                <a:tc gridSpan="4">
                  <a:txBody>
                    <a:bodyPr/>
                    <a:lstStyle/>
                    <a:p>
                      <a:pPr marL="0" marR="0">
                        <a:lnSpc>
                          <a:spcPct val="115000"/>
                        </a:lnSpc>
                        <a:spcBef>
                          <a:spcPts val="0"/>
                        </a:spcBef>
                        <a:spcAft>
                          <a:spcPts val="0"/>
                        </a:spcAft>
                      </a:pPr>
                      <a:r>
                        <a:rPr lang="en-US" sz="1100" dirty="0">
                          <a:solidFill>
                            <a:sysClr val="windowText" lastClr="000000"/>
                          </a:solidFill>
                          <a:effectLst/>
                        </a:rPr>
                        <a:t>State Surveillance Unit (State HQ)</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S.N.</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Designation</a:t>
                      </a:r>
                      <a:endParaRPr lang="en-US" sz="14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latin typeface="+mn-lt"/>
                          <a:ea typeface="+mn-ea"/>
                          <a:cs typeface="+mn-cs"/>
                        </a:rPr>
                        <a:t>Status</a:t>
                      </a:r>
                      <a:r>
                        <a:rPr lang="en-US" sz="1100" b="1" baseline="0" dirty="0">
                          <a:solidFill>
                            <a:sysClr val="windowText" lastClr="000000"/>
                          </a:solidFill>
                          <a:effectLst/>
                          <a:latin typeface="+mn-lt"/>
                          <a:ea typeface="+mn-ea"/>
                          <a:cs typeface="+mn-cs"/>
                        </a:rPr>
                        <a:t> of Positions</a:t>
                      </a:r>
                      <a:endParaRPr lang="en-US" sz="14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Training Status</a:t>
                      </a:r>
                      <a:endParaRPr lang="en-US" sz="14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1</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EPIDEMIOLOGIST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Yes-(RRT at NIHFW in Feb. 2016);</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2</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MICROBIOLOGIST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Yes-at </a:t>
                      </a:r>
                      <a:r>
                        <a:rPr lang="en-US" sz="1100" dirty="0" err="1">
                          <a:solidFill>
                            <a:sysClr val="windowText" lastClr="000000"/>
                          </a:solidFill>
                          <a:effectLst/>
                        </a:rPr>
                        <a:t>Pune</a:t>
                      </a:r>
                      <a:r>
                        <a:rPr lang="en-US" sz="1100" dirty="0">
                          <a:solidFill>
                            <a:sysClr val="windowText" lastClr="000000"/>
                          </a:solidFill>
                          <a:effectLst/>
                        </a:rPr>
                        <a:t> (Jan., 2016)</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3</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VETERINARY CONSULTANT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mn-lt"/>
                          <a:ea typeface="+mn-ea"/>
                          <a:cs typeface="+mn-cs"/>
                        </a:rPr>
                        <a: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92675">
                <a:tc>
                  <a:txBody>
                    <a:bodyPr/>
                    <a:lstStyle/>
                    <a:p>
                      <a:pPr marL="0" marR="0" algn="ctr">
                        <a:lnSpc>
                          <a:spcPct val="115000"/>
                        </a:lnSpc>
                        <a:spcBef>
                          <a:spcPts val="0"/>
                        </a:spcBef>
                        <a:spcAft>
                          <a:spcPts val="0"/>
                        </a:spcAft>
                      </a:pPr>
                      <a:r>
                        <a:rPr lang="en-US" sz="1100">
                          <a:solidFill>
                            <a:sysClr val="windowText" lastClr="000000"/>
                          </a:solidFill>
                          <a:effectLst/>
                        </a:rPr>
                        <a:t>4</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ENTOMOLOGIST</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Yes-1.at NIHFW (RRT, in Feb., 2016)</a:t>
                      </a:r>
                      <a:br>
                        <a:rPr lang="en-US" sz="1100" dirty="0">
                          <a:solidFill>
                            <a:sysClr val="windowText" lastClr="000000"/>
                          </a:solidFill>
                          <a:effectLst/>
                        </a:rPr>
                      </a:br>
                      <a:r>
                        <a:rPr lang="en-US" sz="1100" dirty="0">
                          <a:solidFill>
                            <a:sysClr val="windowText" lastClr="000000"/>
                          </a:solidFill>
                          <a:effectLst/>
                        </a:rPr>
                        <a:t>2.-VCRC, </a:t>
                      </a:r>
                      <a:r>
                        <a:rPr lang="en-US" sz="1100" dirty="0" err="1">
                          <a:solidFill>
                            <a:sysClr val="windowText" lastClr="000000"/>
                          </a:solidFill>
                          <a:effectLst/>
                        </a:rPr>
                        <a:t>Pudducherry</a:t>
                      </a:r>
                      <a:r>
                        <a:rPr lang="en-US" sz="1100" dirty="0">
                          <a:solidFill>
                            <a:sysClr val="windowText" lastClr="000000"/>
                          </a:solidFill>
                          <a:effectLst/>
                        </a:rPr>
                        <a:t> of Entomology</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5</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DATA MANAGER</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Vacant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Yes-At NCDC (2014)</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46423">
                <a:tc>
                  <a:txBody>
                    <a:bodyPr/>
                    <a:lstStyle/>
                    <a:p>
                      <a:pPr marL="0" marR="0" algn="ctr">
                        <a:lnSpc>
                          <a:spcPct val="115000"/>
                        </a:lnSpc>
                        <a:spcBef>
                          <a:spcPts val="0"/>
                        </a:spcBef>
                        <a:spcAft>
                          <a:spcPts val="0"/>
                        </a:spcAft>
                      </a:pPr>
                      <a:r>
                        <a:rPr lang="en-US" sz="1100">
                          <a:solidFill>
                            <a:sysClr val="windowText" lastClr="000000"/>
                          </a:solidFill>
                          <a:effectLst/>
                        </a:rPr>
                        <a:t>6</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DATE ENTRY OPERATOR (DEO)</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Yes</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7</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TRAINING CONSULTANT</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 </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r h="196338">
                <a:tc>
                  <a:txBody>
                    <a:bodyPr/>
                    <a:lstStyle/>
                    <a:p>
                      <a:pPr marL="0" marR="0" algn="ctr">
                        <a:lnSpc>
                          <a:spcPct val="115000"/>
                        </a:lnSpc>
                        <a:spcBef>
                          <a:spcPts val="0"/>
                        </a:spcBef>
                        <a:spcAft>
                          <a:spcPts val="0"/>
                        </a:spcAft>
                      </a:pPr>
                      <a:r>
                        <a:rPr lang="en-US" sz="1100">
                          <a:solidFill>
                            <a:sysClr val="windowText" lastClr="000000"/>
                          </a:solidFill>
                          <a:effectLst/>
                        </a:rPr>
                        <a:t>8</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 FINANCE CONSULTANT</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Filled</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 -</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9"/>
                  </a:ext>
                </a:extLst>
              </a:tr>
            </a:tbl>
          </a:graphicData>
        </a:graphic>
      </p:graphicFrame>
      <p:graphicFrame>
        <p:nvGraphicFramePr>
          <p:cNvPr id="10" name="Table 9"/>
          <p:cNvGraphicFramePr>
            <a:graphicFrameLocks noGrp="1"/>
          </p:cNvGraphicFramePr>
          <p:nvPr/>
        </p:nvGraphicFramePr>
        <p:xfrm>
          <a:off x="381000" y="3409951"/>
          <a:ext cx="8610600" cy="1655025"/>
        </p:xfrm>
        <a:graphic>
          <a:graphicData uri="http://schemas.openxmlformats.org/drawingml/2006/table">
            <a:tbl>
              <a:tblPr firstRow="1" firstCol="1" bandRow="1">
                <a:tableStyleId>{5C22544A-7EE6-4342-B048-85BDC9FD1C3A}</a:tableStyleId>
              </a:tblPr>
              <a:tblGrid>
                <a:gridCol w="517641">
                  <a:extLst>
                    <a:ext uri="{9D8B030D-6E8A-4147-A177-3AD203B41FA5}">
                      <a16:colId xmlns="" xmlns:a16="http://schemas.microsoft.com/office/drawing/2014/main" val="20000"/>
                    </a:ext>
                  </a:extLst>
                </a:gridCol>
                <a:gridCol w="2623192">
                  <a:extLst>
                    <a:ext uri="{9D8B030D-6E8A-4147-A177-3AD203B41FA5}">
                      <a16:colId xmlns="" xmlns:a16="http://schemas.microsoft.com/office/drawing/2014/main" val="20001"/>
                    </a:ext>
                  </a:extLst>
                </a:gridCol>
                <a:gridCol w="1576248">
                  <a:extLst>
                    <a:ext uri="{9D8B030D-6E8A-4147-A177-3AD203B41FA5}">
                      <a16:colId xmlns="" xmlns:a16="http://schemas.microsoft.com/office/drawing/2014/main" val="20002"/>
                    </a:ext>
                  </a:extLst>
                </a:gridCol>
                <a:gridCol w="1379777">
                  <a:extLst>
                    <a:ext uri="{9D8B030D-6E8A-4147-A177-3AD203B41FA5}">
                      <a16:colId xmlns="" xmlns:a16="http://schemas.microsoft.com/office/drawing/2014/main" val="20003"/>
                    </a:ext>
                  </a:extLst>
                </a:gridCol>
                <a:gridCol w="1047841">
                  <a:extLst>
                    <a:ext uri="{9D8B030D-6E8A-4147-A177-3AD203B41FA5}">
                      <a16:colId xmlns="" xmlns:a16="http://schemas.microsoft.com/office/drawing/2014/main" val="20004"/>
                    </a:ext>
                  </a:extLst>
                </a:gridCol>
                <a:gridCol w="1465901">
                  <a:extLst>
                    <a:ext uri="{9D8B030D-6E8A-4147-A177-3AD203B41FA5}">
                      <a16:colId xmlns="" xmlns:a16="http://schemas.microsoft.com/office/drawing/2014/main" val="20005"/>
                    </a:ext>
                  </a:extLst>
                </a:gridCol>
              </a:tblGrid>
              <a:tr h="166581">
                <a:tc gridSpan="6">
                  <a:txBody>
                    <a:bodyPr/>
                    <a:lstStyle/>
                    <a:p>
                      <a:pPr marL="0" marR="0">
                        <a:lnSpc>
                          <a:spcPct val="115000"/>
                        </a:lnSpc>
                        <a:spcBef>
                          <a:spcPts val="0"/>
                        </a:spcBef>
                        <a:spcAft>
                          <a:spcPts val="0"/>
                        </a:spcAft>
                      </a:pPr>
                      <a:r>
                        <a:rPr lang="en-US" sz="1100" dirty="0">
                          <a:solidFill>
                            <a:sysClr val="windowText" lastClr="000000"/>
                          </a:solidFill>
                          <a:effectLst/>
                        </a:rPr>
                        <a:t>District Surveillance Unit (District HQ)</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274771">
                <a:tc>
                  <a:txBody>
                    <a:bodyPr/>
                    <a:lstStyle/>
                    <a:p>
                      <a:pPr marL="0" marR="0" algn="ctr">
                        <a:lnSpc>
                          <a:spcPct val="115000"/>
                        </a:lnSpc>
                        <a:spcBef>
                          <a:spcPts val="0"/>
                        </a:spcBef>
                        <a:spcAft>
                          <a:spcPts val="0"/>
                        </a:spcAft>
                      </a:pPr>
                      <a:r>
                        <a:rPr lang="en-US" sz="1100" dirty="0">
                          <a:solidFill>
                            <a:sysClr val="windowText" lastClr="000000"/>
                          </a:solidFill>
                          <a:effectLst/>
                        </a:rPr>
                        <a:t>S.N.</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Designation</a:t>
                      </a:r>
                      <a:endParaRPr lang="en-US" sz="11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Total Sanctioned</a:t>
                      </a:r>
                      <a:endParaRPr lang="en-US" sz="11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Total In-position</a:t>
                      </a:r>
                      <a:endParaRPr lang="en-US" sz="11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Total Vacant</a:t>
                      </a:r>
                      <a:endParaRPr lang="en-US" sz="11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b="1" dirty="0">
                          <a:solidFill>
                            <a:sysClr val="windowText" lastClr="000000"/>
                          </a:solidFill>
                          <a:effectLst/>
                        </a:rPr>
                        <a:t>Training Status</a:t>
                      </a:r>
                      <a:endParaRPr lang="en-US" sz="1100" b="1"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166581">
                <a:tc>
                  <a:txBody>
                    <a:bodyPr/>
                    <a:lstStyle/>
                    <a:p>
                      <a:pPr marL="0" marR="0" algn="ctr">
                        <a:lnSpc>
                          <a:spcPct val="115000"/>
                        </a:lnSpc>
                        <a:spcBef>
                          <a:spcPts val="0"/>
                        </a:spcBef>
                        <a:spcAft>
                          <a:spcPts val="0"/>
                        </a:spcAft>
                      </a:pPr>
                      <a:r>
                        <a:rPr lang="en-US" sz="1100">
                          <a:solidFill>
                            <a:sysClr val="windowText" lastClr="000000"/>
                          </a:solidFill>
                          <a:effectLst/>
                        </a:rPr>
                        <a:t>1</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EPIDEMIOLOGIST</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75</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65</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60</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166581">
                <a:tc>
                  <a:txBody>
                    <a:bodyPr/>
                    <a:lstStyle/>
                    <a:p>
                      <a:pPr marL="0" marR="0" algn="ctr">
                        <a:lnSpc>
                          <a:spcPct val="115000"/>
                        </a:lnSpc>
                        <a:spcBef>
                          <a:spcPts val="0"/>
                        </a:spcBef>
                        <a:spcAft>
                          <a:spcPts val="0"/>
                        </a:spcAft>
                      </a:pPr>
                      <a:r>
                        <a:rPr lang="en-US" sz="1100">
                          <a:solidFill>
                            <a:sysClr val="windowText" lastClr="000000"/>
                          </a:solidFill>
                          <a:effectLst/>
                        </a:rPr>
                        <a:t>2</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MICROBIOLOGIST</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2</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2</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a:solidFill>
                            <a:sysClr val="windowText" lastClr="000000"/>
                          </a:solidFill>
                          <a:effectLst/>
                        </a:rPr>
                        <a:t>0</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mn-lt"/>
                          <a:ea typeface="+mn-ea"/>
                          <a:cs typeface="+mn-cs"/>
                        </a:rPr>
                        <a:t>0</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166581">
                <a:tc>
                  <a:txBody>
                    <a:bodyPr/>
                    <a:lstStyle/>
                    <a:p>
                      <a:pPr marL="0" marR="0" algn="ctr">
                        <a:lnSpc>
                          <a:spcPct val="115000"/>
                        </a:lnSpc>
                        <a:spcBef>
                          <a:spcPts val="0"/>
                        </a:spcBef>
                        <a:spcAft>
                          <a:spcPts val="0"/>
                        </a:spcAft>
                      </a:pPr>
                      <a:r>
                        <a:rPr lang="en-US" sz="1100">
                          <a:solidFill>
                            <a:sysClr val="windowText" lastClr="000000"/>
                          </a:solidFill>
                          <a:effectLst/>
                        </a:rPr>
                        <a:t>3</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dirty="0">
                          <a:solidFill>
                            <a:sysClr val="windowText" lastClr="000000"/>
                          </a:solidFill>
                          <a:effectLst/>
                        </a:rPr>
                        <a:t>DATA MANAGER</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75</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63</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mn-lt"/>
                          <a:ea typeface="+mn-ea"/>
                          <a:cs typeface="+mn-cs"/>
                        </a:rPr>
                        <a:t>12</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60</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166581">
                <a:tc>
                  <a:txBody>
                    <a:bodyPr/>
                    <a:lstStyle/>
                    <a:p>
                      <a:pPr marL="0" marR="0" algn="ctr">
                        <a:lnSpc>
                          <a:spcPct val="115000"/>
                        </a:lnSpc>
                        <a:spcBef>
                          <a:spcPts val="0"/>
                        </a:spcBef>
                        <a:spcAft>
                          <a:spcPts val="0"/>
                        </a:spcAft>
                      </a:pPr>
                      <a:r>
                        <a:rPr lang="en-US" sz="1100">
                          <a:solidFill>
                            <a:sysClr val="windowText" lastClr="000000"/>
                          </a:solidFill>
                          <a:effectLst/>
                        </a:rPr>
                        <a:t>4</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DATE ENTRY OPERATOR (DEO)</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75</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67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57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416324">
                <a:tc>
                  <a:txBody>
                    <a:bodyPr/>
                    <a:lstStyle/>
                    <a:p>
                      <a:pPr marL="0" marR="0" algn="ctr">
                        <a:lnSpc>
                          <a:spcPct val="115000"/>
                        </a:lnSpc>
                        <a:spcBef>
                          <a:spcPts val="0"/>
                        </a:spcBef>
                        <a:spcAft>
                          <a:spcPts val="0"/>
                        </a:spcAft>
                      </a:pPr>
                      <a:r>
                        <a:rPr lang="en-US" sz="1100">
                          <a:solidFill>
                            <a:sysClr val="windowText" lastClr="000000"/>
                          </a:solidFill>
                          <a:effectLst/>
                        </a:rPr>
                        <a:t>5</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100">
                          <a:solidFill>
                            <a:sysClr val="windowText" lastClr="000000"/>
                          </a:solidFill>
                          <a:effectLst/>
                        </a:rPr>
                        <a:t>DATE ENTRY OPERATOR (DEO) at 10 identified Govt. Medical Colleges</a:t>
                      </a:r>
                      <a:endParaRPr lang="en-US" sz="11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10</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3</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100" dirty="0">
                          <a:solidFill>
                            <a:sysClr val="windowText" lastClr="000000"/>
                          </a:solidFill>
                          <a:effectLst/>
                        </a:rPr>
                        <a:t>5</a:t>
                      </a:r>
                      <a:endParaRPr lang="en-US" sz="11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sp>
        <p:nvSpPr>
          <p:cNvPr id="5" name="Rectangle 4"/>
          <p:cNvSpPr/>
          <p:nvPr/>
        </p:nvSpPr>
        <p:spPr>
          <a:xfrm>
            <a:off x="304800" y="742950"/>
            <a:ext cx="8610600" cy="369332"/>
          </a:xfrm>
          <a:prstGeom prst="rect">
            <a:avLst/>
          </a:prstGeom>
        </p:spPr>
        <p:txBody>
          <a:bodyPr wrap="square">
            <a:spAutoFit/>
          </a:bodyPr>
          <a:lstStyle/>
          <a:p>
            <a:pPr algn="ctr"/>
            <a:r>
              <a:rPr lang="en-IN" b="1" dirty="0" smtClean="0">
                <a:latin typeface="Calibri" panose="020F0502020204030204" pitchFamily="34" charset="0"/>
                <a:ea typeface="Calibri" panose="020F0502020204030204" pitchFamily="34" charset="0"/>
              </a:rPr>
              <a:t>Details of contractual positions filled at State/District level</a:t>
            </a:r>
            <a:endParaRPr lang="en-US" b="1" dirty="0"/>
          </a:p>
        </p:txBody>
      </p:sp>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a:bodyPr>
          <a:lstStyle/>
          <a:p>
            <a:pPr lvl="0" algn="ctr">
              <a:spcBef>
                <a:spcPct val="0"/>
              </a:spcBef>
            </a:pPr>
            <a:r>
              <a:rPr lang="en-US" sz="2800" b="1" dirty="0" smtClean="0">
                <a:solidFill>
                  <a:schemeClr val="bg1"/>
                </a:solidFill>
              </a:rPr>
              <a:t>Integrated Disease Surveillance </a:t>
            </a:r>
            <a:r>
              <a:rPr lang="en-US" sz="2800" b="1" dirty="0" err="1" smtClean="0">
                <a:solidFill>
                  <a:schemeClr val="bg1"/>
                </a:solidFill>
              </a:rPr>
              <a:t>Programmen</a:t>
            </a:r>
            <a:r>
              <a:rPr lang="en-US" sz="2800" b="1" dirty="0" smtClean="0">
                <a:solidFill>
                  <a:schemeClr val="bg1"/>
                </a:solidFill>
              </a:rPr>
              <a:t>(IDSP)</a:t>
            </a:r>
          </a:p>
        </p:txBody>
      </p:sp>
    </p:spTree>
    <p:extLst>
      <p:ext uri="{BB962C8B-B14F-4D97-AF65-F5344CB8AC3E}">
        <p14:creationId xmlns="" xmlns:p14="http://schemas.microsoft.com/office/powerpoint/2010/main" val="3786696105"/>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28600" y="819150"/>
          <a:ext cx="8763000" cy="4154081"/>
        </p:xfrm>
        <a:graphic>
          <a:graphicData uri="http://schemas.openxmlformats.org/drawingml/2006/table">
            <a:tbl>
              <a:tblPr firstRow="1" firstCol="1" bandRow="1">
                <a:tableStyleId>{5C22544A-7EE6-4342-B048-85BDC9FD1C3A}</a:tableStyleId>
              </a:tblPr>
              <a:tblGrid>
                <a:gridCol w="1157376">
                  <a:extLst>
                    <a:ext uri="{9D8B030D-6E8A-4147-A177-3AD203B41FA5}">
                      <a16:colId xmlns="" xmlns:a16="http://schemas.microsoft.com/office/drawing/2014/main" val="20000"/>
                    </a:ext>
                  </a:extLst>
                </a:gridCol>
                <a:gridCol w="2810774">
                  <a:extLst>
                    <a:ext uri="{9D8B030D-6E8A-4147-A177-3AD203B41FA5}">
                      <a16:colId xmlns="" xmlns:a16="http://schemas.microsoft.com/office/drawing/2014/main" val="20001"/>
                    </a:ext>
                  </a:extLst>
                </a:gridCol>
                <a:gridCol w="2772272">
                  <a:extLst>
                    <a:ext uri="{9D8B030D-6E8A-4147-A177-3AD203B41FA5}">
                      <a16:colId xmlns="" xmlns:a16="http://schemas.microsoft.com/office/drawing/2014/main" val="20002"/>
                    </a:ext>
                  </a:extLst>
                </a:gridCol>
                <a:gridCol w="2022578">
                  <a:extLst>
                    <a:ext uri="{9D8B030D-6E8A-4147-A177-3AD203B41FA5}">
                      <a16:colId xmlns="" xmlns:a16="http://schemas.microsoft.com/office/drawing/2014/main" val="20003"/>
                    </a:ext>
                  </a:extLst>
                </a:gridCol>
              </a:tblGrid>
              <a:tr h="734616">
                <a:tc>
                  <a:txBody>
                    <a:bodyPr/>
                    <a:lstStyle/>
                    <a:p>
                      <a:pPr marL="0" marR="0" algn="ctr">
                        <a:lnSpc>
                          <a:spcPct val="115000"/>
                        </a:lnSpc>
                        <a:spcBef>
                          <a:spcPts val="0"/>
                        </a:spcBef>
                        <a:spcAft>
                          <a:spcPts val="0"/>
                        </a:spcAft>
                      </a:pPr>
                      <a:r>
                        <a:rPr lang="en-IN" sz="1400" dirty="0">
                          <a:solidFill>
                            <a:sysClr val="windowText" lastClr="000000"/>
                          </a:solidFill>
                          <a:effectLst/>
                        </a:rPr>
                        <a:t>Year</a:t>
                      </a:r>
                      <a:endParaRPr lang="en-US" sz="18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15000"/>
                        </a:lnSpc>
                        <a:spcBef>
                          <a:spcPts val="0"/>
                        </a:spcBef>
                        <a:spcAft>
                          <a:spcPts val="0"/>
                        </a:spcAft>
                      </a:pPr>
                      <a:r>
                        <a:rPr lang="en-IN" sz="1400" dirty="0">
                          <a:solidFill>
                            <a:sysClr val="windowText" lastClr="000000"/>
                          </a:solidFill>
                          <a:effectLst/>
                        </a:rPr>
                        <a:t>Form</a:t>
                      </a:r>
                      <a:endParaRPr lang="en-US" sz="18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15000"/>
                        </a:lnSpc>
                        <a:spcBef>
                          <a:spcPts val="0"/>
                        </a:spcBef>
                        <a:spcAft>
                          <a:spcPts val="0"/>
                        </a:spcAft>
                      </a:pPr>
                      <a:r>
                        <a:rPr lang="en-IN" sz="1400" dirty="0">
                          <a:solidFill>
                            <a:sysClr val="windowText" lastClr="000000"/>
                          </a:solidFill>
                          <a:effectLst/>
                        </a:rPr>
                        <a:t>Total Number of Reporting Units (RUs) identified by State</a:t>
                      </a:r>
                      <a:endParaRPr lang="en-US" sz="18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algn="ctr">
                        <a:lnSpc>
                          <a:spcPct val="115000"/>
                        </a:lnSpc>
                        <a:spcBef>
                          <a:spcPts val="0"/>
                        </a:spcBef>
                        <a:spcAft>
                          <a:spcPts val="0"/>
                        </a:spcAft>
                      </a:pPr>
                      <a:r>
                        <a:rPr lang="en-IN" sz="1400" dirty="0">
                          <a:solidFill>
                            <a:sysClr val="windowText" lastClr="000000"/>
                          </a:solidFill>
                          <a:effectLst/>
                        </a:rPr>
                        <a:t>Number (%) RUs Reporting</a:t>
                      </a:r>
                      <a:endParaRPr lang="en-US" sz="18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 xmlns:a16="http://schemas.microsoft.com/office/drawing/2014/main" val="10000"/>
                  </a:ext>
                </a:extLst>
              </a:tr>
              <a:tr h="524699">
                <a:tc rowSpan="3">
                  <a:txBody>
                    <a:bodyPr/>
                    <a:lstStyle/>
                    <a:p>
                      <a:pPr marL="0" marR="0" algn="ctr">
                        <a:lnSpc>
                          <a:spcPct val="115000"/>
                        </a:lnSpc>
                        <a:spcBef>
                          <a:spcPts val="0"/>
                        </a:spcBef>
                        <a:spcAft>
                          <a:spcPts val="0"/>
                        </a:spcAft>
                      </a:pPr>
                      <a:r>
                        <a:rPr lang="en-IN" sz="1100" dirty="0" smtClean="0">
                          <a:solidFill>
                            <a:sysClr val="windowText" lastClr="000000"/>
                          </a:solidFill>
                          <a:effectLst/>
                        </a:rPr>
                        <a:t>2021</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lnSpc>
                          <a:spcPct val="115000"/>
                        </a:lnSpc>
                        <a:spcBef>
                          <a:spcPts val="0"/>
                        </a:spcBef>
                        <a:spcAft>
                          <a:spcPts val="0"/>
                        </a:spcAft>
                      </a:pPr>
                      <a:r>
                        <a:rPr lang="en-IN" sz="1400" dirty="0">
                          <a:solidFill>
                            <a:sysClr val="windowText" lastClr="000000"/>
                          </a:solidFill>
                          <a:effectLst/>
                        </a:rPr>
                        <a:t>Presumptive  Form (P)</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5210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15.03%</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698056">
                <a:tc vMerge="1">
                  <a:txBody>
                    <a:bodyPr/>
                    <a:lstStyle/>
                    <a:p>
                      <a:endParaRPr lang="en-US"/>
                    </a:p>
                  </a:txBody>
                  <a:tcPr/>
                </a:tc>
                <a:tc>
                  <a:txBody>
                    <a:bodyPr/>
                    <a:lstStyle/>
                    <a:p>
                      <a:pPr marL="0" marR="0" algn="just">
                        <a:lnSpc>
                          <a:spcPct val="115000"/>
                        </a:lnSpc>
                        <a:spcBef>
                          <a:spcPts val="0"/>
                        </a:spcBef>
                        <a:spcAft>
                          <a:spcPts val="0"/>
                        </a:spcAft>
                      </a:pPr>
                      <a:r>
                        <a:rPr lang="en-IN" sz="1400" dirty="0">
                          <a:solidFill>
                            <a:sysClr val="windowText" lastClr="000000"/>
                          </a:solidFill>
                          <a:effectLst/>
                        </a:rPr>
                        <a:t>Laboratory confirmed Form(L)</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3228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11.84%</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524699">
                <a:tc vMerge="1">
                  <a:txBody>
                    <a:bodyPr/>
                    <a:lstStyle/>
                    <a:p>
                      <a:endParaRPr lang="en-US"/>
                    </a:p>
                  </a:txBody>
                  <a:tcPr/>
                </a:tc>
                <a:tc>
                  <a:txBody>
                    <a:bodyPr/>
                    <a:lstStyle/>
                    <a:p>
                      <a:pPr marL="0" marR="0" algn="just">
                        <a:lnSpc>
                          <a:spcPct val="115000"/>
                        </a:lnSpc>
                        <a:spcBef>
                          <a:spcPts val="0"/>
                        </a:spcBef>
                        <a:spcAft>
                          <a:spcPts val="0"/>
                        </a:spcAft>
                      </a:pPr>
                      <a:r>
                        <a:rPr lang="en-IN" sz="1400" dirty="0">
                          <a:solidFill>
                            <a:sysClr val="windowText" lastClr="000000"/>
                          </a:solidFill>
                          <a:effectLst/>
                        </a:rPr>
                        <a:t>Syndromic Form (S)</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20849</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5.16%</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524699">
                <a:tc rowSpan="3">
                  <a:txBody>
                    <a:bodyPr/>
                    <a:lstStyle/>
                    <a:p>
                      <a:pPr marL="0" marR="0" algn="ctr">
                        <a:lnSpc>
                          <a:spcPct val="115000"/>
                        </a:lnSpc>
                        <a:spcBef>
                          <a:spcPts val="0"/>
                        </a:spcBef>
                        <a:spcAft>
                          <a:spcPts val="0"/>
                        </a:spcAft>
                      </a:pPr>
                      <a:r>
                        <a:rPr lang="en-IN" sz="1100" dirty="0" smtClean="0">
                          <a:solidFill>
                            <a:sysClr val="windowText" lastClr="000000"/>
                          </a:solidFill>
                          <a:effectLst/>
                        </a:rPr>
                        <a:t>2022</a:t>
                      </a:r>
                      <a:endParaRPr lang="en-US" sz="1400" dirty="0">
                        <a:solidFill>
                          <a:sysClr val="windowText" lastClr="000000"/>
                        </a:solidFill>
                        <a:effectLst/>
                      </a:endParaRPr>
                    </a:p>
                    <a:p>
                      <a:pPr marL="0" marR="0" algn="ctr">
                        <a:lnSpc>
                          <a:spcPct val="115000"/>
                        </a:lnSpc>
                        <a:spcBef>
                          <a:spcPts val="0"/>
                        </a:spcBef>
                        <a:spcAft>
                          <a:spcPts val="0"/>
                        </a:spcAft>
                      </a:pPr>
                      <a:r>
                        <a:rPr lang="en-IN" sz="1100" dirty="0" smtClean="0">
                          <a:solidFill>
                            <a:sysClr val="windowText" lastClr="000000"/>
                          </a:solidFill>
                          <a:effectLst/>
                        </a:rPr>
                        <a:t>(till 27.10.2022)</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lnSpc>
                          <a:spcPct val="115000"/>
                        </a:lnSpc>
                        <a:spcBef>
                          <a:spcPts val="0"/>
                        </a:spcBef>
                        <a:spcAft>
                          <a:spcPts val="0"/>
                        </a:spcAft>
                      </a:pPr>
                      <a:r>
                        <a:rPr lang="en-IN" sz="1400" dirty="0">
                          <a:solidFill>
                            <a:sysClr val="windowText" lastClr="000000"/>
                          </a:solidFill>
                          <a:effectLst/>
                        </a:rPr>
                        <a:t>Presumptive  Form (P)</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4723</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kern="12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25.24%</a:t>
                      </a:r>
                      <a:endParaRPr lang="en-US" sz="1500" kern="12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698056">
                <a:tc vMerge="1">
                  <a:txBody>
                    <a:bodyPr/>
                    <a:lstStyle/>
                    <a:p>
                      <a:endParaRPr lang="en-US"/>
                    </a:p>
                  </a:txBody>
                  <a:tcPr/>
                </a:tc>
                <a:tc>
                  <a:txBody>
                    <a:bodyPr/>
                    <a:lstStyle/>
                    <a:p>
                      <a:pPr marL="0" marR="0" algn="just">
                        <a:lnSpc>
                          <a:spcPct val="115000"/>
                        </a:lnSpc>
                        <a:spcBef>
                          <a:spcPts val="0"/>
                        </a:spcBef>
                        <a:spcAft>
                          <a:spcPts val="0"/>
                        </a:spcAft>
                      </a:pPr>
                      <a:r>
                        <a:rPr lang="en-IN" sz="1400" dirty="0">
                          <a:solidFill>
                            <a:sysClr val="windowText" lastClr="000000"/>
                          </a:solidFill>
                          <a:effectLst/>
                        </a:rPr>
                        <a:t>Laboratory confirmed Form(L)</a:t>
                      </a:r>
                      <a:endParaRPr lang="en-US" sz="14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4512</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23.28%</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449256">
                <a:tc vMerge="1">
                  <a:txBody>
                    <a:bodyPr/>
                    <a:lstStyle/>
                    <a:p>
                      <a:endParaRPr lang="en-US"/>
                    </a:p>
                  </a:txBody>
                  <a:tcPr/>
                </a:tc>
                <a:tc>
                  <a:txBody>
                    <a:bodyPr/>
                    <a:lstStyle/>
                    <a:p>
                      <a:pPr marL="0" marR="0" algn="just">
                        <a:lnSpc>
                          <a:spcPct val="115000"/>
                        </a:lnSpc>
                        <a:spcBef>
                          <a:spcPts val="0"/>
                        </a:spcBef>
                        <a:spcAft>
                          <a:spcPts val="0"/>
                        </a:spcAft>
                      </a:pPr>
                      <a:r>
                        <a:rPr lang="en-IN" sz="1400">
                          <a:solidFill>
                            <a:sysClr val="windowText" lastClr="000000"/>
                          </a:solidFill>
                          <a:effectLst/>
                        </a:rPr>
                        <a:t>Syndromic Form (S)</a:t>
                      </a:r>
                      <a:endParaRPr lang="en-US" sz="140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20991</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500" dirty="0" smtClean="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rPr>
                        <a:t>12.30%</a:t>
                      </a:r>
                      <a:endParaRPr lang="en-US" sz="1500" dirty="0">
                        <a:solidFill>
                          <a:sysClr val="windowText" lastClr="000000"/>
                        </a:solidFill>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fontScale="92500" lnSpcReduction="10000"/>
          </a:bodyPr>
          <a:lstStyle/>
          <a:p>
            <a:pPr lvl="0" algn="ctr">
              <a:spcBef>
                <a:spcPct val="0"/>
              </a:spcBef>
            </a:pPr>
            <a:r>
              <a:rPr lang="en-US" sz="2800" b="1" dirty="0" smtClean="0">
                <a:solidFill>
                  <a:schemeClr val="bg1"/>
                </a:solidFill>
              </a:rPr>
              <a:t>Reporting status of From S, P and L in 2021 and 2022</a:t>
            </a:r>
          </a:p>
          <a:p>
            <a:pPr lvl="0" algn="ctr">
              <a:spcBef>
                <a:spcPct val="0"/>
              </a:spcBef>
            </a:pPr>
            <a:r>
              <a:rPr lang="en-US" sz="1900" b="1" dirty="0" smtClean="0">
                <a:solidFill>
                  <a:schemeClr val="bg1"/>
                </a:solidFill>
              </a:rPr>
              <a:t>Week No: 01-42</a:t>
            </a:r>
          </a:p>
        </p:txBody>
      </p:sp>
    </p:spTree>
    <p:extLst>
      <p:ext uri="{BB962C8B-B14F-4D97-AF65-F5344CB8AC3E}">
        <p14:creationId xmlns="" xmlns:p14="http://schemas.microsoft.com/office/powerpoint/2010/main" val="1597699441"/>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71550"/>
            <a:ext cx="8331932" cy="1066800"/>
          </a:xfrm>
        </p:spPr>
        <p:txBody>
          <a:bodyPr>
            <a:noAutofit/>
          </a:bodyPr>
          <a:lstStyle/>
          <a:p>
            <a:pPr algn="just"/>
            <a:r>
              <a:rPr lang="en-US" sz="1600" dirty="0"/>
              <a:t>Year wise (</a:t>
            </a:r>
            <a:r>
              <a:rPr lang="en-US" sz="1600" b="1" dirty="0">
                <a:solidFill>
                  <a:srgbClr val="000000"/>
                </a:solidFill>
                <a:latin typeface="BatangChe" pitchFamily="49" charset="-127"/>
                <a:ea typeface="BatangChe" pitchFamily="49" charset="-127"/>
              </a:rPr>
              <a:t>Year 2014 to </a:t>
            </a:r>
            <a:r>
              <a:rPr lang="en-US" sz="1600" b="1" dirty="0" smtClean="0">
                <a:solidFill>
                  <a:srgbClr val="000000"/>
                </a:solidFill>
                <a:latin typeface="BatangChe" pitchFamily="49" charset="-127"/>
                <a:ea typeface="BatangChe" pitchFamily="49" charset="-127"/>
              </a:rPr>
              <a:t>2022 </a:t>
            </a:r>
            <a:r>
              <a:rPr lang="en-US" sz="1600" b="1" dirty="0">
                <a:solidFill>
                  <a:srgbClr val="000000"/>
                </a:solidFill>
                <a:latin typeface="BatangChe" pitchFamily="49" charset="-127"/>
                <a:ea typeface="BatangChe" pitchFamily="49" charset="-127"/>
              </a:rPr>
              <a:t>Comparative)  </a:t>
            </a:r>
            <a:r>
              <a:rPr lang="en-US" sz="1600" dirty="0" smtClean="0"/>
              <a:t>no</a:t>
            </a:r>
            <a:r>
              <a:rPr lang="en-US" sz="1600" dirty="0"/>
              <a:t>. of disease outbreaks / Early Warning Signals (EWS) reported on-line from districts on portal of IDSP are as given below</a:t>
            </a:r>
            <a:r>
              <a:rPr lang="en-US" sz="1600" dirty="0" smtClean="0"/>
              <a:t>:-</a:t>
            </a:r>
            <a:endParaRPr lang="en-US" sz="1600" dirty="0"/>
          </a:p>
        </p:txBody>
      </p:sp>
      <p:graphicFrame>
        <p:nvGraphicFramePr>
          <p:cNvPr id="6" name="Table 5"/>
          <p:cNvGraphicFramePr>
            <a:graphicFrameLocks noGrp="1"/>
          </p:cNvGraphicFramePr>
          <p:nvPr/>
        </p:nvGraphicFramePr>
        <p:xfrm>
          <a:off x="533403" y="1962150"/>
          <a:ext cx="8153397" cy="2057400"/>
        </p:xfrm>
        <a:graphic>
          <a:graphicData uri="http://schemas.openxmlformats.org/drawingml/2006/table">
            <a:tbl>
              <a:tblPr/>
              <a:tblGrid>
                <a:gridCol w="905933">
                  <a:extLst>
                    <a:ext uri="{9D8B030D-6E8A-4147-A177-3AD203B41FA5}">
                      <a16:colId xmlns="" xmlns:a16="http://schemas.microsoft.com/office/drawing/2014/main" val="20000"/>
                    </a:ext>
                  </a:extLst>
                </a:gridCol>
                <a:gridCol w="905933">
                  <a:extLst>
                    <a:ext uri="{9D8B030D-6E8A-4147-A177-3AD203B41FA5}">
                      <a16:colId xmlns="" xmlns:a16="http://schemas.microsoft.com/office/drawing/2014/main" val="20001"/>
                    </a:ext>
                  </a:extLst>
                </a:gridCol>
                <a:gridCol w="905933">
                  <a:extLst>
                    <a:ext uri="{9D8B030D-6E8A-4147-A177-3AD203B41FA5}">
                      <a16:colId xmlns="" xmlns:a16="http://schemas.microsoft.com/office/drawing/2014/main" val="20002"/>
                    </a:ext>
                  </a:extLst>
                </a:gridCol>
                <a:gridCol w="905933">
                  <a:extLst>
                    <a:ext uri="{9D8B030D-6E8A-4147-A177-3AD203B41FA5}">
                      <a16:colId xmlns="" xmlns:a16="http://schemas.microsoft.com/office/drawing/2014/main" val="20003"/>
                    </a:ext>
                  </a:extLst>
                </a:gridCol>
                <a:gridCol w="905933">
                  <a:extLst>
                    <a:ext uri="{9D8B030D-6E8A-4147-A177-3AD203B41FA5}">
                      <a16:colId xmlns="" xmlns:a16="http://schemas.microsoft.com/office/drawing/2014/main" val="20004"/>
                    </a:ext>
                  </a:extLst>
                </a:gridCol>
                <a:gridCol w="905933">
                  <a:extLst>
                    <a:ext uri="{9D8B030D-6E8A-4147-A177-3AD203B41FA5}">
                      <a16:colId xmlns="" xmlns:a16="http://schemas.microsoft.com/office/drawing/2014/main" val="20005"/>
                    </a:ext>
                  </a:extLst>
                </a:gridCol>
                <a:gridCol w="905933">
                  <a:extLst>
                    <a:ext uri="{9D8B030D-6E8A-4147-A177-3AD203B41FA5}">
                      <a16:colId xmlns="" xmlns:a16="http://schemas.microsoft.com/office/drawing/2014/main" val="20006"/>
                    </a:ext>
                  </a:extLst>
                </a:gridCol>
                <a:gridCol w="905933">
                  <a:extLst>
                    <a:ext uri="{9D8B030D-6E8A-4147-A177-3AD203B41FA5}">
                      <a16:colId xmlns="" xmlns:a16="http://schemas.microsoft.com/office/drawing/2014/main" val="20007"/>
                    </a:ext>
                  </a:extLst>
                </a:gridCol>
                <a:gridCol w="905933"/>
              </a:tblGrid>
              <a:tr h="582571">
                <a:tc gridSpan="9">
                  <a:txBody>
                    <a:bodyPr/>
                    <a:lstStyle/>
                    <a:p>
                      <a:pPr algn="ctr" rtl="0" fontAlgn="ctr"/>
                      <a:r>
                        <a:rPr lang="en-US" sz="1200" b="1" i="0" u="none" strike="noStrike" dirty="0">
                          <a:solidFill>
                            <a:srgbClr val="000000"/>
                          </a:solidFill>
                          <a:latin typeface="BatangChe"/>
                        </a:rPr>
                        <a:t>Outbreaks / EWS reported on IDSP portal from districts of UP</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rtl="0" fontAlgn="ctr"/>
                      <a:endParaRPr lang="en-US" sz="1600" b="1" i="0" u="none" strike="noStrike" dirty="0">
                        <a:solidFill>
                          <a:srgbClr val="000000"/>
                        </a:solidFill>
                        <a:latin typeface="BatangChe"/>
                      </a:endParaRP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88381">
                <a:tc gridSpan="9">
                  <a:txBody>
                    <a:bodyPr/>
                    <a:lstStyle/>
                    <a:p>
                      <a:pPr algn="ctr" rtl="0" fontAlgn="ctr"/>
                      <a:r>
                        <a:rPr lang="en-US" sz="1200" b="1" i="0" u="none" strike="noStrike" dirty="0">
                          <a:solidFill>
                            <a:srgbClr val="000000"/>
                          </a:solidFill>
                          <a:latin typeface="BatangChe"/>
                        </a:rPr>
                        <a:t>Year 2014 to </a:t>
                      </a:r>
                      <a:r>
                        <a:rPr lang="en-US" sz="1200" b="1" i="0" u="none" strike="noStrike" dirty="0" smtClean="0">
                          <a:solidFill>
                            <a:srgbClr val="000000"/>
                          </a:solidFill>
                          <a:latin typeface="BatangChe"/>
                        </a:rPr>
                        <a:t>2022 </a:t>
                      </a:r>
                      <a:r>
                        <a:rPr lang="en-US" sz="1200" b="1" i="0" u="none" strike="noStrike" dirty="0">
                          <a:solidFill>
                            <a:srgbClr val="000000"/>
                          </a:solidFill>
                          <a:latin typeface="BatangChe"/>
                        </a:rPr>
                        <a:t>(till </a:t>
                      </a:r>
                      <a:r>
                        <a:rPr lang="en-US" sz="1200" b="1" i="0" u="none" strike="noStrike" dirty="0" smtClean="0">
                          <a:solidFill>
                            <a:srgbClr val="000000"/>
                          </a:solidFill>
                          <a:latin typeface="BatangChe"/>
                        </a:rPr>
                        <a:t>31.10.2022) </a:t>
                      </a:r>
                      <a:r>
                        <a:rPr lang="en-US" sz="1200" b="1" i="0" u="none" strike="noStrike" dirty="0">
                          <a:solidFill>
                            <a:srgbClr val="000000"/>
                          </a:solidFill>
                          <a:latin typeface="BatangChe"/>
                        </a:rPr>
                        <a:t>Comparative</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rtl="0" fontAlgn="ctr"/>
                      <a:endParaRPr lang="en-US" sz="1600" b="1" i="0" u="none" strike="noStrike" dirty="0">
                        <a:solidFill>
                          <a:srgbClr val="000000"/>
                        </a:solidFill>
                        <a:latin typeface="BatangChe"/>
                      </a:endParaRP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485476">
                <a:tc>
                  <a:txBody>
                    <a:bodyPr/>
                    <a:lstStyle/>
                    <a:p>
                      <a:pPr algn="ctr" rtl="0" fontAlgn="ctr"/>
                      <a:r>
                        <a:rPr lang="en-US" sz="1200" b="1" i="0" u="none" strike="noStrike" dirty="0">
                          <a:solidFill>
                            <a:srgbClr val="000000"/>
                          </a:solidFill>
                          <a:latin typeface="Calibri"/>
                        </a:rPr>
                        <a:t>Year 2014</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2015</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2016</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2017</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2018</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2019</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2020</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rtl="0" fontAlgn="ctr"/>
                      <a:r>
                        <a:rPr lang="en-US" sz="1200" b="1" i="0" u="none" strike="noStrike" dirty="0">
                          <a:solidFill>
                            <a:srgbClr val="000000"/>
                          </a:solidFill>
                          <a:latin typeface="Calibri"/>
                        </a:rPr>
                        <a:t>Year 2021</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dirty="0" smtClean="0">
                          <a:solidFill>
                            <a:srgbClr val="000000"/>
                          </a:solidFill>
                          <a:latin typeface="+mn-lt"/>
                        </a:rPr>
                        <a:t>Year 2022</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 xmlns:a16="http://schemas.microsoft.com/office/drawing/2014/main" val="10002"/>
                  </a:ext>
                </a:extLst>
              </a:tr>
              <a:tr h="600972">
                <a:tc>
                  <a:txBody>
                    <a:bodyPr/>
                    <a:lstStyle/>
                    <a:p>
                      <a:pPr algn="ctr" rtl="0" fontAlgn="ctr"/>
                      <a:r>
                        <a:rPr lang="en-US" sz="1400" b="0" i="0" u="none" strike="noStrike" dirty="0">
                          <a:solidFill>
                            <a:srgbClr val="000000"/>
                          </a:solidFill>
                          <a:latin typeface="Calibri"/>
                        </a:rPr>
                        <a:t>172</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408</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529</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463</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237</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221</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21</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latin typeface="Calibri"/>
                        </a:rPr>
                        <a:t>156</a:t>
                      </a: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smtClean="0">
                          <a:solidFill>
                            <a:srgbClr val="000000"/>
                          </a:solidFill>
                          <a:latin typeface="Calibri"/>
                        </a:rPr>
                        <a:t>159</a:t>
                      </a:r>
                      <a:endParaRPr lang="en-US" sz="1400" b="0" i="0" u="none" strike="noStrike" dirty="0">
                        <a:solidFill>
                          <a:srgbClr val="000000"/>
                        </a:solidFill>
                        <a:latin typeface="Calibri"/>
                      </a:endParaRPr>
                    </a:p>
                  </a:txBody>
                  <a:tcPr marL="9525" marR="9525" marT="71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fontScale="92500" lnSpcReduction="20000"/>
          </a:bodyPr>
          <a:lstStyle/>
          <a:p>
            <a:pPr lvl="0" algn="ctr">
              <a:spcBef>
                <a:spcPct val="0"/>
              </a:spcBef>
            </a:pPr>
            <a:r>
              <a:rPr lang="en-US" sz="2800" b="1" dirty="0" smtClean="0">
                <a:solidFill>
                  <a:schemeClr val="bg1"/>
                </a:solidFill>
              </a:rPr>
              <a:t>Status of Reporting of Disease Outbreaks on IDSP Portal (from districts of U.P.)</a:t>
            </a:r>
            <a:endParaRPr lang="en-US" sz="1900" b="1" dirty="0" smtClean="0">
              <a:solidFill>
                <a:schemeClr val="bg1"/>
              </a:solidFill>
            </a:endParaRPr>
          </a:p>
        </p:txBody>
      </p:sp>
    </p:spTree>
    <p:extLst>
      <p:ext uri="{BB962C8B-B14F-4D97-AF65-F5344CB8AC3E}">
        <p14:creationId xmlns="" xmlns:p14="http://schemas.microsoft.com/office/powerpoint/2010/main" val="598124511"/>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895351"/>
          <a:ext cx="8534400" cy="4125856"/>
        </p:xfrm>
        <a:graphic>
          <a:graphicData uri="http://schemas.openxmlformats.org/drawingml/2006/table">
            <a:tbl>
              <a:tblPr/>
              <a:tblGrid>
                <a:gridCol w="768865"/>
                <a:gridCol w="3769659"/>
                <a:gridCol w="1227962"/>
                <a:gridCol w="1383957"/>
                <a:gridCol w="1383957"/>
              </a:tblGrid>
              <a:tr h="434340">
                <a:tc>
                  <a:txBody>
                    <a:bodyPr/>
                    <a:lstStyle/>
                    <a:p>
                      <a:pPr algn="ctr">
                        <a:spcAft>
                          <a:spcPts val="0"/>
                        </a:spcAft>
                      </a:pPr>
                      <a:r>
                        <a:rPr lang="en-US" sz="1400" b="1" dirty="0" smtClean="0">
                          <a:latin typeface="+mj-lt"/>
                          <a:ea typeface="Times New Roman"/>
                          <a:cs typeface="Times New Roman" pitchFamily="18" charset="0"/>
                        </a:rPr>
                        <a:t>SN</a:t>
                      </a:r>
                      <a:endParaRPr lang="en-US" sz="1400" dirty="0">
                        <a:latin typeface="+mj-lt"/>
                        <a:ea typeface="Times New Roman"/>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200" dirty="0">
                          <a:solidFill>
                            <a:schemeClr val="tx1"/>
                          </a:solidFill>
                          <a:latin typeface="+mj-lt"/>
                          <a:ea typeface="Times New Roman"/>
                          <a:cs typeface="Times New Roman" pitchFamily="18" charset="0"/>
                        </a:rPr>
                        <a:t>Indicators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200" dirty="0" smtClean="0">
                          <a:solidFill>
                            <a:schemeClr val="tx1"/>
                          </a:solidFill>
                          <a:latin typeface="+mj-lt"/>
                          <a:ea typeface="Times New Roman"/>
                          <a:cs typeface="Times New Roman" pitchFamily="18" charset="0"/>
                        </a:rPr>
                        <a:t>U.P. </a:t>
                      </a:r>
                      <a:endParaRPr lang="en-US" sz="1400" b="1" kern="1200" dirty="0">
                        <a:solidFill>
                          <a:schemeClr val="tx1"/>
                        </a:solidFill>
                        <a:latin typeface="+mj-lt"/>
                        <a:ea typeface="Times New Roman"/>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200" dirty="0" err="1" smtClean="0">
                          <a:solidFill>
                            <a:schemeClr val="tx1"/>
                          </a:solidFill>
                          <a:latin typeface="+mj-lt"/>
                          <a:ea typeface="Times New Roman"/>
                          <a:cs typeface="Times New Roman" pitchFamily="18" charset="0"/>
                        </a:rPr>
                        <a:t>Chitrakoot</a:t>
                      </a:r>
                      <a:endParaRPr lang="en-US" sz="1400" b="1" kern="1200" dirty="0">
                        <a:solidFill>
                          <a:schemeClr val="tx1"/>
                        </a:solidFill>
                        <a:latin typeface="+mj-lt"/>
                        <a:ea typeface="Times New Roman"/>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400" b="1" kern="1200" dirty="0" err="1" smtClean="0">
                          <a:solidFill>
                            <a:schemeClr val="tx1"/>
                          </a:solidFill>
                          <a:latin typeface="+mj-lt"/>
                          <a:ea typeface="Times New Roman"/>
                          <a:cs typeface="Times New Roman" pitchFamily="18" charset="0"/>
                        </a:rPr>
                        <a:t>Maharajganj</a:t>
                      </a:r>
                      <a:endParaRPr lang="en-US" sz="1400" b="1" kern="1200" dirty="0">
                        <a:solidFill>
                          <a:schemeClr val="tx1"/>
                        </a:solidFill>
                        <a:latin typeface="+mj-lt"/>
                        <a:ea typeface="Times New Roman"/>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6300">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1</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No. of balance cases under treatment</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dirty="0">
                          <a:solidFill>
                            <a:schemeClr val="tx1"/>
                          </a:solidFill>
                          <a:latin typeface="Arial Narrow" pitchFamily="34" charset="0"/>
                          <a:ea typeface="Calibri"/>
                          <a:cs typeface="Gautami"/>
                        </a:rPr>
                        <a:t>9384</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45</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179</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65557">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2</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Annual New Case Detection Rate per 1,00,000</a:t>
                      </a:r>
                      <a:r>
                        <a:rPr lang="en-US" sz="1400" b="1" kern="1200" baseline="0" dirty="0" smtClean="0">
                          <a:solidFill>
                            <a:schemeClr val="tx1"/>
                          </a:solidFill>
                          <a:latin typeface="+mj-lt"/>
                          <a:ea typeface="Calibri"/>
                          <a:cs typeface="Times New Roman" pitchFamily="18" charset="0"/>
                        </a:rPr>
                        <a:t> population </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dirty="0">
                          <a:solidFill>
                            <a:schemeClr val="tx1"/>
                          </a:solidFill>
                          <a:latin typeface="Arial Narrow" pitchFamily="34" charset="0"/>
                          <a:ea typeface="Calibri"/>
                          <a:cs typeface="Gautami"/>
                        </a:rPr>
                        <a:t>5.98</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4.20</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7.56</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93492">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3</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Prevalence Rate  per 10,000 population </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dirty="0">
                          <a:solidFill>
                            <a:schemeClr val="tx1"/>
                          </a:solidFill>
                          <a:latin typeface="Arial Narrow" pitchFamily="34" charset="0"/>
                          <a:ea typeface="Calibri"/>
                          <a:cs typeface="Gautami"/>
                        </a:rPr>
                        <a:t>0.39</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0.38</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0.56</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75739">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4</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a:solidFill>
                            <a:schemeClr val="tx1"/>
                          </a:solidFill>
                          <a:latin typeface="+mj-lt"/>
                          <a:ea typeface="Calibri"/>
                          <a:cs typeface="Times New Roman" pitchFamily="18" charset="0"/>
                        </a:rPr>
                        <a:t>Child among new cases </a:t>
                      </a:r>
                      <a:r>
                        <a:rPr lang="en-US" sz="1400" b="1" kern="1200" dirty="0" smtClean="0">
                          <a:solidFill>
                            <a:schemeClr val="tx1"/>
                          </a:solidFill>
                          <a:latin typeface="+mj-lt"/>
                          <a:ea typeface="Calibri"/>
                          <a:cs typeface="Times New Roman" pitchFamily="18" charset="0"/>
                        </a:rPr>
                        <a:t>(%)</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dirty="0" smtClean="0">
                          <a:solidFill>
                            <a:schemeClr val="tx1"/>
                          </a:solidFill>
                          <a:latin typeface="Arial Narrow" pitchFamily="34" charset="0"/>
                          <a:ea typeface="Calibri"/>
                          <a:cs typeface="Gautami"/>
                        </a:rPr>
                        <a:t>1.77</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00</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0.83</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84871">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5</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a:solidFill>
                            <a:schemeClr val="tx1"/>
                          </a:solidFill>
                          <a:latin typeface="+mj-lt"/>
                          <a:ea typeface="Calibri"/>
                          <a:cs typeface="Times New Roman" pitchFamily="18" charset="0"/>
                        </a:rPr>
                        <a:t>Grade II disability among new cases </a:t>
                      </a:r>
                      <a:r>
                        <a:rPr lang="en-US" sz="1400" b="1" kern="1200" dirty="0" smtClean="0">
                          <a:solidFill>
                            <a:schemeClr val="tx1"/>
                          </a:solidFill>
                          <a:latin typeface="+mj-lt"/>
                          <a:ea typeface="Calibri"/>
                          <a:cs typeface="Times New Roman" pitchFamily="18" charset="0"/>
                        </a:rPr>
                        <a:t>(%)</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smtClean="0">
                          <a:solidFill>
                            <a:schemeClr val="tx1"/>
                          </a:solidFill>
                          <a:latin typeface="Arial Narrow" pitchFamily="34" charset="0"/>
                          <a:ea typeface="Calibri"/>
                          <a:cs typeface="Gautami"/>
                        </a:rPr>
                        <a:t>0.67</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00</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1.65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65557">
                <a:tc>
                  <a:txBody>
                    <a:bodyPr/>
                    <a:lstStyle/>
                    <a:p>
                      <a:pPr marL="0" marR="0" algn="ctr"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6</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defTabSz="914400" rtl="0" eaLnBrk="1" latinLnBrk="0" hangingPunct="1">
                        <a:lnSpc>
                          <a:spcPct val="115000"/>
                        </a:lnSpc>
                        <a:spcBef>
                          <a:spcPts val="0"/>
                        </a:spcBef>
                        <a:spcAft>
                          <a:spcPts val="1000"/>
                        </a:spcAft>
                      </a:pPr>
                      <a:r>
                        <a:rPr lang="en-US" sz="1400" b="1" kern="1200" dirty="0" smtClean="0">
                          <a:solidFill>
                            <a:schemeClr val="tx1"/>
                          </a:solidFill>
                          <a:latin typeface="+mj-lt"/>
                          <a:ea typeface="Calibri"/>
                          <a:cs typeface="Times New Roman" pitchFamily="18" charset="0"/>
                        </a:rPr>
                        <a:t>Deformity</a:t>
                      </a:r>
                      <a:r>
                        <a:rPr lang="en-US" sz="1400" b="1" kern="1200" baseline="0" dirty="0" smtClean="0">
                          <a:solidFill>
                            <a:schemeClr val="tx1"/>
                          </a:solidFill>
                          <a:latin typeface="+mj-lt"/>
                          <a:ea typeface="Calibri"/>
                          <a:cs typeface="Times New Roman" pitchFamily="18" charset="0"/>
                        </a:rPr>
                        <a:t> rate per 10,00,000 population  at state level</a:t>
                      </a:r>
                      <a:endParaRPr lang="en-US" sz="1400" b="1" kern="1200" dirty="0">
                        <a:solidFill>
                          <a:schemeClr val="tx1"/>
                        </a:solidFill>
                        <a:latin typeface="+mj-lt"/>
                        <a:ea typeface="Calibri"/>
                        <a:cs typeface="Times New Roman"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en-US" sz="1400" b="1" kern="1200" dirty="0">
                          <a:solidFill>
                            <a:schemeClr val="tx1"/>
                          </a:solidFill>
                          <a:latin typeface="Arial Narrow" pitchFamily="34" charset="0"/>
                          <a:ea typeface="Calibri"/>
                          <a:cs typeface="Gautami"/>
                        </a:rPr>
                        <a:t>0.40</a:t>
                      </a:r>
                      <a:endParaRPr lang="en-IN"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00</a:t>
                      </a:r>
                      <a:endParaRPr lang="en-US" sz="1400" b="1" kern="1200" dirty="0">
                        <a:solidFill>
                          <a:schemeClr val="tx1"/>
                        </a:solidFill>
                        <a:latin typeface="Arial Narrow" pitchFamily="34" charset="0"/>
                        <a:ea typeface="Calibri"/>
                        <a:cs typeface="Gautami"/>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n-US" sz="1400" b="1" kern="1200" dirty="0" smtClean="0">
                          <a:solidFill>
                            <a:schemeClr val="tx1"/>
                          </a:solidFill>
                          <a:latin typeface="Arial Narrow" pitchFamily="34" charset="0"/>
                          <a:ea typeface="Calibri"/>
                          <a:cs typeface="Gautami"/>
                        </a:rPr>
                        <a:t>1.25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anchor="ctr">
            <a:normAutofit fontScale="85000" lnSpcReduction="20000"/>
          </a:bodyPr>
          <a:lstStyle/>
          <a:p>
            <a:pPr lvl="0" algn="ctr">
              <a:spcBef>
                <a:spcPct val="0"/>
              </a:spcBef>
            </a:pPr>
            <a:r>
              <a:rPr lang="en-US" sz="2800" b="1" dirty="0" smtClean="0">
                <a:solidFill>
                  <a:schemeClr val="bg1"/>
                </a:solidFill>
              </a:rPr>
              <a:t>NLEP UP</a:t>
            </a:r>
          </a:p>
          <a:p>
            <a:pPr lvl="0" algn="ctr">
              <a:spcBef>
                <a:spcPct val="0"/>
              </a:spcBef>
            </a:pPr>
            <a:r>
              <a:rPr lang="en-US" sz="2800" b="1" dirty="0" smtClean="0">
                <a:solidFill>
                  <a:schemeClr val="bg1"/>
                </a:solidFill>
              </a:rPr>
              <a:t>as on September, 2022</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Non Communicable Diseases </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95350"/>
            <a:ext cx="8229600" cy="3581400"/>
          </a:xfrm>
        </p:spPr>
        <p:txBody>
          <a:bodyPr>
            <a:normAutofit fontScale="85000" lnSpcReduction="10000"/>
          </a:bodyPr>
          <a:lstStyle/>
          <a:p>
            <a:pPr>
              <a:buNone/>
            </a:pPr>
            <a:r>
              <a:rPr lang="en-US" sz="2000" b="1" dirty="0" smtClean="0">
                <a:latin typeface="+mj-lt"/>
                <a:cs typeface="Times New Roman" pitchFamily="18" charset="0"/>
              </a:rPr>
              <a:t>Goal</a:t>
            </a:r>
          </a:p>
          <a:p>
            <a:pPr lvl="0" algn="just">
              <a:lnSpc>
                <a:spcPct val="120000"/>
              </a:lnSpc>
            </a:pPr>
            <a:r>
              <a:rPr lang="en-US" sz="2000" dirty="0" smtClean="0">
                <a:latin typeface="+mj-lt"/>
                <a:cs typeface="Times New Roman" pitchFamily="18" charset="0"/>
              </a:rPr>
              <a:t>Prevalence rate of blindness in Uttar Pradesh is 0.36%. Goal of the </a:t>
            </a:r>
            <a:r>
              <a:rPr lang="en-US" sz="2000" dirty="0" err="1" smtClean="0">
                <a:latin typeface="+mj-lt"/>
                <a:cs typeface="Times New Roman" pitchFamily="18" charset="0"/>
              </a:rPr>
              <a:t>programme</a:t>
            </a:r>
            <a:r>
              <a:rPr lang="en-US" sz="2000" dirty="0" smtClean="0">
                <a:latin typeface="+mj-lt"/>
                <a:cs typeface="Times New Roman" pitchFamily="18" charset="0"/>
              </a:rPr>
              <a:t> is to reduce prevalence rate of blindness to – 0.25% by the end of year 2025.</a:t>
            </a:r>
          </a:p>
          <a:p>
            <a:pPr algn="just">
              <a:lnSpc>
                <a:spcPct val="120000"/>
              </a:lnSpc>
              <a:buNone/>
            </a:pPr>
            <a:r>
              <a:rPr lang="en-US" sz="2200" b="1" dirty="0" smtClean="0">
                <a:latin typeface="+mj-lt"/>
                <a:cs typeface="Times New Roman" pitchFamily="18" charset="0"/>
              </a:rPr>
              <a:t>Main Activities </a:t>
            </a:r>
          </a:p>
          <a:p>
            <a:pPr lvl="0" algn="just">
              <a:lnSpc>
                <a:spcPct val="120000"/>
              </a:lnSpc>
            </a:pPr>
            <a:r>
              <a:rPr lang="en-US" sz="2000" dirty="0" smtClean="0">
                <a:latin typeface="+mj-lt"/>
                <a:cs typeface="Times New Roman" pitchFamily="18" charset="0"/>
              </a:rPr>
              <a:t>Cataract Surgery.</a:t>
            </a:r>
          </a:p>
          <a:p>
            <a:pPr lvl="0" algn="just">
              <a:lnSpc>
                <a:spcPct val="120000"/>
              </a:lnSpc>
            </a:pPr>
            <a:r>
              <a:rPr lang="en-US" sz="2000" dirty="0" smtClean="0">
                <a:latin typeface="+mj-lt"/>
                <a:cs typeface="Times New Roman" pitchFamily="18" charset="0"/>
              </a:rPr>
              <a:t>School Eye Screening.</a:t>
            </a:r>
          </a:p>
          <a:p>
            <a:pPr lvl="0" algn="just">
              <a:lnSpc>
                <a:spcPct val="120000"/>
              </a:lnSpc>
            </a:pPr>
            <a:r>
              <a:rPr lang="en-US" sz="2000" dirty="0" smtClean="0">
                <a:latin typeface="+mj-lt"/>
                <a:cs typeface="Times New Roman" pitchFamily="18" charset="0"/>
              </a:rPr>
              <a:t>Eye banking for </a:t>
            </a:r>
            <a:r>
              <a:rPr lang="en-US" sz="2000" dirty="0" err="1" smtClean="0">
                <a:latin typeface="+mj-lt"/>
                <a:cs typeface="Times New Roman" pitchFamily="18" charset="0"/>
              </a:rPr>
              <a:t>keratoplasty</a:t>
            </a:r>
            <a:r>
              <a:rPr lang="en-US" sz="2000" dirty="0" smtClean="0">
                <a:latin typeface="+mj-lt"/>
                <a:cs typeface="Times New Roman" pitchFamily="18" charset="0"/>
              </a:rPr>
              <a:t> to treat Corneal Blindness.</a:t>
            </a:r>
          </a:p>
          <a:p>
            <a:pPr lvl="0" algn="just">
              <a:lnSpc>
                <a:spcPct val="120000"/>
              </a:lnSpc>
            </a:pPr>
            <a:r>
              <a:rPr lang="en-US" sz="2000" dirty="0" smtClean="0">
                <a:latin typeface="+mj-lt"/>
                <a:cs typeface="Times New Roman" pitchFamily="18" charset="0"/>
              </a:rPr>
              <a:t>Management of diseases other than Cataract (Diabetic Retinopathy, Glaucoma  management, Laser Techniques, Corneal Transplantation, </a:t>
            </a:r>
            <a:r>
              <a:rPr lang="en-US" sz="2000" dirty="0" err="1" smtClean="0">
                <a:latin typeface="+mj-lt"/>
                <a:cs typeface="Times New Roman" pitchFamily="18" charset="0"/>
              </a:rPr>
              <a:t>Vitreoretinal</a:t>
            </a:r>
            <a:r>
              <a:rPr lang="en-US" sz="2000" dirty="0" smtClean="0">
                <a:latin typeface="+mj-lt"/>
                <a:cs typeface="Times New Roman" pitchFamily="18" charset="0"/>
              </a:rPr>
              <a:t> Surgery and treatment of Childhood blindness) </a:t>
            </a:r>
          </a:p>
          <a:p>
            <a:pPr algn="just">
              <a:lnSpc>
                <a:spcPct val="120000"/>
              </a:lnSpc>
              <a:buNone/>
              <a:defRPr/>
            </a:pPr>
            <a:r>
              <a:rPr lang="en-US" sz="2000" dirty="0" smtClean="0">
                <a:latin typeface="+mj-lt"/>
                <a:cs typeface="Times New Roman" pitchFamily="18" charset="0"/>
              </a:rPr>
              <a:t> </a:t>
            </a:r>
            <a:endParaRPr lang="en-US" sz="2000" b="1" dirty="0">
              <a:latin typeface="+mj-lt"/>
              <a:cs typeface="Times New Roman" pitchFamily="18" charset="0"/>
            </a:endParaRP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400" b="1" dirty="0" smtClean="0">
                <a:solidFill>
                  <a:prstClr val="white"/>
                </a:solidFill>
                <a:ea typeface="+mj-ea"/>
                <a:cs typeface="Times New Roman" pitchFamily="18" charset="0"/>
              </a:rPr>
              <a:t>National </a:t>
            </a:r>
            <a:r>
              <a:rPr lang="en-US" sz="2400" b="1" dirty="0" err="1" smtClean="0">
                <a:solidFill>
                  <a:prstClr val="white"/>
                </a:solidFill>
                <a:ea typeface="+mj-ea"/>
                <a:cs typeface="Times New Roman" pitchFamily="18" charset="0"/>
              </a:rPr>
              <a:t>Programme</a:t>
            </a:r>
            <a:r>
              <a:rPr lang="en-US" sz="2400" b="1" dirty="0" smtClean="0">
                <a:solidFill>
                  <a:prstClr val="white"/>
                </a:solidFill>
                <a:ea typeface="+mj-ea"/>
                <a:cs typeface="Times New Roman" pitchFamily="18" charset="0"/>
              </a:rPr>
              <a:t> for Control of Blindness &amp; Visual impairment </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 xmlns:p14="http://schemas.microsoft.com/office/powerpoint/2010/main" val="384604993"/>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p:cNvGraphicFramePr>
            <a:graphicFrameLocks noGrp="1"/>
          </p:cNvGraphicFramePr>
          <p:nvPr>
            <p:extLst>
              <p:ext uri="{D42A27DB-BD31-4B8C-83A1-F6EECF244321}">
                <p14:modId xmlns="" xmlns:p14="http://schemas.microsoft.com/office/powerpoint/2010/main" val="2826673522"/>
              </p:ext>
            </p:extLst>
          </p:nvPr>
        </p:nvGraphicFramePr>
        <p:xfrm>
          <a:off x="457200" y="895350"/>
          <a:ext cx="8458199" cy="1353580"/>
        </p:xfrm>
        <a:graphic>
          <a:graphicData uri="http://schemas.openxmlformats.org/drawingml/2006/table">
            <a:tbl>
              <a:tblPr/>
              <a:tblGrid>
                <a:gridCol w="3054350">
                  <a:extLst>
                    <a:ext uri="{9D8B030D-6E8A-4147-A177-3AD203B41FA5}">
                      <a16:colId xmlns="" xmlns:a16="http://schemas.microsoft.com/office/drawing/2014/main" val="20000"/>
                    </a:ext>
                  </a:extLst>
                </a:gridCol>
                <a:gridCol w="2662767">
                  <a:extLst>
                    <a:ext uri="{9D8B030D-6E8A-4147-A177-3AD203B41FA5}">
                      <a16:colId xmlns="" xmlns:a16="http://schemas.microsoft.com/office/drawing/2014/main" val="20001"/>
                    </a:ext>
                  </a:extLst>
                </a:gridCol>
                <a:gridCol w="2741082">
                  <a:extLst>
                    <a:ext uri="{9D8B030D-6E8A-4147-A177-3AD203B41FA5}">
                      <a16:colId xmlns="" xmlns:a16="http://schemas.microsoft.com/office/drawing/2014/main" val="20002"/>
                    </a:ext>
                  </a:extLst>
                </a:gridCol>
              </a:tblGrid>
              <a:tr h="457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j-lt"/>
                          <a:cs typeface="Times New Roman" pitchFamily="18" charset="0"/>
                        </a:rPr>
                        <a:t>Cataract Operation</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kumimoji="0" lang="en-US" sz="1400" b="1" i="0" u="none" strike="noStrike" kern="1200" cap="none" normalizeH="0" baseline="0" dirty="0">
                          <a:ln>
                            <a:noFill/>
                          </a:ln>
                          <a:solidFill>
                            <a:schemeClr val="tx1"/>
                          </a:solidFill>
                          <a:effectLst/>
                          <a:latin typeface="+mj-lt"/>
                          <a:ea typeface="+mn-ea"/>
                          <a:cs typeface="Times New Roman" pitchFamily="18" charset="0"/>
                        </a:rPr>
                        <a:t>Year </a:t>
                      </a:r>
                      <a:r>
                        <a:rPr kumimoji="0" lang="en-US" sz="1400" b="1" i="0" u="none" strike="noStrike" kern="1200" cap="none" normalizeH="0" baseline="0" dirty="0" smtClean="0">
                          <a:ln>
                            <a:noFill/>
                          </a:ln>
                          <a:solidFill>
                            <a:schemeClr val="tx1"/>
                          </a:solidFill>
                          <a:effectLst/>
                          <a:latin typeface="+mj-lt"/>
                          <a:ea typeface="+mn-ea"/>
                          <a:cs typeface="Times New Roman" pitchFamily="18" charset="0"/>
                        </a:rPr>
                        <a:t>2021-22</a:t>
                      </a:r>
                      <a:endParaRPr kumimoji="0" lang="en-US" sz="1400" b="1"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kumimoji="0" lang="en-US" sz="1400" b="1" i="0" u="none" strike="noStrike" kern="1200" cap="none" normalizeH="0" baseline="0" dirty="0">
                          <a:ln>
                            <a:noFill/>
                          </a:ln>
                          <a:solidFill>
                            <a:schemeClr val="tx1"/>
                          </a:solidFill>
                          <a:effectLst/>
                          <a:latin typeface="+mj-lt"/>
                          <a:ea typeface="+mn-ea"/>
                          <a:cs typeface="Times New Roman" pitchFamily="18" charset="0"/>
                        </a:rPr>
                        <a:t>Till </a:t>
                      </a:r>
                      <a:r>
                        <a:rPr kumimoji="0" lang="en-US" sz="1400" b="1" i="0" u="none" strike="noStrike" kern="1200" cap="none" normalizeH="0" baseline="0" dirty="0" smtClean="0">
                          <a:ln>
                            <a:noFill/>
                          </a:ln>
                          <a:solidFill>
                            <a:schemeClr val="tx1"/>
                          </a:solidFill>
                          <a:effectLst/>
                          <a:latin typeface="+mj-lt"/>
                          <a:ea typeface="+mn-ea"/>
                          <a:cs typeface="Times New Roman" pitchFamily="18" charset="0"/>
                        </a:rPr>
                        <a:t>Sep, 2022-23</a:t>
                      </a:r>
                      <a:endParaRPr kumimoji="0" lang="en-US" sz="1400" b="1"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0"/>
                  </a:ext>
                </a:extLst>
              </a:tr>
              <a:tr h="3733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mj-lt"/>
                          <a:cs typeface="Times New Roman" pitchFamily="18" charset="0"/>
                        </a:rPr>
                        <a:t>Annual Targets </a:t>
                      </a:r>
                      <a:endParaRPr kumimoji="0" lang="en-US" sz="1400" b="0" i="0" u="none" strike="noStrike" cap="none" normalizeH="0" baseline="0" dirty="0">
                        <a:ln>
                          <a:noFill/>
                        </a:ln>
                        <a:solidFill>
                          <a:schemeClr val="tx1"/>
                        </a:solidFill>
                        <a:effectLst/>
                        <a:latin typeface="+mj-lt"/>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a:ln>
                            <a:noFill/>
                          </a:ln>
                          <a:solidFill>
                            <a:schemeClr val="tx1"/>
                          </a:solidFill>
                          <a:effectLst/>
                          <a:latin typeface="+mj-lt"/>
                          <a:ea typeface="+mn-ea"/>
                          <a:cs typeface="Times New Roman" pitchFamily="18" charset="0"/>
                        </a:rPr>
                        <a:t>11,36,000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mj-lt"/>
                          <a:cs typeface="Times New Roman" pitchFamily="18" charset="0"/>
                        </a:rPr>
                        <a:t>11,36,000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2300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cap="none" normalizeH="0" baseline="0" dirty="0">
                          <a:ln>
                            <a:noFill/>
                          </a:ln>
                          <a:solidFill>
                            <a:schemeClr val="tx1"/>
                          </a:solidFill>
                          <a:effectLst/>
                          <a:latin typeface="+mj-lt"/>
                          <a:cs typeface="Times New Roman" pitchFamily="18" charset="0"/>
                        </a:rPr>
                        <a:t>Total Operations (Govt.+ </a:t>
                      </a:r>
                      <a:r>
                        <a:rPr kumimoji="0" lang="en-US" sz="1400" b="0" i="0" u="none" strike="noStrike" cap="none" normalizeH="0" baseline="0" dirty="0" err="1">
                          <a:ln>
                            <a:noFill/>
                          </a:ln>
                          <a:solidFill>
                            <a:schemeClr val="tx1"/>
                          </a:solidFill>
                          <a:effectLst/>
                          <a:latin typeface="+mj-lt"/>
                          <a:cs typeface="Times New Roman" pitchFamily="18" charset="0"/>
                        </a:rPr>
                        <a:t>NGO+Pvt</a:t>
                      </a:r>
                      <a:r>
                        <a:rPr kumimoji="0" lang="en-US" sz="1400" b="0" i="0" u="none" strike="noStrike" cap="none" normalizeH="0" baseline="0" dirty="0" smtClean="0">
                          <a:ln>
                            <a:noFill/>
                          </a:ln>
                          <a:solidFill>
                            <a:schemeClr val="tx1"/>
                          </a:solidFill>
                          <a:effectLst/>
                          <a:latin typeface="+mj-lt"/>
                          <a:cs typeface="Times New Roman" pitchFamily="18" charset="0"/>
                        </a:rPr>
                        <a:t>.) </a:t>
                      </a:r>
                      <a:r>
                        <a:rPr kumimoji="0" lang="en-US" sz="1400" b="1" i="0" u="none" strike="noStrike" kern="1200" cap="none" normalizeH="0" baseline="0" dirty="0" smtClean="0">
                          <a:ln>
                            <a:noFill/>
                          </a:ln>
                          <a:solidFill>
                            <a:schemeClr val="tx1"/>
                          </a:solidFill>
                          <a:effectLst/>
                          <a:latin typeface="+mn-lt"/>
                          <a:ea typeface="+mn-ea"/>
                          <a:cs typeface="Times New Roman" pitchFamily="18" charset="0"/>
                        </a:rPr>
                        <a:t>Till Sep, 2022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873601</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252598</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graphicFrame>
        <p:nvGraphicFramePr>
          <p:cNvPr id="6" name="Group 3"/>
          <p:cNvGraphicFramePr>
            <a:graphicFrameLocks noGrp="1"/>
          </p:cNvGraphicFramePr>
          <p:nvPr>
            <p:extLst>
              <p:ext uri="{D42A27DB-BD31-4B8C-83A1-F6EECF244321}">
                <p14:modId xmlns="" xmlns:p14="http://schemas.microsoft.com/office/powerpoint/2010/main" val="1217793397"/>
              </p:ext>
            </p:extLst>
          </p:nvPr>
        </p:nvGraphicFramePr>
        <p:xfrm>
          <a:off x="457200" y="3105150"/>
          <a:ext cx="8458199" cy="1592580"/>
        </p:xfrm>
        <a:graphic>
          <a:graphicData uri="http://schemas.openxmlformats.org/drawingml/2006/table">
            <a:tbl>
              <a:tblPr/>
              <a:tblGrid>
                <a:gridCol w="3054350">
                  <a:extLst>
                    <a:ext uri="{9D8B030D-6E8A-4147-A177-3AD203B41FA5}">
                      <a16:colId xmlns="" xmlns:a16="http://schemas.microsoft.com/office/drawing/2014/main" val="20000"/>
                    </a:ext>
                  </a:extLst>
                </a:gridCol>
                <a:gridCol w="2662767">
                  <a:extLst>
                    <a:ext uri="{9D8B030D-6E8A-4147-A177-3AD203B41FA5}">
                      <a16:colId xmlns="" xmlns:a16="http://schemas.microsoft.com/office/drawing/2014/main" val="20001"/>
                    </a:ext>
                  </a:extLst>
                </a:gridCol>
                <a:gridCol w="2741082">
                  <a:extLst>
                    <a:ext uri="{9D8B030D-6E8A-4147-A177-3AD203B41FA5}">
                      <a16:colId xmlns="" xmlns:a16="http://schemas.microsoft.com/office/drawing/2014/main" val="20002"/>
                    </a:ext>
                  </a:extLst>
                </a:gridCol>
              </a:tblGrid>
              <a:tr h="49911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j-lt"/>
                          <a:cs typeface="Times New Roman" pitchFamily="18" charset="0"/>
                        </a:rPr>
                        <a:t>Cornea Collection </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mj-lt"/>
                          <a:ea typeface="+mn-ea"/>
                          <a:cs typeface="Times New Roman" pitchFamily="18" charset="0"/>
                        </a:rPr>
                        <a:t>Year </a:t>
                      </a:r>
                      <a:r>
                        <a:rPr kumimoji="0" lang="en-US" sz="1400" b="1" i="0" u="none" strike="noStrike" kern="1200" cap="none" normalizeH="0" baseline="0" dirty="0" smtClean="0">
                          <a:ln>
                            <a:noFill/>
                          </a:ln>
                          <a:solidFill>
                            <a:schemeClr val="tx1"/>
                          </a:solidFill>
                          <a:effectLst/>
                          <a:latin typeface="+mn-lt"/>
                          <a:ea typeface="+mn-ea"/>
                          <a:cs typeface="Times New Roman" pitchFamily="18" charset="0"/>
                        </a:rPr>
                        <a:t>2021-22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kumimoji="0" lang="en-US" sz="1400" b="1" i="0" u="none" strike="noStrike" kern="1200" cap="none" normalizeH="0" baseline="0" dirty="0">
                          <a:ln>
                            <a:noFill/>
                          </a:ln>
                          <a:solidFill>
                            <a:schemeClr val="tx1"/>
                          </a:solidFill>
                          <a:effectLst/>
                          <a:latin typeface="+mj-lt"/>
                          <a:ea typeface="+mn-ea"/>
                          <a:cs typeface="Times New Roman" pitchFamily="18" charset="0"/>
                        </a:rPr>
                        <a:t>Till </a:t>
                      </a:r>
                      <a:r>
                        <a:rPr kumimoji="0" lang="en-US" sz="1400" b="1" i="0" u="none" strike="noStrike" kern="1200" cap="none" normalizeH="0" baseline="0" dirty="0" smtClean="0">
                          <a:ln>
                            <a:noFill/>
                          </a:ln>
                          <a:solidFill>
                            <a:schemeClr val="tx1"/>
                          </a:solidFill>
                          <a:effectLst/>
                          <a:latin typeface="+mj-lt"/>
                          <a:ea typeface="+mn-ea"/>
                          <a:cs typeface="Times New Roman" pitchFamily="18" charset="0"/>
                        </a:rPr>
                        <a:t>Sep, 2022-23</a:t>
                      </a:r>
                      <a:endParaRPr kumimoji="0" lang="en-US" sz="1400" b="1"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0"/>
                  </a:ext>
                </a:extLst>
              </a:tr>
              <a:tr h="3733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cs typeface="Times New Roman" pitchFamily="18" charset="0"/>
                        </a:rPr>
                        <a:t>Annual Targets</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a:ln>
                            <a:noFill/>
                          </a:ln>
                          <a:solidFill>
                            <a:schemeClr val="tx1"/>
                          </a:solidFill>
                          <a:effectLst/>
                          <a:latin typeface="+mj-lt"/>
                          <a:ea typeface="+mn-ea"/>
                          <a:cs typeface="Times New Roman" pitchFamily="18" charset="0"/>
                        </a:rPr>
                        <a:t>1500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cap="none" normalizeH="0" baseline="0" dirty="0">
                          <a:ln>
                            <a:noFill/>
                          </a:ln>
                          <a:solidFill>
                            <a:schemeClr val="tx1"/>
                          </a:solidFill>
                          <a:effectLst/>
                          <a:latin typeface="+mj-lt"/>
                          <a:cs typeface="Times New Roman" pitchFamily="18" charset="0"/>
                        </a:rPr>
                        <a:t>1500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7200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mj-lt"/>
                          <a:cs typeface="Times New Roman" pitchFamily="18" charset="0"/>
                        </a:rPr>
                        <a:t>Total Operations (Govt.+ </a:t>
                      </a:r>
                      <a:r>
                        <a:rPr kumimoji="0" lang="en-US" sz="1400" b="0" i="0" u="none" strike="noStrike" cap="none" normalizeH="0" baseline="0" dirty="0" err="1">
                          <a:ln>
                            <a:noFill/>
                          </a:ln>
                          <a:solidFill>
                            <a:schemeClr val="tx1"/>
                          </a:solidFill>
                          <a:effectLst/>
                          <a:latin typeface="+mj-lt"/>
                          <a:cs typeface="Times New Roman" pitchFamily="18" charset="0"/>
                        </a:rPr>
                        <a:t>NGO+Pvt</a:t>
                      </a:r>
                      <a:r>
                        <a:rPr kumimoji="0" lang="en-US" sz="1400" b="0" i="0" u="none" strike="noStrike" cap="none" normalizeH="0" baseline="0" dirty="0" smtClean="0">
                          <a:ln>
                            <a:noFill/>
                          </a:ln>
                          <a:solidFill>
                            <a:schemeClr val="tx1"/>
                          </a:solidFill>
                          <a:effectLst/>
                          <a:latin typeface="+mj-lt"/>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normalizeH="0" baseline="0" dirty="0" smtClean="0">
                          <a:ln>
                            <a:noFill/>
                          </a:ln>
                          <a:solidFill>
                            <a:schemeClr val="tx1"/>
                          </a:solidFill>
                          <a:effectLst/>
                          <a:latin typeface="+mn-lt"/>
                          <a:ea typeface="+mn-ea"/>
                          <a:cs typeface="Times New Roman" pitchFamily="18" charset="0"/>
                        </a:rPr>
                        <a:t>Till Sep, 2022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1235</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391</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8" name="Rectangle 2"/>
          <p:cNvSpPr txBox="1">
            <a:spLocks noChangeArrowheads="1"/>
          </p:cNvSpPr>
          <p:nvPr/>
        </p:nvSpPr>
        <p:spPr>
          <a:xfrm>
            <a:off x="457200" y="2419350"/>
            <a:ext cx="8458200" cy="609600"/>
          </a:xfrm>
          <a:prstGeom prst="rect">
            <a:avLst/>
          </a:prstGeom>
          <a:solidFill>
            <a:schemeClr val="accent5">
              <a:lumMod val="75000"/>
            </a:schemeClr>
          </a:solidFill>
        </p:spPr>
        <p:txBody>
          <a:bodyPr vert="horz" lIns="91440" tIns="45720" rIns="91440" bIns="45720" rtlCol="0" anchor="ctr">
            <a:noAutofit/>
          </a:bodyPr>
          <a:lstStyle/>
          <a:p>
            <a:pPr lvl="0" algn="ctr">
              <a:spcBef>
                <a:spcPct val="0"/>
              </a:spcBef>
              <a:defRPr/>
            </a:pPr>
            <a:r>
              <a:rPr kumimoji="0" lang="en-US" sz="2400" b="1" i="0" u="none" strike="noStrike" kern="1200" cap="none" spc="0" normalizeH="0" baseline="0" noProof="0" dirty="0">
                <a:ln>
                  <a:noFill/>
                </a:ln>
                <a:solidFill>
                  <a:schemeClr val="bg1"/>
                </a:solidFill>
                <a:effectLst/>
                <a:uLnTx/>
                <a:uFillTx/>
                <a:latin typeface="+mj-lt"/>
                <a:ea typeface="+mj-ea"/>
                <a:cs typeface="Times New Roman" pitchFamily="18" charset="0"/>
              </a:rPr>
              <a:t>Status of Cornea Collection in U.P. Till </a:t>
            </a:r>
            <a:r>
              <a:rPr lang="en-US" sz="2400" b="1" dirty="0" smtClean="0">
                <a:solidFill>
                  <a:schemeClr val="bg1"/>
                </a:solidFill>
                <a:latin typeface="+mj-lt"/>
                <a:cs typeface="Times New Roman" pitchFamily="18" charset="0"/>
              </a:rPr>
              <a:t>Sep-2022</a:t>
            </a:r>
            <a:endParaRPr kumimoji="0" lang="en-US" sz="2400" b="1" i="0" u="none" strike="noStrike" kern="1200" cap="none" spc="0" normalizeH="0" baseline="0" noProof="0" dirty="0">
              <a:ln>
                <a:noFill/>
              </a:ln>
              <a:solidFill>
                <a:schemeClr val="bg1"/>
              </a:solidFill>
              <a:effectLst/>
              <a:uLnTx/>
              <a:uFillTx/>
              <a:latin typeface="+mj-lt"/>
              <a:ea typeface="+mj-ea"/>
              <a:cs typeface="Times New Roman" pitchFamily="18" charset="0"/>
            </a:endParaRPr>
          </a:p>
        </p:txBody>
      </p:sp>
      <p:sp>
        <p:nvSpPr>
          <p:cNvPr id="7"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400" b="1" dirty="0" smtClean="0">
                <a:solidFill>
                  <a:prstClr val="white"/>
                </a:solidFill>
                <a:ea typeface="+mj-ea"/>
                <a:cs typeface="Times New Roman" pitchFamily="18" charset="0"/>
              </a:rPr>
              <a:t>Status of Cataract Operation in U.P. Till Sep-2022</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 xmlns:p14="http://schemas.microsoft.com/office/powerpoint/2010/main" val="199337083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
          <p:cNvGraphicFramePr>
            <a:graphicFrameLocks noGrp="1"/>
          </p:cNvGraphicFramePr>
          <p:nvPr>
            <p:extLst>
              <p:ext uri="{D42A27DB-BD31-4B8C-83A1-F6EECF244321}">
                <p14:modId xmlns="" xmlns:p14="http://schemas.microsoft.com/office/powerpoint/2010/main" val="3667746527"/>
              </p:ext>
            </p:extLst>
          </p:nvPr>
        </p:nvGraphicFramePr>
        <p:xfrm>
          <a:off x="533402" y="971550"/>
          <a:ext cx="8229599" cy="1353580"/>
        </p:xfrm>
        <a:graphic>
          <a:graphicData uri="http://schemas.openxmlformats.org/drawingml/2006/table">
            <a:tbl>
              <a:tblPr/>
              <a:tblGrid>
                <a:gridCol w="2971800">
                  <a:extLst>
                    <a:ext uri="{9D8B030D-6E8A-4147-A177-3AD203B41FA5}">
                      <a16:colId xmlns="" xmlns:a16="http://schemas.microsoft.com/office/drawing/2014/main" val="20000"/>
                    </a:ext>
                  </a:extLst>
                </a:gridCol>
                <a:gridCol w="2590800">
                  <a:extLst>
                    <a:ext uri="{9D8B030D-6E8A-4147-A177-3AD203B41FA5}">
                      <a16:colId xmlns="" xmlns:a16="http://schemas.microsoft.com/office/drawing/2014/main" val="20001"/>
                    </a:ext>
                  </a:extLst>
                </a:gridCol>
                <a:gridCol w="2666999">
                  <a:extLst>
                    <a:ext uri="{9D8B030D-6E8A-4147-A177-3AD203B41FA5}">
                      <a16:colId xmlns="" xmlns:a16="http://schemas.microsoft.com/office/drawing/2014/main" val="20002"/>
                    </a:ext>
                  </a:extLst>
                </a:gridCol>
              </a:tblGrid>
              <a:tr h="457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500" b="1" dirty="0">
                          <a:solidFill>
                            <a:schemeClr val="tx1"/>
                          </a:solidFill>
                          <a:latin typeface="+mj-lt"/>
                          <a:cs typeface="Times New Roman" pitchFamily="18" charset="0"/>
                        </a:rPr>
                        <a:t>Free School Eye Screening</a:t>
                      </a:r>
                      <a:endParaRPr kumimoji="0" lang="en-US" sz="1500" b="1" i="0" u="none" strike="noStrike" cap="none" normalizeH="0" baseline="0" dirty="0">
                        <a:ln>
                          <a:noFill/>
                        </a:ln>
                        <a:solidFill>
                          <a:schemeClr val="tx1"/>
                        </a:solidFill>
                        <a:effectLst/>
                        <a:latin typeface="+mj-lt"/>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mj-lt"/>
                          <a:ea typeface="+mn-ea"/>
                          <a:cs typeface="Times New Roman" pitchFamily="18" charset="0"/>
                        </a:rPr>
                        <a:t>Year </a:t>
                      </a:r>
                      <a:r>
                        <a:rPr kumimoji="0" lang="en-US" sz="1400" b="1" i="0" u="none" strike="noStrike" kern="1200" cap="none" normalizeH="0" baseline="0" dirty="0" smtClean="0">
                          <a:ln>
                            <a:noFill/>
                          </a:ln>
                          <a:solidFill>
                            <a:schemeClr val="tx1"/>
                          </a:solidFill>
                          <a:effectLst/>
                          <a:latin typeface="+mn-lt"/>
                          <a:ea typeface="+mn-ea"/>
                          <a:cs typeface="Times New Roman" pitchFamily="18" charset="0"/>
                        </a:rPr>
                        <a:t>2021-22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kumimoji="0" lang="en-US" sz="1400" b="1" i="0" u="none" strike="noStrike" kern="1200" cap="none" normalizeH="0" baseline="0" dirty="0">
                          <a:ln>
                            <a:noFill/>
                          </a:ln>
                          <a:solidFill>
                            <a:schemeClr val="tx1"/>
                          </a:solidFill>
                          <a:effectLst/>
                          <a:latin typeface="+mj-lt"/>
                          <a:ea typeface="+mn-ea"/>
                          <a:cs typeface="Times New Roman" pitchFamily="18" charset="0"/>
                        </a:rPr>
                        <a:t>Till </a:t>
                      </a:r>
                      <a:r>
                        <a:rPr kumimoji="0" lang="en-US" sz="1400" b="1" i="0" u="none" strike="noStrike" kern="1200" cap="none" normalizeH="0" baseline="0" dirty="0" smtClean="0">
                          <a:ln>
                            <a:noFill/>
                          </a:ln>
                          <a:solidFill>
                            <a:schemeClr val="tx1"/>
                          </a:solidFill>
                          <a:effectLst/>
                          <a:latin typeface="+mj-lt"/>
                          <a:ea typeface="+mn-ea"/>
                          <a:cs typeface="Times New Roman" pitchFamily="18" charset="0"/>
                        </a:rPr>
                        <a:t>Sep, 2022-23</a:t>
                      </a:r>
                      <a:endParaRPr kumimoji="0" lang="en-US" sz="1400" b="1"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0"/>
                  </a:ext>
                </a:extLst>
              </a:tr>
              <a:tr h="37338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j-lt"/>
                          <a:cs typeface="Times New Roman" pitchFamily="18" charset="0"/>
                        </a:rPr>
                        <a:t>Annual Targets</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500" b="0" i="0" u="none" strike="noStrike" kern="1200" cap="none" normalizeH="0" baseline="0" dirty="0">
                          <a:ln>
                            <a:noFill/>
                          </a:ln>
                          <a:solidFill>
                            <a:schemeClr val="tx1"/>
                          </a:solidFill>
                          <a:effectLst/>
                          <a:latin typeface="+mj-lt"/>
                          <a:ea typeface="+mn-ea"/>
                          <a:cs typeface="Times New Roman" pitchFamily="18" charset="0"/>
                        </a:rPr>
                        <a:t>50,00,000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500" b="0" i="0" u="none" strike="noStrike" kern="1200" cap="none" normalizeH="0" baseline="0" dirty="0">
                          <a:ln>
                            <a:noFill/>
                          </a:ln>
                          <a:solidFill>
                            <a:schemeClr val="tx1"/>
                          </a:solidFill>
                          <a:effectLst/>
                          <a:latin typeface="+mj-lt"/>
                          <a:ea typeface="+mn-ea"/>
                          <a:cs typeface="Times New Roman" pitchFamily="18" charset="0"/>
                        </a:rPr>
                        <a:t>50,00,000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23000">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500" b="0" i="0" u="none" strike="noStrike" cap="none" normalizeH="0" baseline="0" dirty="0" smtClean="0">
                          <a:ln>
                            <a:noFill/>
                          </a:ln>
                          <a:solidFill>
                            <a:schemeClr val="tx1"/>
                          </a:solidFill>
                          <a:effectLst/>
                          <a:latin typeface="+mj-lt"/>
                          <a:cs typeface="Times New Roman" pitchFamily="18" charset="0"/>
                        </a:rPr>
                        <a:t>Achievement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smtClean="0">
                          <a:ln>
                            <a:noFill/>
                          </a:ln>
                          <a:solidFill>
                            <a:schemeClr val="tx1"/>
                          </a:solidFill>
                          <a:effectLst/>
                          <a:latin typeface="+mn-lt"/>
                          <a:ea typeface="+mn-ea"/>
                          <a:cs typeface="Times New Roman" pitchFamily="18" charset="0"/>
                        </a:rPr>
                        <a:t>Till Sep, 2022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1039956</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1150761</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graphicFrame>
        <p:nvGraphicFramePr>
          <p:cNvPr id="6" name="Group 3"/>
          <p:cNvGraphicFramePr>
            <a:graphicFrameLocks noGrp="1"/>
          </p:cNvGraphicFramePr>
          <p:nvPr>
            <p:extLst>
              <p:ext uri="{D42A27DB-BD31-4B8C-83A1-F6EECF244321}">
                <p14:modId xmlns="" xmlns:p14="http://schemas.microsoft.com/office/powerpoint/2010/main" val="4071839689"/>
              </p:ext>
            </p:extLst>
          </p:nvPr>
        </p:nvGraphicFramePr>
        <p:xfrm>
          <a:off x="533401" y="2597390"/>
          <a:ext cx="8229601" cy="1422160"/>
        </p:xfrm>
        <a:graphic>
          <a:graphicData uri="http://schemas.openxmlformats.org/drawingml/2006/table">
            <a:tbl>
              <a:tblPr/>
              <a:tblGrid>
                <a:gridCol w="3020037">
                  <a:extLst>
                    <a:ext uri="{9D8B030D-6E8A-4147-A177-3AD203B41FA5}">
                      <a16:colId xmlns="" xmlns:a16="http://schemas.microsoft.com/office/drawing/2014/main" val="20000"/>
                    </a:ext>
                  </a:extLst>
                </a:gridCol>
                <a:gridCol w="2567032">
                  <a:extLst>
                    <a:ext uri="{9D8B030D-6E8A-4147-A177-3AD203B41FA5}">
                      <a16:colId xmlns="" xmlns:a16="http://schemas.microsoft.com/office/drawing/2014/main" val="20001"/>
                    </a:ext>
                  </a:extLst>
                </a:gridCol>
                <a:gridCol w="2642532">
                  <a:extLst>
                    <a:ext uri="{9D8B030D-6E8A-4147-A177-3AD203B41FA5}">
                      <a16:colId xmlns="" xmlns:a16="http://schemas.microsoft.com/office/drawing/2014/main" val="20002"/>
                    </a:ext>
                  </a:extLst>
                </a:gridCol>
              </a:tblGrid>
              <a:tr h="5257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500" b="1" dirty="0">
                          <a:solidFill>
                            <a:schemeClr val="tx1"/>
                          </a:solidFill>
                          <a:latin typeface="+mj-lt"/>
                          <a:cs typeface="Times New Roman" pitchFamily="18" charset="0"/>
                        </a:rPr>
                        <a:t>Free Spectacles Distribution</a:t>
                      </a:r>
                      <a:endParaRPr kumimoji="0" lang="en-US" sz="1500" b="1" i="0" u="none" strike="noStrike" cap="none" normalizeH="0" baseline="0" dirty="0">
                        <a:ln>
                          <a:noFill/>
                        </a:ln>
                        <a:solidFill>
                          <a:schemeClr val="tx1"/>
                        </a:solidFill>
                        <a:effectLst/>
                        <a:latin typeface="+mj-lt"/>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mj-lt"/>
                          <a:ea typeface="+mn-ea"/>
                          <a:cs typeface="Times New Roman" pitchFamily="18" charset="0"/>
                        </a:rPr>
                        <a:t>Year </a:t>
                      </a:r>
                      <a:r>
                        <a:rPr kumimoji="0" lang="en-US" sz="1400" b="1" i="0" u="none" strike="noStrike" kern="1200" cap="none" normalizeH="0" baseline="0" dirty="0" smtClean="0">
                          <a:ln>
                            <a:noFill/>
                          </a:ln>
                          <a:solidFill>
                            <a:schemeClr val="tx1"/>
                          </a:solidFill>
                          <a:effectLst/>
                          <a:latin typeface="+mn-lt"/>
                          <a:ea typeface="+mn-ea"/>
                          <a:cs typeface="Times New Roman" pitchFamily="18" charset="0"/>
                        </a:rPr>
                        <a:t>2021-22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tc>
                  <a:txBody>
                    <a:bodyPr/>
                    <a:lstStyle/>
                    <a:p>
                      <a:pPr algn="ctr"/>
                      <a:r>
                        <a:rPr kumimoji="0" lang="en-US" sz="1400" b="1" i="0" u="none" strike="noStrike" kern="1200" cap="none" normalizeH="0" baseline="0" dirty="0">
                          <a:ln>
                            <a:noFill/>
                          </a:ln>
                          <a:solidFill>
                            <a:schemeClr val="tx1"/>
                          </a:solidFill>
                          <a:effectLst/>
                          <a:latin typeface="+mj-lt"/>
                          <a:ea typeface="+mn-ea"/>
                          <a:cs typeface="Times New Roman" pitchFamily="18" charset="0"/>
                        </a:rPr>
                        <a:t>Till </a:t>
                      </a:r>
                      <a:r>
                        <a:rPr kumimoji="0" lang="en-US" sz="1400" b="1" i="0" u="none" strike="noStrike" kern="1200" cap="none" normalizeH="0" baseline="0" dirty="0" smtClean="0">
                          <a:ln>
                            <a:noFill/>
                          </a:ln>
                          <a:solidFill>
                            <a:schemeClr val="tx1"/>
                          </a:solidFill>
                          <a:effectLst/>
                          <a:latin typeface="+mj-lt"/>
                          <a:ea typeface="+mn-ea"/>
                          <a:cs typeface="Times New Roman" pitchFamily="18" charset="0"/>
                        </a:rPr>
                        <a:t>Sep, 2022-23</a:t>
                      </a:r>
                      <a:endParaRPr kumimoji="0" lang="en-US" sz="1400" b="1"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0"/>
                  </a:ext>
                </a:extLst>
              </a:tr>
              <a:tr h="37338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mj-lt"/>
                          <a:cs typeface="Times New Roman" pitchFamily="18" charset="0"/>
                        </a:rPr>
                        <a:t>Annual Targets</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500" b="0" i="0" u="none" strike="noStrike" kern="1200" cap="none" normalizeH="0" baseline="0" dirty="0">
                          <a:ln>
                            <a:noFill/>
                          </a:ln>
                          <a:solidFill>
                            <a:schemeClr val="tx1"/>
                          </a:solidFill>
                          <a:effectLst/>
                          <a:latin typeface="+mj-lt"/>
                          <a:ea typeface="+mn-ea"/>
                          <a:cs typeface="Times New Roman" pitchFamily="18" charset="0"/>
                        </a:rPr>
                        <a:t>2,00,000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500" b="0" i="0" u="none" strike="noStrike" kern="1200" cap="none" normalizeH="0" baseline="0" dirty="0">
                          <a:ln>
                            <a:noFill/>
                          </a:ln>
                          <a:solidFill>
                            <a:schemeClr val="tx1"/>
                          </a:solidFill>
                          <a:effectLst/>
                          <a:latin typeface="+mj-lt"/>
                          <a:ea typeface="+mn-ea"/>
                          <a:cs typeface="Times New Roman" pitchFamily="18" charset="0"/>
                        </a:rPr>
                        <a:t>2,00,000</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230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smtClean="0">
                          <a:ln>
                            <a:noFill/>
                          </a:ln>
                          <a:solidFill>
                            <a:schemeClr val="tx1"/>
                          </a:solidFill>
                          <a:effectLst/>
                          <a:latin typeface="+mj-lt"/>
                          <a:cs typeface="Times New Roman" pitchFamily="18" charset="0"/>
                        </a:rPr>
                        <a:t>Achievement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normalizeH="0" baseline="0" dirty="0" smtClean="0">
                          <a:ln>
                            <a:noFill/>
                          </a:ln>
                          <a:solidFill>
                            <a:schemeClr val="tx1"/>
                          </a:solidFill>
                          <a:effectLst/>
                          <a:latin typeface="+mn-lt"/>
                          <a:ea typeface="+mn-ea"/>
                          <a:cs typeface="Times New Roman" pitchFamily="18" charset="0"/>
                        </a:rPr>
                        <a:t>Till Sep, 2022</a:t>
                      </a: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43640</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500" b="0" i="0" u="none" strike="noStrike" kern="1200" cap="none" normalizeH="0" baseline="0" dirty="0" smtClean="0">
                          <a:ln>
                            <a:noFill/>
                          </a:ln>
                          <a:solidFill>
                            <a:schemeClr val="tx1"/>
                          </a:solidFill>
                          <a:effectLst/>
                          <a:latin typeface="+mj-lt"/>
                          <a:ea typeface="+mn-ea"/>
                          <a:cs typeface="Times New Roman" pitchFamily="18" charset="0"/>
                        </a:rPr>
                        <a:t>8318</a:t>
                      </a:r>
                      <a:endParaRPr kumimoji="0" lang="en-US" sz="1500" b="0" i="0" u="none" strike="noStrike" kern="1200" cap="none" normalizeH="0" baseline="0" dirty="0">
                        <a:ln>
                          <a:noFill/>
                        </a:ln>
                        <a:solidFill>
                          <a:schemeClr val="tx1"/>
                        </a:solidFill>
                        <a:effectLst/>
                        <a:latin typeface="+mj-lt"/>
                        <a:ea typeface="+mn-ea"/>
                        <a:cs typeface="Times New Roman" pitchFamily="18" charset="0"/>
                      </a:endParaRPr>
                    </a:p>
                  </a:txBody>
                  <a:tcPr marT="34290" marB="3429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bl>
          </a:graphicData>
        </a:graphic>
      </p:graphicFrame>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400" b="1" dirty="0" smtClean="0">
                <a:solidFill>
                  <a:prstClr val="white"/>
                </a:solidFill>
                <a:ea typeface="+mj-ea"/>
                <a:cs typeface="Times New Roman" pitchFamily="18" charset="0"/>
              </a:rPr>
              <a:t>Status of School Eye Screening &amp; Free Spectacles in U.P. Till Sep, 2022</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 xmlns:p14="http://schemas.microsoft.com/office/powerpoint/2010/main" val="4219543734"/>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5350"/>
            <a:ext cx="8229600" cy="3943350"/>
          </a:xfrm>
        </p:spPr>
        <p:txBody>
          <a:bodyPr rtlCol="0">
            <a:noAutofit/>
          </a:bodyPr>
          <a:lstStyle/>
          <a:p>
            <a:pPr marL="0" indent="0" algn="just" fontAlgn="auto">
              <a:spcAft>
                <a:spcPts val="0"/>
              </a:spcAft>
              <a:buFont typeface="Wingdings 2" pitchFamily="18" charset="2"/>
              <a:buNone/>
              <a:defRPr/>
            </a:pPr>
            <a:r>
              <a:rPr lang="en-US" sz="1600" dirty="0">
                <a:cs typeface="Times New Roman" pitchFamily="18" charset="0"/>
              </a:rPr>
              <a:t>Program is being implemented in 75 Districts of Uttar Pradesh.</a:t>
            </a:r>
          </a:p>
          <a:p>
            <a:pPr algn="just" fontAlgn="auto">
              <a:spcAft>
                <a:spcPts val="0"/>
              </a:spcAft>
              <a:buFont typeface="Wingdings 2" pitchFamily="18" charset="2"/>
              <a:buNone/>
              <a:defRPr/>
            </a:pPr>
            <a:r>
              <a:rPr lang="en-US" sz="1600" b="1" dirty="0">
                <a:cs typeface="Times New Roman" pitchFamily="18" charset="0"/>
              </a:rPr>
              <a:t>Aim</a:t>
            </a:r>
          </a:p>
          <a:p>
            <a:pPr algn="just" fontAlgn="auto">
              <a:spcAft>
                <a:spcPts val="0"/>
              </a:spcAft>
              <a:buFont typeface="Arial" pitchFamily="34" charset="0"/>
              <a:buChar char="•"/>
              <a:defRPr/>
            </a:pPr>
            <a:r>
              <a:rPr lang="en-US" sz="1600" dirty="0">
                <a:cs typeface="Times New Roman" pitchFamily="18" charset="0"/>
              </a:rPr>
              <a:t> Prevention and treatment of mental and neurological disorders and their associated disabilities.</a:t>
            </a:r>
          </a:p>
          <a:p>
            <a:pPr algn="just" fontAlgn="auto">
              <a:spcAft>
                <a:spcPts val="0"/>
              </a:spcAft>
              <a:buFont typeface="Arial" pitchFamily="34" charset="0"/>
              <a:buChar char="•"/>
              <a:defRPr/>
            </a:pPr>
            <a:r>
              <a:rPr lang="en-US" sz="1600" dirty="0">
                <a:cs typeface="Times New Roman" pitchFamily="18" charset="0"/>
              </a:rPr>
              <a:t> Use of mental health technology to improve general health services.</a:t>
            </a:r>
          </a:p>
          <a:p>
            <a:pPr algn="just" fontAlgn="auto">
              <a:spcAft>
                <a:spcPts val="0"/>
              </a:spcAft>
              <a:buFont typeface="Arial" pitchFamily="34" charset="0"/>
              <a:buChar char="•"/>
              <a:defRPr/>
            </a:pPr>
            <a:r>
              <a:rPr lang="en-IN" sz="1600" dirty="0">
                <a:cs typeface="Times New Roman" pitchFamily="18" charset="0"/>
              </a:rPr>
              <a:t>To increase awareness about mental illness through change of attitude and public education.</a:t>
            </a:r>
          </a:p>
          <a:p>
            <a:pPr algn="just" fontAlgn="auto">
              <a:spcAft>
                <a:spcPts val="0"/>
              </a:spcAft>
              <a:buFont typeface="Arial" pitchFamily="34" charset="0"/>
              <a:buNone/>
              <a:defRPr/>
            </a:pPr>
            <a:r>
              <a:rPr lang="en-IN" sz="1600" b="1" dirty="0">
                <a:cs typeface="Times New Roman" pitchFamily="18" charset="0"/>
              </a:rPr>
              <a:t>Achievements &amp; Initiatives</a:t>
            </a:r>
            <a:endParaRPr lang="en-US" sz="1600" b="1" dirty="0">
              <a:cs typeface="Times New Roman" pitchFamily="18" charset="0"/>
            </a:endParaRPr>
          </a:p>
          <a:p>
            <a:pPr algn="just" fontAlgn="auto">
              <a:spcAft>
                <a:spcPts val="0"/>
              </a:spcAft>
              <a:buFont typeface="Arial" pitchFamily="34" charset="0"/>
              <a:buChar char="•"/>
              <a:defRPr/>
            </a:pPr>
            <a:r>
              <a:rPr lang="en-IN" sz="1600" dirty="0">
                <a:cs typeface="Times New Roman" pitchFamily="18" charset="0"/>
              </a:rPr>
              <a:t>Man-</a:t>
            </a:r>
            <a:r>
              <a:rPr lang="en-IN" sz="1600" dirty="0" err="1">
                <a:cs typeface="Times New Roman" pitchFamily="18" charset="0"/>
              </a:rPr>
              <a:t>Kaksh</a:t>
            </a:r>
            <a:r>
              <a:rPr lang="en-IN" sz="1600" dirty="0">
                <a:cs typeface="Times New Roman" pitchFamily="18" charset="0"/>
              </a:rPr>
              <a:t> (District Counselling Centre) has been Established in 64 districts of U.P.</a:t>
            </a:r>
          </a:p>
          <a:p>
            <a:pPr algn="just" fontAlgn="auto">
              <a:spcAft>
                <a:spcPts val="0"/>
              </a:spcAft>
              <a:buFont typeface="Arial" pitchFamily="34" charset="0"/>
              <a:buChar char="•"/>
              <a:defRPr/>
            </a:pPr>
            <a:r>
              <a:rPr lang="en-IN" sz="1600" dirty="0">
                <a:cs typeface="Times New Roman" pitchFamily="18" charset="0"/>
              </a:rPr>
              <a:t>03 Days OPD Services has been started in all 75 districts of U.P.</a:t>
            </a:r>
          </a:p>
          <a:p>
            <a:pPr algn="just" fontAlgn="auto">
              <a:spcAft>
                <a:spcPts val="0"/>
              </a:spcAft>
              <a:buFont typeface="Arial" pitchFamily="34" charset="0"/>
              <a:buChar char="•"/>
              <a:defRPr/>
            </a:pPr>
            <a:r>
              <a:rPr lang="en-IN" sz="1600" dirty="0">
                <a:cs typeface="Times New Roman" pitchFamily="18" charset="0"/>
              </a:rPr>
              <a:t>A new initiative named “</a:t>
            </a:r>
            <a:r>
              <a:rPr lang="en-IN" sz="1600" dirty="0" err="1">
                <a:cs typeface="Times New Roman" pitchFamily="18" charset="0"/>
              </a:rPr>
              <a:t>Dua</a:t>
            </a:r>
            <a:r>
              <a:rPr lang="en-IN" sz="1600" dirty="0">
                <a:cs typeface="Times New Roman" pitchFamily="18" charset="0"/>
              </a:rPr>
              <a:t> Se </a:t>
            </a:r>
            <a:r>
              <a:rPr lang="en-IN" sz="1600" dirty="0" err="1">
                <a:cs typeface="Times New Roman" pitchFamily="18" charset="0"/>
              </a:rPr>
              <a:t>Dawa</a:t>
            </a:r>
            <a:r>
              <a:rPr lang="en-IN" sz="1600" dirty="0">
                <a:cs typeface="Times New Roman" pitchFamily="18" charset="0"/>
              </a:rPr>
              <a:t>” has been started in 40 Districts of U.P. (Screening &amp; Treatment of Patients with the support of Faith healers)</a:t>
            </a:r>
          </a:p>
          <a:p>
            <a:pPr algn="just" fontAlgn="auto">
              <a:spcAft>
                <a:spcPts val="0"/>
              </a:spcAft>
              <a:buFont typeface="Arial" pitchFamily="34" charset="0"/>
              <a:buChar char="•"/>
              <a:defRPr/>
            </a:pPr>
            <a:r>
              <a:rPr lang="en-IN" sz="1600" dirty="0">
                <a:cs typeface="Times New Roman" pitchFamily="18" charset="0"/>
              </a:rPr>
              <a:t>Training of Medical officers in “Psychiatry” . (One Month Training in Psychiatry).</a:t>
            </a:r>
          </a:p>
          <a:p>
            <a:pPr algn="just" fontAlgn="auto">
              <a:spcAft>
                <a:spcPts val="0"/>
              </a:spcAft>
              <a:buFont typeface="Arial" pitchFamily="34" charset="0"/>
              <a:buChar char="•"/>
              <a:defRPr/>
            </a:pPr>
            <a:r>
              <a:rPr lang="en-IN" sz="1600" dirty="0">
                <a:cs typeface="Times New Roman" pitchFamily="18" charset="0"/>
              </a:rPr>
              <a:t>Training of Counsellors &amp; other Paramedical Staff in Psychiatry. (One Month Training in Psychiatry).</a:t>
            </a:r>
          </a:p>
          <a:p>
            <a:pPr fontAlgn="auto">
              <a:spcAft>
                <a:spcPts val="0"/>
              </a:spcAft>
              <a:buFont typeface="Arial" pitchFamily="34" charset="0"/>
              <a:buNone/>
              <a:defRPr/>
            </a:pPr>
            <a:endParaRPr lang="en-US" sz="1600" b="1" dirty="0">
              <a:cs typeface="Times New Roman" pitchFamily="18" charset="0"/>
            </a:endParaRPr>
          </a:p>
          <a:p>
            <a:pPr fontAlgn="auto">
              <a:spcAft>
                <a:spcPts val="0"/>
              </a:spcAft>
              <a:buFont typeface="Arial" pitchFamily="34" charset="0"/>
              <a:buNone/>
              <a:defRPr/>
            </a:pPr>
            <a:r>
              <a:rPr lang="en-US" sz="1600" b="1" dirty="0">
                <a:cs typeface="Times New Roman" pitchFamily="18" charset="0"/>
              </a:rPr>
              <a:t>			</a:t>
            </a: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National Mental Health </a:t>
            </a:r>
            <a:r>
              <a:rPr lang="en-US" sz="2800" b="1" dirty="0" err="1" smtClean="0">
                <a:solidFill>
                  <a:schemeClr val="bg1"/>
                </a:solidFill>
              </a:rPr>
              <a:t>Programme</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3950"/>
            <a:ext cx="8229600" cy="3048000"/>
          </a:xfrm>
        </p:spPr>
        <p:txBody>
          <a:bodyPr rtlCol="0">
            <a:noAutofit/>
          </a:bodyPr>
          <a:lstStyle/>
          <a:p>
            <a:pPr eaLnBrk="1" fontAlgn="auto" hangingPunct="1">
              <a:spcAft>
                <a:spcPts val="0"/>
              </a:spcAft>
              <a:buFont typeface="Arial" pitchFamily="34" charset="0"/>
              <a:buNone/>
              <a:defRPr/>
            </a:pPr>
            <a:r>
              <a:rPr lang="en-US" sz="1600" b="1" dirty="0">
                <a:latin typeface="+mj-lt"/>
                <a:cs typeface="Times New Roman" pitchFamily="18" charset="0"/>
              </a:rPr>
              <a:t>Coverage of District:  75 Districts are covered in FY 2022-23</a:t>
            </a:r>
            <a:endParaRPr lang="en-US" sz="1600" dirty="0">
              <a:latin typeface="+mj-lt"/>
              <a:cs typeface="Times New Roman" pitchFamily="18" charset="0"/>
            </a:endParaRPr>
          </a:p>
          <a:p>
            <a:pPr marL="0" indent="0" algn="just">
              <a:buNone/>
              <a:defRPr/>
            </a:pPr>
            <a:r>
              <a:rPr lang="en-US" sz="1600" dirty="0" err="1">
                <a:latin typeface="+mj-lt"/>
                <a:cs typeface="Times New Roman" pitchFamily="18" charset="0"/>
              </a:rPr>
              <a:t>GoI</a:t>
            </a:r>
            <a:r>
              <a:rPr lang="en-US" sz="1600" dirty="0">
                <a:latin typeface="+mj-lt"/>
                <a:cs typeface="Times New Roman" pitchFamily="18" charset="0"/>
              </a:rPr>
              <a:t> has approved NTCP </a:t>
            </a:r>
            <a:r>
              <a:rPr lang="en-US" sz="1600" dirty="0" err="1">
                <a:latin typeface="+mj-lt"/>
                <a:cs typeface="Times New Roman" pitchFamily="18" charset="0"/>
              </a:rPr>
              <a:t>programme</a:t>
            </a:r>
            <a:r>
              <a:rPr lang="en-US" sz="1600" dirty="0">
                <a:latin typeface="+mj-lt"/>
                <a:cs typeface="Times New Roman" pitchFamily="18" charset="0"/>
              </a:rPr>
              <a:t> in 75 districts of U.P., </a:t>
            </a:r>
          </a:p>
          <a:p>
            <a:pPr marL="0" indent="0" algn="just">
              <a:buNone/>
              <a:defRPr/>
            </a:pPr>
            <a:r>
              <a:rPr lang="en-US" sz="1600" b="1" u="sng" dirty="0">
                <a:latin typeface="+mj-lt"/>
                <a:cs typeface="Times New Roman" pitchFamily="18" charset="0"/>
              </a:rPr>
              <a:t>Activities :-</a:t>
            </a:r>
          </a:p>
          <a:p>
            <a:pPr eaLnBrk="1" fontAlgn="ctr" hangingPunct="1">
              <a:spcAft>
                <a:spcPts val="0"/>
              </a:spcAft>
              <a:buFont typeface="Arial" pitchFamily="34" charset="0"/>
              <a:buChar char="•"/>
              <a:defRPr/>
            </a:pPr>
            <a:r>
              <a:rPr lang="en-US" sz="1600" dirty="0">
                <a:latin typeface="+mj-lt"/>
                <a:cs typeface="Times New Roman" pitchFamily="18" charset="0"/>
              </a:rPr>
              <a:t>School </a:t>
            </a:r>
            <a:r>
              <a:rPr lang="en-US" sz="1600" dirty="0" err="1">
                <a:latin typeface="+mj-lt"/>
                <a:cs typeface="Times New Roman" pitchFamily="18" charset="0"/>
              </a:rPr>
              <a:t>Programme</a:t>
            </a:r>
            <a:endParaRPr lang="en-US" sz="1600" dirty="0">
              <a:latin typeface="+mj-lt"/>
              <a:cs typeface="Times New Roman" pitchFamily="18" charset="0"/>
            </a:endParaRPr>
          </a:p>
          <a:p>
            <a:pPr eaLnBrk="1" fontAlgn="ctr" hangingPunct="1">
              <a:spcAft>
                <a:spcPts val="0"/>
              </a:spcAft>
              <a:buFont typeface="Arial" pitchFamily="34" charset="0"/>
              <a:buChar char="•"/>
              <a:defRPr/>
            </a:pPr>
            <a:r>
              <a:rPr lang="en-US" sz="1600" dirty="0">
                <a:latin typeface="+mj-lt"/>
                <a:ea typeface="Times New Roman"/>
                <a:cs typeface="Times New Roman" pitchFamily="18" charset="0"/>
              </a:rPr>
              <a:t>Pharmacological Treatment</a:t>
            </a:r>
          </a:p>
          <a:p>
            <a:pPr eaLnBrk="1" fontAlgn="ctr" hangingPunct="1">
              <a:spcAft>
                <a:spcPts val="0"/>
              </a:spcAft>
              <a:buFont typeface="Arial" pitchFamily="34" charset="0"/>
              <a:buChar char="•"/>
              <a:defRPr/>
            </a:pPr>
            <a:r>
              <a:rPr lang="en-US" sz="1600" dirty="0">
                <a:latin typeface="+mj-lt"/>
                <a:ea typeface="Times New Roman"/>
                <a:cs typeface="Times New Roman" pitchFamily="18" charset="0"/>
              </a:rPr>
              <a:t>Establishment of Tobacco Cessation Centre (</a:t>
            </a:r>
            <a:r>
              <a:rPr lang="en-US" sz="1600" dirty="0" err="1">
                <a:latin typeface="+mj-lt"/>
                <a:ea typeface="Times New Roman"/>
                <a:cs typeface="Times New Roman" pitchFamily="18" charset="0"/>
              </a:rPr>
              <a:t>TCC</a:t>
            </a:r>
            <a:r>
              <a:rPr lang="en-US" sz="1600" dirty="0">
                <a:latin typeface="+mj-lt"/>
                <a:ea typeface="Times New Roman"/>
                <a:cs typeface="Times New Roman" pitchFamily="18" charset="0"/>
              </a:rPr>
              <a:t>)</a:t>
            </a:r>
          </a:p>
          <a:p>
            <a:pPr eaLnBrk="1" fontAlgn="ctr" hangingPunct="1">
              <a:spcAft>
                <a:spcPts val="0"/>
              </a:spcAft>
              <a:buFont typeface="Arial" pitchFamily="34" charset="0"/>
              <a:buChar char="•"/>
              <a:defRPr/>
            </a:pPr>
            <a:r>
              <a:rPr lang="en-US" sz="1600" dirty="0">
                <a:latin typeface="+mj-lt"/>
                <a:ea typeface="Times New Roman"/>
                <a:cs typeface="Times New Roman" pitchFamily="18" charset="0"/>
              </a:rPr>
              <a:t>Training/ Sensitization </a:t>
            </a:r>
            <a:r>
              <a:rPr lang="en-US" sz="1600" dirty="0" err="1">
                <a:latin typeface="+mj-lt"/>
                <a:ea typeface="Times New Roman"/>
                <a:cs typeface="Times New Roman" pitchFamily="18" charset="0"/>
              </a:rPr>
              <a:t>Programme</a:t>
            </a:r>
            <a:endParaRPr lang="en-US" sz="1600" dirty="0">
              <a:latin typeface="+mj-lt"/>
              <a:ea typeface="Times New Roman"/>
              <a:cs typeface="Times New Roman" pitchFamily="18" charset="0"/>
            </a:endParaRPr>
          </a:p>
          <a:p>
            <a:pPr eaLnBrk="1" fontAlgn="ctr" hangingPunct="1">
              <a:spcAft>
                <a:spcPts val="0"/>
              </a:spcAft>
              <a:buFont typeface="Arial" pitchFamily="34" charset="0"/>
              <a:buChar char="•"/>
              <a:defRPr/>
            </a:pPr>
            <a:r>
              <a:rPr lang="en-US" sz="1600" dirty="0">
                <a:latin typeface="+mj-lt"/>
                <a:ea typeface="Times New Roman"/>
                <a:cs typeface="Times New Roman" pitchFamily="18" charset="0"/>
              </a:rPr>
              <a:t>BCC/IEC campaign</a:t>
            </a:r>
          </a:p>
          <a:p>
            <a:pPr eaLnBrk="1" fontAlgn="ctr" hangingPunct="1">
              <a:spcAft>
                <a:spcPts val="0"/>
              </a:spcAft>
              <a:buFont typeface="Arial" pitchFamily="34" charset="0"/>
              <a:buChar char="•"/>
              <a:defRPr/>
            </a:pPr>
            <a:r>
              <a:rPr lang="en-US" sz="1600" dirty="0">
                <a:latin typeface="+mj-lt"/>
                <a:ea typeface="Times New Roman"/>
                <a:cs typeface="Times New Roman" pitchFamily="18" charset="0"/>
              </a:rPr>
              <a:t>State Tobacco control cell Govt. of UP got WHO south East Asia region award on occasion of world No Tobacco Day 2021 awards.</a:t>
            </a:r>
          </a:p>
          <a:p>
            <a:pPr eaLnBrk="1" fontAlgn="ctr" hangingPunct="1">
              <a:spcAft>
                <a:spcPts val="0"/>
              </a:spcAft>
              <a:buNone/>
              <a:defRPr/>
            </a:pPr>
            <a:endParaRPr lang="en-US" sz="1600" dirty="0">
              <a:latin typeface="+mj-lt"/>
              <a:ea typeface="Times New Roman"/>
              <a:cs typeface="Times New Roman" pitchFamily="18" charset="0"/>
            </a:endParaRPr>
          </a:p>
          <a:p>
            <a:pPr algn="just" eaLnBrk="1" fontAlgn="auto" hangingPunct="1">
              <a:spcAft>
                <a:spcPts val="0"/>
              </a:spcAft>
              <a:buFont typeface="Arial" pitchFamily="34" charset="0"/>
              <a:buNone/>
              <a:defRPr/>
            </a:pPr>
            <a:endParaRPr lang="en-US" sz="1600" b="1" dirty="0">
              <a:latin typeface="+mj-lt"/>
              <a:cs typeface="Times New Roman" pitchFamily="18" charset="0"/>
            </a:endParaRPr>
          </a:p>
          <a:p>
            <a:pPr eaLnBrk="1" fontAlgn="ctr" hangingPunct="1">
              <a:lnSpc>
                <a:spcPct val="150000"/>
              </a:lnSpc>
              <a:spcAft>
                <a:spcPts val="0"/>
              </a:spcAft>
              <a:buFont typeface="Arial" pitchFamily="34" charset="0"/>
              <a:buNone/>
              <a:defRPr/>
            </a:pPr>
            <a:endParaRPr lang="en-US" sz="1600" b="1" dirty="0">
              <a:latin typeface="+mj-lt"/>
              <a:cs typeface="Times New Roman" pitchFamily="18" charset="0"/>
            </a:endParaRPr>
          </a:p>
          <a:p>
            <a:pPr eaLnBrk="1" fontAlgn="ctr" hangingPunct="1">
              <a:spcAft>
                <a:spcPts val="0"/>
              </a:spcAft>
              <a:buFont typeface="Arial" pitchFamily="34" charset="0"/>
              <a:buChar char="•"/>
              <a:defRPr/>
            </a:pPr>
            <a:endParaRPr lang="en-US" sz="1600" dirty="0">
              <a:latin typeface="+mj-lt"/>
              <a:ea typeface="Calibri"/>
              <a:cs typeface="Times New Roman" pitchFamily="18" charset="0"/>
            </a:endParaRPr>
          </a:p>
          <a:p>
            <a:pPr eaLnBrk="1" fontAlgn="ctr" hangingPunct="1">
              <a:spcAft>
                <a:spcPts val="0"/>
              </a:spcAft>
              <a:buFont typeface="Arial" pitchFamily="34" charset="0"/>
              <a:buChar char="•"/>
              <a:defRPr/>
            </a:pPr>
            <a:endParaRPr lang="en-US" sz="1600" dirty="0">
              <a:latin typeface="+mj-lt"/>
              <a:ea typeface="Calibri"/>
              <a:cs typeface="Times New Roman" pitchFamily="18" charset="0"/>
            </a:endParaRPr>
          </a:p>
          <a:p>
            <a:pPr eaLnBrk="1" fontAlgn="ctr" hangingPunct="1">
              <a:spcAft>
                <a:spcPts val="0"/>
              </a:spcAft>
              <a:buFont typeface="Arial" pitchFamily="34" charset="0"/>
              <a:buChar char="•"/>
              <a:defRPr/>
            </a:pPr>
            <a:endParaRPr lang="en-US" sz="1600" dirty="0">
              <a:latin typeface="+mj-lt"/>
              <a:ea typeface="Calibri"/>
              <a:cs typeface="Times New Roman" pitchFamily="18" charset="0"/>
            </a:endParaRPr>
          </a:p>
          <a:p>
            <a:pPr eaLnBrk="1" fontAlgn="ctr" hangingPunct="1">
              <a:spcAft>
                <a:spcPts val="0"/>
              </a:spcAft>
              <a:buFont typeface="Arial" pitchFamily="34" charset="0"/>
              <a:buChar char="•"/>
              <a:defRPr/>
            </a:pPr>
            <a:endParaRPr lang="en-US" sz="1600" dirty="0">
              <a:latin typeface="+mj-lt"/>
              <a:ea typeface="Calibri"/>
              <a:cs typeface="Times New Roman" pitchFamily="18" charset="0"/>
            </a:endParaRPr>
          </a:p>
          <a:p>
            <a:pPr eaLnBrk="1" fontAlgn="ctr" hangingPunct="1">
              <a:spcAft>
                <a:spcPts val="0"/>
              </a:spcAft>
              <a:buFont typeface="Arial" pitchFamily="34" charset="0"/>
              <a:buChar char="•"/>
              <a:defRPr/>
            </a:pPr>
            <a:endParaRPr lang="en-US" sz="1600" dirty="0">
              <a:latin typeface="+mj-lt"/>
              <a:cs typeface="Times New Roman" pitchFamily="18" charset="0"/>
            </a:endParaRPr>
          </a:p>
          <a:p>
            <a:pPr algn="just" eaLnBrk="1" fontAlgn="auto" hangingPunct="1">
              <a:spcAft>
                <a:spcPts val="0"/>
              </a:spcAft>
              <a:buFont typeface="Arial" pitchFamily="34" charset="0"/>
              <a:buNone/>
              <a:defRPr/>
            </a:pPr>
            <a:endParaRPr lang="en-US" sz="1600" dirty="0">
              <a:latin typeface="+mj-lt"/>
              <a:ea typeface="Calibri"/>
              <a:cs typeface="Times New Roman" pitchFamily="18" charset="0"/>
            </a:endParaRPr>
          </a:p>
          <a:p>
            <a:pPr algn="just" eaLnBrk="1" fontAlgn="auto" hangingPunct="1">
              <a:spcAft>
                <a:spcPts val="0"/>
              </a:spcAft>
              <a:buFont typeface="Arial" pitchFamily="34" charset="0"/>
              <a:buNone/>
              <a:defRPr/>
            </a:pPr>
            <a:endParaRPr lang="en-US" sz="1600" b="1" dirty="0">
              <a:latin typeface="+mj-lt"/>
              <a:cs typeface="Times New Roman" pitchFamily="18" charset="0"/>
            </a:endParaRPr>
          </a:p>
          <a:p>
            <a:pPr algn="just" eaLnBrk="1" fontAlgn="auto" hangingPunct="1">
              <a:spcAft>
                <a:spcPts val="0"/>
              </a:spcAft>
              <a:buFont typeface="Arial" pitchFamily="34" charset="0"/>
              <a:buNone/>
              <a:defRPr/>
            </a:pPr>
            <a:endParaRPr lang="en-US" sz="1600" dirty="0">
              <a:latin typeface="+mj-lt"/>
              <a:cs typeface="Times New Roman" pitchFamily="18" charset="0"/>
            </a:endParaRP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cs typeface="Times New Roman" pitchFamily="18" charset="0"/>
              </a:rPr>
              <a:t>National Tobacco Control Program </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 xmlns:p14="http://schemas.microsoft.com/office/powerpoint/2010/main" val="263616838"/>
      </p:ext>
    </p:extLst>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 xmlns:p14="http://schemas.microsoft.com/office/powerpoint/2010/main" val="1246836898"/>
              </p:ext>
            </p:extLst>
          </p:nvPr>
        </p:nvGraphicFramePr>
        <p:xfrm>
          <a:off x="304800" y="895347"/>
          <a:ext cx="8610600" cy="3783730"/>
        </p:xfrm>
        <a:graphic>
          <a:graphicData uri="http://schemas.openxmlformats.org/drawingml/2006/table">
            <a:tbl>
              <a:tblPr firstRow="1" bandRow="1">
                <a:tableStyleId>{5C22544A-7EE6-4342-B048-85BDC9FD1C3A}</a:tableStyleId>
              </a:tblPr>
              <a:tblGrid>
                <a:gridCol w="678903">
                  <a:extLst>
                    <a:ext uri="{9D8B030D-6E8A-4147-A177-3AD203B41FA5}">
                      <a16:colId xmlns:a16="http://schemas.microsoft.com/office/drawing/2014/main" xmlns="" val="20000"/>
                    </a:ext>
                  </a:extLst>
                </a:gridCol>
                <a:gridCol w="3148030">
                  <a:extLst>
                    <a:ext uri="{9D8B030D-6E8A-4147-A177-3AD203B41FA5}">
                      <a16:colId xmlns:a16="http://schemas.microsoft.com/office/drawing/2014/main" xmlns="" val="20001"/>
                    </a:ext>
                  </a:extLst>
                </a:gridCol>
                <a:gridCol w="1652539">
                  <a:extLst>
                    <a:ext uri="{9D8B030D-6E8A-4147-A177-3AD203B41FA5}">
                      <a16:colId xmlns:a16="http://schemas.microsoft.com/office/drawing/2014/main" xmlns="" val="20002"/>
                    </a:ext>
                  </a:extLst>
                </a:gridCol>
                <a:gridCol w="1565564">
                  <a:extLst>
                    <a:ext uri="{9D8B030D-6E8A-4147-A177-3AD203B41FA5}">
                      <a16:colId xmlns:a16="http://schemas.microsoft.com/office/drawing/2014/main" xmlns="" val="20003"/>
                    </a:ext>
                  </a:extLst>
                </a:gridCol>
                <a:gridCol w="1565564">
                  <a:extLst>
                    <a:ext uri="{9D8B030D-6E8A-4147-A177-3AD203B41FA5}">
                      <a16:colId xmlns:a16="http://schemas.microsoft.com/office/drawing/2014/main" xmlns="" val="20004"/>
                    </a:ext>
                  </a:extLst>
                </a:gridCol>
              </a:tblGrid>
              <a:tr h="637014">
                <a:tc>
                  <a:txBody>
                    <a:bodyPr/>
                    <a:lstStyle/>
                    <a:p>
                      <a:pPr algn="ctr"/>
                      <a:r>
                        <a:rPr lang="en-IN" sz="1400" b="1" dirty="0">
                          <a:solidFill>
                            <a:schemeClr val="tx1"/>
                          </a:solidFill>
                          <a:latin typeface="+mj-lt"/>
                          <a:cs typeface="Times New Roman" pitchFamily="18" charset="0"/>
                        </a:rPr>
                        <a:t>SN</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1400" b="1" dirty="0">
                          <a:solidFill>
                            <a:schemeClr val="tx1"/>
                          </a:solidFill>
                          <a:latin typeface="+mj-lt"/>
                          <a:cs typeface="Times New Roman" pitchFamily="18" charset="0"/>
                        </a:rPr>
                        <a:t>Key Performance Indicators (KPIs)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dirty="0">
                          <a:solidFill>
                            <a:schemeClr val="tx1"/>
                          </a:solidFill>
                          <a:latin typeface="+mj-lt"/>
                          <a:cs typeface="Times New Roman" pitchFamily="18" charset="0"/>
                        </a:rPr>
                        <a:t>April,</a:t>
                      </a:r>
                      <a:r>
                        <a:rPr lang="en-IN" sz="1400" b="1" baseline="0" dirty="0">
                          <a:solidFill>
                            <a:schemeClr val="tx1"/>
                          </a:solidFill>
                          <a:latin typeface="+mj-lt"/>
                          <a:cs typeface="Times New Roman" pitchFamily="18" charset="0"/>
                        </a:rPr>
                        <a:t> 2021 </a:t>
                      </a:r>
                      <a:r>
                        <a:rPr lang="en-IN" sz="1400" b="1" dirty="0">
                          <a:solidFill>
                            <a:schemeClr val="tx1"/>
                          </a:solidFill>
                          <a:latin typeface="+mj-lt"/>
                          <a:cs typeface="Times New Roman" pitchFamily="18" charset="0"/>
                        </a:rPr>
                        <a:t>to March, 2022 </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1400" b="1" dirty="0">
                          <a:solidFill>
                            <a:schemeClr val="tx1"/>
                          </a:solidFill>
                          <a:latin typeface="+mj-lt"/>
                          <a:cs typeface="Times New Roman" pitchFamily="18" charset="0"/>
                        </a:rPr>
                        <a:t>April,  2022</a:t>
                      </a:r>
                      <a:r>
                        <a:rPr lang="en-IN" sz="1400" b="1" baseline="0" dirty="0">
                          <a:solidFill>
                            <a:schemeClr val="tx1"/>
                          </a:solidFill>
                          <a:latin typeface="+mj-lt"/>
                          <a:cs typeface="Times New Roman" pitchFamily="18" charset="0"/>
                        </a:rPr>
                        <a:t> to June, 2022</a:t>
                      </a:r>
                      <a:endParaRPr lang="en-IN" sz="1400" b="1" dirty="0">
                        <a:solidFill>
                          <a:schemeClr val="tx1"/>
                        </a:solidFill>
                        <a:latin typeface="+mj-lt"/>
                        <a:cs typeface="Times New Roman"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b="1" kern="1200" dirty="0">
                          <a:solidFill>
                            <a:schemeClr val="tx1"/>
                          </a:solidFill>
                          <a:latin typeface="+mj-lt"/>
                          <a:ea typeface="+mn-ea"/>
                          <a:cs typeface="Times New Roman" pitchFamily="18" charset="0"/>
                        </a:rPr>
                        <a:t>% of target Achieved</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603145">
                <a:tc>
                  <a:txBody>
                    <a:bodyPr/>
                    <a:lstStyle/>
                    <a:p>
                      <a:pPr algn="ctr"/>
                      <a:r>
                        <a:rPr lang="en-IN" sz="1400" b="1" dirty="0">
                          <a:solidFill>
                            <a:schemeClr val="tx1"/>
                          </a:solidFill>
                          <a:latin typeface="+mj-lt"/>
                          <a:ea typeface="Arial Unicode MS" pitchFamily="34" charset="-128"/>
                          <a:cs typeface="Times New Roman" pitchFamily="18" charset="0"/>
                        </a:rPr>
                        <a:t>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dirty="0">
                          <a:solidFill>
                            <a:schemeClr val="tx1"/>
                          </a:solidFill>
                          <a:latin typeface="+mj-lt"/>
                          <a:ea typeface="Arial Unicode MS" pitchFamily="34" charset="-128"/>
                          <a:cs typeface="Times New Roman" pitchFamily="18" charset="0"/>
                        </a:rPr>
                        <a:t>No. Of person</a:t>
                      </a:r>
                      <a:r>
                        <a:rPr lang="en-IN" sz="1400" baseline="0" dirty="0">
                          <a:solidFill>
                            <a:schemeClr val="tx1"/>
                          </a:solidFill>
                          <a:latin typeface="+mj-lt"/>
                          <a:ea typeface="Arial Unicode MS" pitchFamily="34" charset="-128"/>
                          <a:cs typeface="Times New Roman" pitchFamily="18" charset="0"/>
                        </a:rPr>
                        <a:t> Penalised  &amp; Amount Collected</a:t>
                      </a:r>
                      <a:endParaRPr lang="en-IN" sz="1400" dirty="0">
                        <a:solidFill>
                          <a:schemeClr val="tx1"/>
                        </a:solidFill>
                        <a:latin typeface="+mj-lt"/>
                        <a:ea typeface="Arial Unicode MS" pitchFamily="34" charset="-128"/>
                        <a:cs typeface="Times New Roman"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kern="1200" baseline="0" dirty="0">
                          <a:solidFill>
                            <a:schemeClr val="tx1"/>
                          </a:solidFill>
                          <a:latin typeface="+mj-lt"/>
                          <a:ea typeface="Arial Unicode MS" pitchFamily="34" charset="-128"/>
                          <a:cs typeface="Times New Roman" pitchFamily="18" charset="0"/>
                        </a:rPr>
                        <a:t> </a:t>
                      </a:r>
                      <a:r>
                        <a:rPr lang="en-IN" sz="1400" b="0" kern="1200" baseline="0" dirty="0">
                          <a:solidFill>
                            <a:schemeClr val="tx1"/>
                          </a:solidFill>
                          <a:latin typeface="+mj-lt"/>
                          <a:ea typeface="Arial Unicode MS" pitchFamily="34" charset="-128"/>
                          <a:cs typeface="Times New Roman" pitchFamily="18" charset="0"/>
                        </a:rPr>
                        <a:t>Person 2303</a:t>
                      </a:r>
                    </a:p>
                    <a:p>
                      <a:pPr algn="ctr"/>
                      <a:r>
                        <a:rPr lang="en-IN" sz="1400" b="0" kern="1200" baseline="0" dirty="0">
                          <a:solidFill>
                            <a:schemeClr val="tx1"/>
                          </a:solidFill>
                          <a:latin typeface="+mj-lt"/>
                          <a:ea typeface="Arial Unicode MS" pitchFamily="34" charset="-128"/>
                          <a:cs typeface="Times New Roman" pitchFamily="18" charset="0"/>
                        </a:rPr>
                        <a:t>Rs. 312021/-</a:t>
                      </a:r>
                    </a:p>
                  </a:txBody>
                  <a:tcPr marL="68580" marR="68580" marT="34288" marB="3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0" lang="en-US" sz="1400" b="0" kern="1200" dirty="0">
                          <a:solidFill>
                            <a:schemeClr val="tx1"/>
                          </a:solidFill>
                          <a:latin typeface="+mj-lt"/>
                          <a:ea typeface="Arial Unicode MS" pitchFamily="34" charset="-128"/>
                          <a:cs typeface="Times New Roman" pitchFamily="18" charset="0"/>
                        </a:rPr>
                        <a:t> </a:t>
                      </a:r>
                      <a:r>
                        <a:rPr kumimoji="0" lang="en-IN" sz="1400" b="0" kern="1200" dirty="0">
                          <a:solidFill>
                            <a:schemeClr val="tx1"/>
                          </a:solidFill>
                          <a:latin typeface="+mj-lt"/>
                          <a:ea typeface="Arial Unicode MS" pitchFamily="34" charset="-128"/>
                          <a:cs typeface="Times New Roman" pitchFamily="18" charset="0"/>
                        </a:rPr>
                        <a:t>P</a:t>
                      </a:r>
                      <a:r>
                        <a:rPr lang="en-IN" sz="1400" b="0" kern="1200" dirty="0">
                          <a:solidFill>
                            <a:schemeClr val="tx1"/>
                          </a:solidFill>
                          <a:latin typeface="+mj-lt"/>
                          <a:ea typeface="Arial Unicode MS" pitchFamily="34" charset="-128"/>
                          <a:cs typeface="Times New Roman" pitchFamily="18" charset="0"/>
                        </a:rPr>
                        <a:t>erson 1458</a:t>
                      </a:r>
                    </a:p>
                    <a:p>
                      <a:pPr algn="ctr"/>
                      <a:r>
                        <a:rPr lang="en-IN" sz="1400" b="0" kern="1200" dirty="0">
                          <a:solidFill>
                            <a:schemeClr val="tx1"/>
                          </a:solidFill>
                          <a:latin typeface="+mj-lt"/>
                          <a:ea typeface="Arial Unicode MS" pitchFamily="34" charset="-128"/>
                          <a:cs typeface="Times New Roman" pitchFamily="18" charset="0"/>
                        </a:rPr>
                        <a:t>Rs.</a:t>
                      </a:r>
                      <a:r>
                        <a:rPr kumimoji="0" lang="en-IN" sz="1400" b="0" kern="1200" dirty="0">
                          <a:solidFill>
                            <a:schemeClr val="tx1"/>
                          </a:solidFill>
                          <a:latin typeface="+mj-lt"/>
                          <a:ea typeface="Arial Unicode MS" pitchFamily="34" charset="-128"/>
                          <a:cs typeface="Times New Roman" pitchFamily="18" charset="0"/>
                        </a:rPr>
                        <a:t> </a:t>
                      </a:r>
                      <a:r>
                        <a:rPr lang="en-IN" sz="1400" b="0" kern="1200" baseline="0" dirty="0">
                          <a:solidFill>
                            <a:schemeClr val="tx1"/>
                          </a:solidFill>
                          <a:latin typeface="+mj-lt"/>
                          <a:ea typeface="Arial Unicode MS" pitchFamily="34" charset="-128"/>
                          <a:cs typeface="Times New Roman" pitchFamily="18" charset="0"/>
                        </a:rPr>
                        <a:t>156278/-</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5">
                  <a:txBody>
                    <a:bodyPr/>
                    <a:lstStyle/>
                    <a:p>
                      <a:endParaRPr lang="en-IN" sz="1400" b="1" kern="1200" dirty="0">
                        <a:solidFill>
                          <a:schemeClr val="tx1"/>
                        </a:solidFill>
                        <a:latin typeface="+mj-lt"/>
                        <a:ea typeface="+mn-ea"/>
                        <a:cs typeface="Times New Roman" pitchFamily="18" charset="0"/>
                      </a:endParaRPr>
                    </a:p>
                    <a:p>
                      <a:endParaRPr lang="en-IN" sz="1400" b="1" kern="1200" dirty="0">
                        <a:solidFill>
                          <a:schemeClr val="tx1"/>
                        </a:solidFill>
                        <a:latin typeface="+mj-lt"/>
                        <a:ea typeface="+mn-ea"/>
                        <a:cs typeface="Times New Roman" pitchFamily="18" charset="0"/>
                      </a:endParaRPr>
                    </a:p>
                    <a:p>
                      <a:endParaRPr lang="en-IN" sz="1400" b="1" kern="1200" dirty="0">
                        <a:solidFill>
                          <a:schemeClr val="tx1"/>
                        </a:solidFill>
                        <a:latin typeface="+mj-lt"/>
                        <a:ea typeface="+mn-ea"/>
                        <a:cs typeface="Times New Roman" pitchFamily="18" charset="0"/>
                      </a:endParaRPr>
                    </a:p>
                    <a:p>
                      <a:pPr algn="ctr"/>
                      <a:r>
                        <a:rPr lang="en-IN" sz="1400" b="1" kern="1200" dirty="0">
                          <a:solidFill>
                            <a:schemeClr val="tx1"/>
                          </a:solidFill>
                          <a:latin typeface="+mj-lt"/>
                          <a:ea typeface="+mn-ea"/>
                          <a:cs typeface="Times New Roman" pitchFamily="18" charset="0"/>
                        </a:rPr>
                        <a:t>There is No “assigned target” for the programme.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737180">
                <a:tc>
                  <a:txBody>
                    <a:bodyPr/>
                    <a:lstStyle/>
                    <a:p>
                      <a:pPr algn="ctr"/>
                      <a:r>
                        <a:rPr lang="en-IN" sz="1400" b="1" dirty="0">
                          <a:solidFill>
                            <a:schemeClr val="tx1"/>
                          </a:solidFill>
                          <a:latin typeface="+mj-lt"/>
                          <a:ea typeface="Arial Unicode MS" pitchFamily="34" charset="-128"/>
                          <a:cs typeface="Times New Roman" pitchFamily="18" charset="0"/>
                        </a:rPr>
                        <a:t>2</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dirty="0">
                          <a:solidFill>
                            <a:schemeClr val="tx1"/>
                          </a:solidFill>
                          <a:latin typeface="+mj-lt"/>
                          <a:ea typeface="Arial Unicode MS" pitchFamily="34" charset="-128"/>
                          <a:cs typeface="Times New Roman" pitchFamily="18" charset="0"/>
                        </a:rPr>
                        <a:t>No. of</a:t>
                      </a:r>
                      <a:r>
                        <a:rPr lang="en-IN" sz="1400" baseline="0" dirty="0">
                          <a:solidFill>
                            <a:schemeClr val="tx1"/>
                          </a:solidFill>
                          <a:latin typeface="+mj-lt"/>
                          <a:ea typeface="Arial Unicode MS" pitchFamily="34" charset="-128"/>
                          <a:cs typeface="Times New Roman" pitchFamily="18" charset="0"/>
                        </a:rPr>
                        <a:t> trainings/sensitization programmes for different stakeholders </a:t>
                      </a:r>
                      <a:endParaRPr lang="en-IN" sz="1400" dirty="0">
                        <a:solidFill>
                          <a:schemeClr val="tx1"/>
                        </a:solidFill>
                        <a:latin typeface="+mj-lt"/>
                        <a:ea typeface="Arial Unicode MS" pitchFamily="34" charset="-128"/>
                        <a:cs typeface="Times New Roman"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kern="1200" baseline="0" dirty="0">
                          <a:solidFill>
                            <a:schemeClr val="tx1"/>
                          </a:solidFill>
                          <a:latin typeface="+mj-lt"/>
                          <a:ea typeface="Arial Unicode MS" pitchFamily="34" charset="-128"/>
                          <a:cs typeface="Times New Roman" pitchFamily="18" charset="0"/>
                        </a:rPr>
                        <a:t>191</a:t>
                      </a:r>
                    </a:p>
                  </a:txBody>
                  <a:tcPr marL="68580" marR="68580" marT="34288" marB="3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endParaRPr lang="en-IN" sz="1400" b="0" kern="1200" baseline="0" dirty="0">
                        <a:solidFill>
                          <a:schemeClr val="tx1"/>
                        </a:solidFill>
                        <a:latin typeface="+mj-lt"/>
                        <a:ea typeface="Arial Unicode MS" pitchFamily="34" charset="-128"/>
                        <a:cs typeface="Times New Roman" pitchFamily="18" charset="0"/>
                      </a:endParaRPr>
                    </a:p>
                    <a:p>
                      <a:pPr marL="0" algn="ctr" defTabSz="914400" rtl="0" eaLnBrk="1" latinLnBrk="0" hangingPunct="1"/>
                      <a:r>
                        <a:rPr lang="en-IN" sz="1400" b="0" kern="1200" baseline="0" dirty="0">
                          <a:solidFill>
                            <a:schemeClr val="tx1"/>
                          </a:solidFill>
                          <a:latin typeface="+mj-lt"/>
                          <a:ea typeface="Arial Unicode MS" pitchFamily="34" charset="-128"/>
                          <a:cs typeface="Times New Roman" pitchFamily="18" charset="0"/>
                        </a:rPr>
                        <a:t>69</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3"/>
                  </a:ext>
                </a:extLst>
              </a:tr>
              <a:tr h="720090">
                <a:tc>
                  <a:txBody>
                    <a:bodyPr/>
                    <a:lstStyle/>
                    <a:p>
                      <a:pPr algn="ctr"/>
                      <a:r>
                        <a:rPr lang="en-IN" sz="1400" b="1" dirty="0">
                          <a:solidFill>
                            <a:schemeClr val="tx1"/>
                          </a:solidFill>
                          <a:latin typeface="+mj-lt"/>
                          <a:ea typeface="Arial Unicode MS" pitchFamily="34" charset="-128"/>
                          <a:cs typeface="Times New Roman" pitchFamily="18" charset="0"/>
                        </a:rPr>
                        <a:t>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dirty="0">
                          <a:solidFill>
                            <a:schemeClr val="tx1"/>
                          </a:solidFill>
                          <a:latin typeface="+mj-lt"/>
                          <a:ea typeface="Arial Unicode MS" pitchFamily="34" charset="-128"/>
                          <a:cs typeface="Times New Roman" pitchFamily="18" charset="0"/>
                        </a:rPr>
                        <a:t>No. of participants in the</a:t>
                      </a:r>
                      <a:r>
                        <a:rPr lang="en-IN" sz="1400" baseline="0" dirty="0">
                          <a:solidFill>
                            <a:schemeClr val="tx1"/>
                          </a:solidFill>
                          <a:latin typeface="+mj-lt"/>
                          <a:ea typeface="Arial Unicode MS" pitchFamily="34" charset="-128"/>
                          <a:cs typeface="Times New Roman" pitchFamily="18" charset="0"/>
                        </a:rPr>
                        <a:t> trainings/sensitization programmes </a:t>
                      </a:r>
                      <a:endParaRPr lang="en-IN" sz="1400" dirty="0">
                        <a:solidFill>
                          <a:schemeClr val="tx1"/>
                        </a:solidFill>
                        <a:latin typeface="+mj-lt"/>
                        <a:ea typeface="Arial Unicode MS" pitchFamily="34" charset="-128"/>
                        <a:cs typeface="Times New Roman"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0" kern="1200" baseline="0" dirty="0">
                          <a:solidFill>
                            <a:schemeClr val="tx1"/>
                          </a:solidFill>
                          <a:latin typeface="+mj-lt"/>
                          <a:ea typeface="Arial Unicode MS" pitchFamily="34" charset="-128"/>
                          <a:cs typeface="Times New Roman" pitchFamily="18" charset="0"/>
                        </a:rPr>
                        <a:t>17167</a:t>
                      </a:r>
                      <a:endParaRPr lang="en-IN" sz="1400" b="0" kern="1200" baseline="0" dirty="0">
                        <a:solidFill>
                          <a:schemeClr val="tx1"/>
                        </a:solidFill>
                        <a:latin typeface="+mj-lt"/>
                        <a:ea typeface="Arial Unicode MS" pitchFamily="34" charset="-128"/>
                        <a:cs typeface="Times New Roman" pitchFamily="18" charset="0"/>
                      </a:endParaRPr>
                    </a:p>
                  </a:txBody>
                  <a:tcPr marL="68580" marR="68580" marT="34288" marB="3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IN" sz="1400" b="0" kern="1200" baseline="0" dirty="0">
                          <a:solidFill>
                            <a:schemeClr val="tx1"/>
                          </a:solidFill>
                          <a:latin typeface="+mj-lt"/>
                          <a:ea typeface="Arial Unicode MS" pitchFamily="34" charset="-128"/>
                          <a:cs typeface="Times New Roman" pitchFamily="18" charset="0"/>
                        </a:rPr>
                        <a:t>3451</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4"/>
                  </a:ext>
                </a:extLst>
              </a:tr>
              <a:tr h="520762">
                <a:tc>
                  <a:txBody>
                    <a:bodyPr/>
                    <a:lstStyle/>
                    <a:p>
                      <a:pPr algn="ctr"/>
                      <a:r>
                        <a:rPr lang="en-IN" sz="1400" b="1" dirty="0">
                          <a:solidFill>
                            <a:schemeClr val="tx1"/>
                          </a:solidFill>
                          <a:latin typeface="+mj-lt"/>
                          <a:ea typeface="Arial Unicode MS" pitchFamily="34" charset="-128"/>
                          <a:cs typeface="Times New Roman" pitchFamily="18" charset="0"/>
                        </a:rPr>
                        <a:t>4</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dirty="0">
                          <a:solidFill>
                            <a:schemeClr val="tx1"/>
                          </a:solidFill>
                          <a:latin typeface="+mj-lt"/>
                          <a:ea typeface="Arial Unicode MS" pitchFamily="34" charset="-128"/>
                          <a:cs typeface="Times New Roman" pitchFamily="18" charset="0"/>
                        </a:rPr>
                        <a:t>No.</a:t>
                      </a:r>
                      <a:r>
                        <a:rPr lang="en-IN" sz="1400" baseline="0" dirty="0">
                          <a:solidFill>
                            <a:schemeClr val="tx1"/>
                          </a:solidFill>
                          <a:latin typeface="+mj-lt"/>
                          <a:ea typeface="Arial Unicode MS" pitchFamily="34" charset="-128"/>
                          <a:cs typeface="Times New Roman" pitchFamily="18" charset="0"/>
                        </a:rPr>
                        <a:t> of School programmes</a:t>
                      </a:r>
                      <a:endParaRPr lang="en-IN" sz="1400" dirty="0">
                        <a:solidFill>
                          <a:schemeClr val="tx1"/>
                        </a:solidFill>
                        <a:latin typeface="+mj-lt"/>
                        <a:ea typeface="Arial Unicode MS" pitchFamily="34" charset="-128"/>
                        <a:cs typeface="Times New Roman" pitchFamily="18" charset="0"/>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kern="1200" baseline="0" dirty="0">
                          <a:solidFill>
                            <a:schemeClr val="tx1"/>
                          </a:solidFill>
                          <a:latin typeface="+mj-lt"/>
                          <a:ea typeface="Arial Unicode MS" pitchFamily="34" charset="-128"/>
                          <a:cs typeface="Times New Roman" pitchFamily="18" charset="0"/>
                        </a:rPr>
                        <a:t>5259</a:t>
                      </a:r>
                    </a:p>
                  </a:txBody>
                  <a:tcPr marL="68580" marR="68580" marT="34288" marB="3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IN" sz="1400" b="0" kern="1200" baseline="0" dirty="0">
                          <a:solidFill>
                            <a:schemeClr val="tx1"/>
                          </a:solidFill>
                          <a:latin typeface="+mj-lt"/>
                          <a:ea typeface="Arial Unicode MS" pitchFamily="34" charset="-128"/>
                          <a:cs typeface="Times New Roman" pitchFamily="18" charset="0"/>
                        </a:rPr>
                        <a:t>767</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5"/>
                  </a:ext>
                </a:extLst>
              </a:tr>
              <a:tr h="565539">
                <a:tc>
                  <a:txBody>
                    <a:bodyPr/>
                    <a:lstStyle/>
                    <a:p>
                      <a:pPr algn="ctr"/>
                      <a:r>
                        <a:rPr lang="en-IN" sz="1400" b="1" kern="1200" dirty="0">
                          <a:solidFill>
                            <a:schemeClr val="tx1"/>
                          </a:solidFill>
                          <a:latin typeface="+mj-lt"/>
                          <a:ea typeface="Arial Unicode MS" pitchFamily="34" charset="-128"/>
                          <a:cs typeface="Times New Roman" pitchFamily="18" charset="0"/>
                        </a:rPr>
                        <a:t>5</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kern="1200" baseline="0" dirty="0">
                          <a:solidFill>
                            <a:schemeClr val="tx1"/>
                          </a:solidFill>
                          <a:latin typeface="+mj-lt"/>
                          <a:ea typeface="Arial Unicode MS" pitchFamily="34" charset="-128"/>
                          <a:cs typeface="Times New Roman" pitchFamily="18" charset="0"/>
                        </a:rPr>
                        <a:t>No. of person counselled at TCCs</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1400" b="0" kern="1200" baseline="0" dirty="0">
                          <a:solidFill>
                            <a:schemeClr val="tx1"/>
                          </a:solidFill>
                          <a:latin typeface="+mj-lt"/>
                          <a:ea typeface="Arial Unicode MS" pitchFamily="34" charset="-128"/>
                          <a:cs typeface="Times New Roman" pitchFamily="18" charset="0"/>
                        </a:rPr>
                        <a:t>54712</a:t>
                      </a:r>
                    </a:p>
                  </a:txBody>
                  <a:tcPr marL="68580" marR="68580" marT="34288" marB="342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IN" sz="1400" b="0" kern="1200" baseline="0" dirty="0">
                          <a:solidFill>
                            <a:schemeClr val="tx1"/>
                          </a:solidFill>
                          <a:latin typeface="+mj-lt"/>
                          <a:ea typeface="Arial Unicode MS" pitchFamily="34" charset="-128"/>
                          <a:cs typeface="Times New Roman" pitchFamily="18" charset="0"/>
                        </a:rPr>
                        <a:t>27013</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06"/>
                  </a:ext>
                </a:extLst>
              </a:tr>
            </a:tbl>
          </a:graphicData>
        </a:graphic>
      </p:graphicFrame>
      <p:sp>
        <p:nvSpPr>
          <p:cNvPr id="3"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defRPr/>
            </a:pPr>
            <a:r>
              <a:rPr lang="en-US" sz="2800" b="1" dirty="0" smtClean="0">
                <a:solidFill>
                  <a:schemeClr val="bg1"/>
                </a:solidFill>
                <a:cs typeface="Times New Roman" pitchFamily="18" charset="0"/>
              </a:rPr>
              <a:t>Physical Progress under NTCP</a:t>
            </a:r>
            <a:endParaRPr lang="en-US" sz="2800" b="1" dirty="0">
              <a:solidFill>
                <a:schemeClr val="bg1"/>
              </a:solidFill>
              <a:cs typeface="Times New Roman" pitchFamily="18" charset="0"/>
            </a:endParaRPr>
          </a:p>
        </p:txBody>
      </p:sp>
    </p:spTree>
    <p:extLst>
      <p:ext uri="{BB962C8B-B14F-4D97-AF65-F5344CB8AC3E}">
        <p14:creationId xmlns="" xmlns:p14="http://schemas.microsoft.com/office/powerpoint/2010/main" val="3503770629"/>
      </p:ext>
    </p:extLst>
  </p:cSld>
  <p:clrMapOvr>
    <a:masterClrMapping/>
  </p:clrMapOvr>
  <p:transition>
    <p:wedge/>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71550"/>
            <a:ext cx="8610600" cy="3676650"/>
          </a:xfrm>
        </p:spPr>
        <p:txBody>
          <a:bodyPr>
            <a:normAutofit/>
          </a:bodyPr>
          <a:lstStyle/>
          <a:p>
            <a:pPr>
              <a:lnSpc>
                <a:spcPct val="110000"/>
              </a:lnSpc>
              <a:buNone/>
            </a:pPr>
            <a:r>
              <a:rPr lang="en-US" sz="1600" b="1" dirty="0">
                <a:latin typeface="+mj-lt"/>
                <a:ea typeface="Times New Roman"/>
                <a:cs typeface="Times New Roman" pitchFamily="18" charset="0"/>
              </a:rPr>
              <a:t>Coverage of District</a:t>
            </a:r>
            <a:r>
              <a:rPr lang="en-US" sz="1600" dirty="0">
                <a:latin typeface="+mj-lt"/>
                <a:ea typeface="Times New Roman"/>
                <a:cs typeface="Times New Roman" pitchFamily="18" charset="0"/>
              </a:rPr>
              <a:t>: </a:t>
            </a:r>
          </a:p>
          <a:p>
            <a:pPr>
              <a:lnSpc>
                <a:spcPct val="110000"/>
              </a:lnSpc>
              <a:buNone/>
            </a:pPr>
            <a:r>
              <a:rPr lang="en-US" sz="1600" dirty="0">
                <a:latin typeface="+mj-lt"/>
                <a:ea typeface="Times New Roman"/>
                <a:cs typeface="Times New Roman" pitchFamily="18" charset="0"/>
              </a:rPr>
              <a:t>All 75 Districts are covered in Year 2022-23.</a:t>
            </a:r>
          </a:p>
          <a:p>
            <a:pPr>
              <a:lnSpc>
                <a:spcPct val="110000"/>
              </a:lnSpc>
              <a:buNone/>
            </a:pPr>
            <a:r>
              <a:rPr lang="en-US" sz="1600" dirty="0">
                <a:latin typeface="+mj-lt"/>
                <a:ea typeface="Times New Roman"/>
                <a:cs typeface="Times New Roman" pitchFamily="18" charset="0"/>
              </a:rPr>
              <a:t> </a:t>
            </a:r>
            <a:r>
              <a:rPr lang="en-US" sz="1600" b="1" dirty="0">
                <a:latin typeface="+mj-lt"/>
                <a:ea typeface="Times New Roman"/>
                <a:cs typeface="Times New Roman" pitchFamily="18" charset="0"/>
              </a:rPr>
              <a:t>Proposed Activities :-</a:t>
            </a:r>
          </a:p>
          <a:p>
            <a:pPr lvl="0">
              <a:lnSpc>
                <a:spcPct val="110000"/>
              </a:lnSpc>
              <a:spcBef>
                <a:spcPct val="0"/>
              </a:spcBef>
            </a:pPr>
            <a:r>
              <a:rPr lang="en-US" sz="1600" dirty="0">
                <a:latin typeface="+mj-lt"/>
                <a:ea typeface="Times New Roman"/>
                <a:cs typeface="Times New Roman" pitchFamily="18" charset="0"/>
              </a:rPr>
              <a:t>NPPCD Monitoring cell at Directorate level. </a:t>
            </a:r>
          </a:p>
          <a:p>
            <a:pPr lvl="0">
              <a:lnSpc>
                <a:spcPct val="110000"/>
              </a:lnSpc>
              <a:spcBef>
                <a:spcPct val="0"/>
              </a:spcBef>
            </a:pPr>
            <a:r>
              <a:rPr lang="en-US" sz="1600" dirty="0">
                <a:latin typeface="+mj-lt"/>
                <a:ea typeface="Times New Roman"/>
                <a:cs typeface="Times New Roman" pitchFamily="18" charset="0"/>
              </a:rPr>
              <a:t>Manpower at district level. </a:t>
            </a:r>
          </a:p>
          <a:p>
            <a:pPr lvl="0">
              <a:lnSpc>
                <a:spcPct val="110000"/>
              </a:lnSpc>
              <a:spcBef>
                <a:spcPct val="0"/>
              </a:spcBef>
            </a:pPr>
            <a:r>
              <a:rPr lang="en-US" sz="1600" dirty="0">
                <a:latin typeface="+mj-lt"/>
                <a:ea typeface="Times New Roman"/>
                <a:cs typeface="Times New Roman" pitchFamily="18" charset="0"/>
              </a:rPr>
              <a:t>IEC at District &amp; state level.</a:t>
            </a:r>
          </a:p>
          <a:p>
            <a:pPr lvl="0" algn="just">
              <a:lnSpc>
                <a:spcPct val="110000"/>
              </a:lnSpc>
              <a:spcBef>
                <a:spcPct val="0"/>
              </a:spcBef>
            </a:pPr>
            <a:r>
              <a:rPr lang="en-US" sz="1600" dirty="0">
                <a:latin typeface="+mj-lt"/>
                <a:ea typeface="Times New Roman"/>
                <a:cs typeface="Times New Roman" pitchFamily="18" charset="0"/>
              </a:rPr>
              <a:t>Procurement of bio-medical and other </a:t>
            </a:r>
            <a:r>
              <a:rPr lang="en-US" sz="1600" dirty="0" err="1">
                <a:latin typeface="+mj-lt"/>
                <a:ea typeface="Times New Roman"/>
                <a:cs typeface="Times New Roman" pitchFamily="18" charset="0"/>
              </a:rPr>
              <a:t>equipments</a:t>
            </a:r>
            <a:r>
              <a:rPr lang="en-US" sz="1600" dirty="0">
                <a:latin typeface="+mj-lt"/>
                <a:ea typeface="Times New Roman"/>
                <a:cs typeface="Times New Roman" pitchFamily="18" charset="0"/>
              </a:rPr>
              <a:t> at State level (UPMSCL).</a:t>
            </a:r>
          </a:p>
          <a:p>
            <a:pPr algn="just">
              <a:lnSpc>
                <a:spcPct val="110000"/>
              </a:lnSpc>
            </a:pPr>
            <a:r>
              <a:rPr lang="en-US" altLang="en-US" sz="1600" dirty="0">
                <a:latin typeface="+mj-lt"/>
              </a:rPr>
              <a:t>The person identified as being deaf are provided with Hearing Aid by </a:t>
            </a:r>
            <a:r>
              <a:rPr lang="en-US" altLang="en-US" sz="1600" b="1" dirty="0">
                <a:latin typeface="+mj-lt"/>
              </a:rPr>
              <a:t>Handicap Welfare Department </a:t>
            </a:r>
            <a:r>
              <a:rPr lang="en-US" altLang="en-US" sz="1600" dirty="0">
                <a:latin typeface="+mj-lt"/>
              </a:rPr>
              <a:t>under </a:t>
            </a:r>
            <a:r>
              <a:rPr lang="en-US" altLang="en-US" sz="1600" b="1" dirty="0">
                <a:latin typeface="+mj-lt"/>
              </a:rPr>
              <a:t>ADIP </a:t>
            </a:r>
            <a:r>
              <a:rPr lang="en-US" altLang="en-US" sz="1600" dirty="0">
                <a:latin typeface="+mj-lt"/>
              </a:rPr>
              <a:t>Scheme of GOI.</a:t>
            </a:r>
            <a:endParaRPr lang="en-US" sz="1600" dirty="0">
              <a:latin typeface="+mj-lt"/>
              <a:ea typeface="Times New Roman"/>
              <a:cs typeface="Times New Roman" pitchFamily="18" charset="0"/>
            </a:endParaRPr>
          </a:p>
          <a:p>
            <a:pPr algn="just">
              <a:lnSpc>
                <a:spcPct val="110000"/>
              </a:lnSpc>
            </a:pPr>
            <a:r>
              <a:rPr lang="en-US" sz="1600" dirty="0">
                <a:latin typeface="+mj-lt"/>
                <a:ea typeface="Times New Roman"/>
                <a:cs typeface="Times New Roman" pitchFamily="18" charset="0"/>
              </a:rPr>
              <a:t>Training of ENT surgeons, pediatricians &amp; Gynecologist, Medical Officer &amp; Block level. </a:t>
            </a:r>
          </a:p>
          <a:p>
            <a:pPr marL="0" indent="0" algn="just">
              <a:lnSpc>
                <a:spcPct val="110000"/>
              </a:lnSpc>
              <a:buNone/>
            </a:pPr>
            <a:endParaRPr lang="en-US" sz="1600" dirty="0">
              <a:latin typeface="+mj-lt"/>
              <a:ea typeface="Times New Roman"/>
              <a:cs typeface="Times New Roman" pitchFamily="18" charset="0"/>
            </a:endParaRPr>
          </a:p>
          <a:p>
            <a:pPr algn="just">
              <a:lnSpc>
                <a:spcPct val="110000"/>
              </a:lnSpc>
              <a:buNone/>
            </a:pPr>
            <a:endParaRPr lang="en-US" sz="1600" b="1" dirty="0">
              <a:latin typeface="+mj-lt"/>
              <a:ea typeface="Times New Roman"/>
              <a:cs typeface="Times New Roman" pitchFamily="18" charset="0"/>
            </a:endParaRPr>
          </a:p>
        </p:txBody>
      </p:sp>
      <p:sp>
        <p:nvSpPr>
          <p:cNvPr id="4"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fontScale="92500" lnSpcReduction="20000"/>
          </a:bodyPr>
          <a:lstStyle/>
          <a:p>
            <a:pPr lvl="0" algn="ctr">
              <a:defRPr/>
            </a:pPr>
            <a:r>
              <a:rPr lang="en-US" sz="2800" b="1" dirty="0" smtClean="0">
                <a:solidFill>
                  <a:schemeClr val="bg1"/>
                </a:solidFill>
                <a:cs typeface="Times New Roman" pitchFamily="18" charset="0"/>
              </a:rPr>
              <a:t>National </a:t>
            </a:r>
            <a:r>
              <a:rPr lang="en-US" sz="2800" b="1" dirty="0" err="1" smtClean="0">
                <a:solidFill>
                  <a:schemeClr val="bg1"/>
                </a:solidFill>
                <a:cs typeface="Times New Roman" pitchFamily="18" charset="0"/>
              </a:rPr>
              <a:t>Programme</a:t>
            </a:r>
            <a:r>
              <a:rPr lang="en-US" sz="2800" b="1" dirty="0" smtClean="0">
                <a:solidFill>
                  <a:schemeClr val="bg1"/>
                </a:solidFill>
                <a:cs typeface="Times New Roman" pitchFamily="18" charset="0"/>
              </a:rPr>
              <a:t> for Prevention &amp; Control of Deafness (NPPCD)</a:t>
            </a:r>
            <a:endParaRPr lang="en-US" sz="2800" b="1" dirty="0">
              <a:solidFill>
                <a:schemeClr val="bg1"/>
              </a:solidFill>
              <a:cs typeface="Times New Roman" pitchFamily="18" charset="0"/>
            </a:endParaRPr>
          </a:p>
        </p:txBody>
      </p:sp>
    </p:spTree>
    <p:extLst>
      <p:ext uri="{BB962C8B-B14F-4D97-AF65-F5344CB8AC3E}">
        <p14:creationId xmlns="" xmlns:p14="http://schemas.microsoft.com/office/powerpoint/2010/main" val="3068512255"/>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6"/>
          <p:cNvSpPr>
            <a:spLocks noChangeArrowheads="1"/>
          </p:cNvSpPr>
          <p:nvPr/>
        </p:nvSpPr>
        <p:spPr bwMode="auto">
          <a:xfrm>
            <a:off x="304800" y="895350"/>
            <a:ext cx="8458200" cy="3391698"/>
          </a:xfrm>
          <a:prstGeom prst="rect">
            <a:avLst/>
          </a:prstGeom>
          <a:noFill/>
          <a:ln w="9525">
            <a:noFill/>
            <a:miter lim="800000"/>
            <a:headEnd/>
            <a:tailEnd/>
          </a:ln>
        </p:spPr>
        <p:txBody>
          <a:bodyPr wrap="square">
            <a:spAutoFit/>
          </a:bodyPr>
          <a:lstStyle/>
          <a:p>
            <a:pPr marL="342900" indent="-342900">
              <a:spcBef>
                <a:spcPct val="20000"/>
              </a:spcBef>
              <a:buFont typeface="Arial" charset="0"/>
              <a:buNone/>
            </a:pPr>
            <a:r>
              <a:rPr lang="en-US" sz="1600" b="1" u="sng" dirty="0" smtClean="0">
                <a:latin typeface="+mj-lt"/>
                <a:cs typeface="Times New Roman" pitchFamily="18" charset="0"/>
              </a:rPr>
              <a:t>Activities</a:t>
            </a:r>
            <a:endParaRPr lang="en-US" sz="1600" u="sng" dirty="0">
              <a:latin typeface="+mj-lt"/>
            </a:endParaRPr>
          </a:p>
          <a:p>
            <a:pPr marL="342900" indent="-342900" algn="just">
              <a:spcBef>
                <a:spcPct val="20000"/>
              </a:spcBef>
              <a:buFont typeface="Arial" charset="0"/>
              <a:buChar char="•"/>
            </a:pPr>
            <a:r>
              <a:rPr lang="en-US" sz="1600" b="0" dirty="0">
                <a:latin typeface="+mj-lt"/>
                <a:cs typeface="Times New Roman" pitchFamily="18" charset="0"/>
              </a:rPr>
              <a:t>Testing of salt samples for Iodine content by Salt </a:t>
            </a:r>
            <a:r>
              <a:rPr lang="en-US" sz="1600" b="0" dirty="0" smtClean="0">
                <a:latin typeface="+mj-lt"/>
                <a:cs typeface="Times New Roman" pitchFamily="18" charset="0"/>
              </a:rPr>
              <a:t>by </a:t>
            </a:r>
            <a:r>
              <a:rPr lang="en-US" sz="1600" b="0" dirty="0">
                <a:latin typeface="+mj-lt"/>
                <a:cs typeface="Times New Roman" pitchFamily="18" charset="0"/>
              </a:rPr>
              <a:t>ASHAs at house hold level in districts with STKs (salt testing kits)</a:t>
            </a:r>
          </a:p>
          <a:p>
            <a:pPr marL="342900" indent="-342900" algn="just">
              <a:spcBef>
                <a:spcPct val="20000"/>
              </a:spcBef>
              <a:buFont typeface="Arial" charset="0"/>
              <a:buChar char="•"/>
            </a:pPr>
            <a:r>
              <a:rPr lang="en-US" sz="1600" b="0" dirty="0">
                <a:latin typeface="+mj-lt"/>
                <a:cs typeface="Times New Roman" pitchFamily="18" charset="0"/>
              </a:rPr>
              <a:t>IEC Activities </a:t>
            </a:r>
            <a:r>
              <a:rPr lang="en-US" sz="1600" b="0" dirty="0" smtClean="0">
                <a:latin typeface="+mj-lt"/>
                <a:cs typeface="Times New Roman" pitchFamily="18" charset="0"/>
              </a:rPr>
              <a:t>at</a:t>
            </a:r>
          </a:p>
          <a:p>
            <a:pPr marL="342900" indent="-342900" algn="just">
              <a:spcBef>
                <a:spcPct val="20000"/>
              </a:spcBef>
              <a:buFont typeface="Arial" charset="0"/>
              <a:buChar char="•"/>
            </a:pPr>
            <a:r>
              <a:rPr lang="en-US" sz="1600" b="0" dirty="0" smtClean="0">
                <a:latin typeface="+mj-lt"/>
                <a:cs typeface="Times New Roman" pitchFamily="18" charset="0"/>
              </a:rPr>
              <a:t>State </a:t>
            </a:r>
            <a:r>
              <a:rPr lang="en-US" sz="1600" b="0" dirty="0">
                <a:latin typeface="+mj-lt"/>
                <a:cs typeface="Times New Roman" pitchFamily="18" charset="0"/>
              </a:rPr>
              <a:t>level &amp; District Level</a:t>
            </a:r>
          </a:p>
          <a:p>
            <a:pPr marL="342900" indent="-342900" algn="just">
              <a:spcBef>
                <a:spcPct val="20000"/>
              </a:spcBef>
              <a:buFont typeface="Arial" charset="0"/>
              <a:buChar char="•"/>
            </a:pPr>
            <a:r>
              <a:rPr lang="en-US" sz="1600" b="0" dirty="0" smtClean="0">
                <a:latin typeface="+mj-lt"/>
                <a:cs typeface="Times New Roman" pitchFamily="18" charset="0"/>
              </a:rPr>
              <a:t>Quantitative </a:t>
            </a:r>
            <a:r>
              <a:rPr lang="en-US" sz="1600" b="0" dirty="0">
                <a:latin typeface="+mj-lt"/>
                <a:cs typeface="Times New Roman" pitchFamily="18" charset="0"/>
              </a:rPr>
              <a:t>estimation of Iodine content in salt samples in State Health Institute (SHI) received from districts</a:t>
            </a:r>
          </a:p>
          <a:p>
            <a:pPr marL="342900" indent="-342900" algn="just">
              <a:spcBef>
                <a:spcPct val="20000"/>
              </a:spcBef>
              <a:buFont typeface="Arial" charset="0"/>
              <a:buChar char="•"/>
            </a:pPr>
            <a:r>
              <a:rPr lang="en-US" sz="1600" b="0" dirty="0" smtClean="0">
                <a:latin typeface="+mj-lt"/>
                <a:cs typeface="Times New Roman" pitchFamily="18" charset="0"/>
              </a:rPr>
              <a:t>24 </a:t>
            </a:r>
            <a:r>
              <a:rPr lang="en-US" sz="1600" dirty="0" smtClean="0">
                <a:latin typeface="+mj-lt"/>
                <a:cs typeface="Times New Roman" pitchFamily="18" charset="0"/>
              </a:rPr>
              <a:t>Endemic </a:t>
            </a:r>
            <a:r>
              <a:rPr lang="en-US" sz="1600" b="0" dirty="0" smtClean="0">
                <a:latin typeface="+mj-lt"/>
                <a:cs typeface="Times New Roman" pitchFamily="18" charset="0"/>
              </a:rPr>
              <a:t>Districts of State are cover under NIDDCP.</a:t>
            </a:r>
          </a:p>
          <a:p>
            <a:pPr marL="342900" indent="-342900" algn="just">
              <a:spcBef>
                <a:spcPct val="20000"/>
              </a:spcBef>
              <a:buFont typeface="Arial" charset="0"/>
              <a:buChar char="•"/>
            </a:pPr>
            <a:r>
              <a:rPr lang="en-US" sz="1600" dirty="0" smtClean="0">
                <a:latin typeface="+mj-lt"/>
                <a:cs typeface="Times New Roman" pitchFamily="18" charset="0"/>
              </a:rPr>
              <a:t>Quantitative Test (Titration Method)  by ASHA F.Y. 2021-22 Samples by STK 3384003 by ASHA &amp; F.Y. 2022-23 till September Samples by STK 7272386 .</a:t>
            </a:r>
          </a:p>
          <a:p>
            <a:pPr marL="342900" indent="-342900" algn="just">
              <a:spcBef>
                <a:spcPct val="20000"/>
              </a:spcBef>
              <a:buFont typeface="Arial" charset="0"/>
              <a:buChar char="•"/>
            </a:pPr>
            <a:r>
              <a:rPr lang="en-US" sz="1600" dirty="0" smtClean="0">
                <a:latin typeface="+mj-lt"/>
                <a:cs typeface="Times New Roman" pitchFamily="18" charset="0"/>
              </a:rPr>
              <a:t>Quantitative </a:t>
            </a:r>
            <a:r>
              <a:rPr lang="en-US" sz="1600" dirty="0">
                <a:latin typeface="+mj-lt"/>
                <a:cs typeface="Times New Roman" pitchFamily="18" charset="0"/>
              </a:rPr>
              <a:t>Test (Titration </a:t>
            </a:r>
            <a:r>
              <a:rPr lang="en-US" sz="1600" dirty="0" smtClean="0">
                <a:latin typeface="+mj-lt"/>
                <a:cs typeface="Times New Roman" pitchFamily="18" charset="0"/>
              </a:rPr>
              <a:t>Method</a:t>
            </a:r>
            <a:r>
              <a:rPr lang="en-US" sz="1600" dirty="0">
                <a:latin typeface="+mj-lt"/>
                <a:cs typeface="Times New Roman" pitchFamily="18" charset="0"/>
              </a:rPr>
              <a:t>)  by SHI </a:t>
            </a:r>
            <a:r>
              <a:rPr lang="en-US" sz="1600" dirty="0" err="1">
                <a:latin typeface="+mj-lt"/>
                <a:cs typeface="Times New Roman" pitchFamily="18" charset="0"/>
              </a:rPr>
              <a:t>Aliganj</a:t>
            </a:r>
            <a:r>
              <a:rPr lang="en-US" sz="1600" dirty="0">
                <a:latin typeface="+mj-lt"/>
                <a:cs typeface="Times New Roman" pitchFamily="18" charset="0"/>
              </a:rPr>
              <a:t> Lucknow F.Y. </a:t>
            </a:r>
            <a:r>
              <a:rPr lang="en-US" sz="1600" dirty="0" smtClean="0">
                <a:latin typeface="+mj-lt"/>
                <a:cs typeface="Times New Roman" pitchFamily="18" charset="0"/>
              </a:rPr>
              <a:t>2021-22 </a:t>
            </a:r>
            <a:r>
              <a:rPr lang="en-US" sz="1600" dirty="0">
                <a:latin typeface="+mj-lt"/>
                <a:cs typeface="Times New Roman" pitchFamily="18" charset="0"/>
              </a:rPr>
              <a:t>Samples by STK </a:t>
            </a:r>
            <a:r>
              <a:rPr lang="en-US" sz="1600" dirty="0" smtClean="0">
                <a:latin typeface="+mj-lt"/>
                <a:cs typeface="Times New Roman" pitchFamily="18" charset="0"/>
              </a:rPr>
              <a:t>617 </a:t>
            </a:r>
            <a:r>
              <a:rPr lang="en-US" sz="1600" dirty="0">
                <a:latin typeface="+mj-lt"/>
                <a:cs typeface="Times New Roman" pitchFamily="18" charset="0"/>
              </a:rPr>
              <a:t>by ASHA &amp; F.Y. </a:t>
            </a:r>
            <a:r>
              <a:rPr lang="en-US" sz="1600" dirty="0" smtClean="0">
                <a:latin typeface="+mj-lt"/>
                <a:cs typeface="Times New Roman" pitchFamily="18" charset="0"/>
              </a:rPr>
              <a:t>2022-23 </a:t>
            </a:r>
            <a:r>
              <a:rPr lang="en-US" sz="1600" dirty="0">
                <a:latin typeface="+mj-lt"/>
                <a:cs typeface="Times New Roman" pitchFamily="18" charset="0"/>
              </a:rPr>
              <a:t>till September</a:t>
            </a:r>
            <a:r>
              <a:rPr lang="en-US" sz="1600" dirty="0" smtClean="0">
                <a:latin typeface="+mj-lt"/>
                <a:cs typeface="Times New Roman" pitchFamily="18" charset="0"/>
              </a:rPr>
              <a:t> </a:t>
            </a:r>
            <a:r>
              <a:rPr lang="en-US" sz="1600" dirty="0">
                <a:latin typeface="+mj-lt"/>
                <a:cs typeface="Times New Roman" pitchFamily="18" charset="0"/>
              </a:rPr>
              <a:t>Samples by STK </a:t>
            </a:r>
            <a:r>
              <a:rPr lang="en-US" sz="1600" dirty="0" smtClean="0">
                <a:latin typeface="+mj-lt"/>
                <a:cs typeface="Times New Roman" pitchFamily="18" charset="0"/>
              </a:rPr>
              <a:t>2051.</a:t>
            </a:r>
          </a:p>
        </p:txBody>
      </p:sp>
      <p:sp>
        <p:nvSpPr>
          <p:cNvPr id="5"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algn="ctr">
              <a:defRPr/>
            </a:pPr>
            <a:r>
              <a:rPr lang="en-US" sz="2800" b="1" dirty="0" smtClean="0">
                <a:solidFill>
                  <a:schemeClr val="bg1"/>
                </a:solidFill>
              </a:rPr>
              <a:t>National Iodine Deficiency Disorder Control </a:t>
            </a:r>
            <a:r>
              <a:rPr lang="en-US" sz="2800" b="1" dirty="0" err="1" smtClean="0">
                <a:solidFill>
                  <a:schemeClr val="bg1"/>
                </a:solidFill>
              </a:rPr>
              <a:t>Programme</a:t>
            </a:r>
            <a:r>
              <a:rPr lang="en-US" sz="2800" b="1" dirty="0" smtClean="0">
                <a:solidFill>
                  <a:schemeClr val="bg1"/>
                </a:solidFill>
              </a:rPr>
              <a:t> </a:t>
            </a:r>
            <a:endParaRPr lang="en-IN" sz="2800" b="1" dirty="0">
              <a:solidFill>
                <a:schemeClr val="bg1"/>
              </a:solidFill>
            </a:endParaRPr>
          </a:p>
        </p:txBody>
      </p:sp>
    </p:spTree>
    <p:extLst>
      <p:ext uri="{BB962C8B-B14F-4D97-AF65-F5344CB8AC3E}">
        <p14:creationId xmlns="" xmlns:p14="http://schemas.microsoft.com/office/powerpoint/2010/main" val="3642177140"/>
      </p:ext>
    </p:extLst>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NPCDCS</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Autofit/>
          </a:bodyPr>
          <a:lstStyle/>
          <a:p>
            <a:r>
              <a:rPr lang="en-US" sz="2400" b="1" dirty="0" smtClean="0">
                <a:solidFill>
                  <a:schemeClr val="bg1"/>
                </a:solidFill>
                <a:cs typeface="Times New Roman" pitchFamily="18" charset="0"/>
              </a:rPr>
              <a:t>National </a:t>
            </a:r>
            <a:r>
              <a:rPr lang="en-US" sz="2400" b="1" dirty="0" err="1" smtClean="0">
                <a:solidFill>
                  <a:schemeClr val="bg1"/>
                </a:solidFill>
                <a:cs typeface="Times New Roman" pitchFamily="18" charset="0"/>
              </a:rPr>
              <a:t>Programme</a:t>
            </a:r>
            <a:r>
              <a:rPr lang="en-US" sz="2400" b="1" dirty="0" smtClean="0">
                <a:solidFill>
                  <a:schemeClr val="bg1"/>
                </a:solidFill>
                <a:cs typeface="Times New Roman" pitchFamily="18" charset="0"/>
              </a:rPr>
              <a:t> for Prevention and Control of Cancer, Diabetes, Cardiovascular Diseases and Stroke (NPCDCS)</a:t>
            </a:r>
            <a:r>
              <a:rPr lang="en-IN" sz="2400" b="1" dirty="0" smtClean="0">
                <a:solidFill>
                  <a:schemeClr val="bg1"/>
                </a:solidFill>
                <a:cs typeface="Times New Roman" pitchFamily="18" charset="0"/>
              </a:rPr>
              <a:t> -New</a:t>
            </a:r>
            <a:endParaRPr lang="en-US" sz="2400" b="1" dirty="0"/>
          </a:p>
        </p:txBody>
      </p:sp>
      <p:sp>
        <p:nvSpPr>
          <p:cNvPr id="3" name="Subtitle 2"/>
          <p:cNvSpPr txBox="1">
            <a:spLocks/>
          </p:cNvSpPr>
          <p:nvPr/>
        </p:nvSpPr>
        <p:spPr>
          <a:xfrm>
            <a:off x="304800" y="895350"/>
            <a:ext cx="8640960" cy="40386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50000"/>
              </a:lnSpc>
              <a:spcBef>
                <a:spcPct val="20000"/>
              </a:spcBef>
              <a:spcAft>
                <a:spcPts val="0"/>
              </a:spcAft>
              <a:buClrTx/>
              <a:buSzTx/>
              <a:tabLst/>
              <a:defRPr/>
            </a:pPr>
            <a:r>
              <a:rPr kumimoji="0" lang="en-US" sz="1400" b="1" i="0" u="sng" strike="noStrike" kern="1200" cap="none" spc="0" normalizeH="0" baseline="0" noProof="0" dirty="0" smtClean="0">
                <a:ln>
                  <a:noFill/>
                </a:ln>
                <a:solidFill>
                  <a:schemeClr val="tx1"/>
                </a:solidFill>
                <a:effectLst/>
                <a:uLnTx/>
                <a:uFillTx/>
                <a:latin typeface="+mj-lt"/>
                <a:ea typeface="+mn-ea"/>
                <a:cs typeface="Times New Roman" pitchFamily="18" charset="0"/>
              </a:rPr>
              <a:t>Targets 2022-23:-</a:t>
            </a:r>
          </a:p>
          <a:p>
            <a:pPr marL="342900" marR="0" lvl="0" indent="-342900" algn="just" defTabSz="914400" rtl="0" eaLnBrk="1" fontAlgn="auto" latinLnBrk="0" hangingPunct="1">
              <a:lnSpc>
                <a:spcPct val="100000"/>
              </a:lnSpc>
              <a:spcBef>
                <a:spcPct val="20000"/>
              </a:spcBef>
              <a:spcAft>
                <a:spcPts val="0"/>
              </a:spcAft>
              <a:buClrTx/>
              <a:buSzTx/>
              <a:buFont typeface="Arial" charset="0"/>
              <a:buChar char="•"/>
              <a:tabLst/>
              <a:defRPr/>
            </a:pPr>
            <a:r>
              <a:rPr kumimoji="0" lang="en-US" sz="1400" b="0" i="0" u="none" strike="noStrike" kern="1200" cap="none" spc="0" normalizeH="0" baseline="0" noProof="0" dirty="0" err="1" smtClean="0">
                <a:ln>
                  <a:noFill/>
                </a:ln>
                <a:solidFill>
                  <a:schemeClr val="tx1"/>
                </a:solidFill>
                <a:effectLst/>
                <a:uLnTx/>
                <a:uFillTx/>
                <a:latin typeface="+mj-lt"/>
                <a:ea typeface="+mn-ea"/>
                <a:cs typeface="Times New Roman" pitchFamily="18" charset="0"/>
              </a:rPr>
              <a:t>GoI</a:t>
            </a:r>
            <a:r>
              <a:rPr kumimoji="0" lang="en-US"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 has approved NPCDCS </a:t>
            </a:r>
            <a:r>
              <a:rPr kumimoji="0" lang="en-US" sz="1400" b="0" i="0" u="none" strike="noStrike" kern="1200" cap="none" spc="0" normalizeH="0" baseline="0" noProof="0" dirty="0" err="1" smtClean="0">
                <a:ln>
                  <a:noFill/>
                </a:ln>
                <a:solidFill>
                  <a:schemeClr val="tx1"/>
                </a:solidFill>
                <a:effectLst/>
                <a:uLnTx/>
                <a:uFillTx/>
                <a:latin typeface="+mj-lt"/>
                <a:ea typeface="+mn-ea"/>
                <a:cs typeface="Times New Roman" pitchFamily="18" charset="0"/>
              </a:rPr>
              <a:t>Programme</a:t>
            </a:r>
            <a:r>
              <a:rPr kumimoji="0" lang="en-US"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 for  75 districts of U.P.,  Presently district NCD Cell are functional in 62 districts &amp; NCD clinic are functional in 62 districts.</a:t>
            </a:r>
          </a:p>
          <a:p>
            <a:pPr marL="342900" marR="0" lvl="0" indent="-342900" algn="just" defTabSz="914400" rtl="0" eaLnBrk="1" fontAlgn="auto" latinLnBrk="0" hangingPunct="1">
              <a:lnSpc>
                <a:spcPct val="100000"/>
              </a:lnSpc>
              <a:spcBef>
                <a:spcPct val="20000"/>
              </a:spcBef>
              <a:spcAft>
                <a:spcPts val="0"/>
              </a:spcAft>
              <a:buClrTx/>
              <a:buSzTx/>
              <a:buFont typeface="Arial" charset="0"/>
              <a:buChar char="•"/>
              <a:tabLst/>
              <a:defRPr/>
            </a:pPr>
            <a:r>
              <a:rPr kumimoji="0" lang="en-US"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CHC NCD Clinic are  Approved for 427  CHC, 332 functional. </a:t>
            </a:r>
          </a:p>
          <a:p>
            <a:pPr marL="342900" marR="0" lvl="0" indent="-342900" algn="just" defTabSz="914400" rtl="0" eaLnBrk="1" fontAlgn="auto" latinLnBrk="0" hangingPunct="1">
              <a:lnSpc>
                <a:spcPct val="100000"/>
              </a:lnSpc>
              <a:spcBef>
                <a:spcPct val="20000"/>
              </a:spcBef>
              <a:spcAft>
                <a:spcPts val="0"/>
              </a:spcAft>
              <a:buClrTx/>
              <a:buSzTx/>
              <a:buFont typeface="Arial" charset="0"/>
              <a:buChar char="•"/>
              <a:tabLst/>
              <a:defRPr/>
            </a:pPr>
            <a:r>
              <a:rPr kumimoji="0" lang="en-US" sz="1400" b="0" i="0" u="none" strike="noStrike" kern="1200" cap="none" spc="0" normalizeH="0" baseline="0" noProof="0" dirty="0" smtClean="0">
                <a:ln>
                  <a:noFill/>
                </a:ln>
                <a:solidFill>
                  <a:schemeClr val="tx1"/>
                </a:solidFill>
                <a:effectLst/>
                <a:uLnTx/>
                <a:uFillTx/>
                <a:latin typeface="+mj-lt"/>
                <a:ea typeface="+mn-ea"/>
                <a:cs typeface="Calibri" panose="020F0502020204030204" pitchFamily="34" charset="0"/>
              </a:rPr>
              <a:t>Cardiac Care Unit are Approved 7 and 4  functional.  </a:t>
            </a:r>
            <a:endParaRPr kumimoji="0" lang="en-IN" sz="1400" b="0" i="0" u="none" strike="noStrike" kern="1200" cap="none" spc="0" normalizeH="0" baseline="0" noProof="0" dirty="0" smtClean="0">
              <a:ln>
                <a:noFill/>
              </a:ln>
              <a:solidFill>
                <a:schemeClr val="tx1"/>
              </a:solidFill>
              <a:effectLst/>
              <a:uLnTx/>
              <a:uFillTx/>
              <a:latin typeface="+mj-lt"/>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Arial" charset="0"/>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Opportunistic screening of 30+ aging populations and pregnant women in the health care delivery system at 11461 Sub Centres &amp; 3621 PHC for early detection of diabetes, hypertension and common cancers are carried out. At 11139 Sub centre level NCD app implemented for screening data monitoring. </a:t>
            </a: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NCD screening in FY 2020-21 – 1490587  (2.01,%)</a:t>
            </a: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NCD screening till September, 2021 - 7731741 (10.45 %)</a:t>
            </a: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M.O. trained in Population Based Screening districts -</a:t>
            </a:r>
            <a:r>
              <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mn-ea"/>
                <a:cs typeface="Calibri" panose="020F0502020204030204" pitchFamily="34" charset="0"/>
              </a:rPr>
              <a:t> 625</a:t>
            </a:r>
            <a:endPar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Staff Nurse trained in Population Based Screening districts -</a:t>
            </a:r>
            <a:r>
              <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mn-ea"/>
                <a:cs typeface="Calibri" panose="020F0502020204030204" pitchFamily="34" charset="0"/>
              </a:rPr>
              <a:t> 883</a:t>
            </a:r>
            <a:endPar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CHO trained in Population Based Screening districts -</a:t>
            </a:r>
            <a:r>
              <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mn-ea"/>
                <a:cs typeface="Calibri" panose="020F0502020204030204" pitchFamily="34" charset="0"/>
              </a:rPr>
              <a:t> 11139</a:t>
            </a:r>
            <a:endParaRPr kumimoji="0" lang="en-US" sz="1400" b="0" i="0" u="none" strike="noStrike" kern="1200" cap="none" spc="0" normalizeH="0" baseline="0" noProof="0" dirty="0" smtClean="0">
              <a:ln>
                <a:noFill/>
              </a:ln>
              <a:solidFill>
                <a:schemeClr val="tx1">
                  <a:lumMod val="95000"/>
                  <a:lumOff val="5000"/>
                </a:schemeClr>
              </a:solidFill>
              <a:effectLst/>
              <a:uLnTx/>
              <a:uFillTx/>
              <a:latin typeface="+mj-lt"/>
              <a:ea typeface="Calibri" panose="020F0502020204030204" pitchFamily="34" charset="0"/>
              <a:cs typeface="Calibri" panose="020F050202020403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ANM trained in Population Based Screening districts –  </a:t>
            </a:r>
            <a:r>
              <a:rPr kumimoji="0" lang="en-IN" sz="1400" b="0" i="0" u="none" strike="noStrike" kern="1200" cap="none" spc="0" normalizeH="0" baseline="0" noProof="0" dirty="0" smtClean="0">
                <a:ln>
                  <a:noFill/>
                </a:ln>
                <a:solidFill>
                  <a:schemeClr val="tx1">
                    <a:lumMod val="95000"/>
                    <a:lumOff val="5000"/>
                  </a:schemeClr>
                </a:solidFill>
                <a:effectLst/>
                <a:uLnTx/>
                <a:uFillTx/>
                <a:latin typeface="+mj-lt"/>
                <a:ea typeface="Calibri" panose="020F0502020204030204" pitchFamily="34" charset="0"/>
                <a:cs typeface="Calibri" panose="020F0502020204030204" pitchFamily="34" charset="0"/>
              </a:rPr>
              <a:t>7571</a:t>
            </a:r>
            <a:endPar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IN" sz="1400" b="0" i="0" u="none" strike="noStrike" kern="1200" cap="none" spc="0" normalizeH="0" baseline="0" noProof="0" dirty="0" smtClean="0">
                <a:ln>
                  <a:noFill/>
                </a:ln>
                <a:solidFill>
                  <a:schemeClr val="tx1"/>
                </a:solidFill>
                <a:effectLst/>
                <a:uLnTx/>
                <a:uFillTx/>
                <a:latin typeface="+mj-lt"/>
                <a:ea typeface="+mn-ea"/>
                <a:cs typeface="Times New Roman" pitchFamily="18" charset="0"/>
              </a:rPr>
              <a:t>Total No. of ASHA trained in 20 Population Based Screening districts- 47567	</a:t>
            </a:r>
            <a:endParaRPr kumimoji="0" lang="en-US" sz="1400" b="1" i="0" u="none" strike="noStrike" kern="1200" cap="none" spc="0" normalizeH="0" baseline="0" noProof="0" dirty="0" smtClean="0">
              <a:ln>
                <a:noFill/>
              </a:ln>
              <a:solidFill>
                <a:schemeClr val="tx1"/>
              </a:solidFill>
              <a:effectLst/>
              <a:uLnTx/>
              <a:uFillTx/>
              <a:latin typeface="+mj-lt"/>
              <a:ea typeface="+mn-ea"/>
              <a:cs typeface="Times New Roman" pitchFamily="18"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pPr lvl="0">
              <a:defRPr/>
            </a:pPr>
            <a:r>
              <a:rPr lang="en-US" sz="2800" b="1" dirty="0" smtClean="0">
                <a:solidFill>
                  <a:schemeClr val="bg1"/>
                </a:solidFill>
                <a:cs typeface="Times New Roman" pitchFamily="18" charset="0"/>
              </a:rPr>
              <a:t>Physical report till August, 2022 under NPCDCS-new</a:t>
            </a:r>
            <a:endParaRPr lang="en-IN" sz="2800" b="1" dirty="0">
              <a:solidFill>
                <a:schemeClr val="bg1"/>
              </a:solidFill>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xmlns="" val="1888542380"/>
              </p:ext>
            </p:extLst>
          </p:nvPr>
        </p:nvGraphicFramePr>
        <p:xfrm>
          <a:off x="457201" y="819150"/>
          <a:ext cx="8382001" cy="4069080"/>
        </p:xfrm>
        <a:graphic>
          <a:graphicData uri="http://schemas.openxmlformats.org/drawingml/2006/table">
            <a:tbl>
              <a:tblPr firstRow="1" bandRow="1">
                <a:tableStyleId>{5940675A-B579-460E-94D1-54222C63F5DA}</a:tableStyleId>
              </a:tblPr>
              <a:tblGrid>
                <a:gridCol w="838200"/>
                <a:gridCol w="5159899"/>
                <a:gridCol w="2383902"/>
              </a:tblGrid>
              <a:tr h="320040">
                <a:tc>
                  <a:txBody>
                    <a:bodyPr/>
                    <a:lstStyle/>
                    <a:p>
                      <a:pPr algn="ctr">
                        <a:lnSpc>
                          <a:spcPct val="100000"/>
                        </a:lnSpc>
                      </a:pPr>
                      <a:r>
                        <a:rPr lang="en-IN" sz="1500" b="1" dirty="0" err="1" smtClean="0">
                          <a:latin typeface="+mj-lt"/>
                          <a:cs typeface="Times New Roman" pitchFamily="18" charset="0"/>
                        </a:rPr>
                        <a:t>S.No</a:t>
                      </a:r>
                      <a:endParaRPr lang="en-IN" sz="1500" b="1" dirty="0">
                        <a:latin typeface="+mj-lt"/>
                        <a:cs typeface="Times New Roman" pitchFamily="18" charset="0"/>
                      </a:endParaRPr>
                    </a:p>
                  </a:txBody>
                  <a:tcPr marL="68580" marR="68580">
                    <a:solidFill>
                      <a:schemeClr val="bg1">
                        <a:lumMod val="85000"/>
                      </a:schemeClr>
                    </a:solidFill>
                  </a:tcPr>
                </a:tc>
                <a:tc>
                  <a:txBody>
                    <a:bodyPr/>
                    <a:lstStyle/>
                    <a:p>
                      <a:pPr algn="ctr">
                        <a:lnSpc>
                          <a:spcPct val="100000"/>
                        </a:lnSpc>
                      </a:pPr>
                      <a:r>
                        <a:rPr lang="en-IN" sz="1500" b="1" dirty="0" smtClean="0">
                          <a:latin typeface="+mj-lt"/>
                          <a:cs typeface="Times New Roman" pitchFamily="18" charset="0"/>
                        </a:rPr>
                        <a:t>Indicator</a:t>
                      </a:r>
                      <a:endParaRPr lang="en-IN" sz="1500" b="1" dirty="0">
                        <a:latin typeface="+mj-lt"/>
                        <a:cs typeface="Times New Roman" pitchFamily="18" charset="0"/>
                      </a:endParaRPr>
                    </a:p>
                  </a:txBody>
                  <a:tcPr marL="68580" marR="68580">
                    <a:solidFill>
                      <a:schemeClr val="bg1">
                        <a:lumMod val="85000"/>
                      </a:schemeClr>
                    </a:solidFill>
                  </a:tcPr>
                </a:tc>
                <a:tc>
                  <a:txBody>
                    <a:bodyPr/>
                    <a:lstStyle/>
                    <a:p>
                      <a:pPr algn="ctr">
                        <a:lnSpc>
                          <a:spcPct val="100000"/>
                        </a:lnSpc>
                      </a:pPr>
                      <a:r>
                        <a:rPr lang="en-IN" sz="1500" b="1" dirty="0" smtClean="0">
                          <a:latin typeface="+mj-lt"/>
                          <a:cs typeface="Times New Roman" pitchFamily="18" charset="0"/>
                        </a:rPr>
                        <a:t>Number</a:t>
                      </a:r>
                    </a:p>
                  </a:txBody>
                  <a:tcPr marL="68580" marR="68580">
                    <a:solidFill>
                      <a:schemeClr val="bg1">
                        <a:lumMod val="85000"/>
                      </a:schemeClr>
                    </a:solidFill>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1</a:t>
                      </a:r>
                      <a:endParaRPr lang="en-IN" sz="1500" b="0" kern="1200" dirty="0">
                        <a:solidFill>
                          <a:schemeClr val="tx1"/>
                        </a:solidFill>
                        <a:latin typeface="+mj-lt"/>
                        <a:ea typeface="+mn-ea"/>
                        <a:cs typeface="Times New Roman" pitchFamily="18" charset="0"/>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0" kern="1200" dirty="0" smtClean="0">
                          <a:solidFill>
                            <a:schemeClr val="tx1"/>
                          </a:solidFill>
                          <a:latin typeface="+mj-lt"/>
                          <a:ea typeface="+mn-ea"/>
                          <a:cs typeface="Times New Roman" pitchFamily="18" charset="0"/>
                        </a:rPr>
                        <a:t>Total No. of Patients attended NCD clinic</a:t>
                      </a:r>
                    </a:p>
                  </a:txBody>
                  <a:tcPr marL="68580" marR="68580">
                    <a:lnB w="12700" cap="flat" cmpd="sng" algn="ctr">
                      <a:solidFill>
                        <a:schemeClr val="tx1"/>
                      </a:solidFill>
                      <a:prstDash val="solid"/>
                      <a:round/>
                      <a:headEnd type="none" w="med" len="med"/>
                      <a:tailEnd type="none" w="med" len="med"/>
                    </a:lnB>
                  </a:tcPr>
                </a:tc>
                <a:tc>
                  <a:txBody>
                    <a:bodyPr/>
                    <a:lstStyle/>
                    <a:p>
                      <a:pPr algn="ctr">
                        <a:lnSpc>
                          <a:spcPct val="100000"/>
                        </a:lnSpc>
                      </a:pPr>
                      <a:r>
                        <a:rPr lang="en-IN" sz="1500" b="1" kern="1200" dirty="0" smtClean="0">
                          <a:solidFill>
                            <a:schemeClr val="tx1"/>
                          </a:solidFill>
                          <a:latin typeface="+mj-lt"/>
                          <a:ea typeface="+mn-ea"/>
                          <a:cs typeface="Times New Roman" pitchFamily="18" charset="0"/>
                        </a:rPr>
                        <a:t>1758937</a:t>
                      </a:r>
                      <a:endParaRPr lang="en-IN" sz="1500" b="1" kern="1200" dirty="0">
                        <a:solidFill>
                          <a:schemeClr val="tx1"/>
                        </a:solidFill>
                        <a:latin typeface="+mj-lt"/>
                        <a:ea typeface="+mn-ea"/>
                        <a:cs typeface="Times New Roman" pitchFamily="18" charset="0"/>
                      </a:endParaRPr>
                    </a:p>
                  </a:txBody>
                  <a:tcPr marL="68580" marR="68580" anchor="ctr">
                    <a:lnB w="12700" cap="flat" cmpd="sng" algn="ctr">
                      <a:solidFill>
                        <a:schemeClr val="tx1"/>
                      </a:solidFill>
                      <a:prstDash val="solid"/>
                      <a:round/>
                      <a:headEnd type="none" w="med" len="med"/>
                      <a:tailEnd type="none" w="med" len="med"/>
                    </a:lnB>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2</a:t>
                      </a:r>
                      <a:endParaRPr lang="en-IN" sz="1500" b="0" kern="1200" dirty="0">
                        <a:solidFill>
                          <a:schemeClr val="tx1"/>
                        </a:solidFill>
                        <a:latin typeface="+mj-lt"/>
                        <a:ea typeface="+mn-ea"/>
                        <a:cs typeface="Times New Roman" pitchFamily="18" charset="0"/>
                      </a:endParaRPr>
                    </a:p>
                  </a:txBody>
                  <a:tcPr marL="68580" marR="68580"/>
                </a:tc>
                <a:tc gridSpan="2">
                  <a:txBody>
                    <a:bodyPr/>
                    <a:lstStyle/>
                    <a:p>
                      <a:pPr algn="ctr">
                        <a:lnSpc>
                          <a:spcPct val="100000"/>
                        </a:lnSpc>
                      </a:pPr>
                      <a:r>
                        <a:rPr lang="en-IN" sz="1500" b="1" dirty="0" smtClean="0">
                          <a:latin typeface="+mj-lt"/>
                          <a:cs typeface="Times New Roman" pitchFamily="18" charset="0"/>
                        </a:rPr>
                        <a:t>No. Newly diagnosed with</a:t>
                      </a:r>
                      <a:endParaRPr lang="en-IN" sz="1500" b="1" dirty="0">
                        <a:latin typeface="+mj-lt"/>
                        <a:cs typeface="Times New Roman" pitchFamily="18" charset="0"/>
                      </a:endParaRPr>
                    </a:p>
                  </a:txBody>
                  <a:tcPr marL="68580" marR="6858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a:t>
                      </a:r>
                      <a:endParaRPr lang="en-IN" sz="1500" b="0" kern="1200" dirty="0">
                        <a:solidFill>
                          <a:schemeClr val="tx1"/>
                        </a:solidFill>
                        <a:latin typeface="+mj-lt"/>
                        <a:ea typeface="+mn-ea"/>
                        <a:cs typeface="Times New Roman" pitchFamily="18" charset="0"/>
                      </a:endParaRPr>
                    </a:p>
                  </a:txBody>
                  <a:tcPr marL="68580" marR="68580"/>
                </a:tc>
                <a:tc>
                  <a:txBody>
                    <a:bodyPr/>
                    <a:lstStyle/>
                    <a:p>
                      <a:pPr algn="l">
                        <a:lnSpc>
                          <a:spcPct val="100000"/>
                        </a:lnSpc>
                      </a:pPr>
                      <a:r>
                        <a:rPr lang="en-US" sz="1500" b="0" kern="1200" baseline="0" dirty="0" smtClean="0">
                          <a:solidFill>
                            <a:schemeClr val="tx1"/>
                          </a:solidFill>
                          <a:latin typeface="+mj-lt"/>
                          <a:ea typeface="+mn-ea"/>
                          <a:cs typeface="Times New Roman" pitchFamily="18" charset="0"/>
                        </a:rPr>
                        <a:t>Diabetes</a:t>
                      </a:r>
                      <a:endParaRPr lang="en-IN" sz="1500" b="0" dirty="0">
                        <a:latin typeface="+mj-lt"/>
                        <a:cs typeface="Times New Roman" pitchFamily="18" charset="0"/>
                      </a:endParaRPr>
                    </a:p>
                  </a:txBody>
                  <a:tcPr marL="68580" marR="6858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IN" sz="1500" b="1" i="0" u="none" strike="noStrike" dirty="0">
                          <a:solidFill>
                            <a:srgbClr val="000000"/>
                          </a:solidFill>
                          <a:effectLst/>
                          <a:latin typeface="Calibri"/>
                        </a:rPr>
                        <a:t>236808</a:t>
                      </a:r>
                    </a:p>
                  </a:txBody>
                  <a:tcPr marL="8792" marR="8792"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ii</a:t>
                      </a:r>
                      <a:endParaRPr lang="en-IN" sz="1500" b="0" kern="1200" dirty="0">
                        <a:solidFill>
                          <a:schemeClr val="tx1"/>
                        </a:solidFill>
                        <a:latin typeface="+mj-lt"/>
                        <a:ea typeface="+mn-ea"/>
                        <a:cs typeface="Times New Roman" pitchFamily="18" charset="0"/>
                      </a:endParaRPr>
                    </a:p>
                  </a:txBody>
                  <a:tcPr marL="68580" marR="68580"/>
                </a:tc>
                <a:tc>
                  <a:txBody>
                    <a:bodyPr/>
                    <a:lstStyle/>
                    <a:p>
                      <a:pPr algn="l">
                        <a:lnSpc>
                          <a:spcPct val="100000"/>
                        </a:lnSpc>
                      </a:pPr>
                      <a:r>
                        <a:rPr lang="en-US" sz="1500" b="0" kern="1200" baseline="0" dirty="0" smtClean="0">
                          <a:solidFill>
                            <a:schemeClr val="tx1"/>
                          </a:solidFill>
                          <a:latin typeface="+mj-lt"/>
                          <a:ea typeface="+mn-ea"/>
                          <a:cs typeface="Times New Roman" pitchFamily="18" charset="0"/>
                        </a:rPr>
                        <a:t>Hypertension</a:t>
                      </a:r>
                      <a:endParaRPr lang="en-IN" sz="1500" b="0" kern="1200" dirty="0">
                        <a:solidFill>
                          <a:schemeClr val="tx1"/>
                        </a:solidFill>
                        <a:latin typeface="+mj-lt"/>
                        <a:ea typeface="+mn-ea"/>
                        <a:cs typeface="Times New Roman" pitchFamily="18" charset="0"/>
                      </a:endParaRPr>
                    </a:p>
                  </a:txBody>
                  <a:tcPr marL="68580" marR="68580">
                    <a:lnT w="12700" cap="flat" cmpd="sng" algn="ctr">
                      <a:solidFill>
                        <a:schemeClr val="tx1"/>
                      </a:solidFill>
                      <a:prstDash val="solid"/>
                      <a:round/>
                      <a:headEnd type="none" w="med" len="med"/>
                      <a:tailEnd type="none" w="med" len="med"/>
                    </a:lnT>
                  </a:tcPr>
                </a:tc>
                <a:tc>
                  <a:txBody>
                    <a:bodyPr/>
                    <a:lstStyle/>
                    <a:p>
                      <a:pPr algn="ctr" fontAlgn="b"/>
                      <a:r>
                        <a:rPr lang="en-IN" sz="1500" b="1" i="0" u="none" strike="noStrike" dirty="0">
                          <a:solidFill>
                            <a:srgbClr val="000000"/>
                          </a:solidFill>
                          <a:effectLst/>
                          <a:latin typeface="Calibri"/>
                        </a:rPr>
                        <a:t>192715</a:t>
                      </a:r>
                    </a:p>
                  </a:txBody>
                  <a:tcPr marL="8792" marR="8792"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iii</a:t>
                      </a:r>
                      <a:endParaRPr lang="en-IN" sz="1500" b="0" kern="1200" dirty="0">
                        <a:solidFill>
                          <a:schemeClr val="tx1"/>
                        </a:solidFill>
                        <a:latin typeface="+mj-lt"/>
                        <a:ea typeface="+mn-ea"/>
                        <a:cs typeface="Times New Roman" pitchFamily="18" charset="0"/>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0" kern="1200" dirty="0" smtClean="0">
                          <a:solidFill>
                            <a:schemeClr val="tx1"/>
                          </a:solidFill>
                          <a:latin typeface="+mj-lt"/>
                          <a:ea typeface="+mn-ea"/>
                          <a:cs typeface="Times New Roman" pitchFamily="18" charset="0"/>
                        </a:rPr>
                        <a:t>CVDs</a:t>
                      </a:r>
                      <a:endParaRPr lang="en-IN" sz="1500" b="0" kern="1200" dirty="0" smtClean="0">
                        <a:solidFill>
                          <a:schemeClr val="tx1"/>
                        </a:solidFill>
                        <a:latin typeface="+mj-lt"/>
                        <a:ea typeface="+mn-ea"/>
                        <a:cs typeface="Times New Roman" pitchFamily="18" charset="0"/>
                      </a:endParaRPr>
                    </a:p>
                  </a:txBody>
                  <a:tcPr marL="68580" marR="68580"/>
                </a:tc>
                <a:tc>
                  <a:txBody>
                    <a:bodyPr/>
                    <a:lstStyle/>
                    <a:p>
                      <a:pPr algn="ctr" fontAlgn="b"/>
                      <a:r>
                        <a:rPr lang="en-IN" sz="1500" b="1" i="0" u="none" strike="noStrike" dirty="0">
                          <a:solidFill>
                            <a:srgbClr val="000000"/>
                          </a:solidFill>
                          <a:effectLst/>
                          <a:latin typeface="Calibri"/>
                        </a:rPr>
                        <a:t>8010</a:t>
                      </a:r>
                    </a:p>
                  </a:txBody>
                  <a:tcPr marL="8792" marR="8792" marT="9525" marB="0" anchor="b">
                    <a:lnT w="12700" cap="flat" cmpd="sng" algn="ctr">
                      <a:solidFill>
                        <a:schemeClr val="tx1"/>
                      </a:solidFill>
                      <a:prstDash val="solid"/>
                      <a:round/>
                      <a:headEnd type="none" w="med" len="med"/>
                      <a:tailEnd type="none" w="med" len="med"/>
                    </a:lnT>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3</a:t>
                      </a:r>
                      <a:endParaRPr lang="en-IN" sz="1500" b="0" kern="1200" dirty="0">
                        <a:solidFill>
                          <a:schemeClr val="tx1"/>
                        </a:solidFill>
                        <a:latin typeface="+mj-lt"/>
                        <a:ea typeface="+mn-ea"/>
                        <a:cs typeface="Times New Roman" pitchFamily="18" charset="0"/>
                      </a:endParaRPr>
                    </a:p>
                  </a:txBody>
                  <a:tcPr marL="68580" marR="68580"/>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500" b="1" kern="1200" dirty="0" smtClean="0">
                          <a:solidFill>
                            <a:schemeClr val="tx1"/>
                          </a:solidFill>
                          <a:latin typeface="+mj-lt"/>
                          <a:ea typeface="+mn-ea"/>
                          <a:cs typeface="Times New Roman" pitchFamily="18" charset="0"/>
                        </a:rPr>
                        <a:t>No. of New patients</a:t>
                      </a:r>
                      <a:r>
                        <a:rPr lang="en-IN" sz="1500" b="1" kern="1200" baseline="0" dirty="0" smtClean="0">
                          <a:solidFill>
                            <a:schemeClr val="tx1"/>
                          </a:solidFill>
                          <a:latin typeface="+mj-lt"/>
                          <a:ea typeface="+mn-ea"/>
                          <a:cs typeface="Times New Roman" pitchFamily="18" charset="0"/>
                        </a:rPr>
                        <a:t> initiated on treatment</a:t>
                      </a:r>
                      <a:endParaRPr lang="en-IN" sz="1500" b="1" kern="1200" dirty="0" smtClean="0">
                        <a:solidFill>
                          <a:schemeClr val="tx1"/>
                        </a:solidFill>
                        <a:latin typeface="+mj-lt"/>
                        <a:ea typeface="+mn-ea"/>
                        <a:cs typeface="Times New Roman" pitchFamily="18" charset="0"/>
                      </a:endParaRPr>
                    </a:p>
                  </a:txBody>
                  <a:tcPr marL="68580" marR="68580"/>
                </a:tc>
                <a:tc hMerge="1">
                  <a:txBody>
                    <a:bodyPr/>
                    <a:lstStyle/>
                    <a:p>
                      <a:endParaRPr lang="en-IN"/>
                    </a:p>
                  </a:txBody>
                  <a:tcP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a:t>
                      </a:r>
                      <a:endParaRPr lang="en-IN" sz="1500" b="0" kern="1200" dirty="0">
                        <a:solidFill>
                          <a:schemeClr val="tx1"/>
                        </a:solidFill>
                        <a:latin typeface="+mj-lt"/>
                        <a:ea typeface="+mn-ea"/>
                        <a:cs typeface="Times New Roman" pitchFamily="18" charset="0"/>
                      </a:endParaRPr>
                    </a:p>
                  </a:txBody>
                  <a:tcPr marL="68580" marR="68580"/>
                </a:tc>
                <a:tc>
                  <a:txBody>
                    <a:bodyPr/>
                    <a:lstStyle/>
                    <a:p>
                      <a:pPr algn="l">
                        <a:lnSpc>
                          <a:spcPct val="100000"/>
                        </a:lnSpc>
                      </a:pPr>
                      <a:r>
                        <a:rPr lang="en-US" sz="1500" b="0" kern="1200" baseline="0" dirty="0" smtClean="0">
                          <a:solidFill>
                            <a:schemeClr val="tx1"/>
                          </a:solidFill>
                          <a:latin typeface="+mj-lt"/>
                          <a:ea typeface="+mn-ea"/>
                          <a:cs typeface="Times New Roman" pitchFamily="18" charset="0"/>
                        </a:rPr>
                        <a:t>Diabetes</a:t>
                      </a:r>
                      <a:endParaRPr lang="en-IN" sz="1500" b="0" dirty="0">
                        <a:latin typeface="+mj-lt"/>
                        <a:cs typeface="Times New Roman" pitchFamily="18" charset="0"/>
                      </a:endParaRPr>
                    </a:p>
                  </a:txBody>
                  <a:tcPr marL="68580" marR="68580"/>
                </a:tc>
                <a:tc>
                  <a:txBody>
                    <a:bodyPr/>
                    <a:lstStyle/>
                    <a:p>
                      <a:pPr algn="ctr" fontAlgn="b"/>
                      <a:r>
                        <a:rPr lang="en-IN" sz="1500" b="1" i="0" u="none" strike="noStrike" dirty="0">
                          <a:solidFill>
                            <a:srgbClr val="000000"/>
                          </a:solidFill>
                          <a:effectLst/>
                          <a:latin typeface="Calibri"/>
                        </a:rPr>
                        <a:t>178562</a:t>
                      </a:r>
                    </a:p>
                  </a:txBody>
                  <a:tcPr marL="8792" marR="8792" marT="9525" marB="0" anchor="b"/>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ii</a:t>
                      </a:r>
                      <a:endParaRPr lang="en-IN" sz="1500" b="0" kern="1200" dirty="0">
                        <a:solidFill>
                          <a:schemeClr val="tx1"/>
                        </a:solidFill>
                        <a:latin typeface="+mj-lt"/>
                        <a:ea typeface="+mn-ea"/>
                        <a:cs typeface="Times New Roman" pitchFamily="18" charset="0"/>
                      </a:endParaRPr>
                    </a:p>
                  </a:txBody>
                  <a:tcPr marL="68580" marR="68580"/>
                </a:tc>
                <a:tc>
                  <a:txBody>
                    <a:bodyPr/>
                    <a:lstStyle/>
                    <a:p>
                      <a:pPr algn="l">
                        <a:lnSpc>
                          <a:spcPct val="100000"/>
                        </a:lnSpc>
                      </a:pPr>
                      <a:r>
                        <a:rPr lang="en-US" sz="1500" b="0" kern="1200" baseline="0" dirty="0" smtClean="0">
                          <a:solidFill>
                            <a:schemeClr val="tx1"/>
                          </a:solidFill>
                          <a:latin typeface="+mj-lt"/>
                          <a:ea typeface="+mn-ea"/>
                          <a:cs typeface="Times New Roman" pitchFamily="18" charset="0"/>
                        </a:rPr>
                        <a:t>Hypertension</a:t>
                      </a:r>
                      <a:endParaRPr lang="en-IN" sz="1500" b="0" kern="1200" dirty="0">
                        <a:solidFill>
                          <a:schemeClr val="tx1"/>
                        </a:solidFill>
                        <a:latin typeface="+mj-lt"/>
                        <a:ea typeface="+mn-ea"/>
                        <a:cs typeface="Times New Roman" pitchFamily="18" charset="0"/>
                      </a:endParaRPr>
                    </a:p>
                  </a:txBody>
                  <a:tcPr marL="68580" marR="68580"/>
                </a:tc>
                <a:tc>
                  <a:txBody>
                    <a:bodyPr/>
                    <a:lstStyle/>
                    <a:p>
                      <a:pPr algn="ctr" fontAlgn="b"/>
                      <a:r>
                        <a:rPr lang="en-IN" sz="1500" b="1" i="0" u="none" strike="noStrike" dirty="0">
                          <a:solidFill>
                            <a:srgbClr val="000000"/>
                          </a:solidFill>
                          <a:effectLst/>
                          <a:latin typeface="Calibri"/>
                        </a:rPr>
                        <a:t>141705</a:t>
                      </a:r>
                    </a:p>
                  </a:txBody>
                  <a:tcPr marL="8792" marR="8792" marT="9525" marB="0" anchor="b"/>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iii</a:t>
                      </a:r>
                      <a:endParaRPr lang="en-IN" sz="1500" b="0" kern="1200" dirty="0">
                        <a:solidFill>
                          <a:schemeClr val="tx1"/>
                        </a:solidFill>
                        <a:latin typeface="+mj-lt"/>
                        <a:ea typeface="+mn-ea"/>
                        <a:cs typeface="Times New Roman" pitchFamily="18" charset="0"/>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0" kern="1200" dirty="0" smtClean="0">
                          <a:solidFill>
                            <a:schemeClr val="tx1"/>
                          </a:solidFill>
                          <a:latin typeface="+mj-lt"/>
                          <a:ea typeface="+mn-ea"/>
                          <a:cs typeface="Times New Roman" pitchFamily="18" charset="0"/>
                        </a:rPr>
                        <a:t>CVDs</a:t>
                      </a:r>
                      <a:endParaRPr lang="en-IN" sz="1500" b="0" kern="1200" dirty="0" smtClean="0">
                        <a:solidFill>
                          <a:schemeClr val="tx1"/>
                        </a:solidFill>
                        <a:latin typeface="+mj-lt"/>
                        <a:ea typeface="+mn-ea"/>
                        <a:cs typeface="Times New Roman" pitchFamily="18" charset="0"/>
                      </a:endParaRPr>
                    </a:p>
                  </a:txBody>
                  <a:tcPr marL="68580" marR="68580"/>
                </a:tc>
                <a:tc>
                  <a:txBody>
                    <a:bodyPr/>
                    <a:lstStyle/>
                    <a:p>
                      <a:pPr algn="ctr" fontAlgn="b"/>
                      <a:r>
                        <a:rPr lang="en-IN" sz="1500" b="1" i="0" u="none" strike="noStrike" dirty="0">
                          <a:solidFill>
                            <a:srgbClr val="000000"/>
                          </a:solidFill>
                          <a:effectLst/>
                          <a:latin typeface="Calibri"/>
                        </a:rPr>
                        <a:t>6137</a:t>
                      </a:r>
                    </a:p>
                  </a:txBody>
                  <a:tcPr marL="8792" marR="8792" marT="9525" marB="0" anchor="b"/>
                </a:tc>
              </a:tr>
              <a:tr h="548640">
                <a:tc>
                  <a:txBody>
                    <a:bodyPr/>
                    <a:lstStyle/>
                    <a:p>
                      <a:pPr algn="ctr">
                        <a:lnSpc>
                          <a:spcPct val="100000"/>
                        </a:lnSpc>
                      </a:pPr>
                      <a:r>
                        <a:rPr lang="en-IN" sz="1500" b="0" kern="1200" dirty="0" smtClean="0">
                          <a:solidFill>
                            <a:schemeClr val="tx1"/>
                          </a:solidFill>
                          <a:latin typeface="+mj-lt"/>
                          <a:ea typeface="+mn-ea"/>
                          <a:cs typeface="Times New Roman" pitchFamily="18" charset="0"/>
                        </a:rPr>
                        <a:t>4</a:t>
                      </a:r>
                      <a:endParaRPr lang="en-IN" sz="1500" b="0" kern="1200" dirty="0">
                        <a:solidFill>
                          <a:schemeClr val="tx1"/>
                        </a:solidFill>
                        <a:latin typeface="+mj-lt"/>
                        <a:ea typeface="+mn-ea"/>
                        <a:cs typeface="Times New Roman" pitchFamily="18" charset="0"/>
                      </a:endParaRPr>
                    </a:p>
                  </a:txBody>
                  <a:tcPr marL="68580" marR="6858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0" kern="1200" dirty="0" smtClean="0">
                          <a:solidFill>
                            <a:schemeClr val="tx1"/>
                          </a:solidFill>
                          <a:latin typeface="+mj-lt"/>
                          <a:ea typeface="+mn-ea"/>
                          <a:cs typeface="Times New Roman" pitchFamily="18" charset="0"/>
                        </a:rPr>
                        <a:t> No of persons counseled for Health Promotion and Prevention of NCDs</a:t>
                      </a:r>
                    </a:p>
                  </a:txBody>
                  <a:tcPr marL="68580" marR="68580"/>
                </a:tc>
                <a:tc>
                  <a:txBody>
                    <a:bodyPr/>
                    <a:lstStyle/>
                    <a:p>
                      <a:pPr algn="ctr">
                        <a:lnSpc>
                          <a:spcPct val="100000"/>
                        </a:lnSpc>
                      </a:pPr>
                      <a:r>
                        <a:rPr lang="en-IN" sz="1500" b="1" kern="1200" dirty="0" smtClean="0">
                          <a:solidFill>
                            <a:schemeClr val="tx1"/>
                          </a:solidFill>
                          <a:latin typeface="+mj-lt"/>
                          <a:ea typeface="+mn-ea"/>
                          <a:cs typeface="Times New Roman" pitchFamily="18" charset="0"/>
                        </a:rPr>
                        <a:t>537631</a:t>
                      </a:r>
                      <a:endParaRPr lang="en-IN" sz="1500" b="1" kern="1200" dirty="0">
                        <a:solidFill>
                          <a:schemeClr val="tx1"/>
                        </a:solidFill>
                        <a:latin typeface="+mj-lt"/>
                        <a:ea typeface="+mn-ea"/>
                        <a:cs typeface="Times New Roman" pitchFamily="18" charset="0"/>
                      </a:endParaRPr>
                    </a:p>
                  </a:txBody>
                  <a:tcPr marL="68580" marR="68580" anchor="ctr"/>
                </a:tc>
              </a:tr>
              <a:tr h="320040">
                <a:tc>
                  <a:txBody>
                    <a:bodyPr/>
                    <a:lstStyle/>
                    <a:p>
                      <a:pPr algn="ctr">
                        <a:lnSpc>
                          <a:spcPct val="100000"/>
                        </a:lnSpc>
                      </a:pPr>
                      <a:r>
                        <a:rPr lang="en-IN" sz="1500" b="0" kern="1200" dirty="0" smtClean="0">
                          <a:solidFill>
                            <a:schemeClr val="tx1"/>
                          </a:solidFill>
                          <a:latin typeface="+mj-lt"/>
                          <a:ea typeface="+mn-ea"/>
                          <a:cs typeface="Times New Roman" pitchFamily="18" charset="0"/>
                        </a:rPr>
                        <a:t>5</a:t>
                      </a:r>
                      <a:endParaRPr lang="en-IN" sz="1500" b="0" kern="1200" dirty="0">
                        <a:solidFill>
                          <a:schemeClr val="tx1"/>
                        </a:solidFill>
                        <a:latin typeface="+mj-lt"/>
                        <a:ea typeface="+mn-ea"/>
                        <a:cs typeface="Times New Roman" pitchFamily="18" charset="0"/>
                      </a:endParaRPr>
                    </a:p>
                  </a:txBody>
                  <a:tcPr marL="68580" marR="6858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0" kern="1200" dirty="0" smtClean="0">
                          <a:solidFill>
                            <a:schemeClr val="tx1"/>
                          </a:solidFill>
                          <a:latin typeface="+mj-lt"/>
                          <a:ea typeface="+mn-ea"/>
                          <a:cs typeface="Times New Roman" pitchFamily="18" charset="0"/>
                        </a:rPr>
                        <a:t> No. of Patients attended for Physiotherapy</a:t>
                      </a:r>
                    </a:p>
                  </a:txBody>
                  <a:tcPr marL="68580" marR="68580"/>
                </a:tc>
                <a:tc>
                  <a:txBody>
                    <a:bodyPr/>
                    <a:lstStyle/>
                    <a:p>
                      <a:pPr algn="ctr">
                        <a:lnSpc>
                          <a:spcPct val="100000"/>
                        </a:lnSpc>
                      </a:pPr>
                      <a:r>
                        <a:rPr lang="en-IN" sz="1500" b="1" kern="1200" dirty="0" smtClean="0">
                          <a:solidFill>
                            <a:schemeClr val="tx1"/>
                          </a:solidFill>
                          <a:latin typeface="+mj-lt"/>
                          <a:ea typeface="+mn-ea"/>
                          <a:cs typeface="Times New Roman" pitchFamily="18" charset="0"/>
                        </a:rPr>
                        <a:t>117311</a:t>
                      </a:r>
                      <a:endParaRPr lang="en-IN" sz="1500" b="1" kern="1200" dirty="0">
                        <a:solidFill>
                          <a:schemeClr val="tx1"/>
                        </a:solidFill>
                        <a:latin typeface="+mj-lt"/>
                        <a:ea typeface="+mn-ea"/>
                        <a:cs typeface="Times New Roman" pitchFamily="18" charset="0"/>
                      </a:endParaRPr>
                    </a:p>
                  </a:txBody>
                  <a:tcPr marL="68580" marR="68580" anchor="ctr"/>
                </a:tc>
              </a:tr>
            </a:tbl>
          </a:graphicData>
        </a:graphic>
      </p:graphicFrame>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Management Information system</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Operational Activities With Scope</a:t>
            </a:r>
            <a:endParaRPr lang="en-IN" sz="2800" b="1" dirty="0" smtClean="0">
              <a:solidFill>
                <a:schemeClr val="bg1"/>
              </a:solidFill>
              <a:ea typeface="League Spartan" charset="0"/>
              <a:cs typeface="Times New Roman" pitchFamily="18" charset="0"/>
            </a:endParaRPr>
          </a:p>
        </p:txBody>
      </p:sp>
      <p:graphicFrame>
        <p:nvGraphicFramePr>
          <p:cNvPr id="7" name="Table 6"/>
          <p:cNvGraphicFramePr>
            <a:graphicFrameLocks noGrp="1"/>
          </p:cNvGraphicFramePr>
          <p:nvPr>
            <p:extLst>
              <p:ext uri="{D42A27DB-BD31-4B8C-83A1-F6EECF244321}">
                <p14:modId xmlns="" xmlns:p14="http://schemas.microsoft.com/office/powerpoint/2010/main" val="624065811"/>
              </p:ext>
            </p:extLst>
          </p:nvPr>
        </p:nvGraphicFramePr>
        <p:xfrm>
          <a:off x="304800" y="895350"/>
          <a:ext cx="8458200" cy="3728614"/>
        </p:xfrm>
        <a:graphic>
          <a:graphicData uri="http://schemas.openxmlformats.org/drawingml/2006/table">
            <a:tbl>
              <a:tblPr firstRow="1" bandRow="1">
                <a:tableStyleId>{5C22544A-7EE6-4342-B048-85BDC9FD1C3A}</a:tableStyleId>
              </a:tblPr>
              <a:tblGrid>
                <a:gridCol w="533400">
                  <a:extLst>
                    <a:ext uri="{9D8B030D-6E8A-4147-A177-3AD203B41FA5}">
                      <a16:colId xmlns="" xmlns:a16="http://schemas.microsoft.com/office/drawing/2014/main" val="20000"/>
                    </a:ext>
                  </a:extLst>
                </a:gridCol>
                <a:gridCol w="1295400">
                  <a:extLst>
                    <a:ext uri="{9D8B030D-6E8A-4147-A177-3AD203B41FA5}">
                      <a16:colId xmlns="" xmlns:a16="http://schemas.microsoft.com/office/drawing/2014/main" val="20001"/>
                    </a:ext>
                  </a:extLst>
                </a:gridCol>
                <a:gridCol w="6629400">
                  <a:extLst>
                    <a:ext uri="{9D8B030D-6E8A-4147-A177-3AD203B41FA5}">
                      <a16:colId xmlns="" xmlns:a16="http://schemas.microsoft.com/office/drawing/2014/main" val="20002"/>
                    </a:ext>
                  </a:extLst>
                </a:gridCol>
              </a:tblGrid>
              <a:tr h="516798">
                <a:tc>
                  <a:txBody>
                    <a:bodyPr/>
                    <a:lstStyle/>
                    <a:p>
                      <a:pPr algn="ctr"/>
                      <a:r>
                        <a:rPr lang="en-US" sz="1400" dirty="0">
                          <a:solidFill>
                            <a:schemeClr val="tx1"/>
                          </a:solidFill>
                        </a:rPr>
                        <a:t>Sr. No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solidFill>
                            <a:schemeClr val="tx1"/>
                          </a:solidFill>
                        </a:rPr>
                        <a:t>Activity Name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a:solidFill>
                            <a:schemeClr val="tx1"/>
                          </a:solidFill>
                        </a:rPr>
                        <a:t>Details with scope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0"/>
                  </a:ext>
                </a:extLst>
              </a:tr>
              <a:tr h="1073349">
                <a:tc>
                  <a:txBody>
                    <a:bodyPr/>
                    <a:lstStyle/>
                    <a:p>
                      <a:pPr algn="just"/>
                      <a:r>
                        <a:rPr lang="en-US" sz="1400" dirty="0"/>
                        <a:t>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400" dirty="0" smtClean="0"/>
                        <a:t>HMIS Portal 2.0</a:t>
                      </a:r>
                      <a:endParaRPr lang="en-US" sz="1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400" dirty="0"/>
                        <a:t>Run and maintained by </a:t>
                      </a:r>
                      <a:r>
                        <a:rPr lang="en-US" sz="1400" dirty="0" err="1"/>
                        <a:t>MoHFW</a:t>
                      </a:r>
                      <a:r>
                        <a:rPr lang="en-US" sz="1400" dirty="0"/>
                        <a:t> </a:t>
                      </a:r>
                      <a:r>
                        <a:rPr lang="en-US" sz="1400" dirty="0" smtClean="0"/>
                        <a:t>and </a:t>
                      </a:r>
                      <a:r>
                        <a:rPr lang="en-US" sz="1400" dirty="0"/>
                        <a:t>required</a:t>
                      </a:r>
                      <a:r>
                        <a:rPr lang="en-US" sz="1400" baseline="0" dirty="0"/>
                        <a:t> data entry/</a:t>
                      </a:r>
                      <a:r>
                        <a:rPr lang="en-US" sz="1400" baseline="0" dirty="0" err="1"/>
                        <a:t>updation</a:t>
                      </a:r>
                      <a:r>
                        <a:rPr lang="en-US" sz="1400" baseline="0" dirty="0"/>
                        <a:t> for infrastructure and </a:t>
                      </a:r>
                      <a:r>
                        <a:rPr lang="en-US" sz="1400" baseline="0" dirty="0" smtClean="0"/>
                        <a:t>Monthly service </a:t>
                      </a:r>
                      <a:r>
                        <a:rPr lang="en-US" sz="1400" baseline="0" dirty="0"/>
                        <a:t>delivery details on part of every Health Facility done from whole state on </a:t>
                      </a:r>
                      <a:r>
                        <a:rPr lang="en-US" sz="1400" baseline="0" dirty="0" smtClean="0"/>
                        <a:t>monthly </a:t>
                      </a:r>
                      <a:r>
                        <a:rPr lang="en-US" sz="1400" baseline="0" dirty="0"/>
                        <a:t>interval. Source data for DH </a:t>
                      </a:r>
                      <a:r>
                        <a:rPr lang="en-US" sz="1400" baseline="0" dirty="0" smtClean="0"/>
                        <a:t>Ranking, CHC-PHC grading, PM Dashboard, NITI </a:t>
                      </a:r>
                      <a:r>
                        <a:rPr lang="en-US" sz="1400" baseline="0" dirty="0" err="1" smtClean="0"/>
                        <a:t>Aayog</a:t>
                      </a:r>
                      <a:r>
                        <a:rPr lang="en-US" sz="1400" baseline="0" dirty="0" smtClean="0"/>
                        <a:t> etc. and conditionality. In FY 2022-23, average 99.37% public health facilities reported Monthly MIS data </a:t>
                      </a:r>
                      <a:r>
                        <a:rPr lang="en-US" sz="1400" baseline="0" dirty="0" err="1" smtClean="0"/>
                        <a:t>upto</a:t>
                      </a:r>
                      <a:r>
                        <a:rPr lang="en-US" sz="1400" baseline="0" dirty="0" smtClean="0"/>
                        <a:t> Sep 22 as well as 99.40% health facilities reported infrastructure data.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838854">
                <a:tc>
                  <a:txBody>
                    <a:bodyPr/>
                    <a:lstStyle/>
                    <a:p>
                      <a:pPr algn="just"/>
                      <a:r>
                        <a:rPr lang="en-US" sz="1400" dirty="0"/>
                        <a:t>2.</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400" dirty="0" smtClean="0"/>
                        <a:t>RCH Portal </a:t>
                      </a:r>
                    </a:p>
                    <a:p>
                      <a:pPr algn="just"/>
                      <a:r>
                        <a:rPr lang="en-US" sz="1400" dirty="0" smtClean="0"/>
                        <a:t>&amp;</a:t>
                      </a:r>
                    </a:p>
                    <a:p>
                      <a:pPr algn="just"/>
                      <a:r>
                        <a:rPr lang="en-US" sz="1400" dirty="0" smtClean="0"/>
                        <a:t>ANMOL App Rollout</a:t>
                      </a:r>
                      <a:endParaRPr lang="en-US" sz="1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400" baseline="0" dirty="0" smtClean="0"/>
                        <a:t>RCH Portal is currently operational in whole state. </a:t>
                      </a:r>
                      <a:r>
                        <a:rPr lang="en-US" sz="1400" dirty="0" smtClean="0"/>
                        <a:t>Run </a:t>
                      </a:r>
                      <a:r>
                        <a:rPr lang="en-US" sz="1400" dirty="0"/>
                        <a:t>and maintained by </a:t>
                      </a:r>
                      <a:r>
                        <a:rPr lang="en-US" sz="1400" dirty="0" err="1"/>
                        <a:t>MoHFW</a:t>
                      </a:r>
                      <a:r>
                        <a:rPr lang="en-US" sz="1400" dirty="0"/>
                        <a:t>  and required</a:t>
                      </a:r>
                      <a:r>
                        <a:rPr lang="en-US" sz="1400" baseline="0" dirty="0"/>
                        <a:t> expected Mother, Child and Mother data entered from all blocks of State collected and compiled by Health Workers as ASHA &amp; ANMs. </a:t>
                      </a:r>
                      <a:r>
                        <a:rPr lang="en-US" sz="1400" baseline="0" dirty="0" smtClean="0"/>
                        <a:t>In FY 2022-23 as on 31.10.2022, registration coverage of pregnant women is </a:t>
                      </a:r>
                      <a:r>
                        <a:rPr lang="en-US" sz="1400" b="0" i="0" u="none" strike="noStrike" dirty="0" smtClean="0">
                          <a:solidFill>
                            <a:srgbClr val="000000"/>
                          </a:solidFill>
                          <a:latin typeface="+mn-lt"/>
                        </a:rPr>
                        <a:t>41.29%</a:t>
                      </a:r>
                      <a:r>
                        <a:rPr lang="en-US" sz="1400" baseline="0" dirty="0" smtClean="0"/>
                        <a:t> and </a:t>
                      </a:r>
                      <a:r>
                        <a:rPr lang="en-US" sz="1400" b="0" baseline="0" dirty="0" smtClean="0"/>
                        <a:t>children is </a:t>
                      </a:r>
                      <a:r>
                        <a:rPr lang="en-US" sz="1400" b="0" i="0" u="none" strike="noStrike" dirty="0" smtClean="0">
                          <a:solidFill>
                            <a:srgbClr val="000000"/>
                          </a:solidFill>
                          <a:latin typeface="+mn-lt"/>
                        </a:rPr>
                        <a:t>41.12%</a:t>
                      </a:r>
                      <a:r>
                        <a:rPr lang="en-US" sz="1400" b="0" baseline="0" dirty="0" smtClean="0"/>
                        <a:t>. </a:t>
                      </a:r>
                    </a:p>
                    <a:p>
                      <a:pPr algn="just"/>
                      <a:endParaRPr lang="en-US" sz="1400" baseline="0" dirty="0" smtClean="0"/>
                    </a:p>
                    <a:p>
                      <a:pPr algn="just"/>
                      <a:r>
                        <a:rPr lang="en-US" sz="1400" baseline="0" dirty="0" smtClean="0"/>
                        <a:t>ANMOL </a:t>
                      </a:r>
                      <a:r>
                        <a:rPr lang="en-US" sz="1400" baseline="0" dirty="0"/>
                        <a:t>Application </a:t>
                      </a:r>
                      <a:r>
                        <a:rPr lang="en-US" sz="1400" baseline="0" dirty="0" smtClean="0"/>
                        <a:t>implemented in all districts of state. </a:t>
                      </a:r>
                      <a:r>
                        <a:rPr lang="en-US" sz="1400" baseline="0" dirty="0" smtClean="0">
                          <a:solidFill>
                            <a:srgbClr val="FF0000"/>
                          </a:solidFill>
                        </a:rPr>
                        <a:t> </a:t>
                      </a:r>
                      <a:endParaRPr lang="en-US" sz="1400" dirty="0">
                        <a:solidFill>
                          <a:srgbClr val="FF0000"/>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bl>
          </a:graphicData>
        </a:graphic>
      </p:graphicFrame>
    </p:spTree>
    <p:extLst>
      <p:ext uri="{BB962C8B-B14F-4D97-AF65-F5344CB8AC3E}">
        <p14:creationId xmlns="" xmlns:p14="http://schemas.microsoft.com/office/powerpoint/2010/main" val="370679915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US" sz="2800" b="1" dirty="0" smtClean="0">
                <a:solidFill>
                  <a:schemeClr val="bg1"/>
                </a:solidFill>
              </a:rPr>
              <a:t>Operational Activities With Scope</a:t>
            </a:r>
            <a:endParaRPr lang="en-IN" sz="2800" b="1" dirty="0" smtClean="0">
              <a:solidFill>
                <a:schemeClr val="bg1"/>
              </a:solidFill>
              <a:ea typeface="League Spartan" charset="0"/>
              <a:cs typeface="Times New Roman" pitchFamily="18" charset="0"/>
            </a:endParaRPr>
          </a:p>
        </p:txBody>
      </p:sp>
      <p:graphicFrame>
        <p:nvGraphicFramePr>
          <p:cNvPr id="3" name="Table 2"/>
          <p:cNvGraphicFramePr>
            <a:graphicFrameLocks noGrp="1"/>
          </p:cNvGraphicFramePr>
          <p:nvPr>
            <p:extLst>
              <p:ext uri="{D42A27DB-BD31-4B8C-83A1-F6EECF244321}">
                <p14:modId xmlns="" xmlns:p14="http://schemas.microsoft.com/office/powerpoint/2010/main" val="1551970581"/>
              </p:ext>
            </p:extLst>
          </p:nvPr>
        </p:nvGraphicFramePr>
        <p:xfrm>
          <a:off x="228600" y="790203"/>
          <a:ext cx="8659689" cy="4216074"/>
        </p:xfrm>
        <a:graphic>
          <a:graphicData uri="http://schemas.openxmlformats.org/drawingml/2006/table">
            <a:tbl>
              <a:tblPr firstRow="1" bandRow="1">
                <a:tableStyleId>{5C22544A-7EE6-4342-B048-85BDC9FD1C3A}</a:tableStyleId>
              </a:tblPr>
              <a:tblGrid>
                <a:gridCol w="541231">
                  <a:extLst>
                    <a:ext uri="{9D8B030D-6E8A-4147-A177-3AD203B41FA5}">
                      <a16:colId xmlns="" xmlns:a16="http://schemas.microsoft.com/office/drawing/2014/main" val="20000"/>
                    </a:ext>
                  </a:extLst>
                </a:gridCol>
                <a:gridCol w="1314417">
                  <a:extLst>
                    <a:ext uri="{9D8B030D-6E8A-4147-A177-3AD203B41FA5}">
                      <a16:colId xmlns="" xmlns:a16="http://schemas.microsoft.com/office/drawing/2014/main" val="20001"/>
                    </a:ext>
                  </a:extLst>
                </a:gridCol>
                <a:gridCol w="6804041">
                  <a:extLst>
                    <a:ext uri="{9D8B030D-6E8A-4147-A177-3AD203B41FA5}">
                      <a16:colId xmlns="" xmlns:a16="http://schemas.microsoft.com/office/drawing/2014/main" val="20002"/>
                    </a:ext>
                  </a:extLst>
                </a:gridCol>
              </a:tblGrid>
              <a:tr h="502500">
                <a:tc>
                  <a:txBody>
                    <a:bodyPr/>
                    <a:lstStyle/>
                    <a:p>
                      <a:pPr algn="ctr"/>
                      <a:r>
                        <a:rPr lang="en-US" sz="1200" dirty="0">
                          <a:solidFill>
                            <a:schemeClr val="tx1"/>
                          </a:solidFill>
                        </a:rPr>
                        <a:t>Sr. No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solidFill>
                            <a:schemeClr val="tx1"/>
                          </a:solidFill>
                        </a:rPr>
                        <a:t>Activity Name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200" dirty="0">
                          <a:solidFill>
                            <a:schemeClr val="tx1"/>
                          </a:solidFill>
                        </a:rPr>
                        <a:t>Details with scope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0"/>
                  </a:ext>
                </a:extLst>
              </a:tr>
              <a:tr h="1306073">
                <a:tc>
                  <a:txBody>
                    <a:bodyPr/>
                    <a:lstStyle/>
                    <a:p>
                      <a:pPr algn="just"/>
                      <a:r>
                        <a:rPr lang="en-US" sz="1200" dirty="0"/>
                        <a:t>3</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200" dirty="0" smtClean="0"/>
                        <a:t>DVDMS</a:t>
                      </a:r>
                      <a:endParaRPr lang="en-US" sz="1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dk1"/>
                          </a:solidFill>
                          <a:effectLst/>
                          <a:latin typeface="+mn-lt"/>
                          <a:ea typeface="+mn-ea"/>
                          <a:cs typeface="+mn-cs"/>
                        </a:rPr>
                        <a:t>A web based drug supply chain management application deals with Purchase, Inventory Management &amp; Distribution of various drugs, vaccines, sutures and surgical items to various District Drug Warehouses (DWH) and Public Health Facilities of State (DH their sub stores like CHC and PHC) operational in all District HQ level  from July 2017. Operational implementation of same facility up to CHC/PHC/BPHC/UPHC and 10,000 HWC center   has been completed  and rest of HWC has been process in Financial Year 2022-23. 434 number of Centralized Purchase order generated for RS 231.42  </a:t>
                      </a:r>
                      <a:r>
                        <a:rPr lang="en-US" sz="1200" b="0" i="0" kern="1200" dirty="0" err="1" smtClean="0">
                          <a:solidFill>
                            <a:schemeClr val="dk1"/>
                          </a:solidFill>
                          <a:effectLst/>
                          <a:latin typeface="+mn-lt"/>
                          <a:ea typeface="+mn-ea"/>
                          <a:cs typeface="+mn-cs"/>
                        </a:rPr>
                        <a:t>crore</a:t>
                      </a:r>
                      <a:r>
                        <a:rPr lang="en-US" sz="1200" b="0" i="0" kern="1200" dirty="0" smtClean="0">
                          <a:solidFill>
                            <a:schemeClr val="dk1"/>
                          </a:solidFill>
                          <a:effectLst/>
                          <a:latin typeface="+mn-lt"/>
                          <a:ea typeface="+mn-ea"/>
                          <a:cs typeface="+mn-cs"/>
                        </a:rPr>
                        <a:t>  till 2</a:t>
                      </a:r>
                      <a:r>
                        <a:rPr lang="en-US" sz="1200" b="0" i="0" kern="1200" baseline="30000" dirty="0" smtClean="0">
                          <a:solidFill>
                            <a:schemeClr val="dk1"/>
                          </a:solidFill>
                          <a:effectLst/>
                          <a:latin typeface="+mn-lt"/>
                          <a:ea typeface="+mn-ea"/>
                          <a:cs typeface="+mn-cs"/>
                        </a:rPr>
                        <a:t>nd</a:t>
                      </a:r>
                      <a:r>
                        <a:rPr lang="en-US" sz="1200" b="0" i="0" kern="1200" dirty="0" smtClean="0">
                          <a:solidFill>
                            <a:schemeClr val="dk1"/>
                          </a:solidFill>
                          <a:effectLst/>
                          <a:latin typeface="+mn-lt"/>
                          <a:ea typeface="+mn-ea"/>
                          <a:cs typeface="+mn-cs"/>
                        </a:rPr>
                        <a:t> Nov, 2022 for 75 CMO’s, 167 District Hospitals,75 warehouse  &amp; 18 Divisions in </a:t>
                      </a:r>
                      <a:r>
                        <a:rPr lang="en-US" sz="1200" b="0" i="0" kern="1200" dirty="0" err="1" smtClean="0">
                          <a:solidFill>
                            <a:schemeClr val="dk1"/>
                          </a:solidFill>
                          <a:effectLst/>
                          <a:latin typeface="+mn-lt"/>
                          <a:ea typeface="+mn-ea"/>
                          <a:cs typeface="+mn-cs"/>
                        </a:rPr>
                        <a:t>fy</a:t>
                      </a:r>
                      <a:r>
                        <a:rPr lang="en-US" sz="1200" b="0" i="0" kern="1200" dirty="0" smtClean="0">
                          <a:solidFill>
                            <a:schemeClr val="dk1"/>
                          </a:solidFill>
                          <a:effectLst/>
                          <a:latin typeface="+mn-lt"/>
                          <a:ea typeface="+mn-ea"/>
                          <a:cs typeface="+mn-cs"/>
                        </a:rPr>
                        <a:t> 22-23.</a:t>
                      </a:r>
                      <a:endParaRPr lang="en-US" sz="1200" dirty="0">
                        <a:solidFill>
                          <a:srgbClr val="FF0000"/>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54359">
                <a:tc>
                  <a:txBody>
                    <a:bodyPr/>
                    <a:lstStyle/>
                    <a:p>
                      <a:pPr algn="just"/>
                      <a:r>
                        <a:rPr lang="en-US" sz="1200" dirty="0"/>
                        <a:t>4</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smtClean="0"/>
                        <a:t>IT System for Comprehensive Primary Health Care (CPHC)</a:t>
                      </a:r>
                    </a:p>
                    <a:p>
                      <a:pPr algn="ctr"/>
                      <a:r>
                        <a:rPr lang="en-US" sz="1200" b="1" dirty="0" smtClean="0"/>
                        <a:t>&amp; </a:t>
                      </a:r>
                      <a:r>
                        <a:rPr lang="en-US" sz="1200" b="1" dirty="0" err="1" smtClean="0"/>
                        <a:t>eKavach</a:t>
                      </a:r>
                      <a:r>
                        <a:rPr lang="en-US" sz="1200" b="1" dirty="0" smtClean="0"/>
                        <a:t> Mobile Platform</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IN" sz="1200" kern="1200" dirty="0" smtClean="0">
                          <a:solidFill>
                            <a:schemeClr val="dk1"/>
                          </a:solidFill>
                          <a:effectLst/>
                          <a:latin typeface="+mn-lt"/>
                          <a:ea typeface="+mn-ea"/>
                          <a:cs typeface="+mn-cs"/>
                        </a:rPr>
                        <a:t>Comprehensive primary health care domain in context with public health is almost similar in each state but the process implementation through Field Level Health Worker/health facility staff may vary from state to state. The </a:t>
                      </a:r>
                      <a:r>
                        <a:rPr lang="en-IN" sz="1200" kern="1200" dirty="0" err="1" smtClean="0">
                          <a:solidFill>
                            <a:schemeClr val="dk1"/>
                          </a:solidFill>
                          <a:effectLst/>
                          <a:latin typeface="+mn-lt"/>
                          <a:ea typeface="+mn-ea"/>
                          <a:cs typeface="+mn-cs"/>
                        </a:rPr>
                        <a:t>eKavach</a:t>
                      </a:r>
                      <a:r>
                        <a:rPr lang="en-IN" sz="1200" kern="1200" dirty="0" smtClean="0">
                          <a:solidFill>
                            <a:schemeClr val="dk1"/>
                          </a:solidFill>
                          <a:effectLst/>
                          <a:latin typeface="+mn-lt"/>
                          <a:ea typeface="+mn-ea"/>
                          <a:cs typeface="+mn-cs"/>
                        </a:rPr>
                        <a:t> Application is a work flow based system and it is customized to synchronize with Field Level Health Workers/Facility Staff work flow in state of Uttar Pradesh. The solution is expected to ultimately serve as the single interface for all CPHC needs with several innovations and integrations with other relevant platform (RCH/HMIS Portal/HMIS Solution/NCD Portal/Mantra App </a:t>
                      </a:r>
                      <a:r>
                        <a:rPr lang="en-IN" sz="1200" kern="1200" dirty="0" err="1" smtClean="0">
                          <a:solidFill>
                            <a:schemeClr val="dk1"/>
                          </a:solidFill>
                          <a:effectLst/>
                          <a:latin typeface="+mn-lt"/>
                          <a:ea typeface="+mn-ea"/>
                          <a:cs typeface="+mn-cs"/>
                        </a:rPr>
                        <a:t>etc</a:t>
                      </a:r>
                      <a:r>
                        <a:rPr lang="en-IN" sz="1200" kern="1200" dirty="0" smtClean="0">
                          <a:solidFill>
                            <a:schemeClr val="dk1"/>
                          </a:solidFill>
                          <a:effectLst/>
                          <a:latin typeface="+mn-lt"/>
                          <a:ea typeface="+mn-ea"/>
                          <a:cs typeface="+mn-cs"/>
                        </a:rPr>
                        <a:t>) and be compliant to National Standards and ABHA requirements. All of this shall ensure timely service delivery, greatly reduce gaps in Follow ups, quick identification of High Risk and its resolution and contribute positively to all the key SDG 3 Indicators including IMR, MMR and Sex Ratio at Birth. </a:t>
                      </a:r>
                      <a:endParaRPr lang="en-IN" sz="1200" kern="1200" dirty="0">
                        <a:solidFill>
                          <a:schemeClr val="dk1"/>
                        </a:solidFill>
                        <a:effectLst/>
                        <a:latin typeface="+mn-lt"/>
                        <a:ea typeface="+mn-ea"/>
                        <a:cs typeface="+mn-cs"/>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604614">
                <a:tc>
                  <a:txBody>
                    <a:bodyPr/>
                    <a:lstStyle/>
                    <a:p>
                      <a:pPr algn="just"/>
                      <a:r>
                        <a:rPr lang="en-US" sz="1200" dirty="0" smtClean="0"/>
                        <a:t>5</a:t>
                      </a:r>
                      <a:endParaRPr lang="en-US" sz="12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smtClean="0"/>
                        <a:t>Centralize</a:t>
                      </a:r>
                      <a:r>
                        <a:rPr lang="en-US" sz="1200" b="1" baseline="0" dirty="0" smtClean="0"/>
                        <a:t> Cloud Platform</a:t>
                      </a:r>
                      <a:endParaRPr lang="en-US" sz="1200" b="1" dirty="0" smtClean="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r>
                        <a:rPr lang="en-US" sz="1200" kern="1200" dirty="0" smtClean="0">
                          <a:solidFill>
                            <a:schemeClr val="dk1"/>
                          </a:solidFill>
                          <a:effectLst/>
                          <a:latin typeface="+mn-lt"/>
                          <a:ea typeface="+mn-ea"/>
                          <a:cs typeface="+mn-cs"/>
                        </a:rPr>
                        <a:t>NHM-UP has implemented cloud based IT Systems</a:t>
                      </a:r>
                      <a:r>
                        <a:rPr lang="en-US" sz="1200" kern="1200" baseline="0" dirty="0" smtClean="0">
                          <a:solidFill>
                            <a:schemeClr val="dk1"/>
                          </a:solidFill>
                          <a:effectLst/>
                          <a:latin typeface="+mn-lt"/>
                          <a:ea typeface="+mn-ea"/>
                          <a:cs typeface="+mn-cs"/>
                        </a:rPr>
                        <a:t> implementation for IT Applications/Systems rolled out for various NHM-UP activities in FY 2022-23. Till date 09 </a:t>
                      </a:r>
                      <a:r>
                        <a:rPr lang="en-US" sz="1200" kern="1200" dirty="0" smtClean="0">
                          <a:solidFill>
                            <a:schemeClr val="dk1"/>
                          </a:solidFill>
                          <a:effectLst/>
                          <a:latin typeface="+mn-lt"/>
                          <a:ea typeface="+mn-ea"/>
                          <a:cs typeface="+mn-cs"/>
                        </a:rPr>
                        <a:t>IT Systems</a:t>
                      </a:r>
                      <a:r>
                        <a:rPr lang="en-US" sz="1200" kern="1200" baseline="0" dirty="0" smtClean="0">
                          <a:solidFill>
                            <a:schemeClr val="dk1"/>
                          </a:solidFill>
                          <a:effectLst/>
                          <a:latin typeface="+mn-lt"/>
                          <a:ea typeface="+mn-ea"/>
                          <a:cs typeface="+mn-cs"/>
                        </a:rPr>
                        <a:t>  shifted to cloud </a:t>
                      </a:r>
                      <a:r>
                        <a:rPr lang="en-US" sz="1200" kern="1200" baseline="0" dirty="0" err="1" smtClean="0">
                          <a:solidFill>
                            <a:schemeClr val="dk1"/>
                          </a:solidFill>
                          <a:effectLst/>
                          <a:latin typeface="+mn-lt"/>
                          <a:ea typeface="+mn-ea"/>
                          <a:cs typeface="+mn-cs"/>
                        </a:rPr>
                        <a:t>plateform</a:t>
                      </a:r>
                      <a:r>
                        <a:rPr lang="en-US" sz="1200" kern="1200" baseline="0" dirty="0" smtClean="0">
                          <a:solidFill>
                            <a:schemeClr val="dk1"/>
                          </a:solidFill>
                          <a:effectLst/>
                          <a:latin typeface="+mn-lt"/>
                          <a:ea typeface="+mn-ea"/>
                          <a:cs typeface="+mn-cs"/>
                        </a:rPr>
                        <a:t>.</a:t>
                      </a:r>
                      <a:endParaRPr lang="en-US" sz="1200" kern="1200" dirty="0" smtClean="0">
                        <a:solidFill>
                          <a:schemeClr val="dk1"/>
                        </a:solidFill>
                        <a:effectLst/>
                        <a:latin typeface="+mn-lt"/>
                        <a:ea typeface="+mn-ea"/>
                        <a:cs typeface="+mn-cs"/>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 xmlns:p14="http://schemas.microsoft.com/office/powerpoint/2010/main" val="370679915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4572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IN" sz="2400" b="1" dirty="0" smtClean="0">
                <a:solidFill>
                  <a:schemeClr val="bg1"/>
                </a:solidFill>
                <a:ea typeface="League Spartan" charset="0"/>
                <a:cs typeface="Times New Roman" pitchFamily="18" charset="0"/>
              </a:rPr>
              <a:t>HMIS Key Performance Indicators</a:t>
            </a:r>
          </a:p>
        </p:txBody>
      </p:sp>
      <p:sp>
        <p:nvSpPr>
          <p:cNvPr id="3" name="Title 1"/>
          <p:cNvSpPr txBox="1">
            <a:spLocks/>
          </p:cNvSpPr>
          <p:nvPr/>
        </p:nvSpPr>
        <p:spPr>
          <a:xfrm>
            <a:off x="4648200" y="0"/>
            <a:ext cx="44958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IN" sz="2400" b="1" dirty="0" smtClean="0">
                <a:solidFill>
                  <a:schemeClr val="bg1"/>
                </a:solidFill>
                <a:ea typeface="League Spartan" charset="0"/>
                <a:cs typeface="Times New Roman" pitchFamily="18" charset="0"/>
              </a:rPr>
              <a:t>RCH Portal Progress</a:t>
            </a:r>
          </a:p>
        </p:txBody>
      </p:sp>
      <p:graphicFrame>
        <p:nvGraphicFramePr>
          <p:cNvPr id="4" name="Table 3"/>
          <p:cNvGraphicFramePr>
            <a:graphicFrameLocks noGrp="1"/>
          </p:cNvGraphicFramePr>
          <p:nvPr>
            <p:extLst>
              <p:ext uri="{D42A27DB-BD31-4B8C-83A1-F6EECF244321}">
                <p14:modId xmlns="" xmlns:p14="http://schemas.microsoft.com/office/powerpoint/2010/main" val="3028965821"/>
              </p:ext>
            </p:extLst>
          </p:nvPr>
        </p:nvGraphicFramePr>
        <p:xfrm>
          <a:off x="152400" y="838202"/>
          <a:ext cx="4191000" cy="4248148"/>
        </p:xfrm>
        <a:graphic>
          <a:graphicData uri="http://schemas.openxmlformats.org/drawingml/2006/table">
            <a:tbl>
              <a:tblPr firstRow="1" bandRow="1">
                <a:tableStyleId>{5C22544A-7EE6-4342-B048-85BDC9FD1C3A}</a:tableStyleId>
              </a:tblPr>
              <a:tblGrid>
                <a:gridCol w="3143250"/>
                <a:gridCol w="1047750"/>
              </a:tblGrid>
              <a:tr h="657199">
                <a:tc>
                  <a:txBody>
                    <a:bodyPr/>
                    <a:lstStyle/>
                    <a:p>
                      <a:pPr algn="ctr" rtl="0" fontAlgn="ctr"/>
                      <a:r>
                        <a:rPr lang="en-US" sz="1200" dirty="0" smtClean="0">
                          <a:latin typeface="+mj-lt"/>
                        </a:rPr>
                        <a:t>Key Performance on HMIS Portal FY 2022-23 </a:t>
                      </a:r>
                    </a:p>
                    <a:p>
                      <a:pPr algn="ctr" rtl="0" fontAlgn="ctr"/>
                      <a:r>
                        <a:rPr lang="en-US" sz="1200" dirty="0" smtClean="0">
                          <a:latin typeface="+mj-lt"/>
                        </a:rPr>
                        <a:t>(</a:t>
                      </a:r>
                      <a:r>
                        <a:rPr lang="en-US" sz="1200" dirty="0" err="1" smtClean="0">
                          <a:latin typeface="+mj-lt"/>
                        </a:rPr>
                        <a:t>Upto</a:t>
                      </a:r>
                      <a:r>
                        <a:rPr lang="en-US" sz="1200" dirty="0" smtClean="0">
                          <a:latin typeface="+mj-lt"/>
                        </a:rPr>
                        <a:t> Sep22 as 02.11.2022)</a:t>
                      </a:r>
                      <a:endParaRPr lang="en-IN" sz="1200" b="1" i="0" u="none" strike="noStrike" dirty="0">
                        <a:solidFill>
                          <a:srgbClr val="000000"/>
                        </a:solidFill>
                        <a:effectLst/>
                        <a:latin typeface="+mj-lt"/>
                      </a:endParaRPr>
                    </a:p>
                  </a:txBody>
                  <a:tcPr marL="9525" marR="9525" marT="9525" marB="0" anchor="ctr"/>
                </a:tc>
                <a:tc>
                  <a:txBody>
                    <a:bodyPr/>
                    <a:lstStyle/>
                    <a:p>
                      <a:pPr algn="ctr" rtl="0" fontAlgn="ctr"/>
                      <a:r>
                        <a:rPr lang="en-IN" sz="1200" u="none" strike="noStrike" dirty="0">
                          <a:effectLst/>
                          <a:latin typeface="+mj-lt"/>
                        </a:rPr>
                        <a:t>Uttar Pradesh</a:t>
                      </a:r>
                      <a:endParaRPr lang="en-IN" sz="1200" b="1" i="0" u="none" strike="noStrike" dirty="0">
                        <a:solidFill>
                          <a:srgbClr val="000000"/>
                        </a:solidFill>
                        <a:effectLst/>
                        <a:latin typeface="+mj-lt"/>
                      </a:endParaRPr>
                    </a:p>
                  </a:txBody>
                  <a:tcPr marL="9525" marR="9525" marT="9525" marB="0" anchor="ctr"/>
                </a:tc>
              </a:tr>
              <a:tr h="484304">
                <a:tc>
                  <a:txBody>
                    <a:bodyPr/>
                    <a:lstStyle/>
                    <a:p>
                      <a:pPr algn="l" rtl="0" fontAlgn="ctr"/>
                      <a:r>
                        <a:rPr lang="en-US" sz="1200" u="none" strike="noStrike" dirty="0">
                          <a:effectLst/>
                          <a:latin typeface="+mj-lt"/>
                        </a:rPr>
                        <a:t>% of ANC Registration against Estimated Pregnancy (</a:t>
                      </a:r>
                      <a:r>
                        <a:rPr lang="en-US" sz="1200" u="none" strike="noStrike" dirty="0" err="1">
                          <a:effectLst/>
                          <a:latin typeface="+mj-lt"/>
                        </a:rPr>
                        <a:t>upto</a:t>
                      </a:r>
                      <a:r>
                        <a:rPr lang="en-US" sz="1200" u="none" strike="noStrike" dirty="0">
                          <a:effectLst/>
                          <a:latin typeface="+mj-lt"/>
                        </a:rPr>
                        <a:t> </a:t>
                      </a:r>
                      <a:r>
                        <a:rPr lang="en-US" sz="1200" u="none" strike="noStrike" dirty="0" smtClean="0">
                          <a:effectLst/>
                          <a:latin typeface="+mj-lt"/>
                        </a:rPr>
                        <a:t>Sep 22)</a:t>
                      </a:r>
                      <a:endParaRPr lang="en-US" sz="1200" b="0" i="0" u="none" strike="noStrike" dirty="0">
                        <a:solidFill>
                          <a:srgbClr val="000000"/>
                        </a:solidFill>
                        <a:effectLst/>
                        <a:latin typeface="+mj-lt"/>
                      </a:endParaRPr>
                    </a:p>
                  </a:txBody>
                  <a:tcPr marL="9525" marR="9525" marT="9525" marB="0" anchor="ctr"/>
                </a:tc>
                <a:tc>
                  <a:txBody>
                    <a:bodyPr/>
                    <a:lstStyle/>
                    <a:p>
                      <a:pPr algn="ctr" fontAlgn="b"/>
                      <a:r>
                        <a:rPr lang="en-IN" sz="1200" b="0" i="0" u="none" strike="noStrike" dirty="0">
                          <a:solidFill>
                            <a:srgbClr val="000000"/>
                          </a:solidFill>
                          <a:effectLst/>
                          <a:latin typeface="+mj-lt"/>
                        </a:rPr>
                        <a:t>104.86%</a:t>
                      </a:r>
                    </a:p>
                  </a:txBody>
                  <a:tcPr marL="9525" marR="9525" marT="9525" marB="0" anchor="ctr"/>
                </a:tc>
              </a:tr>
              <a:tr h="484304">
                <a:tc>
                  <a:txBody>
                    <a:bodyPr/>
                    <a:lstStyle/>
                    <a:p>
                      <a:pPr algn="l" rtl="0" fontAlgn="ctr"/>
                      <a:r>
                        <a:rPr lang="en-US" sz="1200" u="none" strike="noStrike" dirty="0">
                          <a:effectLst/>
                          <a:latin typeface="+mj-lt"/>
                        </a:rPr>
                        <a:t>ANC Registered within </a:t>
                      </a:r>
                      <a:r>
                        <a:rPr lang="en-US" sz="1200" u="none" strike="noStrike" dirty="0" err="1">
                          <a:effectLst/>
                          <a:latin typeface="+mj-lt"/>
                        </a:rPr>
                        <a:t>Ist</a:t>
                      </a:r>
                      <a:r>
                        <a:rPr lang="en-US" sz="1200" u="none" strike="noStrike" dirty="0">
                          <a:effectLst/>
                          <a:latin typeface="+mj-lt"/>
                        </a:rPr>
                        <a:t> Trimester against Estimated Pregnancy </a:t>
                      </a:r>
                      <a:r>
                        <a:rPr lang="en-US" sz="1200" u="none" strike="noStrike" dirty="0" smtClean="0">
                          <a:effectLst/>
                          <a:latin typeface="+mj-lt"/>
                        </a:rPr>
                        <a:t>(</a:t>
                      </a:r>
                      <a:r>
                        <a:rPr lang="en-US" sz="1200" u="none" strike="noStrike" dirty="0" err="1" smtClean="0">
                          <a:effectLst/>
                          <a:latin typeface="+mj-lt"/>
                        </a:rPr>
                        <a:t>upto</a:t>
                      </a:r>
                      <a:r>
                        <a:rPr lang="en-US" sz="1200" u="none" strike="noStrike" dirty="0" smtClean="0">
                          <a:effectLst/>
                          <a:latin typeface="+mj-lt"/>
                        </a:rPr>
                        <a:t> Sep 22)</a:t>
                      </a:r>
                      <a:endParaRPr lang="en-US" sz="1200" b="0" i="0" u="none" strike="noStrike" dirty="0">
                        <a:solidFill>
                          <a:srgbClr val="000000"/>
                        </a:solidFill>
                        <a:effectLst/>
                        <a:latin typeface="+mj-lt"/>
                      </a:endParaRPr>
                    </a:p>
                  </a:txBody>
                  <a:tcPr marL="9525" marR="9525" marT="9525" marB="0" anchor="ctr"/>
                </a:tc>
                <a:tc>
                  <a:txBody>
                    <a:bodyPr/>
                    <a:lstStyle/>
                    <a:p>
                      <a:pPr algn="ctr" fontAlgn="b"/>
                      <a:r>
                        <a:rPr lang="en-IN" sz="1200" b="0" i="0" u="none" strike="noStrike" dirty="0">
                          <a:solidFill>
                            <a:srgbClr val="000000"/>
                          </a:solidFill>
                          <a:effectLst/>
                          <a:latin typeface="+mj-lt"/>
                        </a:rPr>
                        <a:t>71.86%</a:t>
                      </a:r>
                    </a:p>
                  </a:txBody>
                  <a:tcPr marL="9525" marR="9525" marT="9525" marB="0" anchor="ctr"/>
                </a:tc>
              </a:tr>
              <a:tr h="484304">
                <a:tc>
                  <a:txBody>
                    <a:bodyPr/>
                    <a:lstStyle/>
                    <a:p>
                      <a:pPr algn="l" rtl="0" fontAlgn="ctr"/>
                      <a:r>
                        <a:rPr lang="en-US" sz="1200" u="none" strike="noStrike" dirty="0">
                          <a:effectLst/>
                          <a:latin typeface="+mj-lt"/>
                        </a:rPr>
                        <a:t>% 4 or more ANC check ups against Estimated Pregnancy </a:t>
                      </a:r>
                      <a:r>
                        <a:rPr lang="en-US" sz="1200" u="none" strike="noStrike" dirty="0" smtClean="0">
                          <a:effectLst/>
                          <a:latin typeface="+mj-lt"/>
                        </a:rPr>
                        <a:t>(</a:t>
                      </a:r>
                      <a:r>
                        <a:rPr lang="en-US" sz="1200" u="none" strike="noStrike" dirty="0" err="1" smtClean="0">
                          <a:effectLst/>
                          <a:latin typeface="+mj-lt"/>
                        </a:rPr>
                        <a:t>upto</a:t>
                      </a:r>
                      <a:r>
                        <a:rPr lang="en-US" sz="1200" u="none" strike="noStrike" dirty="0" smtClean="0">
                          <a:effectLst/>
                          <a:latin typeface="+mj-lt"/>
                        </a:rPr>
                        <a:t> Sep 22)</a:t>
                      </a:r>
                      <a:endParaRPr lang="en-US" sz="1200" b="0" i="0" u="none" strike="noStrike" dirty="0">
                        <a:solidFill>
                          <a:srgbClr val="000000"/>
                        </a:solidFill>
                        <a:effectLst/>
                        <a:latin typeface="+mj-lt"/>
                      </a:endParaRPr>
                    </a:p>
                  </a:txBody>
                  <a:tcPr marL="9525" marR="9525" marT="9525" marB="0" anchor="ctr"/>
                </a:tc>
                <a:tc>
                  <a:txBody>
                    <a:bodyPr/>
                    <a:lstStyle/>
                    <a:p>
                      <a:pPr algn="ctr" fontAlgn="b"/>
                      <a:r>
                        <a:rPr lang="en-IN" sz="1200" b="0" i="0" u="none" strike="noStrike" dirty="0">
                          <a:solidFill>
                            <a:srgbClr val="000000"/>
                          </a:solidFill>
                          <a:effectLst/>
                          <a:latin typeface="+mj-lt"/>
                        </a:rPr>
                        <a:t>87.54%</a:t>
                      </a:r>
                    </a:p>
                  </a:txBody>
                  <a:tcPr marL="9525" marR="9525" marT="9525" marB="0" anchor="ctr"/>
                </a:tc>
              </a:tr>
              <a:tr h="442958">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200" u="none" strike="noStrike" dirty="0">
                          <a:effectLst/>
                          <a:latin typeface="+mj-lt"/>
                        </a:rPr>
                        <a:t>% of Institutional Deliveries </a:t>
                      </a:r>
                      <a:r>
                        <a:rPr lang="en-IN" sz="1200" u="none" strike="noStrike" dirty="0" smtClean="0">
                          <a:effectLst/>
                          <a:latin typeface="+mj-lt"/>
                        </a:rPr>
                        <a:t> conducted  against Estimated Delivery </a:t>
                      </a:r>
                      <a:r>
                        <a:rPr lang="en-US" sz="1200" u="none" strike="noStrike" dirty="0" smtClean="0">
                          <a:effectLst/>
                          <a:latin typeface="+mj-lt"/>
                        </a:rPr>
                        <a:t>(</a:t>
                      </a:r>
                      <a:r>
                        <a:rPr lang="en-US" sz="1200" u="none" strike="noStrike" dirty="0" err="1" smtClean="0">
                          <a:effectLst/>
                          <a:latin typeface="+mj-lt"/>
                        </a:rPr>
                        <a:t>upto</a:t>
                      </a:r>
                      <a:r>
                        <a:rPr lang="en-US" sz="1200" u="none" strike="noStrike" dirty="0" smtClean="0">
                          <a:effectLst/>
                          <a:latin typeface="+mj-lt"/>
                        </a:rPr>
                        <a:t> Sep 22)</a:t>
                      </a:r>
                      <a:endParaRPr lang="en-US" sz="1200" b="0" i="0" u="none" strike="noStrike" dirty="0" smtClean="0">
                        <a:solidFill>
                          <a:srgbClr val="000000"/>
                        </a:solidFill>
                        <a:effectLst/>
                        <a:latin typeface="+mj-lt"/>
                      </a:endParaRPr>
                    </a:p>
                  </a:txBody>
                  <a:tcPr marL="9525" marR="9525" marT="9525" marB="0" anchor="ctr"/>
                </a:tc>
                <a:tc>
                  <a:txBody>
                    <a:bodyPr/>
                    <a:lstStyle/>
                    <a:p>
                      <a:pPr algn="ctr" fontAlgn="b"/>
                      <a:r>
                        <a:rPr lang="en-IN" sz="1200" b="0" i="0" u="none" strike="noStrike" dirty="0">
                          <a:solidFill>
                            <a:srgbClr val="000000"/>
                          </a:solidFill>
                          <a:effectLst/>
                          <a:latin typeface="+mj-lt"/>
                        </a:rPr>
                        <a:t>53.95%</a:t>
                      </a:r>
                    </a:p>
                  </a:txBody>
                  <a:tcPr marL="9525" marR="9525" marT="9525" marB="0" anchor="ctr"/>
                </a:tc>
              </a:tr>
              <a:tr h="242155">
                <a:tc>
                  <a:txBody>
                    <a:bodyPr/>
                    <a:lstStyle/>
                    <a:p>
                      <a:pPr algn="l" rtl="0" fontAlgn="ctr"/>
                      <a:r>
                        <a:rPr lang="en-IN" sz="1200" u="none" strike="noStrike" dirty="0">
                          <a:effectLst/>
                          <a:latin typeface="+mj-lt"/>
                        </a:rPr>
                        <a:t>Sex Ratio at </a:t>
                      </a:r>
                      <a:r>
                        <a:rPr lang="en-IN" sz="1200" u="none" strike="noStrike" dirty="0" smtClean="0">
                          <a:effectLst/>
                          <a:latin typeface="+mj-lt"/>
                        </a:rPr>
                        <a:t>Birth (</a:t>
                      </a:r>
                      <a:r>
                        <a:rPr lang="en-US" sz="1200" u="none" strike="noStrike" dirty="0" err="1" smtClean="0">
                          <a:effectLst/>
                          <a:latin typeface="+mj-lt"/>
                        </a:rPr>
                        <a:t>upto</a:t>
                      </a:r>
                      <a:r>
                        <a:rPr lang="en-US" sz="1200" u="none" strike="noStrike" dirty="0" smtClean="0">
                          <a:effectLst/>
                          <a:latin typeface="+mj-lt"/>
                        </a:rPr>
                        <a:t> Sep 22)</a:t>
                      </a:r>
                      <a:endParaRPr lang="en-IN" sz="1200" b="0" i="0" u="none" strike="noStrike" dirty="0">
                        <a:solidFill>
                          <a:srgbClr val="000000"/>
                        </a:solidFill>
                        <a:effectLst/>
                        <a:latin typeface="+mj-lt"/>
                      </a:endParaRPr>
                    </a:p>
                  </a:txBody>
                  <a:tcPr marL="9525" marR="9525" marT="9525" marB="0" anchor="ctr"/>
                </a:tc>
                <a:tc>
                  <a:txBody>
                    <a:bodyPr/>
                    <a:lstStyle/>
                    <a:p>
                      <a:pPr algn="ctr" rtl="0" fontAlgn="ctr"/>
                      <a:r>
                        <a:rPr lang="en-IN" sz="1200" u="none" strike="noStrike" dirty="0" smtClean="0">
                          <a:effectLst/>
                          <a:latin typeface="+mj-lt"/>
                        </a:rPr>
                        <a:t>923</a:t>
                      </a:r>
                      <a:endParaRPr lang="en-IN" sz="1200" b="0" i="0" u="none" strike="noStrike" dirty="0">
                        <a:solidFill>
                          <a:srgbClr val="000000"/>
                        </a:solidFill>
                        <a:effectLst/>
                        <a:latin typeface="+mj-lt"/>
                      </a:endParaRPr>
                    </a:p>
                  </a:txBody>
                  <a:tcPr marL="9525" marR="9525" marT="9525" marB="0" anchor="ctr"/>
                </a:tc>
              </a:tr>
              <a:tr h="484304">
                <a:tc>
                  <a:txBody>
                    <a:bodyPr/>
                    <a:lstStyle/>
                    <a:p>
                      <a:pPr algn="l" rtl="0" fontAlgn="ctr"/>
                      <a:r>
                        <a:rPr lang="en-US" sz="1200" u="none" strike="noStrike" dirty="0">
                          <a:effectLst/>
                          <a:latin typeface="+mj-lt"/>
                        </a:rPr>
                        <a:t>% of Fully Immunized against  Estimated Infants </a:t>
                      </a:r>
                      <a:r>
                        <a:rPr lang="en-US" sz="1200" u="none" strike="noStrike" dirty="0" smtClean="0">
                          <a:effectLst/>
                          <a:latin typeface="+mj-lt"/>
                        </a:rPr>
                        <a:t>(</a:t>
                      </a:r>
                      <a:r>
                        <a:rPr lang="en-US" sz="1200" u="none" strike="noStrike" dirty="0" err="1" smtClean="0">
                          <a:effectLst/>
                          <a:latin typeface="+mj-lt"/>
                        </a:rPr>
                        <a:t>upto</a:t>
                      </a:r>
                      <a:r>
                        <a:rPr lang="en-US" sz="1200" u="none" strike="noStrike" dirty="0" smtClean="0">
                          <a:effectLst/>
                          <a:latin typeface="+mj-lt"/>
                        </a:rPr>
                        <a:t> Sep 22)</a:t>
                      </a:r>
                      <a:endParaRPr lang="en-US" sz="1200" b="0" i="0" u="none" strike="noStrike" dirty="0">
                        <a:solidFill>
                          <a:srgbClr val="000000"/>
                        </a:solidFill>
                        <a:effectLst/>
                        <a:latin typeface="+mj-lt"/>
                      </a:endParaRPr>
                    </a:p>
                  </a:txBody>
                  <a:tcPr marL="9525" marR="9525" marT="9525" marB="0" anchor="ctr"/>
                </a:tc>
                <a:tc>
                  <a:txBody>
                    <a:bodyPr/>
                    <a:lstStyle/>
                    <a:p>
                      <a:pPr algn="ctr" rtl="0" fontAlgn="ctr"/>
                      <a:r>
                        <a:rPr lang="en-US" sz="1200" b="0" i="0" u="none" strike="noStrike" dirty="0" smtClean="0">
                          <a:solidFill>
                            <a:srgbClr val="000000"/>
                          </a:solidFill>
                          <a:effectLst/>
                          <a:latin typeface="+mj-lt"/>
                        </a:rPr>
                        <a:t>93.37%</a:t>
                      </a:r>
                      <a:endParaRPr lang="en-IN" sz="1200" b="0" i="0" u="none" strike="noStrike" dirty="0">
                        <a:solidFill>
                          <a:srgbClr val="000000"/>
                        </a:solidFill>
                        <a:effectLst/>
                        <a:latin typeface="+mj-lt"/>
                      </a:endParaRPr>
                    </a:p>
                  </a:txBody>
                  <a:tcPr marL="9525" marR="9525" marT="9525" marB="0" anchor="ctr"/>
                </a:tc>
              </a:tr>
              <a:tr h="242155">
                <a:tc>
                  <a:txBody>
                    <a:bodyPr/>
                    <a:lstStyle/>
                    <a:p>
                      <a:pPr algn="l" rtl="0" fontAlgn="b"/>
                      <a:r>
                        <a:rPr lang="en-IN" sz="1200" u="none" strike="noStrike" dirty="0">
                          <a:effectLst/>
                          <a:latin typeface="+mj-lt"/>
                        </a:rPr>
                        <a:t>Allopathic- Outpatient </a:t>
                      </a:r>
                      <a:r>
                        <a:rPr lang="en-IN" sz="1200" u="none" strike="noStrike" dirty="0" smtClean="0">
                          <a:effectLst/>
                          <a:latin typeface="+mj-lt"/>
                        </a:rPr>
                        <a:t>attendance (</a:t>
                      </a:r>
                      <a:r>
                        <a:rPr lang="en-US" sz="1200" u="none" strike="noStrike" dirty="0" err="1" smtClean="0">
                          <a:effectLst/>
                          <a:latin typeface="+mj-lt"/>
                        </a:rPr>
                        <a:t>upto</a:t>
                      </a:r>
                      <a:r>
                        <a:rPr lang="en-US" sz="1200" u="none" strike="noStrike" dirty="0" smtClean="0">
                          <a:effectLst/>
                          <a:latin typeface="+mj-lt"/>
                        </a:rPr>
                        <a:t> Sep 22)</a:t>
                      </a:r>
                      <a:endParaRPr lang="en-IN" sz="1200" b="0" i="0" u="none" strike="noStrike" dirty="0">
                        <a:solidFill>
                          <a:srgbClr val="000000"/>
                        </a:solidFill>
                        <a:effectLst/>
                        <a:latin typeface="+mj-lt"/>
                      </a:endParaRPr>
                    </a:p>
                  </a:txBody>
                  <a:tcPr marL="9525" marR="9525" marT="9525" marB="0" anchor="b"/>
                </a:tc>
                <a:tc>
                  <a:txBody>
                    <a:bodyPr/>
                    <a:lstStyle/>
                    <a:p>
                      <a:pPr algn="ctr" fontAlgn="b"/>
                      <a:r>
                        <a:rPr lang="en-IN" sz="1200" b="0" i="0" u="none" strike="noStrike" dirty="0">
                          <a:solidFill>
                            <a:srgbClr val="000000"/>
                          </a:solidFill>
                          <a:effectLst/>
                          <a:latin typeface="+mj-lt"/>
                        </a:rPr>
                        <a:t>54935795</a:t>
                      </a:r>
                    </a:p>
                  </a:txBody>
                  <a:tcPr marL="9525" marR="9525" marT="9525" marB="0" anchor="ctr"/>
                </a:tc>
              </a:tr>
              <a:tr h="242155">
                <a:tc>
                  <a:txBody>
                    <a:bodyPr/>
                    <a:lstStyle/>
                    <a:p>
                      <a:pPr algn="l" rtl="0" fontAlgn="b"/>
                      <a:r>
                        <a:rPr lang="en-IN" sz="1200" u="none" strike="noStrike" dirty="0" err="1">
                          <a:effectLst/>
                          <a:latin typeface="+mj-lt"/>
                        </a:rPr>
                        <a:t>Ayush</a:t>
                      </a:r>
                      <a:r>
                        <a:rPr lang="en-IN" sz="1200" u="none" strike="noStrike" dirty="0">
                          <a:effectLst/>
                          <a:latin typeface="+mj-lt"/>
                        </a:rPr>
                        <a:t> - Outpatient </a:t>
                      </a:r>
                      <a:r>
                        <a:rPr lang="en-IN" sz="1200" u="none" strike="noStrike" dirty="0" smtClean="0">
                          <a:effectLst/>
                          <a:latin typeface="+mj-lt"/>
                        </a:rPr>
                        <a:t>attendance (</a:t>
                      </a:r>
                      <a:r>
                        <a:rPr lang="en-US" sz="1200" u="none" strike="noStrike" dirty="0" err="1" smtClean="0">
                          <a:effectLst/>
                          <a:latin typeface="+mj-lt"/>
                        </a:rPr>
                        <a:t>upto</a:t>
                      </a:r>
                      <a:r>
                        <a:rPr lang="en-US" sz="1200" u="none" strike="noStrike" dirty="0" smtClean="0">
                          <a:effectLst/>
                          <a:latin typeface="+mj-lt"/>
                        </a:rPr>
                        <a:t> Sep 22)</a:t>
                      </a:r>
                      <a:endParaRPr lang="en-IN" sz="1200" b="0" i="0" u="none" strike="noStrike" dirty="0">
                        <a:solidFill>
                          <a:srgbClr val="000000"/>
                        </a:solidFill>
                        <a:effectLst/>
                        <a:latin typeface="+mj-lt"/>
                      </a:endParaRPr>
                    </a:p>
                  </a:txBody>
                  <a:tcPr marL="9525" marR="9525" marT="9525" marB="0" anchor="b"/>
                </a:tc>
                <a:tc>
                  <a:txBody>
                    <a:bodyPr/>
                    <a:lstStyle/>
                    <a:p>
                      <a:pPr algn="ctr" fontAlgn="b"/>
                      <a:r>
                        <a:rPr lang="en-IN" sz="1200" b="0" i="0" u="none" strike="noStrike" dirty="0">
                          <a:solidFill>
                            <a:srgbClr val="000000"/>
                          </a:solidFill>
                          <a:effectLst/>
                          <a:latin typeface="+mj-lt"/>
                        </a:rPr>
                        <a:t>6339226</a:t>
                      </a:r>
                    </a:p>
                  </a:txBody>
                  <a:tcPr marL="9525" marR="9525" marT="9525" marB="0" anchor="ctr"/>
                </a:tc>
              </a:tr>
              <a:tr h="242155">
                <a:tc>
                  <a:txBody>
                    <a:bodyPr/>
                    <a:lstStyle/>
                    <a:p>
                      <a:pPr algn="l" rtl="0" fontAlgn="ctr"/>
                      <a:r>
                        <a:rPr lang="en-IN" sz="1200" u="none" strike="noStrike" dirty="0">
                          <a:effectLst/>
                          <a:latin typeface="+mj-lt"/>
                        </a:rPr>
                        <a:t>Total </a:t>
                      </a:r>
                      <a:r>
                        <a:rPr lang="en-IN" sz="1200" u="none" strike="noStrike" dirty="0" smtClean="0">
                          <a:effectLst/>
                          <a:latin typeface="+mj-lt"/>
                        </a:rPr>
                        <a:t>IPD (</a:t>
                      </a:r>
                      <a:r>
                        <a:rPr lang="en-US" sz="1200" u="none" strike="noStrike" dirty="0" err="1" smtClean="0">
                          <a:effectLst/>
                          <a:latin typeface="+mj-lt"/>
                        </a:rPr>
                        <a:t>upto</a:t>
                      </a:r>
                      <a:r>
                        <a:rPr lang="en-US" sz="1200" u="none" strike="noStrike" dirty="0" smtClean="0">
                          <a:effectLst/>
                          <a:latin typeface="+mj-lt"/>
                        </a:rPr>
                        <a:t> Sep 22)</a:t>
                      </a:r>
                      <a:endParaRPr lang="en-IN" sz="1200" b="0" i="0" u="none" strike="noStrike" dirty="0">
                        <a:solidFill>
                          <a:srgbClr val="000000"/>
                        </a:solidFill>
                        <a:effectLst/>
                        <a:latin typeface="+mj-lt"/>
                      </a:endParaRPr>
                    </a:p>
                  </a:txBody>
                  <a:tcPr marL="9525" marR="9525" marT="9525" marB="0" anchor="ctr"/>
                </a:tc>
                <a:tc>
                  <a:txBody>
                    <a:bodyPr/>
                    <a:lstStyle/>
                    <a:p>
                      <a:pPr algn="ctr" fontAlgn="b"/>
                      <a:r>
                        <a:rPr lang="en-IN" sz="1200" b="0" i="0" u="none" strike="noStrike" dirty="0">
                          <a:solidFill>
                            <a:srgbClr val="000000"/>
                          </a:solidFill>
                          <a:effectLst/>
                          <a:latin typeface="+mj-lt"/>
                        </a:rPr>
                        <a:t>3140087</a:t>
                      </a:r>
                    </a:p>
                  </a:txBody>
                  <a:tcPr marL="9525" marR="9525" marT="9525" marB="0" anchor="ctr"/>
                </a:tc>
              </a:tr>
              <a:tr h="242155">
                <a:tc>
                  <a:txBody>
                    <a:bodyPr/>
                    <a:lstStyle/>
                    <a:p>
                      <a:pPr algn="l" rtl="0" fontAlgn="b"/>
                      <a:r>
                        <a:rPr lang="en-US" sz="1200" u="none" strike="noStrike" dirty="0">
                          <a:effectLst/>
                          <a:latin typeface="+mj-lt"/>
                        </a:rPr>
                        <a:t>Number of Lab Tests </a:t>
                      </a:r>
                      <a:r>
                        <a:rPr lang="en-US" sz="1200" u="none" strike="noStrike" dirty="0" smtClean="0">
                          <a:effectLst/>
                          <a:latin typeface="+mj-lt"/>
                        </a:rPr>
                        <a:t>done (</a:t>
                      </a:r>
                      <a:r>
                        <a:rPr lang="en-US" sz="1200" u="none" strike="noStrike" dirty="0" err="1" smtClean="0">
                          <a:effectLst/>
                          <a:latin typeface="+mj-lt"/>
                        </a:rPr>
                        <a:t>upto</a:t>
                      </a:r>
                      <a:r>
                        <a:rPr lang="en-US" sz="1200" u="none" strike="noStrike" dirty="0" smtClean="0">
                          <a:effectLst/>
                          <a:latin typeface="+mj-lt"/>
                        </a:rPr>
                        <a:t> Sep 22)</a:t>
                      </a:r>
                      <a:endParaRPr lang="en-US" sz="1200" b="0" i="0" u="none" strike="noStrike" dirty="0">
                        <a:solidFill>
                          <a:srgbClr val="000000"/>
                        </a:solidFill>
                        <a:effectLst/>
                        <a:latin typeface="+mj-lt"/>
                      </a:endParaRPr>
                    </a:p>
                  </a:txBody>
                  <a:tcPr marL="9525" marR="9525" marT="9525" marB="0" anchor="b"/>
                </a:tc>
                <a:tc>
                  <a:txBody>
                    <a:bodyPr/>
                    <a:lstStyle/>
                    <a:p>
                      <a:pPr algn="ctr" fontAlgn="b"/>
                      <a:r>
                        <a:rPr lang="en-IN" sz="1200" b="0" i="0" u="none" strike="noStrike" dirty="0">
                          <a:solidFill>
                            <a:srgbClr val="000000"/>
                          </a:solidFill>
                          <a:effectLst/>
                          <a:latin typeface="+mj-lt"/>
                        </a:rPr>
                        <a:t>57086266</a:t>
                      </a:r>
                    </a:p>
                  </a:txBody>
                  <a:tcPr marL="9525" marR="9525" marT="9525" marB="0" anchor="ctr"/>
                </a:tc>
              </a:tr>
            </a:tbl>
          </a:graphicData>
        </a:graphic>
      </p:graphicFrame>
      <p:graphicFrame>
        <p:nvGraphicFramePr>
          <p:cNvPr id="5" name="Table 4"/>
          <p:cNvGraphicFramePr>
            <a:graphicFrameLocks noGrp="1"/>
          </p:cNvGraphicFramePr>
          <p:nvPr>
            <p:extLst>
              <p:ext uri="{D42A27DB-BD31-4B8C-83A1-F6EECF244321}">
                <p14:modId xmlns="" xmlns:p14="http://schemas.microsoft.com/office/powerpoint/2010/main" val="207694698"/>
              </p:ext>
            </p:extLst>
          </p:nvPr>
        </p:nvGraphicFramePr>
        <p:xfrm>
          <a:off x="4800600" y="888858"/>
          <a:ext cx="4114800" cy="4133619"/>
        </p:xfrm>
        <a:graphic>
          <a:graphicData uri="http://schemas.openxmlformats.org/drawingml/2006/table">
            <a:tbl>
              <a:tblPr firstRow="1" bandRow="1">
                <a:tableStyleId>{5C22544A-7EE6-4342-B048-85BDC9FD1C3A}</a:tableStyleId>
              </a:tblPr>
              <a:tblGrid>
                <a:gridCol w="381000"/>
                <a:gridCol w="2362200"/>
                <a:gridCol w="1371600"/>
              </a:tblGrid>
              <a:tr h="614434">
                <a:tc gridSpan="3">
                  <a:txBody>
                    <a:bodyPr/>
                    <a:lstStyle/>
                    <a:p>
                      <a:pPr algn="ctr" fontAlgn="ctr"/>
                      <a:r>
                        <a:rPr lang="en-US" sz="1200" u="none" strike="noStrike" kern="1200" dirty="0" smtClean="0">
                          <a:effectLst/>
                        </a:rPr>
                        <a:t>RCH Portal Progress of 08 Key Indicators (State Summary)</a:t>
                      </a:r>
                    </a:p>
                    <a:p>
                      <a:pPr algn="ctr" fontAlgn="ctr"/>
                      <a:r>
                        <a:rPr lang="en-US" sz="1200" u="none" strike="noStrike" kern="1200" dirty="0" smtClean="0">
                          <a:effectLst/>
                        </a:rPr>
                        <a:t>( FY 2022-223) </a:t>
                      </a:r>
                      <a:endParaRPr lang="en-US" sz="1200" b="1" u="none" strike="noStrike" kern="1200" dirty="0">
                        <a:solidFill>
                          <a:schemeClr val="dk1"/>
                        </a:solidFill>
                        <a:effectLst/>
                        <a:latin typeface="+mn-lt"/>
                        <a:ea typeface="+mn-ea"/>
                        <a:cs typeface="+mn-cs"/>
                      </a:endParaRPr>
                    </a:p>
                  </a:txBody>
                  <a:tcPr marL="9525" marR="9525" marT="9525" marB="0" anchor="ctr"/>
                </a:tc>
                <a:tc hMerge="1">
                  <a:txBody>
                    <a:bodyPr/>
                    <a:lstStyle/>
                    <a:p>
                      <a:pPr algn="ctr" rtl="0" fontAlgn="ctr"/>
                      <a:endParaRPr lang="en-IN" sz="1200" b="1" i="0" u="none" strike="noStrike" dirty="0">
                        <a:solidFill>
                          <a:srgbClr val="000000"/>
                        </a:solidFill>
                        <a:effectLst/>
                        <a:latin typeface="Calibri"/>
                      </a:endParaRPr>
                    </a:p>
                  </a:txBody>
                  <a:tcPr marL="9525" marR="9525" marT="9525" marB="0" anchor="ctr"/>
                </a:tc>
                <a:tc hMerge="1">
                  <a:txBody>
                    <a:bodyPr/>
                    <a:lstStyle/>
                    <a:p>
                      <a:pPr algn="ctr" rtl="0" fontAlgn="ctr"/>
                      <a:endParaRPr lang="en-IN" sz="1200" b="1" i="0" u="none" strike="noStrike" dirty="0">
                        <a:solidFill>
                          <a:srgbClr val="000000"/>
                        </a:solidFill>
                        <a:effectLst/>
                        <a:latin typeface="Calibri"/>
                      </a:endParaRPr>
                    </a:p>
                  </a:txBody>
                  <a:tcPr marL="9525" marR="9525" marT="9525" marB="0" anchor="ctr"/>
                </a:tc>
              </a:tr>
              <a:tr h="525073">
                <a:tc>
                  <a:txBody>
                    <a:bodyPr/>
                    <a:lstStyle/>
                    <a:p>
                      <a:pPr algn="l" fontAlgn="ctr"/>
                      <a:r>
                        <a:rPr lang="en-US" sz="1200" b="1" u="none" strike="noStrike" dirty="0" smtClean="0"/>
                        <a:t>SN</a:t>
                      </a:r>
                      <a:endParaRPr lang="en-US" sz="1200" b="1" i="0" u="none" strike="noStrike" dirty="0">
                        <a:solidFill>
                          <a:srgbClr val="000000"/>
                        </a:solidFill>
                        <a:latin typeface="Calibri"/>
                      </a:endParaRPr>
                    </a:p>
                  </a:txBody>
                  <a:tcPr marL="6046" marR="6046" marT="6047" marB="0" anchor="ctr"/>
                </a:tc>
                <a:tc>
                  <a:txBody>
                    <a:bodyPr/>
                    <a:lstStyle/>
                    <a:p>
                      <a:pPr marL="0" algn="ctr" defTabSz="914400" rtl="0" eaLnBrk="1" fontAlgn="ctr" latinLnBrk="0" hangingPunct="1"/>
                      <a:r>
                        <a:rPr lang="en-US" sz="1200" b="1" kern="1200" dirty="0" smtClean="0"/>
                        <a:t>08 Key Indicators</a:t>
                      </a:r>
                      <a:endParaRPr lang="en-US" sz="1200" b="1" kern="1200" dirty="0">
                        <a:solidFill>
                          <a:schemeClr val="lt1"/>
                        </a:solidFill>
                        <a:latin typeface="+mn-lt"/>
                        <a:ea typeface="+mn-ea"/>
                        <a:cs typeface="+mn-cs"/>
                      </a:endParaRPr>
                    </a:p>
                  </a:txBody>
                  <a:tcPr marL="6046" marR="6046" marT="6047" marB="0" anchor="ctr"/>
                </a:tc>
                <a:tc>
                  <a:txBody>
                    <a:bodyPr/>
                    <a:lstStyle/>
                    <a:p>
                      <a:pPr algn="ctr">
                        <a:lnSpc>
                          <a:spcPct val="115000"/>
                        </a:lnSpc>
                        <a:spcAft>
                          <a:spcPts val="0"/>
                        </a:spcAft>
                      </a:pPr>
                      <a:r>
                        <a:rPr lang="en-US" sz="1000" b="1">
                          <a:solidFill>
                            <a:srgbClr val="000000"/>
                          </a:solidFill>
                          <a:effectLst/>
                          <a:latin typeface="Calibri"/>
                          <a:ea typeface="Times New Roman"/>
                          <a:cs typeface="Times New Roman"/>
                        </a:rPr>
                        <a:t>Current </a:t>
                      </a:r>
                      <a:br>
                        <a:rPr lang="en-US" sz="1000" b="1">
                          <a:solidFill>
                            <a:srgbClr val="000000"/>
                          </a:solidFill>
                          <a:effectLst/>
                          <a:latin typeface="Calibri"/>
                          <a:ea typeface="Times New Roman"/>
                          <a:cs typeface="Times New Roman"/>
                        </a:rPr>
                      </a:br>
                      <a:r>
                        <a:rPr lang="en-US" sz="1000" b="1">
                          <a:solidFill>
                            <a:srgbClr val="000000"/>
                          </a:solidFill>
                          <a:effectLst/>
                          <a:latin typeface="Calibri"/>
                          <a:ea typeface="Times New Roman"/>
                          <a:cs typeface="Times New Roman"/>
                        </a:rPr>
                        <a:t>Progress </a:t>
                      </a:r>
                      <a:br>
                        <a:rPr lang="en-US" sz="1000" b="1">
                          <a:solidFill>
                            <a:srgbClr val="000000"/>
                          </a:solidFill>
                          <a:effectLst/>
                          <a:latin typeface="Calibri"/>
                          <a:ea typeface="Times New Roman"/>
                          <a:cs typeface="Times New Roman"/>
                        </a:rPr>
                      </a:br>
                      <a:r>
                        <a:rPr lang="en-US" sz="1000" b="1">
                          <a:solidFill>
                            <a:srgbClr val="000000"/>
                          </a:solidFill>
                          <a:effectLst/>
                          <a:latin typeface="Calibri"/>
                          <a:ea typeface="Times New Roman"/>
                          <a:cs typeface="Times New Roman"/>
                        </a:rPr>
                        <a:t>31.Oct.2022</a:t>
                      </a:r>
                      <a:endParaRPr lang="en-IN" sz="1200">
                        <a:effectLst/>
                        <a:latin typeface="Calibri"/>
                        <a:ea typeface="Calibri"/>
                        <a:cs typeface="Mangal"/>
                      </a:endParaRPr>
                    </a:p>
                  </a:txBody>
                  <a:tcPr marL="68580" marR="68580" marT="0" marB="0" anchor="ctr"/>
                </a:tc>
              </a:tr>
              <a:tr h="525073">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1</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Pregnant Women Registration</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dirty="0">
                          <a:solidFill>
                            <a:srgbClr val="000000"/>
                          </a:solidFill>
                          <a:effectLst/>
                          <a:latin typeface="Calibri"/>
                          <a:ea typeface="Times New Roman"/>
                          <a:cs typeface="Times New Roman"/>
                        </a:rPr>
                        <a:t>41.29%</a:t>
                      </a:r>
                      <a:endParaRPr lang="en-IN" sz="1200" dirty="0">
                        <a:effectLst/>
                        <a:latin typeface="Calibri"/>
                        <a:ea typeface="Calibri"/>
                        <a:cs typeface="Mangal"/>
                      </a:endParaRPr>
                    </a:p>
                  </a:txBody>
                  <a:tcPr marL="68580" marR="68580" marT="0" marB="0" anchor="ctr"/>
                </a:tc>
              </a:tr>
              <a:tr h="525073">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2</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Child Registration</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dirty="0">
                          <a:solidFill>
                            <a:srgbClr val="000000"/>
                          </a:solidFill>
                          <a:effectLst/>
                          <a:latin typeface="Calibri"/>
                          <a:ea typeface="Times New Roman"/>
                          <a:cs typeface="Times New Roman"/>
                        </a:rPr>
                        <a:t>41.12%</a:t>
                      </a:r>
                      <a:endParaRPr lang="en-IN" sz="1200" dirty="0">
                        <a:effectLst/>
                        <a:latin typeface="Calibri"/>
                        <a:ea typeface="Calibri"/>
                        <a:cs typeface="Mangal"/>
                      </a:endParaRPr>
                    </a:p>
                  </a:txBody>
                  <a:tcPr marL="68580" marR="68580" marT="0" marB="0" anchor="ctr"/>
                </a:tc>
              </a:tr>
              <a:tr h="262535">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3</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Child Full Immunization</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a:solidFill>
                            <a:srgbClr val="000000"/>
                          </a:solidFill>
                          <a:effectLst/>
                          <a:latin typeface="Calibri"/>
                          <a:ea typeface="Times New Roman"/>
                          <a:cs typeface="Times New Roman"/>
                        </a:rPr>
                        <a:t>52.45%</a:t>
                      </a:r>
                      <a:endParaRPr lang="en-IN" sz="1200">
                        <a:effectLst/>
                        <a:latin typeface="Calibri"/>
                        <a:ea typeface="Calibri"/>
                        <a:cs typeface="Mangal"/>
                      </a:endParaRPr>
                    </a:p>
                  </a:txBody>
                  <a:tcPr marL="68580" marR="68580" marT="0" marB="0" anchor="ctr"/>
                </a:tc>
              </a:tr>
              <a:tr h="262535">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4</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Full ANC</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a:solidFill>
                            <a:srgbClr val="000000"/>
                          </a:solidFill>
                          <a:effectLst/>
                          <a:latin typeface="Calibri"/>
                          <a:ea typeface="Times New Roman"/>
                          <a:cs typeface="Times New Roman"/>
                        </a:rPr>
                        <a:t>45.06%</a:t>
                      </a:r>
                      <a:endParaRPr lang="en-IN" sz="1200">
                        <a:effectLst/>
                        <a:latin typeface="Calibri"/>
                        <a:ea typeface="Calibri"/>
                        <a:cs typeface="Mangal"/>
                      </a:endParaRPr>
                    </a:p>
                  </a:txBody>
                  <a:tcPr marL="68580" marR="68580" marT="0" marB="0" anchor="ctr"/>
                </a:tc>
              </a:tr>
              <a:tr h="525073">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5</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Delivery</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a:solidFill>
                            <a:srgbClr val="000000"/>
                          </a:solidFill>
                          <a:effectLst/>
                          <a:latin typeface="Calibri"/>
                          <a:ea typeface="Times New Roman"/>
                          <a:cs typeface="Times New Roman"/>
                        </a:rPr>
                        <a:t>48.72%</a:t>
                      </a:r>
                      <a:endParaRPr lang="en-IN" sz="1200">
                        <a:effectLst/>
                        <a:latin typeface="Calibri"/>
                        <a:ea typeface="Calibri"/>
                        <a:cs typeface="Mangal"/>
                      </a:endParaRPr>
                    </a:p>
                  </a:txBody>
                  <a:tcPr marL="68580" marR="68580" marT="0" marB="0" anchor="ctr"/>
                </a:tc>
              </a:tr>
              <a:tr h="262535">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6</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Institutional Delivery</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a:solidFill>
                            <a:srgbClr val="000000"/>
                          </a:solidFill>
                          <a:effectLst/>
                          <a:latin typeface="Calibri"/>
                          <a:ea typeface="Times New Roman"/>
                          <a:cs typeface="Times New Roman"/>
                        </a:rPr>
                        <a:t>47.86%</a:t>
                      </a:r>
                      <a:endParaRPr lang="en-IN" sz="1200">
                        <a:effectLst/>
                        <a:latin typeface="Calibri"/>
                        <a:ea typeface="Calibri"/>
                        <a:cs typeface="Mangal"/>
                      </a:endParaRPr>
                    </a:p>
                  </a:txBody>
                  <a:tcPr marL="68580" marR="68580" marT="0" marB="0" anchor="ctr"/>
                </a:tc>
              </a:tr>
              <a:tr h="333193">
                <a:tc>
                  <a:txBody>
                    <a:bodyPr/>
                    <a:lstStyle/>
                    <a:p>
                      <a:pPr algn="ctr">
                        <a:lnSpc>
                          <a:spcPct val="115000"/>
                        </a:lnSpc>
                        <a:spcAft>
                          <a:spcPts val="0"/>
                        </a:spcAft>
                      </a:pPr>
                      <a:r>
                        <a:rPr lang="en-US" sz="1400">
                          <a:solidFill>
                            <a:srgbClr val="000000"/>
                          </a:solidFill>
                          <a:effectLst/>
                          <a:latin typeface="Kruti Dev 010"/>
                          <a:ea typeface="Times New Roman"/>
                          <a:cs typeface="Times New Roman"/>
                        </a:rPr>
                        <a:t>7</a:t>
                      </a:r>
                      <a:endParaRPr lang="en-IN" sz="110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Pregnant Women Registered in 1</a:t>
                      </a:r>
                      <a:r>
                        <a:rPr lang="en-US" sz="1050" b="1" baseline="30000" dirty="0">
                          <a:solidFill>
                            <a:srgbClr val="000000"/>
                          </a:solidFill>
                          <a:effectLst/>
                          <a:latin typeface="Times New Roman"/>
                          <a:ea typeface="Times New Roman"/>
                          <a:cs typeface="Mangal"/>
                        </a:rPr>
                        <a:t>st</a:t>
                      </a:r>
                      <a:r>
                        <a:rPr lang="en-US" sz="1050" b="1" dirty="0">
                          <a:solidFill>
                            <a:srgbClr val="000000"/>
                          </a:solidFill>
                          <a:effectLst/>
                          <a:latin typeface="Times New Roman"/>
                          <a:ea typeface="Times New Roman"/>
                          <a:cs typeface="Mangal"/>
                        </a:rPr>
                        <a:t> Trimester</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a:solidFill>
                            <a:srgbClr val="000000"/>
                          </a:solidFill>
                          <a:effectLst/>
                          <a:latin typeface="Calibri"/>
                          <a:ea typeface="Times New Roman"/>
                          <a:cs typeface="Times New Roman"/>
                        </a:rPr>
                        <a:t>70.93%</a:t>
                      </a:r>
                      <a:endParaRPr lang="en-IN" sz="1200">
                        <a:effectLst/>
                        <a:latin typeface="Calibri"/>
                        <a:ea typeface="Calibri"/>
                        <a:cs typeface="Mangal"/>
                      </a:endParaRPr>
                    </a:p>
                  </a:txBody>
                  <a:tcPr marL="68580" marR="68580" marT="0" marB="0" anchor="ctr"/>
                </a:tc>
              </a:tr>
              <a:tr h="262535">
                <a:tc>
                  <a:txBody>
                    <a:bodyPr/>
                    <a:lstStyle/>
                    <a:p>
                      <a:pPr algn="ctr">
                        <a:lnSpc>
                          <a:spcPct val="115000"/>
                        </a:lnSpc>
                        <a:spcAft>
                          <a:spcPts val="0"/>
                        </a:spcAft>
                      </a:pPr>
                      <a:r>
                        <a:rPr lang="en-US" sz="1400" dirty="0">
                          <a:solidFill>
                            <a:srgbClr val="000000"/>
                          </a:solidFill>
                          <a:effectLst/>
                          <a:latin typeface="Kruti Dev 010"/>
                          <a:ea typeface="Times New Roman"/>
                          <a:cs typeface="Times New Roman"/>
                        </a:rPr>
                        <a:t>8</a:t>
                      </a:r>
                      <a:endParaRPr lang="en-IN" sz="1100" dirty="0">
                        <a:effectLst/>
                        <a:latin typeface="Calibri"/>
                        <a:ea typeface="Calibri"/>
                        <a:cs typeface="Mangal"/>
                      </a:endParaRPr>
                    </a:p>
                  </a:txBody>
                  <a:tcPr marL="68580" marR="68580" marT="0" marB="0" anchor="ctr"/>
                </a:tc>
                <a:tc>
                  <a:txBody>
                    <a:bodyPr/>
                    <a:lstStyle/>
                    <a:p>
                      <a:pPr>
                        <a:lnSpc>
                          <a:spcPct val="115000"/>
                        </a:lnSpc>
                        <a:spcAft>
                          <a:spcPts val="0"/>
                        </a:spcAft>
                      </a:pPr>
                      <a:r>
                        <a:rPr lang="en-US" sz="1050" b="1" dirty="0">
                          <a:solidFill>
                            <a:srgbClr val="000000"/>
                          </a:solidFill>
                          <a:effectLst/>
                          <a:latin typeface="Times New Roman"/>
                          <a:ea typeface="Times New Roman"/>
                          <a:cs typeface="Mangal"/>
                        </a:rPr>
                        <a:t>HRP (High Risk Pregnancy) </a:t>
                      </a:r>
                      <a:endParaRPr lang="en-IN" sz="1200" dirty="0">
                        <a:effectLst/>
                        <a:latin typeface="Calibri"/>
                        <a:ea typeface="Calibri"/>
                        <a:cs typeface="Mangal"/>
                      </a:endParaRPr>
                    </a:p>
                  </a:txBody>
                  <a:tcPr marL="68580" marR="68580" marT="0" marB="0" anchor="ctr"/>
                </a:tc>
                <a:tc>
                  <a:txBody>
                    <a:bodyPr/>
                    <a:lstStyle/>
                    <a:p>
                      <a:pPr algn="ctr">
                        <a:lnSpc>
                          <a:spcPct val="115000"/>
                        </a:lnSpc>
                        <a:spcAft>
                          <a:spcPts val="0"/>
                        </a:spcAft>
                      </a:pPr>
                      <a:r>
                        <a:rPr lang="en-US" sz="1200" b="1" dirty="0">
                          <a:solidFill>
                            <a:srgbClr val="000000"/>
                          </a:solidFill>
                          <a:effectLst/>
                          <a:latin typeface="Calibri"/>
                          <a:ea typeface="Times New Roman"/>
                          <a:cs typeface="Times New Roman"/>
                        </a:rPr>
                        <a:t>7.67%</a:t>
                      </a:r>
                      <a:endParaRPr lang="en-IN" sz="1200" dirty="0">
                        <a:effectLst/>
                        <a:latin typeface="Calibri"/>
                        <a:ea typeface="Calibri"/>
                        <a:cs typeface="Mangal"/>
                      </a:endParaRPr>
                    </a:p>
                  </a:txBody>
                  <a:tcPr marL="68580" marR="68580" marT="0" marB="0" anchor="ctr"/>
                </a:tc>
              </a:tr>
            </a:tbl>
          </a:graphicData>
        </a:graphic>
      </p:graphicFrame>
    </p:spTree>
    <p:extLst>
      <p:ext uri="{BB962C8B-B14F-4D97-AF65-F5344CB8AC3E}">
        <p14:creationId xmlns="" xmlns:p14="http://schemas.microsoft.com/office/powerpoint/2010/main" val="370679915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0"/>
            <a:ext cx="9144000" cy="742950"/>
          </a:xfrm>
          <a:prstGeom prst="rect">
            <a:avLst/>
          </a:prstGeom>
          <a:solidFill>
            <a:schemeClr val="accent5">
              <a:lumMod val="75000"/>
            </a:schemeClr>
          </a:solidFill>
          <a:ln>
            <a:noFill/>
          </a:ln>
        </p:spPr>
        <p:txBody>
          <a:bodyPr vert="horz" lIns="91440" tIns="45720" rIns="91440" bIns="45720" rtlCol="0" anchor="ctr">
            <a:normAutofit/>
          </a:bodyPr>
          <a:lstStyle/>
          <a:p>
            <a:pPr lvl="0" algn="ctr">
              <a:spcBef>
                <a:spcPct val="0"/>
              </a:spcBef>
            </a:pPr>
            <a:r>
              <a:rPr lang="en-IN" sz="2800" b="1" dirty="0" smtClean="0">
                <a:solidFill>
                  <a:schemeClr val="bg1"/>
                </a:solidFill>
                <a:ea typeface="League Spartan" charset="0"/>
                <a:cs typeface="Times New Roman" pitchFamily="18" charset="0"/>
              </a:rPr>
              <a:t>E-</a:t>
            </a:r>
            <a:r>
              <a:rPr lang="en-IN" sz="2800" b="1" dirty="0" err="1" smtClean="0">
                <a:solidFill>
                  <a:schemeClr val="bg1"/>
                </a:solidFill>
                <a:ea typeface="League Spartan" charset="0"/>
                <a:cs typeface="Times New Roman" pitchFamily="18" charset="0"/>
              </a:rPr>
              <a:t>Kavach</a:t>
            </a:r>
            <a:r>
              <a:rPr lang="en-IN" sz="2800" b="1" dirty="0" smtClean="0">
                <a:solidFill>
                  <a:schemeClr val="bg1"/>
                </a:solidFill>
                <a:ea typeface="League Spartan" charset="0"/>
                <a:cs typeface="Times New Roman" pitchFamily="18" charset="0"/>
              </a:rPr>
              <a:t> Application</a:t>
            </a:r>
          </a:p>
        </p:txBody>
      </p:sp>
      <p:grpSp>
        <p:nvGrpSpPr>
          <p:cNvPr id="3" name="Group 2"/>
          <p:cNvGrpSpPr>
            <a:grpSpLocks/>
          </p:cNvGrpSpPr>
          <p:nvPr/>
        </p:nvGrpSpPr>
        <p:grpSpPr bwMode="auto">
          <a:xfrm>
            <a:off x="152400" y="819150"/>
            <a:ext cx="8763000" cy="4324350"/>
            <a:chOff x="0" y="710"/>
            <a:chExt cx="11906" cy="16128"/>
          </a:xfrm>
        </p:grpSpPr>
        <p:sp>
          <p:nvSpPr>
            <p:cNvPr id="4" name="Freeform 3"/>
            <p:cNvSpPr>
              <a:spLocks/>
            </p:cNvSpPr>
            <p:nvPr/>
          </p:nvSpPr>
          <p:spPr bwMode="auto">
            <a:xfrm>
              <a:off x="0" y="1742"/>
              <a:ext cx="11906" cy="15096"/>
            </a:xfrm>
            <a:custGeom>
              <a:avLst/>
              <a:gdLst>
                <a:gd name="T0" fmla="*/ 0 w 11906"/>
                <a:gd name="T1" fmla="+- 0 16838 1742"/>
                <a:gd name="T2" fmla="*/ 16838 h 15096"/>
                <a:gd name="T3" fmla="*/ 11906 w 11906"/>
                <a:gd name="T4" fmla="+- 0 16838 1742"/>
                <a:gd name="T5" fmla="*/ 16838 h 15096"/>
                <a:gd name="T6" fmla="*/ 11906 w 11906"/>
                <a:gd name="T7" fmla="+- 0 1742 1742"/>
                <a:gd name="T8" fmla="*/ 1742 h 15096"/>
                <a:gd name="T9" fmla="*/ 0 w 11906"/>
                <a:gd name="T10" fmla="+- 0 1742 1742"/>
                <a:gd name="T11" fmla="*/ 1742 h 15096"/>
                <a:gd name="T12" fmla="*/ 0 w 11906"/>
                <a:gd name="T13" fmla="+- 0 16838 1742"/>
                <a:gd name="T14" fmla="*/ 16838 h 15096"/>
              </a:gdLst>
              <a:ahLst/>
              <a:cxnLst>
                <a:cxn ang="0">
                  <a:pos x="T0" y="T2"/>
                </a:cxn>
                <a:cxn ang="0">
                  <a:pos x="T3" y="T5"/>
                </a:cxn>
                <a:cxn ang="0">
                  <a:pos x="T6" y="T8"/>
                </a:cxn>
                <a:cxn ang="0">
                  <a:pos x="T9" y="T11"/>
                </a:cxn>
                <a:cxn ang="0">
                  <a:pos x="T12" y="T14"/>
                </a:cxn>
              </a:cxnLst>
              <a:rect l="0" t="0" r="r" b="b"/>
              <a:pathLst>
                <a:path w="11906" h="15096">
                  <a:moveTo>
                    <a:pt x="0" y="15096"/>
                  </a:moveTo>
                  <a:lnTo>
                    <a:pt x="11906" y="15096"/>
                  </a:lnTo>
                  <a:lnTo>
                    <a:pt x="11906" y="0"/>
                  </a:lnTo>
                  <a:lnTo>
                    <a:pt x="0" y="0"/>
                  </a:lnTo>
                  <a:lnTo>
                    <a:pt x="0" y="15096"/>
                  </a:lnTo>
                  <a:close/>
                </a:path>
              </a:pathLst>
            </a:custGeom>
            <a:solidFill>
              <a:srgbClr val="FFF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0" y="720"/>
              <a:ext cx="11906" cy="1022"/>
            </a:xfrm>
            <a:custGeom>
              <a:avLst/>
              <a:gdLst>
                <a:gd name="T0" fmla="*/ 0 w 11906"/>
                <a:gd name="T1" fmla="+- 0 1742 720"/>
                <a:gd name="T2" fmla="*/ 1742 h 1022"/>
                <a:gd name="T3" fmla="*/ 11906 w 11906"/>
                <a:gd name="T4" fmla="+- 0 1742 720"/>
                <a:gd name="T5" fmla="*/ 1742 h 1022"/>
                <a:gd name="T6" fmla="*/ 11906 w 11906"/>
                <a:gd name="T7" fmla="+- 0 720 720"/>
                <a:gd name="T8" fmla="*/ 720 h 1022"/>
                <a:gd name="T9" fmla="*/ 0 w 11906"/>
                <a:gd name="T10" fmla="+- 0 720 720"/>
                <a:gd name="T11" fmla="*/ 720 h 1022"/>
                <a:gd name="T12" fmla="*/ 0 w 11906"/>
                <a:gd name="T13" fmla="+- 0 1742 720"/>
                <a:gd name="T14" fmla="*/ 1742 h 1022"/>
              </a:gdLst>
              <a:ahLst/>
              <a:cxnLst>
                <a:cxn ang="0">
                  <a:pos x="T0" y="T2"/>
                </a:cxn>
                <a:cxn ang="0">
                  <a:pos x="T3" y="T5"/>
                </a:cxn>
                <a:cxn ang="0">
                  <a:pos x="T6" y="T8"/>
                </a:cxn>
                <a:cxn ang="0">
                  <a:pos x="T9" y="T11"/>
                </a:cxn>
                <a:cxn ang="0">
                  <a:pos x="T12" y="T14"/>
                </a:cxn>
              </a:cxnLst>
              <a:rect l="0" t="0" r="r" b="b"/>
              <a:pathLst>
                <a:path w="11906" h="1022">
                  <a:moveTo>
                    <a:pt x="0" y="1022"/>
                  </a:moveTo>
                  <a:lnTo>
                    <a:pt x="11906" y="1022"/>
                  </a:lnTo>
                  <a:lnTo>
                    <a:pt x="11906" y="0"/>
                  </a:lnTo>
                  <a:lnTo>
                    <a:pt x="0" y="0"/>
                  </a:lnTo>
                  <a:lnTo>
                    <a:pt x="0" y="1022"/>
                  </a:lnTo>
                  <a:close/>
                </a:path>
              </a:pathLst>
            </a:custGeom>
            <a:solidFill>
              <a:srgbClr val="8F3F2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5"/>
            <p:cNvSpPr>
              <a:spLocks/>
            </p:cNvSpPr>
            <p:nvPr/>
          </p:nvSpPr>
          <p:spPr bwMode="auto">
            <a:xfrm>
              <a:off x="6350" y="13711"/>
              <a:ext cx="3591" cy="571"/>
            </a:xfrm>
            <a:custGeom>
              <a:avLst/>
              <a:gdLst>
                <a:gd name="T0" fmla="+- 0 9941 6350"/>
                <a:gd name="T1" fmla="*/ T0 w 3591"/>
                <a:gd name="T2" fmla="+- 0 13997 13711"/>
                <a:gd name="T3" fmla="*/ 13997 h 571"/>
                <a:gd name="T4" fmla="+- 0 9940 6350"/>
                <a:gd name="T5" fmla="*/ T4 w 3591"/>
                <a:gd name="T6" fmla="+- 0 13973 13711"/>
                <a:gd name="T7" fmla="*/ 13973 h 571"/>
                <a:gd name="T8" fmla="+- 0 9937 6350"/>
                <a:gd name="T9" fmla="*/ T8 w 3591"/>
                <a:gd name="T10" fmla="+- 0 13950 13711"/>
                <a:gd name="T11" fmla="*/ 13950 h 571"/>
                <a:gd name="T12" fmla="+- 0 9918 6350"/>
                <a:gd name="T13" fmla="*/ T12 w 3591"/>
                <a:gd name="T14" fmla="+- 0 13886 13711"/>
                <a:gd name="T15" fmla="*/ 13886 h 571"/>
                <a:gd name="T16" fmla="+- 0 9886 6350"/>
                <a:gd name="T17" fmla="*/ T16 w 3591"/>
                <a:gd name="T18" fmla="+- 0 13828 13711"/>
                <a:gd name="T19" fmla="*/ 13828 h 571"/>
                <a:gd name="T20" fmla="+- 0 9841 6350"/>
                <a:gd name="T21" fmla="*/ T20 w 3591"/>
                <a:gd name="T22" fmla="+- 0 13780 13711"/>
                <a:gd name="T23" fmla="*/ 13780 h 571"/>
                <a:gd name="T24" fmla="+- 0 9787 6350"/>
                <a:gd name="T25" fmla="*/ T24 w 3591"/>
                <a:gd name="T26" fmla="+- 0 13743 13711"/>
                <a:gd name="T27" fmla="*/ 13743 h 571"/>
                <a:gd name="T28" fmla="+- 0 9724 6350"/>
                <a:gd name="T29" fmla="*/ T28 w 3591"/>
                <a:gd name="T30" fmla="+- 0 13720 13711"/>
                <a:gd name="T31" fmla="*/ 13720 h 571"/>
                <a:gd name="T32" fmla="+- 0 9656 6350"/>
                <a:gd name="T33" fmla="*/ T32 w 3591"/>
                <a:gd name="T34" fmla="+- 0 13711 13711"/>
                <a:gd name="T35" fmla="*/ 13711 h 571"/>
                <a:gd name="T36" fmla="+- 0 6636 6350"/>
                <a:gd name="T37" fmla="*/ T36 w 3591"/>
                <a:gd name="T38" fmla="+- 0 13711 13711"/>
                <a:gd name="T39" fmla="*/ 13711 h 571"/>
                <a:gd name="T40" fmla="+- 0 6567 6350"/>
                <a:gd name="T41" fmla="*/ T40 w 3591"/>
                <a:gd name="T42" fmla="+- 0 13720 13711"/>
                <a:gd name="T43" fmla="*/ 13720 h 571"/>
                <a:gd name="T44" fmla="+- 0 6504 6350"/>
                <a:gd name="T45" fmla="*/ T44 w 3591"/>
                <a:gd name="T46" fmla="+- 0 13743 13711"/>
                <a:gd name="T47" fmla="*/ 13743 h 571"/>
                <a:gd name="T48" fmla="+- 0 6450 6350"/>
                <a:gd name="T49" fmla="*/ T48 w 3591"/>
                <a:gd name="T50" fmla="+- 0 13780 13711"/>
                <a:gd name="T51" fmla="*/ 13780 h 571"/>
                <a:gd name="T52" fmla="+- 0 6405 6350"/>
                <a:gd name="T53" fmla="*/ T52 w 3591"/>
                <a:gd name="T54" fmla="+- 0 13828 13711"/>
                <a:gd name="T55" fmla="*/ 13828 h 571"/>
                <a:gd name="T56" fmla="+- 0 6373 6350"/>
                <a:gd name="T57" fmla="*/ T56 w 3591"/>
                <a:gd name="T58" fmla="+- 0 13886 13711"/>
                <a:gd name="T59" fmla="*/ 13886 h 571"/>
                <a:gd name="T60" fmla="+- 0 6354 6350"/>
                <a:gd name="T61" fmla="*/ T60 w 3591"/>
                <a:gd name="T62" fmla="+- 0 13950 13711"/>
                <a:gd name="T63" fmla="*/ 13950 h 571"/>
                <a:gd name="T64" fmla="+- 0 6350 6350"/>
                <a:gd name="T65" fmla="*/ T64 w 3591"/>
                <a:gd name="T66" fmla="+- 0 13997 13711"/>
                <a:gd name="T67" fmla="*/ 13997 h 571"/>
                <a:gd name="T68" fmla="+- 0 6351 6350"/>
                <a:gd name="T69" fmla="*/ T68 w 3591"/>
                <a:gd name="T70" fmla="+- 0 14020 13711"/>
                <a:gd name="T71" fmla="*/ 14020 h 571"/>
                <a:gd name="T72" fmla="+- 0 6365 6350"/>
                <a:gd name="T73" fmla="*/ T72 w 3591"/>
                <a:gd name="T74" fmla="+- 0 14087 13711"/>
                <a:gd name="T75" fmla="*/ 14087 h 571"/>
                <a:gd name="T76" fmla="+- 0 6393 6350"/>
                <a:gd name="T77" fmla="*/ T76 w 3591"/>
                <a:gd name="T78" fmla="+- 0 14147 13711"/>
                <a:gd name="T79" fmla="*/ 14147 h 571"/>
                <a:gd name="T80" fmla="+- 0 6434 6350"/>
                <a:gd name="T81" fmla="*/ T80 w 3591"/>
                <a:gd name="T82" fmla="+- 0 14198 13711"/>
                <a:gd name="T83" fmla="*/ 14198 h 571"/>
                <a:gd name="T84" fmla="+- 0 6485 6350"/>
                <a:gd name="T85" fmla="*/ T84 w 3591"/>
                <a:gd name="T86" fmla="+- 0 14239 13711"/>
                <a:gd name="T87" fmla="*/ 14239 h 571"/>
                <a:gd name="T88" fmla="+- 0 6545 6350"/>
                <a:gd name="T89" fmla="*/ T88 w 3591"/>
                <a:gd name="T90" fmla="+- 0 14267 13711"/>
                <a:gd name="T91" fmla="*/ 14267 h 571"/>
                <a:gd name="T92" fmla="+- 0 6612 6350"/>
                <a:gd name="T93" fmla="*/ T92 w 3591"/>
                <a:gd name="T94" fmla="+- 0 14281 13711"/>
                <a:gd name="T95" fmla="*/ 14281 h 571"/>
                <a:gd name="T96" fmla="+- 0 6636 6350"/>
                <a:gd name="T97" fmla="*/ T96 w 3591"/>
                <a:gd name="T98" fmla="+- 0 14282 13711"/>
                <a:gd name="T99" fmla="*/ 14282 h 571"/>
                <a:gd name="T100" fmla="+- 0 9656 6350"/>
                <a:gd name="T101" fmla="*/ T100 w 3591"/>
                <a:gd name="T102" fmla="+- 0 14282 13711"/>
                <a:gd name="T103" fmla="*/ 14282 h 571"/>
                <a:gd name="T104" fmla="+- 0 9724 6350"/>
                <a:gd name="T105" fmla="*/ T104 w 3591"/>
                <a:gd name="T106" fmla="+- 0 14274 13711"/>
                <a:gd name="T107" fmla="*/ 14274 h 571"/>
                <a:gd name="T108" fmla="+- 0 9787 6350"/>
                <a:gd name="T109" fmla="*/ T108 w 3591"/>
                <a:gd name="T110" fmla="+- 0 14250 13711"/>
                <a:gd name="T111" fmla="*/ 14250 h 571"/>
                <a:gd name="T112" fmla="+- 0 9841 6350"/>
                <a:gd name="T113" fmla="*/ T112 w 3591"/>
                <a:gd name="T114" fmla="+- 0 14213 13711"/>
                <a:gd name="T115" fmla="*/ 14213 h 571"/>
                <a:gd name="T116" fmla="+- 0 9886 6350"/>
                <a:gd name="T117" fmla="*/ T116 w 3591"/>
                <a:gd name="T118" fmla="+- 0 14165 13711"/>
                <a:gd name="T119" fmla="*/ 14165 h 571"/>
                <a:gd name="T120" fmla="+- 0 9918 6350"/>
                <a:gd name="T121" fmla="*/ T120 w 3591"/>
                <a:gd name="T122" fmla="+- 0 14108 13711"/>
                <a:gd name="T123" fmla="*/ 14108 h 571"/>
                <a:gd name="T124" fmla="+- 0 9937 6350"/>
                <a:gd name="T125" fmla="*/ T124 w 3591"/>
                <a:gd name="T126" fmla="+- 0 14043 13711"/>
                <a:gd name="T127" fmla="*/ 14043 h 571"/>
                <a:gd name="T128" fmla="+- 0 9940 6350"/>
                <a:gd name="T129" fmla="*/ T128 w 3591"/>
                <a:gd name="T130" fmla="+- 0 14020 13711"/>
                <a:gd name="T131" fmla="*/ 14020 h 571"/>
                <a:gd name="T132" fmla="+- 0 9941 6350"/>
                <a:gd name="T133" fmla="*/ T132 w 3591"/>
                <a:gd name="T134" fmla="+- 0 13997 13711"/>
                <a:gd name="T135" fmla="*/ 13997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6"/>
                  </a:moveTo>
                  <a:lnTo>
                    <a:pt x="3590" y="262"/>
                  </a:lnTo>
                  <a:lnTo>
                    <a:pt x="3587" y="239"/>
                  </a:lnTo>
                  <a:lnTo>
                    <a:pt x="3568" y="175"/>
                  </a:lnTo>
                  <a:lnTo>
                    <a:pt x="3536" y="117"/>
                  </a:lnTo>
                  <a:lnTo>
                    <a:pt x="3491" y="69"/>
                  </a:lnTo>
                  <a:lnTo>
                    <a:pt x="3437" y="32"/>
                  </a:lnTo>
                  <a:lnTo>
                    <a:pt x="3374" y="9"/>
                  </a:lnTo>
                  <a:lnTo>
                    <a:pt x="3306" y="0"/>
                  </a:lnTo>
                  <a:lnTo>
                    <a:pt x="286" y="0"/>
                  </a:lnTo>
                  <a:lnTo>
                    <a:pt x="217" y="9"/>
                  </a:lnTo>
                  <a:lnTo>
                    <a:pt x="154" y="32"/>
                  </a:lnTo>
                  <a:lnTo>
                    <a:pt x="100" y="69"/>
                  </a:lnTo>
                  <a:lnTo>
                    <a:pt x="55" y="117"/>
                  </a:lnTo>
                  <a:lnTo>
                    <a:pt x="23" y="175"/>
                  </a:lnTo>
                  <a:lnTo>
                    <a:pt x="4" y="239"/>
                  </a:lnTo>
                  <a:lnTo>
                    <a:pt x="0" y="286"/>
                  </a:lnTo>
                  <a:lnTo>
                    <a:pt x="1" y="309"/>
                  </a:lnTo>
                  <a:lnTo>
                    <a:pt x="15" y="376"/>
                  </a:lnTo>
                  <a:lnTo>
                    <a:pt x="43" y="436"/>
                  </a:lnTo>
                  <a:lnTo>
                    <a:pt x="84" y="487"/>
                  </a:lnTo>
                  <a:lnTo>
                    <a:pt x="135" y="528"/>
                  </a:lnTo>
                  <a:lnTo>
                    <a:pt x="195" y="556"/>
                  </a:lnTo>
                  <a:lnTo>
                    <a:pt x="262" y="570"/>
                  </a:lnTo>
                  <a:lnTo>
                    <a:pt x="286" y="571"/>
                  </a:lnTo>
                  <a:lnTo>
                    <a:pt x="3306" y="571"/>
                  </a:lnTo>
                  <a:lnTo>
                    <a:pt x="3374" y="563"/>
                  </a:lnTo>
                  <a:lnTo>
                    <a:pt x="3437" y="539"/>
                  </a:lnTo>
                  <a:lnTo>
                    <a:pt x="3491" y="502"/>
                  </a:lnTo>
                  <a:lnTo>
                    <a:pt x="3536" y="454"/>
                  </a:lnTo>
                  <a:lnTo>
                    <a:pt x="3568" y="397"/>
                  </a:lnTo>
                  <a:lnTo>
                    <a:pt x="3587" y="332"/>
                  </a:lnTo>
                  <a:lnTo>
                    <a:pt x="3590" y="309"/>
                  </a:lnTo>
                  <a:lnTo>
                    <a:pt x="3591" y="286"/>
                  </a:lnTo>
                  <a:close/>
                </a:path>
              </a:pathLst>
            </a:custGeom>
            <a:solidFill>
              <a:srgbClr val="DDA9C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6"/>
            <p:cNvSpPr>
              <a:spLocks/>
            </p:cNvSpPr>
            <p:nvPr/>
          </p:nvSpPr>
          <p:spPr bwMode="auto">
            <a:xfrm>
              <a:off x="6350" y="14362"/>
              <a:ext cx="3591" cy="571"/>
            </a:xfrm>
            <a:custGeom>
              <a:avLst/>
              <a:gdLst>
                <a:gd name="T0" fmla="+- 0 9941 6350"/>
                <a:gd name="T1" fmla="*/ T0 w 3591"/>
                <a:gd name="T2" fmla="+- 0 14647 14362"/>
                <a:gd name="T3" fmla="*/ 14647 h 571"/>
                <a:gd name="T4" fmla="+- 0 9940 6350"/>
                <a:gd name="T5" fmla="*/ T4 w 3591"/>
                <a:gd name="T6" fmla="+- 0 14624 14362"/>
                <a:gd name="T7" fmla="*/ 14624 h 571"/>
                <a:gd name="T8" fmla="+- 0 9937 6350"/>
                <a:gd name="T9" fmla="*/ T8 w 3591"/>
                <a:gd name="T10" fmla="+- 0 14601 14362"/>
                <a:gd name="T11" fmla="*/ 14601 h 571"/>
                <a:gd name="T12" fmla="+- 0 9918 6350"/>
                <a:gd name="T13" fmla="*/ T12 w 3591"/>
                <a:gd name="T14" fmla="+- 0 14536 14362"/>
                <a:gd name="T15" fmla="*/ 14536 h 571"/>
                <a:gd name="T16" fmla="+- 0 9886 6350"/>
                <a:gd name="T17" fmla="*/ T16 w 3591"/>
                <a:gd name="T18" fmla="+- 0 14479 14362"/>
                <a:gd name="T19" fmla="*/ 14479 h 571"/>
                <a:gd name="T20" fmla="+- 0 9841 6350"/>
                <a:gd name="T21" fmla="*/ T20 w 3591"/>
                <a:gd name="T22" fmla="+- 0 14431 14362"/>
                <a:gd name="T23" fmla="*/ 14431 h 571"/>
                <a:gd name="T24" fmla="+- 0 9787 6350"/>
                <a:gd name="T25" fmla="*/ T24 w 3591"/>
                <a:gd name="T26" fmla="+- 0 14394 14362"/>
                <a:gd name="T27" fmla="*/ 14394 h 571"/>
                <a:gd name="T28" fmla="+- 0 9724 6350"/>
                <a:gd name="T29" fmla="*/ T28 w 3591"/>
                <a:gd name="T30" fmla="+- 0 14370 14362"/>
                <a:gd name="T31" fmla="*/ 14370 h 571"/>
                <a:gd name="T32" fmla="+- 0 9656 6350"/>
                <a:gd name="T33" fmla="*/ T32 w 3591"/>
                <a:gd name="T34" fmla="+- 0 14362 14362"/>
                <a:gd name="T35" fmla="*/ 14362 h 571"/>
                <a:gd name="T36" fmla="+- 0 6636 6350"/>
                <a:gd name="T37" fmla="*/ T36 w 3591"/>
                <a:gd name="T38" fmla="+- 0 14362 14362"/>
                <a:gd name="T39" fmla="*/ 14362 h 571"/>
                <a:gd name="T40" fmla="+- 0 6567 6350"/>
                <a:gd name="T41" fmla="*/ T40 w 3591"/>
                <a:gd name="T42" fmla="+- 0 14370 14362"/>
                <a:gd name="T43" fmla="*/ 14370 h 571"/>
                <a:gd name="T44" fmla="+- 0 6504 6350"/>
                <a:gd name="T45" fmla="*/ T44 w 3591"/>
                <a:gd name="T46" fmla="+- 0 14394 14362"/>
                <a:gd name="T47" fmla="*/ 14394 h 571"/>
                <a:gd name="T48" fmla="+- 0 6450 6350"/>
                <a:gd name="T49" fmla="*/ T48 w 3591"/>
                <a:gd name="T50" fmla="+- 0 14431 14362"/>
                <a:gd name="T51" fmla="*/ 14431 h 571"/>
                <a:gd name="T52" fmla="+- 0 6405 6350"/>
                <a:gd name="T53" fmla="*/ T52 w 3591"/>
                <a:gd name="T54" fmla="+- 0 14479 14362"/>
                <a:gd name="T55" fmla="*/ 14479 h 571"/>
                <a:gd name="T56" fmla="+- 0 6373 6350"/>
                <a:gd name="T57" fmla="*/ T56 w 3591"/>
                <a:gd name="T58" fmla="+- 0 14536 14362"/>
                <a:gd name="T59" fmla="*/ 14536 h 571"/>
                <a:gd name="T60" fmla="+- 0 6354 6350"/>
                <a:gd name="T61" fmla="*/ T60 w 3591"/>
                <a:gd name="T62" fmla="+- 0 14601 14362"/>
                <a:gd name="T63" fmla="*/ 14601 h 571"/>
                <a:gd name="T64" fmla="+- 0 6350 6350"/>
                <a:gd name="T65" fmla="*/ T64 w 3591"/>
                <a:gd name="T66" fmla="+- 0 14647 14362"/>
                <a:gd name="T67" fmla="*/ 14647 h 571"/>
                <a:gd name="T68" fmla="+- 0 6351 6350"/>
                <a:gd name="T69" fmla="*/ T68 w 3591"/>
                <a:gd name="T70" fmla="+- 0 14670 14362"/>
                <a:gd name="T71" fmla="*/ 14670 h 571"/>
                <a:gd name="T72" fmla="+- 0 6365 6350"/>
                <a:gd name="T73" fmla="*/ T72 w 3591"/>
                <a:gd name="T74" fmla="+- 0 14737 14362"/>
                <a:gd name="T75" fmla="*/ 14737 h 571"/>
                <a:gd name="T76" fmla="+- 0 6393 6350"/>
                <a:gd name="T77" fmla="*/ T76 w 3591"/>
                <a:gd name="T78" fmla="+- 0 14797 14362"/>
                <a:gd name="T79" fmla="*/ 14797 h 571"/>
                <a:gd name="T80" fmla="+- 0 6434 6350"/>
                <a:gd name="T81" fmla="*/ T80 w 3591"/>
                <a:gd name="T82" fmla="+- 0 14849 14362"/>
                <a:gd name="T83" fmla="*/ 14849 h 571"/>
                <a:gd name="T84" fmla="+- 0 6485 6350"/>
                <a:gd name="T85" fmla="*/ T84 w 3591"/>
                <a:gd name="T86" fmla="+- 0 14890 14362"/>
                <a:gd name="T87" fmla="*/ 14890 h 571"/>
                <a:gd name="T88" fmla="+- 0 6545 6350"/>
                <a:gd name="T89" fmla="*/ T88 w 3591"/>
                <a:gd name="T90" fmla="+- 0 14918 14362"/>
                <a:gd name="T91" fmla="*/ 14918 h 571"/>
                <a:gd name="T92" fmla="+- 0 6612 6350"/>
                <a:gd name="T93" fmla="*/ T92 w 3591"/>
                <a:gd name="T94" fmla="+- 0 14931 14362"/>
                <a:gd name="T95" fmla="*/ 14931 h 571"/>
                <a:gd name="T96" fmla="+- 0 6636 6350"/>
                <a:gd name="T97" fmla="*/ T96 w 3591"/>
                <a:gd name="T98" fmla="+- 0 14932 14362"/>
                <a:gd name="T99" fmla="*/ 14932 h 571"/>
                <a:gd name="T100" fmla="+- 0 9656 6350"/>
                <a:gd name="T101" fmla="*/ T100 w 3591"/>
                <a:gd name="T102" fmla="+- 0 14932 14362"/>
                <a:gd name="T103" fmla="*/ 14932 h 571"/>
                <a:gd name="T104" fmla="+- 0 9724 6350"/>
                <a:gd name="T105" fmla="*/ T104 w 3591"/>
                <a:gd name="T106" fmla="+- 0 14924 14362"/>
                <a:gd name="T107" fmla="*/ 14924 h 571"/>
                <a:gd name="T108" fmla="+- 0 9787 6350"/>
                <a:gd name="T109" fmla="*/ T108 w 3591"/>
                <a:gd name="T110" fmla="+- 0 14901 14362"/>
                <a:gd name="T111" fmla="*/ 14901 h 571"/>
                <a:gd name="T112" fmla="+- 0 9841 6350"/>
                <a:gd name="T113" fmla="*/ T112 w 3591"/>
                <a:gd name="T114" fmla="+- 0 14864 14362"/>
                <a:gd name="T115" fmla="*/ 14864 h 571"/>
                <a:gd name="T116" fmla="+- 0 9886 6350"/>
                <a:gd name="T117" fmla="*/ T116 w 3591"/>
                <a:gd name="T118" fmla="+- 0 14816 14362"/>
                <a:gd name="T119" fmla="*/ 14816 h 571"/>
                <a:gd name="T120" fmla="+- 0 9918 6350"/>
                <a:gd name="T121" fmla="*/ T120 w 3591"/>
                <a:gd name="T122" fmla="+- 0 14758 14362"/>
                <a:gd name="T123" fmla="*/ 14758 h 571"/>
                <a:gd name="T124" fmla="+- 0 9937 6350"/>
                <a:gd name="T125" fmla="*/ T124 w 3591"/>
                <a:gd name="T126" fmla="+- 0 14693 14362"/>
                <a:gd name="T127" fmla="*/ 14693 h 571"/>
                <a:gd name="T128" fmla="+- 0 9940 6350"/>
                <a:gd name="T129" fmla="*/ T128 w 3591"/>
                <a:gd name="T130" fmla="+- 0 14670 14362"/>
                <a:gd name="T131" fmla="*/ 14670 h 571"/>
                <a:gd name="T132" fmla="+- 0 9941 6350"/>
                <a:gd name="T133" fmla="*/ T132 w 3591"/>
                <a:gd name="T134" fmla="+- 0 14647 14362"/>
                <a:gd name="T135" fmla="*/ 14647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5"/>
                  </a:moveTo>
                  <a:lnTo>
                    <a:pt x="3590" y="262"/>
                  </a:lnTo>
                  <a:lnTo>
                    <a:pt x="3587" y="239"/>
                  </a:lnTo>
                  <a:lnTo>
                    <a:pt x="3568" y="174"/>
                  </a:lnTo>
                  <a:lnTo>
                    <a:pt x="3536" y="117"/>
                  </a:lnTo>
                  <a:lnTo>
                    <a:pt x="3491" y="69"/>
                  </a:lnTo>
                  <a:lnTo>
                    <a:pt x="3437" y="32"/>
                  </a:lnTo>
                  <a:lnTo>
                    <a:pt x="3374" y="8"/>
                  </a:lnTo>
                  <a:lnTo>
                    <a:pt x="3306" y="0"/>
                  </a:lnTo>
                  <a:lnTo>
                    <a:pt x="286" y="0"/>
                  </a:lnTo>
                  <a:lnTo>
                    <a:pt x="217" y="8"/>
                  </a:lnTo>
                  <a:lnTo>
                    <a:pt x="154" y="32"/>
                  </a:lnTo>
                  <a:lnTo>
                    <a:pt x="100" y="69"/>
                  </a:lnTo>
                  <a:lnTo>
                    <a:pt x="55" y="117"/>
                  </a:lnTo>
                  <a:lnTo>
                    <a:pt x="23" y="174"/>
                  </a:lnTo>
                  <a:lnTo>
                    <a:pt x="4" y="239"/>
                  </a:lnTo>
                  <a:lnTo>
                    <a:pt x="0" y="285"/>
                  </a:lnTo>
                  <a:lnTo>
                    <a:pt x="1" y="308"/>
                  </a:lnTo>
                  <a:lnTo>
                    <a:pt x="15" y="375"/>
                  </a:lnTo>
                  <a:lnTo>
                    <a:pt x="43" y="435"/>
                  </a:lnTo>
                  <a:lnTo>
                    <a:pt x="84" y="487"/>
                  </a:lnTo>
                  <a:lnTo>
                    <a:pt x="135" y="528"/>
                  </a:lnTo>
                  <a:lnTo>
                    <a:pt x="195" y="556"/>
                  </a:lnTo>
                  <a:lnTo>
                    <a:pt x="262" y="569"/>
                  </a:lnTo>
                  <a:lnTo>
                    <a:pt x="286" y="570"/>
                  </a:lnTo>
                  <a:lnTo>
                    <a:pt x="3306" y="570"/>
                  </a:lnTo>
                  <a:lnTo>
                    <a:pt x="3374" y="562"/>
                  </a:lnTo>
                  <a:lnTo>
                    <a:pt x="3437" y="539"/>
                  </a:lnTo>
                  <a:lnTo>
                    <a:pt x="3491" y="502"/>
                  </a:lnTo>
                  <a:lnTo>
                    <a:pt x="3536" y="454"/>
                  </a:lnTo>
                  <a:lnTo>
                    <a:pt x="3568" y="396"/>
                  </a:lnTo>
                  <a:lnTo>
                    <a:pt x="3587" y="331"/>
                  </a:lnTo>
                  <a:lnTo>
                    <a:pt x="3590" y="308"/>
                  </a:lnTo>
                  <a:lnTo>
                    <a:pt x="3591" y="285"/>
                  </a:lnTo>
                  <a:close/>
                </a:path>
              </a:pathLst>
            </a:custGeom>
            <a:solidFill>
              <a:srgbClr val="DDA9C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8074" y="13940"/>
              <a:ext cx="92" cy="124"/>
            </a:xfrm>
            <a:custGeom>
              <a:avLst/>
              <a:gdLst>
                <a:gd name="T0" fmla="+- 0 8074 8074"/>
                <a:gd name="T1" fmla="*/ T0 w 92"/>
                <a:gd name="T2" fmla="+- 0 14012 13940"/>
                <a:gd name="T3" fmla="*/ 14012 h 124"/>
                <a:gd name="T4" fmla="+- 0 8078 8074"/>
                <a:gd name="T5" fmla="*/ T4 w 92"/>
                <a:gd name="T6" fmla="+- 0 14032 13940"/>
                <a:gd name="T7" fmla="*/ 14032 h 124"/>
                <a:gd name="T8" fmla="+- 0 8088 8074"/>
                <a:gd name="T9" fmla="*/ T8 w 92"/>
                <a:gd name="T10" fmla="+- 0 14048 13940"/>
                <a:gd name="T11" fmla="*/ 14048 h 124"/>
                <a:gd name="T12" fmla="+- 0 8090 8074"/>
                <a:gd name="T13" fmla="*/ T12 w 92"/>
                <a:gd name="T14" fmla="+- 0 14051 13940"/>
                <a:gd name="T15" fmla="*/ 14051 h 124"/>
                <a:gd name="T16" fmla="+- 0 8107 8074"/>
                <a:gd name="T17" fmla="*/ T16 w 92"/>
                <a:gd name="T18" fmla="+- 0 14061 13940"/>
                <a:gd name="T19" fmla="*/ 14061 h 124"/>
                <a:gd name="T20" fmla="+- 0 8128 8074"/>
                <a:gd name="T21" fmla="*/ T20 w 92"/>
                <a:gd name="T22" fmla="+- 0 14064 13940"/>
                <a:gd name="T23" fmla="*/ 14064 h 124"/>
                <a:gd name="T24" fmla="+- 0 8140 8074"/>
                <a:gd name="T25" fmla="*/ T24 w 92"/>
                <a:gd name="T26" fmla="+- 0 14064 13940"/>
                <a:gd name="T27" fmla="*/ 14064 h 124"/>
                <a:gd name="T28" fmla="+- 0 8151 8074"/>
                <a:gd name="T29" fmla="*/ T28 w 92"/>
                <a:gd name="T30" fmla="+- 0 14062 13940"/>
                <a:gd name="T31" fmla="*/ 14062 h 124"/>
                <a:gd name="T32" fmla="+- 0 8161 8074"/>
                <a:gd name="T33" fmla="*/ T32 w 92"/>
                <a:gd name="T34" fmla="+- 0 14059 13940"/>
                <a:gd name="T35" fmla="*/ 14059 h 124"/>
                <a:gd name="T36" fmla="+- 0 8161 8074"/>
                <a:gd name="T37" fmla="*/ T36 w 92"/>
                <a:gd name="T38" fmla="+- 0 14042 13940"/>
                <a:gd name="T39" fmla="*/ 14042 h 124"/>
                <a:gd name="T40" fmla="+- 0 8155 8074"/>
                <a:gd name="T41" fmla="*/ T40 w 92"/>
                <a:gd name="T42" fmla="+- 0 14043 13940"/>
                <a:gd name="T43" fmla="*/ 14043 h 124"/>
                <a:gd name="T44" fmla="+- 0 8150 8074"/>
                <a:gd name="T45" fmla="*/ T44 w 92"/>
                <a:gd name="T46" fmla="+- 0 14045 13940"/>
                <a:gd name="T47" fmla="*/ 14045 h 124"/>
                <a:gd name="T48" fmla="+- 0 8146 8074"/>
                <a:gd name="T49" fmla="*/ T48 w 92"/>
                <a:gd name="T50" fmla="+- 0 14046 13940"/>
                <a:gd name="T51" fmla="*/ 14046 h 124"/>
                <a:gd name="T52" fmla="+- 0 8141 8074"/>
                <a:gd name="T53" fmla="*/ T52 w 92"/>
                <a:gd name="T54" fmla="+- 0 14047 13940"/>
                <a:gd name="T55" fmla="*/ 14047 h 124"/>
                <a:gd name="T56" fmla="+- 0 8136 8074"/>
                <a:gd name="T57" fmla="*/ T56 w 92"/>
                <a:gd name="T58" fmla="+- 0 14047 13940"/>
                <a:gd name="T59" fmla="*/ 14047 h 124"/>
                <a:gd name="T60" fmla="+- 0 8119 8074"/>
                <a:gd name="T61" fmla="*/ T60 w 92"/>
                <a:gd name="T62" fmla="+- 0 14047 13940"/>
                <a:gd name="T63" fmla="*/ 14047 h 124"/>
                <a:gd name="T64" fmla="+- 0 8110 8074"/>
                <a:gd name="T65" fmla="*/ T64 w 92"/>
                <a:gd name="T66" fmla="+- 0 14043 13940"/>
                <a:gd name="T67" fmla="*/ 14043 h 124"/>
                <a:gd name="T68" fmla="+- 0 8104 8074"/>
                <a:gd name="T69" fmla="*/ T68 w 92"/>
                <a:gd name="T70" fmla="+- 0 14036 13940"/>
                <a:gd name="T71" fmla="*/ 14036 h 124"/>
                <a:gd name="T72" fmla="+- 0 8097 8074"/>
                <a:gd name="T73" fmla="*/ T72 w 92"/>
                <a:gd name="T74" fmla="+- 0 14028 13940"/>
                <a:gd name="T75" fmla="*/ 14028 h 124"/>
                <a:gd name="T76" fmla="+- 0 8094 8074"/>
                <a:gd name="T77" fmla="*/ T76 w 92"/>
                <a:gd name="T78" fmla="+- 0 14017 13940"/>
                <a:gd name="T79" fmla="*/ 14017 h 124"/>
                <a:gd name="T80" fmla="+- 0 8094 8074"/>
                <a:gd name="T81" fmla="*/ T80 w 92"/>
                <a:gd name="T82" fmla="+- 0 13988 13940"/>
                <a:gd name="T83" fmla="*/ 13988 h 124"/>
                <a:gd name="T84" fmla="+- 0 8098 8074"/>
                <a:gd name="T85" fmla="*/ T84 w 92"/>
                <a:gd name="T86" fmla="+- 0 13977 13940"/>
                <a:gd name="T87" fmla="*/ 13977 h 124"/>
                <a:gd name="T88" fmla="+- 0 8104 8074"/>
                <a:gd name="T89" fmla="*/ T88 w 92"/>
                <a:gd name="T90" fmla="+- 0 13969 13940"/>
                <a:gd name="T91" fmla="*/ 13969 h 124"/>
                <a:gd name="T92" fmla="+- 0 8111 8074"/>
                <a:gd name="T93" fmla="*/ T92 w 92"/>
                <a:gd name="T94" fmla="+- 0 13961 13940"/>
                <a:gd name="T95" fmla="*/ 13961 h 124"/>
                <a:gd name="T96" fmla="+- 0 8120 8074"/>
                <a:gd name="T97" fmla="*/ T96 w 92"/>
                <a:gd name="T98" fmla="+- 0 13957 13940"/>
                <a:gd name="T99" fmla="*/ 13957 h 124"/>
                <a:gd name="T100" fmla="+- 0 8136 8074"/>
                <a:gd name="T101" fmla="*/ T100 w 92"/>
                <a:gd name="T102" fmla="+- 0 13957 13940"/>
                <a:gd name="T103" fmla="*/ 13957 h 124"/>
                <a:gd name="T104" fmla="+- 0 8141 8074"/>
                <a:gd name="T105" fmla="*/ T104 w 92"/>
                <a:gd name="T106" fmla="+- 0 13958 13940"/>
                <a:gd name="T107" fmla="*/ 13958 h 124"/>
                <a:gd name="T108" fmla="+- 0 8145 8074"/>
                <a:gd name="T109" fmla="*/ T108 w 92"/>
                <a:gd name="T110" fmla="+- 0 13959 13940"/>
                <a:gd name="T111" fmla="*/ 13959 h 124"/>
                <a:gd name="T112" fmla="+- 0 8150 8074"/>
                <a:gd name="T113" fmla="*/ T112 w 92"/>
                <a:gd name="T114" fmla="+- 0 13960 13940"/>
                <a:gd name="T115" fmla="*/ 13960 h 124"/>
                <a:gd name="T116" fmla="+- 0 8154 8074"/>
                <a:gd name="T117" fmla="*/ T116 w 92"/>
                <a:gd name="T118" fmla="+- 0 13962 13940"/>
                <a:gd name="T119" fmla="*/ 13962 h 124"/>
                <a:gd name="T120" fmla="+- 0 8158 8074"/>
                <a:gd name="T121" fmla="*/ T120 w 92"/>
                <a:gd name="T122" fmla="+- 0 13964 13940"/>
                <a:gd name="T123" fmla="*/ 13964 h 124"/>
                <a:gd name="T124" fmla="+- 0 8165 8074"/>
                <a:gd name="T125" fmla="*/ T124 w 92"/>
                <a:gd name="T126" fmla="+- 0 13948 13940"/>
                <a:gd name="T127" fmla="*/ 13948 h 124"/>
                <a:gd name="T128" fmla="+- 0 8155 8074"/>
                <a:gd name="T129" fmla="*/ T128 w 92"/>
                <a:gd name="T130" fmla="+- 0 13942 13940"/>
                <a:gd name="T131" fmla="*/ 13942 h 124"/>
                <a:gd name="T132" fmla="+- 0 8143 8074"/>
                <a:gd name="T133" fmla="*/ T132 w 92"/>
                <a:gd name="T134" fmla="+- 0 13940 13940"/>
                <a:gd name="T135" fmla="*/ 13940 h 124"/>
                <a:gd name="T136" fmla="+- 0 8119 8074"/>
                <a:gd name="T137" fmla="*/ T136 w 92"/>
                <a:gd name="T138" fmla="+- 0 13940 13940"/>
                <a:gd name="T139" fmla="*/ 13940 h 124"/>
                <a:gd name="T140" fmla="+- 0 8109 8074"/>
                <a:gd name="T141" fmla="*/ T140 w 92"/>
                <a:gd name="T142" fmla="+- 0 13942 13940"/>
                <a:gd name="T143" fmla="*/ 13942 h 124"/>
                <a:gd name="T144" fmla="+- 0 8100 8074"/>
                <a:gd name="T145" fmla="*/ T144 w 92"/>
                <a:gd name="T146" fmla="+- 0 13947 13940"/>
                <a:gd name="T147" fmla="*/ 13947 h 124"/>
                <a:gd name="T148" fmla="+- 0 8092 8074"/>
                <a:gd name="T149" fmla="*/ T148 w 92"/>
                <a:gd name="T150" fmla="+- 0 13952 13940"/>
                <a:gd name="T151" fmla="*/ 13952 h 124"/>
                <a:gd name="T152" fmla="+- 0 8085 8074"/>
                <a:gd name="T153" fmla="*/ T152 w 92"/>
                <a:gd name="T154" fmla="+- 0 13960 13940"/>
                <a:gd name="T155" fmla="*/ 13960 h 124"/>
                <a:gd name="T156" fmla="+- 0 8080 8074"/>
                <a:gd name="T157" fmla="*/ T156 w 92"/>
                <a:gd name="T158" fmla="+- 0 13969 13940"/>
                <a:gd name="T159" fmla="*/ 13969 h 124"/>
                <a:gd name="T160" fmla="+- 0 8076 8074"/>
                <a:gd name="T161" fmla="*/ T160 w 92"/>
                <a:gd name="T162" fmla="+- 0 13978 13940"/>
                <a:gd name="T163" fmla="*/ 13978 h 124"/>
                <a:gd name="T164" fmla="+- 0 8074 8074"/>
                <a:gd name="T165" fmla="*/ T164 w 92"/>
                <a:gd name="T166" fmla="+- 0 13989 13940"/>
                <a:gd name="T167" fmla="*/ 13989 h 124"/>
                <a:gd name="T168" fmla="+- 0 8074 8074"/>
                <a:gd name="T169" fmla="*/ T168 w 92"/>
                <a:gd name="T170" fmla="+- 0 14002 13940"/>
                <a:gd name="T171" fmla="*/ 14002 h 124"/>
                <a:gd name="T172" fmla="+- 0 8074 8074"/>
                <a:gd name="T173" fmla="*/ T172 w 92"/>
                <a:gd name="T174" fmla="+- 0 14012 13940"/>
                <a:gd name="T175" fmla="*/ 14012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92" h="124">
                  <a:moveTo>
                    <a:pt x="0" y="72"/>
                  </a:moveTo>
                  <a:lnTo>
                    <a:pt x="4" y="92"/>
                  </a:lnTo>
                  <a:lnTo>
                    <a:pt x="14" y="108"/>
                  </a:lnTo>
                  <a:lnTo>
                    <a:pt x="16" y="111"/>
                  </a:lnTo>
                  <a:lnTo>
                    <a:pt x="33" y="121"/>
                  </a:lnTo>
                  <a:lnTo>
                    <a:pt x="54" y="124"/>
                  </a:lnTo>
                  <a:lnTo>
                    <a:pt x="66" y="124"/>
                  </a:lnTo>
                  <a:lnTo>
                    <a:pt x="77" y="122"/>
                  </a:lnTo>
                  <a:lnTo>
                    <a:pt x="87" y="119"/>
                  </a:lnTo>
                  <a:lnTo>
                    <a:pt x="87" y="102"/>
                  </a:lnTo>
                  <a:lnTo>
                    <a:pt x="81" y="103"/>
                  </a:lnTo>
                  <a:lnTo>
                    <a:pt x="76" y="105"/>
                  </a:lnTo>
                  <a:lnTo>
                    <a:pt x="72" y="106"/>
                  </a:lnTo>
                  <a:lnTo>
                    <a:pt x="67" y="107"/>
                  </a:lnTo>
                  <a:lnTo>
                    <a:pt x="62" y="107"/>
                  </a:lnTo>
                  <a:lnTo>
                    <a:pt x="45" y="107"/>
                  </a:lnTo>
                  <a:lnTo>
                    <a:pt x="36" y="103"/>
                  </a:lnTo>
                  <a:lnTo>
                    <a:pt x="30" y="96"/>
                  </a:lnTo>
                  <a:lnTo>
                    <a:pt x="23" y="88"/>
                  </a:lnTo>
                  <a:lnTo>
                    <a:pt x="20" y="77"/>
                  </a:lnTo>
                  <a:lnTo>
                    <a:pt x="20" y="48"/>
                  </a:lnTo>
                  <a:lnTo>
                    <a:pt x="24" y="37"/>
                  </a:lnTo>
                  <a:lnTo>
                    <a:pt x="30" y="29"/>
                  </a:lnTo>
                  <a:lnTo>
                    <a:pt x="37" y="21"/>
                  </a:lnTo>
                  <a:lnTo>
                    <a:pt x="46" y="17"/>
                  </a:lnTo>
                  <a:lnTo>
                    <a:pt x="62" y="17"/>
                  </a:lnTo>
                  <a:lnTo>
                    <a:pt x="67" y="18"/>
                  </a:lnTo>
                  <a:lnTo>
                    <a:pt x="71" y="19"/>
                  </a:lnTo>
                  <a:lnTo>
                    <a:pt x="76" y="20"/>
                  </a:lnTo>
                  <a:lnTo>
                    <a:pt x="80" y="22"/>
                  </a:lnTo>
                  <a:lnTo>
                    <a:pt x="84" y="24"/>
                  </a:lnTo>
                  <a:lnTo>
                    <a:pt x="91" y="8"/>
                  </a:lnTo>
                  <a:lnTo>
                    <a:pt x="81" y="2"/>
                  </a:lnTo>
                  <a:lnTo>
                    <a:pt x="69" y="0"/>
                  </a:lnTo>
                  <a:lnTo>
                    <a:pt x="45" y="0"/>
                  </a:lnTo>
                  <a:lnTo>
                    <a:pt x="35" y="2"/>
                  </a:lnTo>
                  <a:lnTo>
                    <a:pt x="26" y="7"/>
                  </a:lnTo>
                  <a:lnTo>
                    <a:pt x="18" y="12"/>
                  </a:lnTo>
                  <a:lnTo>
                    <a:pt x="11" y="20"/>
                  </a:lnTo>
                  <a:lnTo>
                    <a:pt x="6" y="29"/>
                  </a:lnTo>
                  <a:lnTo>
                    <a:pt x="2" y="38"/>
                  </a:lnTo>
                  <a:lnTo>
                    <a:pt x="0" y="49"/>
                  </a:lnTo>
                  <a:lnTo>
                    <a:pt x="0" y="62"/>
                  </a:lnTo>
                  <a:lnTo>
                    <a:pt x="0" y="7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8185" y="13934"/>
              <a:ext cx="80" cy="128"/>
            </a:xfrm>
            <a:custGeom>
              <a:avLst/>
              <a:gdLst>
                <a:gd name="T0" fmla="+- 0 8185 8185"/>
                <a:gd name="T1" fmla="*/ T0 w 80"/>
                <a:gd name="T2" fmla="+- 0 13934 13934"/>
                <a:gd name="T3" fmla="*/ 13934 h 128"/>
                <a:gd name="T4" fmla="+- 0 8185 8185"/>
                <a:gd name="T5" fmla="*/ T4 w 80"/>
                <a:gd name="T6" fmla="+- 0 14062 13934"/>
                <a:gd name="T7" fmla="*/ 14062 h 128"/>
                <a:gd name="T8" fmla="+- 0 8204 8185"/>
                <a:gd name="T9" fmla="*/ T8 w 80"/>
                <a:gd name="T10" fmla="+- 0 14062 13934"/>
                <a:gd name="T11" fmla="*/ 14062 h 128"/>
                <a:gd name="T12" fmla="+- 0 8204 8185"/>
                <a:gd name="T13" fmla="*/ T12 w 80"/>
                <a:gd name="T14" fmla="+- 0 14006 13934"/>
                <a:gd name="T15" fmla="*/ 14006 h 128"/>
                <a:gd name="T16" fmla="+- 0 8206 8185"/>
                <a:gd name="T17" fmla="*/ T16 w 80"/>
                <a:gd name="T18" fmla="+- 0 13997 13934"/>
                <a:gd name="T19" fmla="*/ 13997 h 128"/>
                <a:gd name="T20" fmla="+- 0 8210 8185"/>
                <a:gd name="T21" fmla="*/ T20 w 80"/>
                <a:gd name="T22" fmla="+- 0 13992 13934"/>
                <a:gd name="T23" fmla="*/ 13992 h 128"/>
                <a:gd name="T24" fmla="+- 0 8214 8185"/>
                <a:gd name="T25" fmla="*/ T24 w 80"/>
                <a:gd name="T26" fmla="+- 0 13988 13934"/>
                <a:gd name="T27" fmla="*/ 13988 h 128"/>
                <a:gd name="T28" fmla="+- 0 8220 8185"/>
                <a:gd name="T29" fmla="*/ T28 w 80"/>
                <a:gd name="T30" fmla="+- 0 13985 13934"/>
                <a:gd name="T31" fmla="*/ 13985 h 128"/>
                <a:gd name="T32" fmla="+- 0 8234 8185"/>
                <a:gd name="T33" fmla="*/ T32 w 80"/>
                <a:gd name="T34" fmla="+- 0 13985 13934"/>
                <a:gd name="T35" fmla="*/ 13985 h 128"/>
                <a:gd name="T36" fmla="+- 0 8238 8185"/>
                <a:gd name="T37" fmla="*/ T36 w 80"/>
                <a:gd name="T38" fmla="+- 0 13987 13934"/>
                <a:gd name="T39" fmla="*/ 13987 h 128"/>
                <a:gd name="T40" fmla="+- 0 8244 8185"/>
                <a:gd name="T41" fmla="*/ T40 w 80"/>
                <a:gd name="T42" fmla="+- 0 13994 13934"/>
                <a:gd name="T43" fmla="*/ 13994 h 128"/>
                <a:gd name="T44" fmla="+- 0 8245 8185"/>
                <a:gd name="T45" fmla="*/ T44 w 80"/>
                <a:gd name="T46" fmla="+- 0 13999 13934"/>
                <a:gd name="T47" fmla="*/ 13999 h 128"/>
                <a:gd name="T48" fmla="+- 0 8245 8185"/>
                <a:gd name="T49" fmla="*/ T48 w 80"/>
                <a:gd name="T50" fmla="+- 0 14062 13934"/>
                <a:gd name="T51" fmla="*/ 14062 h 128"/>
                <a:gd name="T52" fmla="+- 0 8265 8185"/>
                <a:gd name="T53" fmla="*/ T52 w 80"/>
                <a:gd name="T54" fmla="+- 0 14062 13934"/>
                <a:gd name="T55" fmla="*/ 14062 h 128"/>
                <a:gd name="T56" fmla="+- 0 8265 8185"/>
                <a:gd name="T57" fmla="*/ T56 w 80"/>
                <a:gd name="T58" fmla="+- 0 14003 13934"/>
                <a:gd name="T59" fmla="*/ 14003 h 128"/>
                <a:gd name="T60" fmla="+- 0 8264 8185"/>
                <a:gd name="T61" fmla="*/ T60 w 80"/>
                <a:gd name="T62" fmla="+- 0 13993 13934"/>
                <a:gd name="T63" fmla="*/ 13993 h 128"/>
                <a:gd name="T64" fmla="+- 0 8254 8185"/>
                <a:gd name="T65" fmla="*/ T64 w 80"/>
                <a:gd name="T66" fmla="+- 0 13975 13934"/>
                <a:gd name="T67" fmla="*/ 13975 h 128"/>
                <a:gd name="T68" fmla="+- 0 8232 8185"/>
                <a:gd name="T69" fmla="*/ T68 w 80"/>
                <a:gd name="T70" fmla="+- 0 13969 13934"/>
                <a:gd name="T71" fmla="*/ 13969 h 128"/>
                <a:gd name="T72" fmla="+- 0 8225 8185"/>
                <a:gd name="T73" fmla="*/ T72 w 80"/>
                <a:gd name="T74" fmla="+- 0 13969 13934"/>
                <a:gd name="T75" fmla="*/ 13969 h 128"/>
                <a:gd name="T76" fmla="+- 0 8220 8185"/>
                <a:gd name="T77" fmla="*/ T76 w 80"/>
                <a:gd name="T78" fmla="+- 0 13971 13934"/>
                <a:gd name="T79" fmla="*/ 13971 h 128"/>
                <a:gd name="T80" fmla="+- 0 8215 8185"/>
                <a:gd name="T81" fmla="*/ T80 w 80"/>
                <a:gd name="T82" fmla="+- 0 13973 13934"/>
                <a:gd name="T83" fmla="*/ 13973 h 128"/>
                <a:gd name="T84" fmla="+- 0 8211 8185"/>
                <a:gd name="T85" fmla="*/ T84 w 80"/>
                <a:gd name="T86" fmla="+- 0 13975 13934"/>
                <a:gd name="T87" fmla="*/ 13975 h 128"/>
                <a:gd name="T88" fmla="+- 0 8207 8185"/>
                <a:gd name="T89" fmla="*/ T88 w 80"/>
                <a:gd name="T90" fmla="+- 0 13979 13934"/>
                <a:gd name="T91" fmla="*/ 13979 h 128"/>
                <a:gd name="T92" fmla="+- 0 8204 8185"/>
                <a:gd name="T93" fmla="*/ T92 w 80"/>
                <a:gd name="T94" fmla="+- 0 13983 13934"/>
                <a:gd name="T95" fmla="*/ 13983 h 128"/>
                <a:gd name="T96" fmla="+- 0 8203 8185"/>
                <a:gd name="T97" fmla="*/ T96 w 80"/>
                <a:gd name="T98" fmla="+- 0 13983 13934"/>
                <a:gd name="T99" fmla="*/ 13983 h 128"/>
                <a:gd name="T100" fmla="+- 0 8204 8185"/>
                <a:gd name="T101" fmla="*/ T100 w 80"/>
                <a:gd name="T102" fmla="+- 0 13977 13934"/>
                <a:gd name="T103" fmla="*/ 13977 h 128"/>
                <a:gd name="T104" fmla="+- 0 8204 8185"/>
                <a:gd name="T105" fmla="*/ T104 w 80"/>
                <a:gd name="T106" fmla="+- 0 13972 13934"/>
                <a:gd name="T107" fmla="*/ 13972 h 128"/>
                <a:gd name="T108" fmla="+- 0 8204 8185"/>
                <a:gd name="T109" fmla="*/ T108 w 80"/>
                <a:gd name="T110" fmla="+- 0 13934 13934"/>
                <a:gd name="T111" fmla="*/ 13934 h 128"/>
                <a:gd name="T112" fmla="+- 0 8185 8185"/>
                <a:gd name="T113" fmla="*/ T112 w 80"/>
                <a:gd name="T114" fmla="+- 0 13934 13934"/>
                <a:gd name="T115" fmla="*/ 13934 h 1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80" h="128">
                  <a:moveTo>
                    <a:pt x="0" y="0"/>
                  </a:moveTo>
                  <a:lnTo>
                    <a:pt x="0" y="128"/>
                  </a:lnTo>
                  <a:lnTo>
                    <a:pt x="19" y="128"/>
                  </a:lnTo>
                  <a:lnTo>
                    <a:pt x="19" y="72"/>
                  </a:lnTo>
                  <a:lnTo>
                    <a:pt x="21" y="63"/>
                  </a:lnTo>
                  <a:lnTo>
                    <a:pt x="25" y="58"/>
                  </a:lnTo>
                  <a:lnTo>
                    <a:pt x="29" y="54"/>
                  </a:lnTo>
                  <a:lnTo>
                    <a:pt x="35" y="51"/>
                  </a:lnTo>
                  <a:lnTo>
                    <a:pt x="49" y="51"/>
                  </a:lnTo>
                  <a:lnTo>
                    <a:pt x="53" y="53"/>
                  </a:lnTo>
                  <a:lnTo>
                    <a:pt x="59" y="60"/>
                  </a:lnTo>
                  <a:lnTo>
                    <a:pt x="60" y="65"/>
                  </a:lnTo>
                  <a:lnTo>
                    <a:pt x="60" y="128"/>
                  </a:lnTo>
                  <a:lnTo>
                    <a:pt x="80" y="128"/>
                  </a:lnTo>
                  <a:lnTo>
                    <a:pt x="80" y="69"/>
                  </a:lnTo>
                  <a:lnTo>
                    <a:pt x="79" y="59"/>
                  </a:lnTo>
                  <a:lnTo>
                    <a:pt x="69" y="41"/>
                  </a:lnTo>
                  <a:lnTo>
                    <a:pt x="47" y="35"/>
                  </a:lnTo>
                  <a:lnTo>
                    <a:pt x="40" y="35"/>
                  </a:lnTo>
                  <a:lnTo>
                    <a:pt x="35" y="37"/>
                  </a:lnTo>
                  <a:lnTo>
                    <a:pt x="30" y="39"/>
                  </a:lnTo>
                  <a:lnTo>
                    <a:pt x="26" y="41"/>
                  </a:lnTo>
                  <a:lnTo>
                    <a:pt x="22" y="45"/>
                  </a:lnTo>
                  <a:lnTo>
                    <a:pt x="19" y="49"/>
                  </a:lnTo>
                  <a:lnTo>
                    <a:pt x="18" y="49"/>
                  </a:lnTo>
                  <a:lnTo>
                    <a:pt x="19" y="43"/>
                  </a:lnTo>
                  <a:lnTo>
                    <a:pt x="19" y="38"/>
                  </a:lnTo>
                  <a:lnTo>
                    <a:pt x="19"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8291" y="13936"/>
              <a:ext cx="21" cy="126"/>
            </a:xfrm>
            <a:custGeom>
              <a:avLst/>
              <a:gdLst>
                <a:gd name="T0" fmla="+- 0 8292 8291"/>
                <a:gd name="T1" fmla="*/ T0 w 21"/>
                <a:gd name="T2" fmla="+- 0 13971 13936"/>
                <a:gd name="T3" fmla="*/ 13971 h 126"/>
                <a:gd name="T4" fmla="+- 0 8292 8291"/>
                <a:gd name="T5" fmla="*/ T4 w 21"/>
                <a:gd name="T6" fmla="+- 0 14062 13936"/>
                <a:gd name="T7" fmla="*/ 14062 h 126"/>
                <a:gd name="T8" fmla="+- 0 8311 8291"/>
                <a:gd name="T9" fmla="*/ T8 w 21"/>
                <a:gd name="T10" fmla="+- 0 14062 13936"/>
                <a:gd name="T11" fmla="*/ 14062 h 126"/>
                <a:gd name="T12" fmla="+- 0 8311 8291"/>
                <a:gd name="T13" fmla="*/ T12 w 21"/>
                <a:gd name="T14" fmla="+- 0 13971 13936"/>
                <a:gd name="T15" fmla="*/ 13971 h 126"/>
                <a:gd name="T16" fmla="+- 0 8292 8291"/>
                <a:gd name="T17" fmla="*/ T16 w 21"/>
                <a:gd name="T18" fmla="+- 0 13971 13936"/>
                <a:gd name="T19" fmla="*/ 13971 h 126"/>
              </a:gdLst>
              <a:ahLst/>
              <a:cxnLst>
                <a:cxn ang="0">
                  <a:pos x="T1" y="T3"/>
                </a:cxn>
                <a:cxn ang="0">
                  <a:pos x="T5" y="T7"/>
                </a:cxn>
                <a:cxn ang="0">
                  <a:pos x="T9" y="T11"/>
                </a:cxn>
                <a:cxn ang="0">
                  <a:pos x="T13" y="T15"/>
                </a:cxn>
                <a:cxn ang="0">
                  <a:pos x="T17" y="T19"/>
                </a:cxn>
              </a:cxnLst>
              <a:rect l="0" t="0" r="r" b="b"/>
              <a:pathLst>
                <a:path w="21" h="126">
                  <a:moveTo>
                    <a:pt x="1" y="35"/>
                  </a:moveTo>
                  <a:lnTo>
                    <a:pt x="1" y="126"/>
                  </a:lnTo>
                  <a:lnTo>
                    <a:pt x="20" y="126"/>
                  </a:lnTo>
                  <a:lnTo>
                    <a:pt x="20" y="35"/>
                  </a:lnTo>
                  <a:lnTo>
                    <a:pt x="1" y="3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8291" y="13936"/>
              <a:ext cx="21" cy="126"/>
            </a:xfrm>
            <a:custGeom>
              <a:avLst/>
              <a:gdLst>
                <a:gd name="T0" fmla="+- 0 8294 8291"/>
                <a:gd name="T1" fmla="*/ T0 w 21"/>
                <a:gd name="T2" fmla="+- 0 13955 13936"/>
                <a:gd name="T3" fmla="*/ 13955 h 126"/>
                <a:gd name="T4" fmla="+- 0 8298 8291"/>
                <a:gd name="T5" fmla="*/ T4 w 21"/>
                <a:gd name="T6" fmla="+- 0 13957 13936"/>
                <a:gd name="T7" fmla="*/ 13957 h 126"/>
                <a:gd name="T8" fmla="+- 0 8305 8291"/>
                <a:gd name="T9" fmla="*/ T8 w 21"/>
                <a:gd name="T10" fmla="+- 0 13957 13936"/>
                <a:gd name="T11" fmla="*/ 13957 h 126"/>
                <a:gd name="T12" fmla="+- 0 8310 8291"/>
                <a:gd name="T13" fmla="*/ T12 w 21"/>
                <a:gd name="T14" fmla="+- 0 13955 13936"/>
                <a:gd name="T15" fmla="*/ 13955 h 126"/>
                <a:gd name="T16" fmla="+- 0 8313 8291"/>
                <a:gd name="T17" fmla="*/ T16 w 21"/>
                <a:gd name="T18" fmla="+- 0 13950 13936"/>
                <a:gd name="T19" fmla="*/ 13950 h 126"/>
                <a:gd name="T20" fmla="+- 0 8313 8291"/>
                <a:gd name="T21" fmla="*/ T20 w 21"/>
                <a:gd name="T22" fmla="+- 0 13943 13936"/>
                <a:gd name="T23" fmla="*/ 13943 h 126"/>
                <a:gd name="T24" fmla="+- 0 8310 8291"/>
                <a:gd name="T25" fmla="*/ T24 w 21"/>
                <a:gd name="T26" fmla="+- 0 13939 13936"/>
                <a:gd name="T27" fmla="*/ 13939 h 126"/>
                <a:gd name="T28" fmla="+- 0 8305 8291"/>
                <a:gd name="T29" fmla="*/ T28 w 21"/>
                <a:gd name="T30" fmla="+- 0 13936 13936"/>
                <a:gd name="T31" fmla="*/ 13936 h 126"/>
                <a:gd name="T32" fmla="+- 0 8298 8291"/>
                <a:gd name="T33" fmla="*/ T32 w 21"/>
                <a:gd name="T34" fmla="+- 0 13936 13936"/>
                <a:gd name="T35" fmla="*/ 13936 h 126"/>
                <a:gd name="T36" fmla="+- 0 8292 8291"/>
                <a:gd name="T37" fmla="*/ T36 w 21"/>
                <a:gd name="T38" fmla="+- 0 13941 13936"/>
                <a:gd name="T39" fmla="*/ 13941 h 126"/>
                <a:gd name="T40" fmla="+- 0 8291 8291"/>
                <a:gd name="T41" fmla="*/ T40 w 21"/>
                <a:gd name="T42" fmla="+- 0 13947 13936"/>
                <a:gd name="T43" fmla="*/ 13947 h 126"/>
                <a:gd name="T44" fmla="+- 0 8291 8291"/>
                <a:gd name="T45" fmla="*/ T44 w 21"/>
                <a:gd name="T46" fmla="+- 0 13950 13936"/>
                <a:gd name="T47" fmla="*/ 13950 h 126"/>
                <a:gd name="T48" fmla="+- 0 8294 8291"/>
                <a:gd name="T49" fmla="*/ T48 w 21"/>
                <a:gd name="T50" fmla="+- 0 13955 13936"/>
                <a:gd name="T51" fmla="*/ 13955 h 1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1" h="126">
                  <a:moveTo>
                    <a:pt x="3" y="19"/>
                  </a:moveTo>
                  <a:lnTo>
                    <a:pt x="7" y="21"/>
                  </a:lnTo>
                  <a:lnTo>
                    <a:pt x="14" y="21"/>
                  </a:lnTo>
                  <a:lnTo>
                    <a:pt x="19" y="19"/>
                  </a:lnTo>
                  <a:lnTo>
                    <a:pt x="22" y="14"/>
                  </a:lnTo>
                  <a:lnTo>
                    <a:pt x="22" y="7"/>
                  </a:lnTo>
                  <a:lnTo>
                    <a:pt x="19" y="3"/>
                  </a:lnTo>
                  <a:lnTo>
                    <a:pt x="14" y="0"/>
                  </a:lnTo>
                  <a:lnTo>
                    <a:pt x="7" y="0"/>
                  </a:lnTo>
                  <a:lnTo>
                    <a:pt x="1" y="5"/>
                  </a:lnTo>
                  <a:lnTo>
                    <a:pt x="0" y="11"/>
                  </a:lnTo>
                  <a:lnTo>
                    <a:pt x="0" y="14"/>
                  </a:lnTo>
                  <a:lnTo>
                    <a:pt x="3" y="1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8349" y="13934"/>
              <a:ext cx="0" cy="128"/>
            </a:xfrm>
            <a:custGeom>
              <a:avLst/>
              <a:gdLst>
                <a:gd name="T0" fmla="+- 0 13934 13934"/>
                <a:gd name="T1" fmla="*/ 13934 h 128"/>
                <a:gd name="T2" fmla="+- 0 14062 13934"/>
                <a:gd name="T3" fmla="*/ 14062 h 128"/>
              </a:gdLst>
              <a:ahLst/>
              <a:cxnLst>
                <a:cxn ang="0">
                  <a:pos x="0" y="T1"/>
                </a:cxn>
                <a:cxn ang="0">
                  <a:pos x="0" y="T3"/>
                </a:cxn>
              </a:cxnLst>
              <a:rect l="0" t="0" r="r" b="b"/>
              <a:pathLst>
                <a:path h="128">
                  <a:moveTo>
                    <a:pt x="0" y="0"/>
                  </a:moveTo>
                  <a:lnTo>
                    <a:pt x="0" y="128"/>
                  </a:lnTo>
                </a:path>
              </a:pathLst>
            </a:custGeom>
            <a:noFill/>
            <a:ln w="13589">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8381" y="13934"/>
              <a:ext cx="83" cy="130"/>
            </a:xfrm>
            <a:custGeom>
              <a:avLst/>
              <a:gdLst>
                <a:gd name="T0" fmla="+- 0 8438 8381"/>
                <a:gd name="T1" fmla="*/ T0 w 83"/>
                <a:gd name="T2" fmla="+- 0 14059 13934"/>
                <a:gd name="T3" fmla="*/ 14059 h 130"/>
                <a:gd name="T4" fmla="+- 0 8444 8381"/>
                <a:gd name="T5" fmla="*/ T4 w 83"/>
                <a:gd name="T6" fmla="+- 0 14050 13934"/>
                <a:gd name="T7" fmla="*/ 14050 h 130"/>
                <a:gd name="T8" fmla="+- 0 8445 8381"/>
                <a:gd name="T9" fmla="*/ T8 w 83"/>
                <a:gd name="T10" fmla="+- 0 14050 13934"/>
                <a:gd name="T11" fmla="*/ 14050 h 130"/>
                <a:gd name="T12" fmla="+- 0 8449 8381"/>
                <a:gd name="T13" fmla="*/ T12 w 83"/>
                <a:gd name="T14" fmla="+- 0 14062 13934"/>
                <a:gd name="T15" fmla="*/ 14062 h 130"/>
                <a:gd name="T16" fmla="+- 0 8464 8381"/>
                <a:gd name="T17" fmla="*/ T16 w 83"/>
                <a:gd name="T18" fmla="+- 0 14062 13934"/>
                <a:gd name="T19" fmla="*/ 14062 h 130"/>
                <a:gd name="T20" fmla="+- 0 8464 8381"/>
                <a:gd name="T21" fmla="*/ T20 w 83"/>
                <a:gd name="T22" fmla="+- 0 13934 13934"/>
                <a:gd name="T23" fmla="*/ 13934 h 130"/>
                <a:gd name="T24" fmla="+- 0 8444 8381"/>
                <a:gd name="T25" fmla="*/ T24 w 83"/>
                <a:gd name="T26" fmla="+- 0 13934 13934"/>
                <a:gd name="T27" fmla="*/ 13934 h 130"/>
                <a:gd name="T28" fmla="+- 0 8444 8381"/>
                <a:gd name="T29" fmla="*/ T28 w 83"/>
                <a:gd name="T30" fmla="+- 0 13971 13934"/>
                <a:gd name="T31" fmla="*/ 13971 h 130"/>
                <a:gd name="T32" fmla="+- 0 8445 8381"/>
                <a:gd name="T33" fmla="*/ T32 w 83"/>
                <a:gd name="T34" fmla="+- 0 13976 13934"/>
                <a:gd name="T35" fmla="*/ 13976 h 130"/>
                <a:gd name="T36" fmla="+- 0 8446 8381"/>
                <a:gd name="T37" fmla="*/ T36 w 83"/>
                <a:gd name="T38" fmla="+- 0 13983 13934"/>
                <a:gd name="T39" fmla="*/ 13983 h 130"/>
                <a:gd name="T40" fmla="+- 0 8445 8381"/>
                <a:gd name="T41" fmla="*/ T40 w 83"/>
                <a:gd name="T42" fmla="+- 0 13983 13934"/>
                <a:gd name="T43" fmla="*/ 13983 h 130"/>
                <a:gd name="T44" fmla="+- 0 8438 8381"/>
                <a:gd name="T45" fmla="*/ T44 w 83"/>
                <a:gd name="T46" fmla="+- 0 13974 13934"/>
                <a:gd name="T47" fmla="*/ 13974 h 130"/>
                <a:gd name="T48" fmla="+- 0 8429 8381"/>
                <a:gd name="T49" fmla="*/ T48 w 83"/>
                <a:gd name="T50" fmla="+- 0 13969 13934"/>
                <a:gd name="T51" fmla="*/ 13969 h 130"/>
                <a:gd name="T52" fmla="+- 0 8406 8381"/>
                <a:gd name="T53" fmla="*/ T52 w 83"/>
                <a:gd name="T54" fmla="+- 0 13969 13934"/>
                <a:gd name="T55" fmla="*/ 13969 h 130"/>
                <a:gd name="T56" fmla="+- 0 8401 8381"/>
                <a:gd name="T57" fmla="*/ T56 w 83"/>
                <a:gd name="T58" fmla="+- 0 14007 13934"/>
                <a:gd name="T59" fmla="*/ 14007 h 130"/>
                <a:gd name="T60" fmla="+- 0 8403 8381"/>
                <a:gd name="T61" fmla="*/ T60 w 83"/>
                <a:gd name="T62" fmla="+- 0 13999 13934"/>
                <a:gd name="T63" fmla="*/ 13999 h 130"/>
                <a:gd name="T64" fmla="+- 0 8406 8381"/>
                <a:gd name="T65" fmla="*/ T64 w 83"/>
                <a:gd name="T66" fmla="+- 0 13993 13934"/>
                <a:gd name="T67" fmla="*/ 13993 h 130"/>
                <a:gd name="T68" fmla="+- 0 8410 8381"/>
                <a:gd name="T69" fmla="*/ T68 w 83"/>
                <a:gd name="T70" fmla="+- 0 13988 13934"/>
                <a:gd name="T71" fmla="*/ 13988 h 130"/>
                <a:gd name="T72" fmla="+- 0 8415 8381"/>
                <a:gd name="T73" fmla="*/ T72 w 83"/>
                <a:gd name="T74" fmla="+- 0 13985 13934"/>
                <a:gd name="T75" fmla="*/ 13985 h 130"/>
                <a:gd name="T76" fmla="+- 0 8430 8381"/>
                <a:gd name="T77" fmla="*/ T76 w 83"/>
                <a:gd name="T78" fmla="+- 0 13985 13934"/>
                <a:gd name="T79" fmla="*/ 13985 h 130"/>
                <a:gd name="T80" fmla="+- 0 8436 8381"/>
                <a:gd name="T81" fmla="*/ T80 w 83"/>
                <a:gd name="T82" fmla="+- 0 13988 13934"/>
                <a:gd name="T83" fmla="*/ 13988 h 130"/>
                <a:gd name="T84" fmla="+- 0 8440 8381"/>
                <a:gd name="T85" fmla="*/ T84 w 83"/>
                <a:gd name="T86" fmla="+- 0 13992 13934"/>
                <a:gd name="T87" fmla="*/ 13992 h 130"/>
                <a:gd name="T88" fmla="+- 0 8443 8381"/>
                <a:gd name="T89" fmla="*/ T88 w 83"/>
                <a:gd name="T90" fmla="+- 0 13997 13934"/>
                <a:gd name="T91" fmla="*/ 13997 h 130"/>
                <a:gd name="T92" fmla="+- 0 8445 8381"/>
                <a:gd name="T93" fmla="*/ T92 w 83"/>
                <a:gd name="T94" fmla="+- 0 14005 13934"/>
                <a:gd name="T95" fmla="*/ 14005 h 130"/>
                <a:gd name="T96" fmla="+- 0 8445 8381"/>
                <a:gd name="T97" fmla="*/ T96 w 83"/>
                <a:gd name="T98" fmla="+- 0 14030 13934"/>
                <a:gd name="T99" fmla="*/ 14030 h 130"/>
                <a:gd name="T100" fmla="+- 0 8443 8381"/>
                <a:gd name="T101" fmla="*/ T100 w 83"/>
                <a:gd name="T102" fmla="+- 0 14037 13934"/>
                <a:gd name="T103" fmla="*/ 14037 h 130"/>
                <a:gd name="T104" fmla="+- 0 8440 8381"/>
                <a:gd name="T105" fmla="*/ T104 w 83"/>
                <a:gd name="T106" fmla="+- 0 14042 13934"/>
                <a:gd name="T107" fmla="*/ 14042 h 130"/>
                <a:gd name="T108" fmla="+- 0 8436 8381"/>
                <a:gd name="T109" fmla="*/ T108 w 83"/>
                <a:gd name="T110" fmla="+- 0 14046 13934"/>
                <a:gd name="T111" fmla="*/ 14046 h 130"/>
                <a:gd name="T112" fmla="+- 0 8430 8381"/>
                <a:gd name="T113" fmla="*/ T112 w 83"/>
                <a:gd name="T114" fmla="+- 0 14048 13934"/>
                <a:gd name="T115" fmla="*/ 14048 h 130"/>
                <a:gd name="T116" fmla="+- 0 8415 8381"/>
                <a:gd name="T117" fmla="*/ T116 w 83"/>
                <a:gd name="T118" fmla="+- 0 14048 13934"/>
                <a:gd name="T119" fmla="*/ 14048 h 130"/>
                <a:gd name="T120" fmla="+- 0 8417 8381"/>
                <a:gd name="T121" fmla="*/ T120 w 83"/>
                <a:gd name="T122" fmla="+- 0 14064 13934"/>
                <a:gd name="T123" fmla="*/ 14064 h 130"/>
                <a:gd name="T124" fmla="+- 0 8429 8381"/>
                <a:gd name="T125" fmla="*/ T124 w 83"/>
                <a:gd name="T126" fmla="+- 0 14064 13934"/>
                <a:gd name="T127" fmla="*/ 14064 h 130"/>
                <a:gd name="T128" fmla="+- 0 8438 8381"/>
                <a:gd name="T129" fmla="*/ T128 w 83"/>
                <a:gd name="T130" fmla="+- 0 14059 13934"/>
                <a:gd name="T131" fmla="*/ 14059 h 1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83" h="130">
                  <a:moveTo>
                    <a:pt x="57" y="125"/>
                  </a:moveTo>
                  <a:lnTo>
                    <a:pt x="63" y="116"/>
                  </a:lnTo>
                  <a:lnTo>
                    <a:pt x="64" y="116"/>
                  </a:lnTo>
                  <a:lnTo>
                    <a:pt x="68" y="128"/>
                  </a:lnTo>
                  <a:lnTo>
                    <a:pt x="83" y="128"/>
                  </a:lnTo>
                  <a:lnTo>
                    <a:pt x="83" y="0"/>
                  </a:lnTo>
                  <a:lnTo>
                    <a:pt x="63" y="0"/>
                  </a:lnTo>
                  <a:lnTo>
                    <a:pt x="63" y="37"/>
                  </a:lnTo>
                  <a:lnTo>
                    <a:pt x="64" y="42"/>
                  </a:lnTo>
                  <a:lnTo>
                    <a:pt x="65" y="49"/>
                  </a:lnTo>
                  <a:lnTo>
                    <a:pt x="64" y="49"/>
                  </a:lnTo>
                  <a:lnTo>
                    <a:pt x="57" y="40"/>
                  </a:lnTo>
                  <a:lnTo>
                    <a:pt x="48" y="35"/>
                  </a:lnTo>
                  <a:lnTo>
                    <a:pt x="25" y="35"/>
                  </a:lnTo>
                  <a:lnTo>
                    <a:pt x="20" y="73"/>
                  </a:lnTo>
                  <a:lnTo>
                    <a:pt x="22" y="65"/>
                  </a:lnTo>
                  <a:lnTo>
                    <a:pt x="25" y="59"/>
                  </a:lnTo>
                  <a:lnTo>
                    <a:pt x="29" y="54"/>
                  </a:lnTo>
                  <a:lnTo>
                    <a:pt x="34" y="51"/>
                  </a:lnTo>
                  <a:lnTo>
                    <a:pt x="49" y="51"/>
                  </a:lnTo>
                  <a:lnTo>
                    <a:pt x="55" y="54"/>
                  </a:lnTo>
                  <a:lnTo>
                    <a:pt x="59" y="58"/>
                  </a:lnTo>
                  <a:lnTo>
                    <a:pt x="62" y="63"/>
                  </a:lnTo>
                  <a:lnTo>
                    <a:pt x="64" y="71"/>
                  </a:lnTo>
                  <a:lnTo>
                    <a:pt x="64" y="96"/>
                  </a:lnTo>
                  <a:lnTo>
                    <a:pt x="62" y="103"/>
                  </a:lnTo>
                  <a:lnTo>
                    <a:pt x="59" y="108"/>
                  </a:lnTo>
                  <a:lnTo>
                    <a:pt x="55" y="112"/>
                  </a:lnTo>
                  <a:lnTo>
                    <a:pt x="49" y="114"/>
                  </a:lnTo>
                  <a:lnTo>
                    <a:pt x="34" y="114"/>
                  </a:lnTo>
                  <a:lnTo>
                    <a:pt x="36" y="130"/>
                  </a:lnTo>
                  <a:lnTo>
                    <a:pt x="48" y="130"/>
                  </a:lnTo>
                  <a:lnTo>
                    <a:pt x="57" y="12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8381" y="13934"/>
              <a:ext cx="83" cy="130"/>
            </a:xfrm>
            <a:custGeom>
              <a:avLst/>
              <a:gdLst>
                <a:gd name="T0" fmla="+- 0 8415 8381"/>
                <a:gd name="T1" fmla="*/ T0 w 83"/>
                <a:gd name="T2" fmla="+- 0 14048 13934"/>
                <a:gd name="T3" fmla="*/ 14048 h 130"/>
                <a:gd name="T4" fmla="+- 0 8410 8381"/>
                <a:gd name="T5" fmla="*/ T4 w 83"/>
                <a:gd name="T6" fmla="+- 0 14046 13934"/>
                <a:gd name="T7" fmla="*/ 14046 h 130"/>
                <a:gd name="T8" fmla="+- 0 8406 8381"/>
                <a:gd name="T9" fmla="*/ T8 w 83"/>
                <a:gd name="T10" fmla="+- 0 14040 13934"/>
                <a:gd name="T11" fmla="*/ 14040 h 130"/>
                <a:gd name="T12" fmla="+- 0 8402 8381"/>
                <a:gd name="T13" fmla="*/ T12 w 83"/>
                <a:gd name="T14" fmla="+- 0 14035 13934"/>
                <a:gd name="T15" fmla="*/ 14035 h 130"/>
                <a:gd name="T16" fmla="+- 0 8401 8381"/>
                <a:gd name="T17" fmla="*/ T16 w 83"/>
                <a:gd name="T18" fmla="+- 0 14027 13934"/>
                <a:gd name="T19" fmla="*/ 14027 h 130"/>
                <a:gd name="T20" fmla="+- 0 8401 8381"/>
                <a:gd name="T21" fmla="*/ T20 w 83"/>
                <a:gd name="T22" fmla="+- 0 14007 13934"/>
                <a:gd name="T23" fmla="*/ 14007 h 130"/>
                <a:gd name="T24" fmla="+- 0 8406 8381"/>
                <a:gd name="T25" fmla="*/ T24 w 83"/>
                <a:gd name="T26" fmla="+- 0 13969 13934"/>
                <a:gd name="T27" fmla="*/ 13969 h 130"/>
                <a:gd name="T28" fmla="+- 0 8397 8381"/>
                <a:gd name="T29" fmla="*/ T28 w 83"/>
                <a:gd name="T30" fmla="+- 0 13973 13934"/>
                <a:gd name="T31" fmla="*/ 13973 h 130"/>
                <a:gd name="T32" fmla="+- 0 8390 8381"/>
                <a:gd name="T33" fmla="*/ T32 w 83"/>
                <a:gd name="T34" fmla="+- 0 13982 13934"/>
                <a:gd name="T35" fmla="*/ 13982 h 130"/>
                <a:gd name="T36" fmla="+- 0 8384 8381"/>
                <a:gd name="T37" fmla="*/ T36 w 83"/>
                <a:gd name="T38" fmla="+- 0 13990 13934"/>
                <a:gd name="T39" fmla="*/ 13990 h 130"/>
                <a:gd name="T40" fmla="+- 0 8381 8381"/>
                <a:gd name="T41" fmla="*/ T40 w 83"/>
                <a:gd name="T42" fmla="+- 0 14002 13934"/>
                <a:gd name="T43" fmla="*/ 14002 h 130"/>
                <a:gd name="T44" fmla="+- 0 8381 8381"/>
                <a:gd name="T45" fmla="*/ T44 w 83"/>
                <a:gd name="T46" fmla="+- 0 14032 13934"/>
                <a:gd name="T47" fmla="*/ 14032 h 130"/>
                <a:gd name="T48" fmla="+- 0 8384 8381"/>
                <a:gd name="T49" fmla="*/ T48 w 83"/>
                <a:gd name="T50" fmla="+- 0 14043 13934"/>
                <a:gd name="T51" fmla="*/ 14043 h 130"/>
                <a:gd name="T52" fmla="+- 0 8390 8381"/>
                <a:gd name="T53" fmla="*/ T52 w 83"/>
                <a:gd name="T54" fmla="+- 0 14052 13934"/>
                <a:gd name="T55" fmla="*/ 14052 h 130"/>
                <a:gd name="T56" fmla="+- 0 8397 8381"/>
                <a:gd name="T57" fmla="*/ T56 w 83"/>
                <a:gd name="T58" fmla="+- 0 14060 13934"/>
                <a:gd name="T59" fmla="*/ 14060 h 130"/>
                <a:gd name="T60" fmla="+- 0 8406 8381"/>
                <a:gd name="T61" fmla="*/ T60 w 83"/>
                <a:gd name="T62" fmla="+- 0 14064 13934"/>
                <a:gd name="T63" fmla="*/ 14064 h 130"/>
                <a:gd name="T64" fmla="+- 0 8417 8381"/>
                <a:gd name="T65" fmla="*/ T64 w 83"/>
                <a:gd name="T66" fmla="+- 0 14064 13934"/>
                <a:gd name="T67" fmla="*/ 14064 h 130"/>
                <a:gd name="T68" fmla="+- 0 8415 8381"/>
                <a:gd name="T69" fmla="*/ T68 w 83"/>
                <a:gd name="T70" fmla="+- 0 14048 13934"/>
                <a:gd name="T71" fmla="*/ 14048 h 1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83" h="130">
                  <a:moveTo>
                    <a:pt x="34" y="114"/>
                  </a:moveTo>
                  <a:lnTo>
                    <a:pt x="29" y="112"/>
                  </a:lnTo>
                  <a:lnTo>
                    <a:pt x="25" y="106"/>
                  </a:lnTo>
                  <a:lnTo>
                    <a:pt x="21" y="101"/>
                  </a:lnTo>
                  <a:lnTo>
                    <a:pt x="20" y="93"/>
                  </a:lnTo>
                  <a:lnTo>
                    <a:pt x="20" y="73"/>
                  </a:lnTo>
                  <a:lnTo>
                    <a:pt x="25" y="35"/>
                  </a:lnTo>
                  <a:lnTo>
                    <a:pt x="16" y="39"/>
                  </a:lnTo>
                  <a:lnTo>
                    <a:pt x="9" y="48"/>
                  </a:lnTo>
                  <a:lnTo>
                    <a:pt x="3" y="56"/>
                  </a:lnTo>
                  <a:lnTo>
                    <a:pt x="0" y="68"/>
                  </a:lnTo>
                  <a:lnTo>
                    <a:pt x="0" y="98"/>
                  </a:lnTo>
                  <a:lnTo>
                    <a:pt x="3" y="109"/>
                  </a:lnTo>
                  <a:lnTo>
                    <a:pt x="9" y="118"/>
                  </a:lnTo>
                  <a:lnTo>
                    <a:pt x="16" y="126"/>
                  </a:lnTo>
                  <a:lnTo>
                    <a:pt x="25" y="130"/>
                  </a:lnTo>
                  <a:lnTo>
                    <a:pt x="36" y="130"/>
                  </a:lnTo>
                  <a:lnTo>
                    <a:pt x="34" y="11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a:off x="8547" y="13942"/>
              <a:ext cx="0" cy="121"/>
            </a:xfrm>
            <a:custGeom>
              <a:avLst/>
              <a:gdLst>
                <a:gd name="T0" fmla="+- 0 13942 13942"/>
                <a:gd name="T1" fmla="*/ 13942 h 121"/>
                <a:gd name="T2" fmla="+- 0 14062 13942"/>
                <a:gd name="T3" fmla="*/ 14062 h 121"/>
              </a:gdLst>
              <a:ahLst/>
              <a:cxnLst>
                <a:cxn ang="0">
                  <a:pos x="0" y="T1"/>
                </a:cxn>
                <a:cxn ang="0">
                  <a:pos x="0" y="T3"/>
                </a:cxn>
              </a:cxnLst>
              <a:rect l="0" t="0" r="r" b="b"/>
              <a:pathLst>
                <a:path h="121">
                  <a:moveTo>
                    <a:pt x="0" y="0"/>
                  </a:moveTo>
                  <a:lnTo>
                    <a:pt x="0" y="120"/>
                  </a:lnTo>
                </a:path>
              </a:pathLst>
            </a:custGeom>
            <a:noFill/>
            <a:ln w="13792">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a:off x="8589" y="13942"/>
              <a:ext cx="98" cy="121"/>
            </a:xfrm>
            <a:custGeom>
              <a:avLst/>
              <a:gdLst>
                <a:gd name="T0" fmla="+- 0 8687 8589"/>
                <a:gd name="T1" fmla="*/ T0 w 98"/>
                <a:gd name="T2" fmla="+- 0 14001 13942"/>
                <a:gd name="T3" fmla="*/ 14001 h 121"/>
                <a:gd name="T4" fmla="+- 0 8687 8589"/>
                <a:gd name="T5" fmla="*/ T4 w 98"/>
                <a:gd name="T6" fmla="+- 0 13993 13942"/>
                <a:gd name="T7" fmla="*/ 13993 h 121"/>
                <a:gd name="T8" fmla="+- 0 8682 8589"/>
                <a:gd name="T9" fmla="*/ T8 w 98"/>
                <a:gd name="T10" fmla="+- 0 13973 13942"/>
                <a:gd name="T11" fmla="*/ 13973 h 121"/>
                <a:gd name="T12" fmla="+- 0 8671 8589"/>
                <a:gd name="T13" fmla="*/ T12 w 98"/>
                <a:gd name="T14" fmla="+- 0 13957 13942"/>
                <a:gd name="T15" fmla="*/ 13957 h 121"/>
                <a:gd name="T16" fmla="+- 0 8666 8589"/>
                <a:gd name="T17" fmla="*/ T16 w 98"/>
                <a:gd name="T18" fmla="+- 0 13953 13942"/>
                <a:gd name="T19" fmla="*/ 13953 h 121"/>
                <a:gd name="T20" fmla="+- 0 8648 8589"/>
                <a:gd name="T21" fmla="*/ T20 w 98"/>
                <a:gd name="T22" fmla="+- 0 13944 13942"/>
                <a:gd name="T23" fmla="*/ 13944 h 121"/>
                <a:gd name="T24" fmla="+- 0 8626 8589"/>
                <a:gd name="T25" fmla="*/ T24 w 98"/>
                <a:gd name="T26" fmla="+- 0 13942 13942"/>
                <a:gd name="T27" fmla="*/ 13942 h 121"/>
                <a:gd name="T28" fmla="+- 0 8609 8589"/>
                <a:gd name="T29" fmla="*/ T28 w 98"/>
                <a:gd name="T30" fmla="+- 0 13958 13942"/>
                <a:gd name="T31" fmla="*/ 13958 h 121"/>
                <a:gd name="T32" fmla="+- 0 8626 8589"/>
                <a:gd name="T33" fmla="*/ T32 w 98"/>
                <a:gd name="T34" fmla="+- 0 13958 13942"/>
                <a:gd name="T35" fmla="*/ 13958 h 121"/>
                <a:gd name="T36" fmla="+- 0 8648 8589"/>
                <a:gd name="T37" fmla="*/ T36 w 98"/>
                <a:gd name="T38" fmla="+- 0 13963 13942"/>
                <a:gd name="T39" fmla="*/ 13963 h 121"/>
                <a:gd name="T40" fmla="+- 0 8662 8589"/>
                <a:gd name="T41" fmla="*/ T40 w 98"/>
                <a:gd name="T42" fmla="+- 0 13977 13942"/>
                <a:gd name="T43" fmla="*/ 13977 h 121"/>
                <a:gd name="T44" fmla="+- 0 8666 8589"/>
                <a:gd name="T45" fmla="*/ T44 w 98"/>
                <a:gd name="T46" fmla="+- 0 14001 13942"/>
                <a:gd name="T47" fmla="*/ 14001 h 121"/>
                <a:gd name="T48" fmla="+- 0 8666 8589"/>
                <a:gd name="T49" fmla="*/ T48 w 98"/>
                <a:gd name="T50" fmla="+- 0 14004 13942"/>
                <a:gd name="T51" fmla="*/ 14004 h 121"/>
                <a:gd name="T52" fmla="+- 0 8661 8589"/>
                <a:gd name="T53" fmla="*/ T52 w 98"/>
                <a:gd name="T54" fmla="+- 0 14027 13942"/>
                <a:gd name="T55" fmla="*/ 14027 h 121"/>
                <a:gd name="T56" fmla="+- 0 8646 8589"/>
                <a:gd name="T57" fmla="*/ T56 w 98"/>
                <a:gd name="T58" fmla="+- 0 14041 13942"/>
                <a:gd name="T59" fmla="*/ 14041 h 121"/>
                <a:gd name="T60" fmla="+- 0 8623 8589"/>
                <a:gd name="T61" fmla="*/ T60 w 98"/>
                <a:gd name="T62" fmla="+- 0 14046 13942"/>
                <a:gd name="T63" fmla="*/ 14046 h 121"/>
                <a:gd name="T64" fmla="+- 0 8635 8589"/>
                <a:gd name="T65" fmla="*/ T64 w 98"/>
                <a:gd name="T66" fmla="+- 0 14062 13942"/>
                <a:gd name="T67" fmla="*/ 14062 h 121"/>
                <a:gd name="T68" fmla="+- 0 8655 8589"/>
                <a:gd name="T69" fmla="*/ T68 w 98"/>
                <a:gd name="T70" fmla="+- 0 14057 13942"/>
                <a:gd name="T71" fmla="*/ 14057 h 121"/>
                <a:gd name="T72" fmla="+- 0 8671 8589"/>
                <a:gd name="T73" fmla="*/ T72 w 98"/>
                <a:gd name="T74" fmla="+- 0 14046 13942"/>
                <a:gd name="T75" fmla="*/ 14046 h 121"/>
                <a:gd name="T76" fmla="+- 0 8676 8589"/>
                <a:gd name="T77" fmla="*/ T76 w 98"/>
                <a:gd name="T78" fmla="+- 0 14040 13942"/>
                <a:gd name="T79" fmla="*/ 14040 h 121"/>
                <a:gd name="T80" fmla="+- 0 8684 8589"/>
                <a:gd name="T81" fmla="*/ T80 w 98"/>
                <a:gd name="T82" fmla="+- 0 14023 13942"/>
                <a:gd name="T83" fmla="*/ 14023 h 121"/>
                <a:gd name="T84" fmla="+- 0 8687 8589"/>
                <a:gd name="T85" fmla="*/ T84 w 98"/>
                <a:gd name="T86" fmla="+- 0 14001 13942"/>
                <a:gd name="T87" fmla="*/ 14001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98" h="121">
                  <a:moveTo>
                    <a:pt x="98" y="59"/>
                  </a:moveTo>
                  <a:lnTo>
                    <a:pt x="98" y="51"/>
                  </a:lnTo>
                  <a:lnTo>
                    <a:pt x="93" y="31"/>
                  </a:lnTo>
                  <a:lnTo>
                    <a:pt x="82" y="15"/>
                  </a:lnTo>
                  <a:lnTo>
                    <a:pt x="77" y="11"/>
                  </a:lnTo>
                  <a:lnTo>
                    <a:pt x="59" y="2"/>
                  </a:lnTo>
                  <a:lnTo>
                    <a:pt x="37" y="0"/>
                  </a:lnTo>
                  <a:lnTo>
                    <a:pt x="20" y="16"/>
                  </a:lnTo>
                  <a:lnTo>
                    <a:pt x="37" y="16"/>
                  </a:lnTo>
                  <a:lnTo>
                    <a:pt x="59" y="21"/>
                  </a:lnTo>
                  <a:lnTo>
                    <a:pt x="73" y="35"/>
                  </a:lnTo>
                  <a:lnTo>
                    <a:pt x="77" y="59"/>
                  </a:lnTo>
                  <a:lnTo>
                    <a:pt x="77" y="62"/>
                  </a:lnTo>
                  <a:lnTo>
                    <a:pt x="72" y="85"/>
                  </a:lnTo>
                  <a:lnTo>
                    <a:pt x="57" y="99"/>
                  </a:lnTo>
                  <a:lnTo>
                    <a:pt x="34" y="104"/>
                  </a:lnTo>
                  <a:lnTo>
                    <a:pt x="46" y="120"/>
                  </a:lnTo>
                  <a:lnTo>
                    <a:pt x="66" y="115"/>
                  </a:lnTo>
                  <a:lnTo>
                    <a:pt x="82" y="104"/>
                  </a:lnTo>
                  <a:lnTo>
                    <a:pt x="87" y="98"/>
                  </a:lnTo>
                  <a:lnTo>
                    <a:pt x="95" y="81"/>
                  </a:lnTo>
                  <a:lnTo>
                    <a:pt x="98" y="5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8589" y="13942"/>
              <a:ext cx="98" cy="121"/>
            </a:xfrm>
            <a:custGeom>
              <a:avLst/>
              <a:gdLst>
                <a:gd name="T0" fmla="+- 0 8609 8589"/>
                <a:gd name="T1" fmla="*/ T0 w 98"/>
                <a:gd name="T2" fmla="+- 0 14046 13942"/>
                <a:gd name="T3" fmla="*/ 14046 h 121"/>
                <a:gd name="T4" fmla="+- 0 8609 8589"/>
                <a:gd name="T5" fmla="*/ T4 w 98"/>
                <a:gd name="T6" fmla="+- 0 13958 13942"/>
                <a:gd name="T7" fmla="*/ 13958 h 121"/>
                <a:gd name="T8" fmla="+- 0 8626 8589"/>
                <a:gd name="T9" fmla="*/ T8 w 98"/>
                <a:gd name="T10" fmla="+- 0 13942 13942"/>
                <a:gd name="T11" fmla="*/ 13942 h 121"/>
                <a:gd name="T12" fmla="+- 0 8589 8589"/>
                <a:gd name="T13" fmla="*/ T12 w 98"/>
                <a:gd name="T14" fmla="+- 0 13942 13942"/>
                <a:gd name="T15" fmla="*/ 13942 h 121"/>
                <a:gd name="T16" fmla="+- 0 8589 8589"/>
                <a:gd name="T17" fmla="*/ T16 w 98"/>
                <a:gd name="T18" fmla="+- 0 14062 13942"/>
                <a:gd name="T19" fmla="*/ 14062 h 121"/>
                <a:gd name="T20" fmla="+- 0 8623 8589"/>
                <a:gd name="T21" fmla="*/ T20 w 98"/>
                <a:gd name="T22" fmla="+- 0 14062 13942"/>
                <a:gd name="T23" fmla="*/ 14062 h 121"/>
                <a:gd name="T24" fmla="+- 0 8635 8589"/>
                <a:gd name="T25" fmla="*/ T24 w 98"/>
                <a:gd name="T26" fmla="+- 0 14062 13942"/>
                <a:gd name="T27" fmla="*/ 14062 h 121"/>
                <a:gd name="T28" fmla="+- 0 8623 8589"/>
                <a:gd name="T29" fmla="*/ T28 w 98"/>
                <a:gd name="T30" fmla="+- 0 14046 13942"/>
                <a:gd name="T31" fmla="*/ 14046 h 121"/>
                <a:gd name="T32" fmla="+- 0 8609 8589"/>
                <a:gd name="T33" fmla="*/ T32 w 98"/>
                <a:gd name="T34" fmla="+- 0 14046 13942"/>
                <a:gd name="T35" fmla="*/ 1404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8" h="121">
                  <a:moveTo>
                    <a:pt x="20" y="104"/>
                  </a:moveTo>
                  <a:lnTo>
                    <a:pt x="20" y="16"/>
                  </a:lnTo>
                  <a:lnTo>
                    <a:pt x="37" y="0"/>
                  </a:lnTo>
                  <a:lnTo>
                    <a:pt x="0" y="0"/>
                  </a:lnTo>
                  <a:lnTo>
                    <a:pt x="0" y="120"/>
                  </a:lnTo>
                  <a:lnTo>
                    <a:pt x="34" y="120"/>
                  </a:lnTo>
                  <a:lnTo>
                    <a:pt x="46" y="120"/>
                  </a:lnTo>
                  <a:lnTo>
                    <a:pt x="34" y="104"/>
                  </a:lnTo>
                  <a:lnTo>
                    <a:pt x="20" y="10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9" name="Picture 1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8064" y="14557"/>
              <a:ext cx="1422" cy="151"/>
            </a:xfrm>
            <a:prstGeom prst="rect">
              <a:avLst/>
            </a:prstGeom>
            <a:noFill/>
            <a:extLst>
              <a:ext uri="{909E8E84-426E-40DD-AFC4-6F175D3DCCD1}">
                <a14:hiddenFill xmlns="" xmlns:a14="http://schemas.microsoft.com/office/drawing/2010/main">
                  <a:solidFill>
                    <a:srgbClr val="FFFFFF"/>
                  </a:solidFill>
                </a14:hiddenFill>
              </a:ext>
            </a:extLst>
          </p:spPr>
        </p:pic>
        <p:sp>
          <p:nvSpPr>
            <p:cNvPr id="20" name="Freeform 18"/>
            <p:cNvSpPr>
              <a:spLocks/>
            </p:cNvSpPr>
            <p:nvPr/>
          </p:nvSpPr>
          <p:spPr bwMode="auto">
            <a:xfrm>
              <a:off x="7702" y="13903"/>
              <a:ext cx="241" cy="184"/>
            </a:xfrm>
            <a:custGeom>
              <a:avLst/>
              <a:gdLst>
                <a:gd name="T0" fmla="+- 0 7716 7702"/>
                <a:gd name="T1" fmla="*/ T0 w 241"/>
                <a:gd name="T2" fmla="+- 0 14047 13903"/>
                <a:gd name="T3" fmla="*/ 14047 h 184"/>
                <a:gd name="T4" fmla="+- 0 7716 7702"/>
                <a:gd name="T5" fmla="*/ T4 w 241"/>
                <a:gd name="T6" fmla="+- 0 14027 13903"/>
                <a:gd name="T7" fmla="*/ 14027 h 184"/>
                <a:gd name="T8" fmla="+- 0 7715 7702"/>
                <a:gd name="T9" fmla="*/ T8 w 241"/>
                <a:gd name="T10" fmla="+- 0 13903 13903"/>
                <a:gd name="T11" fmla="*/ 13903 h 184"/>
                <a:gd name="T12" fmla="+- 0 7706 7702"/>
                <a:gd name="T13" fmla="*/ T12 w 241"/>
                <a:gd name="T14" fmla="+- 0 13908 13903"/>
                <a:gd name="T15" fmla="*/ 13908 h 184"/>
                <a:gd name="T16" fmla="+- 0 7702 7702"/>
                <a:gd name="T17" fmla="*/ T16 w 241"/>
                <a:gd name="T18" fmla="+- 0 13920 13903"/>
                <a:gd name="T19" fmla="*/ 13920 h 184"/>
                <a:gd name="T20" fmla="+- 0 7702 7702"/>
                <a:gd name="T21" fmla="*/ T20 w 241"/>
                <a:gd name="T22" fmla="+- 0 14069 13903"/>
                <a:gd name="T23" fmla="*/ 14069 h 184"/>
                <a:gd name="T24" fmla="+- 0 7706 7702"/>
                <a:gd name="T25" fmla="*/ T24 w 241"/>
                <a:gd name="T26" fmla="+- 0 14082 13903"/>
                <a:gd name="T27" fmla="*/ 14082 h 184"/>
                <a:gd name="T28" fmla="+- 0 7715 7702"/>
                <a:gd name="T29" fmla="*/ T28 w 241"/>
                <a:gd name="T30" fmla="+- 0 14087 13903"/>
                <a:gd name="T31" fmla="*/ 14087 h 184"/>
                <a:gd name="T32" fmla="+- 0 7716 7702"/>
                <a:gd name="T33" fmla="*/ T32 w 241"/>
                <a:gd name="T34" fmla="+- 0 14070 13903"/>
                <a:gd name="T35" fmla="*/ 14070 h 184"/>
                <a:gd name="T36" fmla="+- 0 7716 7702"/>
                <a:gd name="T37" fmla="*/ T36 w 241"/>
                <a:gd name="T38" fmla="+- 0 14047 13903"/>
                <a:gd name="T39" fmla="*/ 14047 h 1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41" h="184">
                  <a:moveTo>
                    <a:pt x="14" y="144"/>
                  </a:moveTo>
                  <a:lnTo>
                    <a:pt x="14" y="124"/>
                  </a:lnTo>
                  <a:lnTo>
                    <a:pt x="13" y="0"/>
                  </a:lnTo>
                  <a:lnTo>
                    <a:pt x="4" y="5"/>
                  </a:lnTo>
                  <a:lnTo>
                    <a:pt x="0" y="17"/>
                  </a:lnTo>
                  <a:lnTo>
                    <a:pt x="0" y="166"/>
                  </a:lnTo>
                  <a:lnTo>
                    <a:pt x="4" y="179"/>
                  </a:lnTo>
                  <a:lnTo>
                    <a:pt x="13" y="184"/>
                  </a:lnTo>
                  <a:lnTo>
                    <a:pt x="14" y="167"/>
                  </a:lnTo>
                  <a:lnTo>
                    <a:pt x="14" y="14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7702" y="13903"/>
              <a:ext cx="241" cy="184"/>
            </a:xfrm>
            <a:custGeom>
              <a:avLst/>
              <a:gdLst>
                <a:gd name="T0" fmla="+- 0 7716 7702"/>
                <a:gd name="T1" fmla="*/ T0 w 241"/>
                <a:gd name="T2" fmla="+- 0 13947 13903"/>
                <a:gd name="T3" fmla="*/ 13947 h 184"/>
                <a:gd name="T4" fmla="+- 0 7716 7702"/>
                <a:gd name="T5" fmla="*/ T4 w 241"/>
                <a:gd name="T6" fmla="+- 0 13919 13903"/>
                <a:gd name="T7" fmla="*/ 13919 h 184"/>
                <a:gd name="T8" fmla="+- 0 7718 7702"/>
                <a:gd name="T9" fmla="*/ T8 w 241"/>
                <a:gd name="T10" fmla="+- 0 13917 13903"/>
                <a:gd name="T11" fmla="*/ 13917 h 184"/>
                <a:gd name="T12" fmla="+- 0 7927 7702"/>
                <a:gd name="T13" fmla="*/ T12 w 241"/>
                <a:gd name="T14" fmla="+- 0 13917 13903"/>
                <a:gd name="T15" fmla="*/ 13917 h 184"/>
                <a:gd name="T16" fmla="+- 0 7929 7702"/>
                <a:gd name="T17" fmla="*/ T16 w 241"/>
                <a:gd name="T18" fmla="+- 0 13919 13903"/>
                <a:gd name="T19" fmla="*/ 13919 h 184"/>
                <a:gd name="T20" fmla="+- 0 7929 7702"/>
                <a:gd name="T21" fmla="*/ T20 w 241"/>
                <a:gd name="T22" fmla="+- 0 14070 13903"/>
                <a:gd name="T23" fmla="*/ 14070 h 184"/>
                <a:gd name="T24" fmla="+- 0 7927 7702"/>
                <a:gd name="T25" fmla="*/ T24 w 241"/>
                <a:gd name="T26" fmla="+- 0 14073 13903"/>
                <a:gd name="T27" fmla="*/ 14073 h 184"/>
                <a:gd name="T28" fmla="+- 0 7718 7702"/>
                <a:gd name="T29" fmla="*/ T28 w 241"/>
                <a:gd name="T30" fmla="+- 0 14073 13903"/>
                <a:gd name="T31" fmla="*/ 14073 h 184"/>
                <a:gd name="T32" fmla="+- 0 7716 7702"/>
                <a:gd name="T33" fmla="*/ T32 w 241"/>
                <a:gd name="T34" fmla="+- 0 14070 13903"/>
                <a:gd name="T35" fmla="*/ 14070 h 184"/>
                <a:gd name="T36" fmla="+- 0 7715 7702"/>
                <a:gd name="T37" fmla="*/ T36 w 241"/>
                <a:gd name="T38" fmla="+- 0 14087 13903"/>
                <a:gd name="T39" fmla="*/ 14087 h 184"/>
                <a:gd name="T40" fmla="+- 0 7756 7702"/>
                <a:gd name="T41" fmla="*/ T40 w 241"/>
                <a:gd name="T42" fmla="+- 0 14087 13903"/>
                <a:gd name="T43" fmla="*/ 14087 h 184"/>
                <a:gd name="T44" fmla="+- 0 7930 7702"/>
                <a:gd name="T45" fmla="*/ T44 w 241"/>
                <a:gd name="T46" fmla="+- 0 14087 13903"/>
                <a:gd name="T47" fmla="*/ 14087 h 184"/>
                <a:gd name="T48" fmla="+- 0 7939 7702"/>
                <a:gd name="T49" fmla="*/ T48 w 241"/>
                <a:gd name="T50" fmla="+- 0 14082 13903"/>
                <a:gd name="T51" fmla="*/ 14082 h 184"/>
                <a:gd name="T52" fmla="+- 0 7943 7702"/>
                <a:gd name="T53" fmla="*/ T52 w 241"/>
                <a:gd name="T54" fmla="+- 0 14069 13903"/>
                <a:gd name="T55" fmla="*/ 14069 h 184"/>
                <a:gd name="T56" fmla="+- 0 7943 7702"/>
                <a:gd name="T57" fmla="*/ T56 w 241"/>
                <a:gd name="T58" fmla="+- 0 13920 13903"/>
                <a:gd name="T59" fmla="*/ 13920 h 184"/>
                <a:gd name="T60" fmla="+- 0 7939 7702"/>
                <a:gd name="T61" fmla="*/ T60 w 241"/>
                <a:gd name="T62" fmla="+- 0 13908 13903"/>
                <a:gd name="T63" fmla="*/ 13908 h 184"/>
                <a:gd name="T64" fmla="+- 0 7930 7702"/>
                <a:gd name="T65" fmla="*/ T64 w 241"/>
                <a:gd name="T66" fmla="+- 0 13903 13903"/>
                <a:gd name="T67" fmla="*/ 13903 h 184"/>
                <a:gd name="T68" fmla="+- 0 7888 7702"/>
                <a:gd name="T69" fmla="*/ T68 w 241"/>
                <a:gd name="T70" fmla="+- 0 13903 13903"/>
                <a:gd name="T71" fmla="*/ 13903 h 184"/>
                <a:gd name="T72" fmla="+- 0 7715 7702"/>
                <a:gd name="T73" fmla="*/ T72 w 241"/>
                <a:gd name="T74" fmla="+- 0 13903 13903"/>
                <a:gd name="T75" fmla="*/ 13903 h 184"/>
                <a:gd name="T76" fmla="+- 0 7716 7702"/>
                <a:gd name="T77" fmla="*/ T76 w 241"/>
                <a:gd name="T78" fmla="+- 0 14027 13903"/>
                <a:gd name="T79" fmla="*/ 14027 h 184"/>
                <a:gd name="T80" fmla="+- 0 7716 7702"/>
                <a:gd name="T81" fmla="*/ T80 w 241"/>
                <a:gd name="T82" fmla="+- 0 13947 13903"/>
                <a:gd name="T83" fmla="*/ 13947 h 1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241" h="184">
                  <a:moveTo>
                    <a:pt x="14" y="44"/>
                  </a:moveTo>
                  <a:lnTo>
                    <a:pt x="14" y="16"/>
                  </a:lnTo>
                  <a:lnTo>
                    <a:pt x="16" y="14"/>
                  </a:lnTo>
                  <a:lnTo>
                    <a:pt x="225" y="14"/>
                  </a:lnTo>
                  <a:lnTo>
                    <a:pt x="227" y="16"/>
                  </a:lnTo>
                  <a:lnTo>
                    <a:pt x="227" y="167"/>
                  </a:lnTo>
                  <a:lnTo>
                    <a:pt x="225" y="170"/>
                  </a:lnTo>
                  <a:lnTo>
                    <a:pt x="16" y="170"/>
                  </a:lnTo>
                  <a:lnTo>
                    <a:pt x="14" y="167"/>
                  </a:lnTo>
                  <a:lnTo>
                    <a:pt x="13" y="184"/>
                  </a:lnTo>
                  <a:lnTo>
                    <a:pt x="54" y="184"/>
                  </a:lnTo>
                  <a:lnTo>
                    <a:pt x="228" y="184"/>
                  </a:lnTo>
                  <a:lnTo>
                    <a:pt x="237" y="179"/>
                  </a:lnTo>
                  <a:lnTo>
                    <a:pt x="241" y="166"/>
                  </a:lnTo>
                  <a:lnTo>
                    <a:pt x="241" y="17"/>
                  </a:lnTo>
                  <a:lnTo>
                    <a:pt x="237" y="5"/>
                  </a:lnTo>
                  <a:lnTo>
                    <a:pt x="228" y="0"/>
                  </a:lnTo>
                  <a:lnTo>
                    <a:pt x="186" y="0"/>
                  </a:lnTo>
                  <a:lnTo>
                    <a:pt x="13" y="0"/>
                  </a:lnTo>
                  <a:lnTo>
                    <a:pt x="14" y="124"/>
                  </a:lnTo>
                  <a:lnTo>
                    <a:pt x="14" y="4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7730" y="13931"/>
              <a:ext cx="84" cy="128"/>
            </a:xfrm>
            <a:custGeom>
              <a:avLst/>
              <a:gdLst>
                <a:gd name="T0" fmla="+- 0 7753 7730"/>
                <a:gd name="T1" fmla="*/ T0 w 84"/>
                <a:gd name="T2" fmla="+- 0 14045 13931"/>
                <a:gd name="T3" fmla="*/ 14045 h 128"/>
                <a:gd name="T4" fmla="+- 0 7748 7730"/>
                <a:gd name="T5" fmla="*/ T4 w 84"/>
                <a:gd name="T6" fmla="+- 0 14045 13931"/>
                <a:gd name="T7" fmla="*/ 14045 h 128"/>
                <a:gd name="T8" fmla="+- 0 7745 7730"/>
                <a:gd name="T9" fmla="*/ T8 w 84"/>
                <a:gd name="T10" fmla="+- 0 14043 13931"/>
                <a:gd name="T11" fmla="*/ 14043 h 128"/>
                <a:gd name="T12" fmla="+- 0 7744 7730"/>
                <a:gd name="T13" fmla="*/ T12 w 84"/>
                <a:gd name="T14" fmla="+- 0 14038 13931"/>
                <a:gd name="T15" fmla="*/ 14038 h 128"/>
                <a:gd name="T16" fmla="+- 0 7745 7730"/>
                <a:gd name="T17" fmla="*/ T16 w 84"/>
                <a:gd name="T18" fmla="+- 0 14025 13931"/>
                <a:gd name="T19" fmla="*/ 14025 h 128"/>
                <a:gd name="T20" fmla="+- 0 7755 7730"/>
                <a:gd name="T21" fmla="*/ T20 w 84"/>
                <a:gd name="T22" fmla="+- 0 14008 13931"/>
                <a:gd name="T23" fmla="*/ 14008 h 128"/>
                <a:gd name="T24" fmla="+- 0 7773 7730"/>
                <a:gd name="T25" fmla="*/ T24 w 84"/>
                <a:gd name="T26" fmla="+- 0 14002 13931"/>
                <a:gd name="T27" fmla="*/ 14002 h 128"/>
                <a:gd name="T28" fmla="+- 0 7780 7730"/>
                <a:gd name="T29" fmla="*/ T28 w 84"/>
                <a:gd name="T30" fmla="+- 0 13974 13931"/>
                <a:gd name="T31" fmla="*/ 13974 h 128"/>
                <a:gd name="T32" fmla="+- 0 7772 7730"/>
                <a:gd name="T33" fmla="*/ T32 w 84"/>
                <a:gd name="T34" fmla="+- 0 13974 13931"/>
                <a:gd name="T35" fmla="*/ 13974 h 128"/>
                <a:gd name="T36" fmla="+- 0 7764 7730"/>
                <a:gd name="T37" fmla="*/ T36 w 84"/>
                <a:gd name="T38" fmla="+- 0 13974 13931"/>
                <a:gd name="T39" fmla="*/ 13974 h 128"/>
                <a:gd name="T40" fmla="+- 0 7758 7730"/>
                <a:gd name="T41" fmla="*/ T40 w 84"/>
                <a:gd name="T42" fmla="+- 0 13967 13931"/>
                <a:gd name="T43" fmla="*/ 13967 h 128"/>
                <a:gd name="T44" fmla="+- 0 7758 7730"/>
                <a:gd name="T45" fmla="*/ T44 w 84"/>
                <a:gd name="T46" fmla="+- 0 13959 13931"/>
                <a:gd name="T47" fmla="*/ 13959 h 128"/>
                <a:gd name="T48" fmla="+- 0 7759 7730"/>
                <a:gd name="T49" fmla="*/ T48 w 84"/>
                <a:gd name="T50" fmla="+- 0 13952 13931"/>
                <a:gd name="T51" fmla="*/ 13952 h 128"/>
                <a:gd name="T52" fmla="+- 0 7765 7730"/>
                <a:gd name="T53" fmla="*/ T52 w 84"/>
                <a:gd name="T54" fmla="+- 0 13945 13931"/>
                <a:gd name="T55" fmla="*/ 13945 h 128"/>
                <a:gd name="T56" fmla="+- 0 7773 7730"/>
                <a:gd name="T57" fmla="*/ T56 w 84"/>
                <a:gd name="T58" fmla="+- 0 13931 13931"/>
                <a:gd name="T59" fmla="*/ 13931 h 128"/>
                <a:gd name="T60" fmla="+- 0 7759 7730"/>
                <a:gd name="T61" fmla="*/ T60 w 84"/>
                <a:gd name="T62" fmla="+- 0 13931 13931"/>
                <a:gd name="T63" fmla="*/ 13931 h 128"/>
                <a:gd name="T64" fmla="+- 0 7747 7730"/>
                <a:gd name="T65" fmla="*/ T64 w 84"/>
                <a:gd name="T66" fmla="+- 0 13942 13931"/>
                <a:gd name="T67" fmla="*/ 13942 h 128"/>
                <a:gd name="T68" fmla="+- 0 7745 7730"/>
                <a:gd name="T69" fmla="*/ T68 w 84"/>
                <a:gd name="T70" fmla="+- 0 13954 13931"/>
                <a:gd name="T71" fmla="*/ 13954 h 128"/>
                <a:gd name="T72" fmla="+- 0 7744 7730"/>
                <a:gd name="T73" fmla="*/ T72 w 84"/>
                <a:gd name="T74" fmla="+- 0 13958 13931"/>
                <a:gd name="T75" fmla="*/ 13958 h 128"/>
                <a:gd name="T76" fmla="+- 0 7750 7730"/>
                <a:gd name="T77" fmla="*/ T76 w 84"/>
                <a:gd name="T78" fmla="+- 0 13976 13931"/>
                <a:gd name="T79" fmla="*/ 13976 h 128"/>
                <a:gd name="T80" fmla="+- 0 7768 7730"/>
                <a:gd name="T81" fmla="*/ T80 w 84"/>
                <a:gd name="T82" fmla="+- 0 13988 13931"/>
                <a:gd name="T83" fmla="*/ 13988 h 128"/>
                <a:gd name="T84" fmla="+- 0 7763 7730"/>
                <a:gd name="T85" fmla="*/ T84 w 84"/>
                <a:gd name="T86" fmla="+- 0 13989 13931"/>
                <a:gd name="T87" fmla="*/ 13989 h 128"/>
                <a:gd name="T88" fmla="+- 0 7759 7730"/>
                <a:gd name="T89" fmla="*/ T88 w 84"/>
                <a:gd name="T90" fmla="+- 0 13990 13931"/>
                <a:gd name="T91" fmla="*/ 13990 h 128"/>
                <a:gd name="T92" fmla="+- 0 7755 7730"/>
                <a:gd name="T93" fmla="*/ T92 w 84"/>
                <a:gd name="T94" fmla="+- 0 13992 13931"/>
                <a:gd name="T95" fmla="*/ 13992 h 128"/>
                <a:gd name="T96" fmla="+- 0 7744 7730"/>
                <a:gd name="T97" fmla="*/ T96 w 84"/>
                <a:gd name="T98" fmla="+- 0 13999 13931"/>
                <a:gd name="T99" fmla="*/ 13999 h 128"/>
                <a:gd name="T100" fmla="+- 0 7733 7730"/>
                <a:gd name="T101" fmla="*/ T100 w 84"/>
                <a:gd name="T102" fmla="+- 0 14015 13931"/>
                <a:gd name="T103" fmla="*/ 14015 h 128"/>
                <a:gd name="T104" fmla="+- 0 7730 7730"/>
                <a:gd name="T105" fmla="*/ T104 w 84"/>
                <a:gd name="T106" fmla="+- 0 14037 13931"/>
                <a:gd name="T107" fmla="*/ 14037 h 128"/>
                <a:gd name="T108" fmla="+- 0 7731 7730"/>
                <a:gd name="T109" fmla="*/ T108 w 84"/>
                <a:gd name="T110" fmla="+- 0 14050 13931"/>
                <a:gd name="T111" fmla="*/ 14050 h 128"/>
                <a:gd name="T112" fmla="+- 0 7739 7730"/>
                <a:gd name="T113" fmla="*/ T112 w 84"/>
                <a:gd name="T114" fmla="+- 0 14058 13931"/>
                <a:gd name="T115" fmla="*/ 14058 h 128"/>
                <a:gd name="T116" fmla="+- 0 7752 7730"/>
                <a:gd name="T117" fmla="*/ T116 w 84"/>
                <a:gd name="T118" fmla="+- 0 14058 13931"/>
                <a:gd name="T119" fmla="*/ 14058 h 128"/>
                <a:gd name="T120" fmla="+- 0 7753 7730"/>
                <a:gd name="T121" fmla="*/ T120 w 84"/>
                <a:gd name="T122" fmla="+- 0 14058 13931"/>
                <a:gd name="T123" fmla="*/ 14058 h 128"/>
                <a:gd name="T124" fmla="+- 0 7773 7730"/>
                <a:gd name="T125" fmla="*/ T124 w 84"/>
                <a:gd name="T126" fmla="+- 0 14059 13931"/>
                <a:gd name="T127" fmla="*/ 14059 h 128"/>
                <a:gd name="T128" fmla="+- 0 7772 7730"/>
                <a:gd name="T129" fmla="*/ T128 w 84"/>
                <a:gd name="T130" fmla="+- 0 14045 13931"/>
                <a:gd name="T131" fmla="*/ 14045 h 128"/>
                <a:gd name="T132" fmla="+- 0 7753 7730"/>
                <a:gd name="T133" fmla="*/ T132 w 84"/>
                <a:gd name="T134" fmla="+- 0 14045 13931"/>
                <a:gd name="T135" fmla="*/ 14045 h 1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84" h="128">
                  <a:moveTo>
                    <a:pt x="23" y="114"/>
                  </a:moveTo>
                  <a:lnTo>
                    <a:pt x="18" y="114"/>
                  </a:lnTo>
                  <a:lnTo>
                    <a:pt x="15" y="112"/>
                  </a:lnTo>
                  <a:lnTo>
                    <a:pt x="14" y="107"/>
                  </a:lnTo>
                  <a:lnTo>
                    <a:pt x="15" y="94"/>
                  </a:lnTo>
                  <a:lnTo>
                    <a:pt x="25" y="77"/>
                  </a:lnTo>
                  <a:lnTo>
                    <a:pt x="43" y="71"/>
                  </a:lnTo>
                  <a:lnTo>
                    <a:pt x="50" y="43"/>
                  </a:lnTo>
                  <a:lnTo>
                    <a:pt x="42" y="43"/>
                  </a:lnTo>
                  <a:lnTo>
                    <a:pt x="34" y="43"/>
                  </a:lnTo>
                  <a:lnTo>
                    <a:pt x="28" y="36"/>
                  </a:lnTo>
                  <a:lnTo>
                    <a:pt x="28" y="28"/>
                  </a:lnTo>
                  <a:lnTo>
                    <a:pt x="29" y="21"/>
                  </a:lnTo>
                  <a:lnTo>
                    <a:pt x="35" y="14"/>
                  </a:lnTo>
                  <a:lnTo>
                    <a:pt x="43" y="0"/>
                  </a:lnTo>
                  <a:lnTo>
                    <a:pt x="29" y="0"/>
                  </a:lnTo>
                  <a:lnTo>
                    <a:pt x="17" y="11"/>
                  </a:lnTo>
                  <a:lnTo>
                    <a:pt x="15" y="23"/>
                  </a:lnTo>
                  <a:lnTo>
                    <a:pt x="14" y="27"/>
                  </a:lnTo>
                  <a:lnTo>
                    <a:pt x="20" y="45"/>
                  </a:lnTo>
                  <a:lnTo>
                    <a:pt x="38" y="57"/>
                  </a:lnTo>
                  <a:lnTo>
                    <a:pt x="33" y="58"/>
                  </a:lnTo>
                  <a:lnTo>
                    <a:pt x="29" y="59"/>
                  </a:lnTo>
                  <a:lnTo>
                    <a:pt x="25" y="61"/>
                  </a:lnTo>
                  <a:lnTo>
                    <a:pt x="14" y="68"/>
                  </a:lnTo>
                  <a:lnTo>
                    <a:pt x="3" y="84"/>
                  </a:lnTo>
                  <a:lnTo>
                    <a:pt x="0" y="106"/>
                  </a:lnTo>
                  <a:lnTo>
                    <a:pt x="1" y="119"/>
                  </a:lnTo>
                  <a:lnTo>
                    <a:pt x="9" y="127"/>
                  </a:lnTo>
                  <a:lnTo>
                    <a:pt x="22" y="127"/>
                  </a:lnTo>
                  <a:lnTo>
                    <a:pt x="23" y="127"/>
                  </a:lnTo>
                  <a:lnTo>
                    <a:pt x="43" y="128"/>
                  </a:lnTo>
                  <a:lnTo>
                    <a:pt x="42" y="114"/>
                  </a:lnTo>
                  <a:lnTo>
                    <a:pt x="23" y="11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7730" y="13931"/>
              <a:ext cx="84" cy="128"/>
            </a:xfrm>
            <a:custGeom>
              <a:avLst/>
              <a:gdLst>
                <a:gd name="T0" fmla="+- 0 7789 7730"/>
                <a:gd name="T1" fmla="*/ T0 w 84"/>
                <a:gd name="T2" fmla="+- 0 13990 13931"/>
                <a:gd name="T3" fmla="*/ 13990 h 128"/>
                <a:gd name="T4" fmla="+- 0 7778 7730"/>
                <a:gd name="T5" fmla="*/ T4 w 84"/>
                <a:gd name="T6" fmla="+- 0 13988 13931"/>
                <a:gd name="T7" fmla="*/ 13988 h 128"/>
                <a:gd name="T8" fmla="+- 0 7780 7730"/>
                <a:gd name="T9" fmla="*/ T8 w 84"/>
                <a:gd name="T10" fmla="+- 0 13987 13931"/>
                <a:gd name="T11" fmla="*/ 13987 h 128"/>
                <a:gd name="T12" fmla="+- 0 7796 7730"/>
                <a:gd name="T13" fmla="*/ T12 w 84"/>
                <a:gd name="T14" fmla="+- 0 13975 13931"/>
                <a:gd name="T15" fmla="*/ 13975 h 128"/>
                <a:gd name="T16" fmla="+- 0 7800 7730"/>
                <a:gd name="T17" fmla="*/ T16 w 84"/>
                <a:gd name="T18" fmla="+- 0 13955 13931"/>
                <a:gd name="T19" fmla="*/ 13955 h 128"/>
                <a:gd name="T20" fmla="+- 0 7798 7730"/>
                <a:gd name="T21" fmla="*/ T20 w 84"/>
                <a:gd name="T22" fmla="+- 0 13942 13931"/>
                <a:gd name="T23" fmla="*/ 13942 h 128"/>
                <a:gd name="T24" fmla="+- 0 7786 7730"/>
                <a:gd name="T25" fmla="*/ T24 w 84"/>
                <a:gd name="T26" fmla="+- 0 13932 13931"/>
                <a:gd name="T27" fmla="*/ 13932 h 128"/>
                <a:gd name="T28" fmla="+- 0 7773 7730"/>
                <a:gd name="T29" fmla="*/ T28 w 84"/>
                <a:gd name="T30" fmla="+- 0 13931 13931"/>
                <a:gd name="T31" fmla="*/ 13931 h 128"/>
                <a:gd name="T32" fmla="+- 0 7765 7730"/>
                <a:gd name="T33" fmla="*/ T32 w 84"/>
                <a:gd name="T34" fmla="+- 0 13945 13931"/>
                <a:gd name="T35" fmla="*/ 13945 h 128"/>
                <a:gd name="T36" fmla="+- 0 7780 7730"/>
                <a:gd name="T37" fmla="*/ T36 w 84"/>
                <a:gd name="T38" fmla="+- 0 13945 13931"/>
                <a:gd name="T39" fmla="*/ 13945 h 128"/>
                <a:gd name="T40" fmla="+- 0 7787 7730"/>
                <a:gd name="T41" fmla="*/ T40 w 84"/>
                <a:gd name="T42" fmla="+- 0 13952 13931"/>
                <a:gd name="T43" fmla="*/ 13952 h 128"/>
                <a:gd name="T44" fmla="+- 0 7786 7730"/>
                <a:gd name="T45" fmla="*/ T44 w 84"/>
                <a:gd name="T46" fmla="+- 0 13968 13931"/>
                <a:gd name="T47" fmla="*/ 13968 h 128"/>
                <a:gd name="T48" fmla="+- 0 7780 7730"/>
                <a:gd name="T49" fmla="*/ T48 w 84"/>
                <a:gd name="T50" fmla="+- 0 13974 13931"/>
                <a:gd name="T51" fmla="*/ 13974 h 128"/>
                <a:gd name="T52" fmla="+- 0 7773 7730"/>
                <a:gd name="T53" fmla="*/ T52 w 84"/>
                <a:gd name="T54" fmla="+- 0 14002 13931"/>
                <a:gd name="T55" fmla="*/ 14002 h 128"/>
                <a:gd name="T56" fmla="+- 0 7787 7730"/>
                <a:gd name="T57" fmla="*/ T56 w 84"/>
                <a:gd name="T58" fmla="+- 0 14002 13931"/>
                <a:gd name="T59" fmla="*/ 14002 h 128"/>
                <a:gd name="T60" fmla="+- 0 7799 7730"/>
                <a:gd name="T61" fmla="*/ T60 w 84"/>
                <a:gd name="T62" fmla="+- 0 14014 13931"/>
                <a:gd name="T63" fmla="*/ 14014 h 128"/>
                <a:gd name="T64" fmla="+- 0 7800 7730"/>
                <a:gd name="T65" fmla="*/ T64 w 84"/>
                <a:gd name="T66" fmla="+- 0 14028 13931"/>
                <a:gd name="T67" fmla="*/ 14028 h 128"/>
                <a:gd name="T68" fmla="+- 0 7802 7730"/>
                <a:gd name="T69" fmla="*/ T68 w 84"/>
                <a:gd name="T70" fmla="+- 0 14043 13931"/>
                <a:gd name="T71" fmla="*/ 14043 h 128"/>
                <a:gd name="T72" fmla="+- 0 7800 7730"/>
                <a:gd name="T73" fmla="*/ T72 w 84"/>
                <a:gd name="T74" fmla="+- 0 14045 13931"/>
                <a:gd name="T75" fmla="*/ 14045 h 128"/>
                <a:gd name="T76" fmla="+- 0 7772 7730"/>
                <a:gd name="T77" fmla="*/ T76 w 84"/>
                <a:gd name="T78" fmla="+- 0 14045 13931"/>
                <a:gd name="T79" fmla="*/ 14045 h 128"/>
                <a:gd name="T80" fmla="+- 0 7773 7730"/>
                <a:gd name="T81" fmla="*/ T80 w 84"/>
                <a:gd name="T82" fmla="+- 0 14059 13931"/>
                <a:gd name="T83" fmla="*/ 14059 h 128"/>
                <a:gd name="T84" fmla="+- 0 7793 7730"/>
                <a:gd name="T85" fmla="*/ T84 w 84"/>
                <a:gd name="T86" fmla="+- 0 14058 13931"/>
                <a:gd name="T87" fmla="*/ 14058 h 128"/>
                <a:gd name="T88" fmla="+- 0 7804 7730"/>
                <a:gd name="T89" fmla="*/ T88 w 84"/>
                <a:gd name="T90" fmla="+- 0 14058 13931"/>
                <a:gd name="T91" fmla="*/ 14058 h 128"/>
                <a:gd name="T92" fmla="+- 0 7813 7730"/>
                <a:gd name="T93" fmla="*/ T92 w 84"/>
                <a:gd name="T94" fmla="+- 0 14052 13931"/>
                <a:gd name="T95" fmla="*/ 14052 h 128"/>
                <a:gd name="T96" fmla="+- 0 7814 7730"/>
                <a:gd name="T97" fmla="*/ T96 w 84"/>
                <a:gd name="T98" fmla="+- 0 14042 13931"/>
                <a:gd name="T99" fmla="*/ 14042 h 128"/>
                <a:gd name="T100" fmla="+- 0 7814 7730"/>
                <a:gd name="T101" fmla="*/ T100 w 84"/>
                <a:gd name="T102" fmla="+- 0 14022 13931"/>
                <a:gd name="T103" fmla="*/ 14022 h 128"/>
                <a:gd name="T104" fmla="+- 0 7805 7730"/>
                <a:gd name="T105" fmla="*/ T104 w 84"/>
                <a:gd name="T106" fmla="+- 0 14004 13931"/>
                <a:gd name="T107" fmla="*/ 14004 h 128"/>
                <a:gd name="T108" fmla="+- 0 7798 7730"/>
                <a:gd name="T109" fmla="*/ T108 w 84"/>
                <a:gd name="T110" fmla="+- 0 13995 13931"/>
                <a:gd name="T111" fmla="*/ 13995 h 128"/>
                <a:gd name="T112" fmla="+- 0 7789 7730"/>
                <a:gd name="T113" fmla="*/ T112 w 84"/>
                <a:gd name="T114" fmla="+- 0 13990 13931"/>
                <a:gd name="T115" fmla="*/ 13990 h 1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84" h="128">
                  <a:moveTo>
                    <a:pt x="59" y="59"/>
                  </a:moveTo>
                  <a:lnTo>
                    <a:pt x="48" y="57"/>
                  </a:lnTo>
                  <a:lnTo>
                    <a:pt x="50" y="56"/>
                  </a:lnTo>
                  <a:lnTo>
                    <a:pt x="66" y="44"/>
                  </a:lnTo>
                  <a:lnTo>
                    <a:pt x="70" y="24"/>
                  </a:lnTo>
                  <a:lnTo>
                    <a:pt x="68" y="11"/>
                  </a:lnTo>
                  <a:lnTo>
                    <a:pt x="56" y="1"/>
                  </a:lnTo>
                  <a:lnTo>
                    <a:pt x="43" y="0"/>
                  </a:lnTo>
                  <a:lnTo>
                    <a:pt x="35" y="14"/>
                  </a:lnTo>
                  <a:lnTo>
                    <a:pt x="50" y="14"/>
                  </a:lnTo>
                  <a:lnTo>
                    <a:pt x="57" y="21"/>
                  </a:lnTo>
                  <a:lnTo>
                    <a:pt x="56" y="37"/>
                  </a:lnTo>
                  <a:lnTo>
                    <a:pt x="50" y="43"/>
                  </a:lnTo>
                  <a:lnTo>
                    <a:pt x="43" y="71"/>
                  </a:lnTo>
                  <a:lnTo>
                    <a:pt x="57" y="71"/>
                  </a:lnTo>
                  <a:lnTo>
                    <a:pt x="69" y="83"/>
                  </a:lnTo>
                  <a:lnTo>
                    <a:pt x="70" y="97"/>
                  </a:lnTo>
                  <a:lnTo>
                    <a:pt x="72" y="112"/>
                  </a:lnTo>
                  <a:lnTo>
                    <a:pt x="70" y="114"/>
                  </a:lnTo>
                  <a:lnTo>
                    <a:pt x="42" y="114"/>
                  </a:lnTo>
                  <a:lnTo>
                    <a:pt x="43" y="128"/>
                  </a:lnTo>
                  <a:lnTo>
                    <a:pt x="63" y="127"/>
                  </a:lnTo>
                  <a:lnTo>
                    <a:pt x="74" y="127"/>
                  </a:lnTo>
                  <a:lnTo>
                    <a:pt x="83" y="121"/>
                  </a:lnTo>
                  <a:lnTo>
                    <a:pt x="84" y="111"/>
                  </a:lnTo>
                  <a:lnTo>
                    <a:pt x="84" y="91"/>
                  </a:lnTo>
                  <a:lnTo>
                    <a:pt x="75" y="73"/>
                  </a:lnTo>
                  <a:lnTo>
                    <a:pt x="68" y="64"/>
                  </a:lnTo>
                  <a:lnTo>
                    <a:pt x="59" y="5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7830" y="13974"/>
              <a:ext cx="85" cy="14"/>
            </a:xfrm>
            <a:custGeom>
              <a:avLst/>
              <a:gdLst>
                <a:gd name="T0" fmla="+- 0 7830 7830"/>
                <a:gd name="T1" fmla="*/ T0 w 85"/>
                <a:gd name="T2" fmla="+- 0 13980 13974"/>
                <a:gd name="T3" fmla="*/ 13980 h 14"/>
                <a:gd name="T4" fmla="+- 0 7830 7830"/>
                <a:gd name="T5" fmla="*/ T4 w 85"/>
                <a:gd name="T6" fmla="+- 0 13985 13974"/>
                <a:gd name="T7" fmla="*/ 13985 h 14"/>
                <a:gd name="T8" fmla="+- 0 7833 7830"/>
                <a:gd name="T9" fmla="*/ T8 w 85"/>
                <a:gd name="T10" fmla="+- 0 13988 13974"/>
                <a:gd name="T11" fmla="*/ 13988 h 14"/>
                <a:gd name="T12" fmla="+- 0 7911 7830"/>
                <a:gd name="T13" fmla="*/ T12 w 85"/>
                <a:gd name="T14" fmla="+- 0 13988 13974"/>
                <a:gd name="T15" fmla="*/ 13988 h 14"/>
                <a:gd name="T16" fmla="+- 0 7915 7830"/>
                <a:gd name="T17" fmla="*/ T16 w 85"/>
                <a:gd name="T18" fmla="+- 0 13985 13974"/>
                <a:gd name="T19" fmla="*/ 13985 h 14"/>
                <a:gd name="T20" fmla="+- 0 7914 7830"/>
                <a:gd name="T21" fmla="*/ T20 w 85"/>
                <a:gd name="T22" fmla="+- 0 13981 13974"/>
                <a:gd name="T23" fmla="*/ 13981 h 14"/>
                <a:gd name="T24" fmla="+- 0 7914 7830"/>
                <a:gd name="T25" fmla="*/ T24 w 85"/>
                <a:gd name="T26" fmla="+- 0 13976 13974"/>
                <a:gd name="T27" fmla="*/ 13976 h 14"/>
                <a:gd name="T28" fmla="+- 0 7911 7830"/>
                <a:gd name="T29" fmla="*/ T28 w 85"/>
                <a:gd name="T30" fmla="+- 0 13974 13974"/>
                <a:gd name="T31" fmla="*/ 13974 h 14"/>
                <a:gd name="T32" fmla="+- 0 7834 7830"/>
                <a:gd name="T33" fmla="*/ T32 w 85"/>
                <a:gd name="T34" fmla="+- 0 13974 13974"/>
                <a:gd name="T35" fmla="*/ 13974 h 14"/>
                <a:gd name="T36" fmla="+- 0 7831 7830"/>
                <a:gd name="T37" fmla="*/ T36 w 85"/>
                <a:gd name="T38" fmla="+- 0 13975 13974"/>
                <a:gd name="T39" fmla="*/ 13975 h 14"/>
                <a:gd name="T40" fmla="+- 0 7830 7830"/>
                <a:gd name="T41" fmla="*/ T40 w 85"/>
                <a:gd name="T42" fmla="+- 0 13980 13974"/>
                <a:gd name="T43" fmla="*/ 13980 h 1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5" h="14">
                  <a:moveTo>
                    <a:pt x="0" y="6"/>
                  </a:moveTo>
                  <a:lnTo>
                    <a:pt x="0" y="11"/>
                  </a:lnTo>
                  <a:lnTo>
                    <a:pt x="3" y="14"/>
                  </a:lnTo>
                  <a:lnTo>
                    <a:pt x="81" y="14"/>
                  </a:lnTo>
                  <a:lnTo>
                    <a:pt x="85" y="11"/>
                  </a:lnTo>
                  <a:lnTo>
                    <a:pt x="84" y="7"/>
                  </a:lnTo>
                  <a:lnTo>
                    <a:pt x="84" y="2"/>
                  </a:lnTo>
                  <a:lnTo>
                    <a:pt x="81" y="0"/>
                  </a:lnTo>
                  <a:lnTo>
                    <a:pt x="4" y="0"/>
                  </a:lnTo>
                  <a:lnTo>
                    <a:pt x="1" y="1"/>
                  </a:lnTo>
                  <a:lnTo>
                    <a:pt x="0" y="6"/>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7830" y="14002"/>
              <a:ext cx="84" cy="14"/>
            </a:xfrm>
            <a:custGeom>
              <a:avLst/>
              <a:gdLst>
                <a:gd name="T0" fmla="+- 0 7861 7830"/>
                <a:gd name="T1" fmla="*/ T0 w 84"/>
                <a:gd name="T2" fmla="+- 0 14016 14002"/>
                <a:gd name="T3" fmla="*/ 14016 h 14"/>
                <a:gd name="T4" fmla="+- 0 7911 7830"/>
                <a:gd name="T5" fmla="*/ T4 w 84"/>
                <a:gd name="T6" fmla="+- 0 14016 14002"/>
                <a:gd name="T7" fmla="*/ 14016 h 14"/>
                <a:gd name="T8" fmla="+- 0 7914 7830"/>
                <a:gd name="T9" fmla="*/ T8 w 84"/>
                <a:gd name="T10" fmla="+- 0 14014 14002"/>
                <a:gd name="T11" fmla="*/ 14014 h 14"/>
                <a:gd name="T12" fmla="+- 0 7914 7830"/>
                <a:gd name="T13" fmla="*/ T12 w 84"/>
                <a:gd name="T14" fmla="+- 0 14005 14002"/>
                <a:gd name="T15" fmla="*/ 14005 h 14"/>
                <a:gd name="T16" fmla="+- 0 7911 7830"/>
                <a:gd name="T17" fmla="*/ T16 w 84"/>
                <a:gd name="T18" fmla="+- 0 14002 14002"/>
                <a:gd name="T19" fmla="*/ 14002 h 14"/>
                <a:gd name="T20" fmla="+- 0 7833 7830"/>
                <a:gd name="T21" fmla="*/ T20 w 84"/>
                <a:gd name="T22" fmla="+- 0 14002 14002"/>
                <a:gd name="T23" fmla="*/ 14002 h 14"/>
                <a:gd name="T24" fmla="+- 0 7830 7830"/>
                <a:gd name="T25" fmla="*/ T24 w 84"/>
                <a:gd name="T26" fmla="+- 0 14004 14002"/>
                <a:gd name="T27" fmla="*/ 14004 h 14"/>
                <a:gd name="T28" fmla="+- 0 7830 7830"/>
                <a:gd name="T29" fmla="*/ T28 w 84"/>
                <a:gd name="T30" fmla="+- 0 14013 14002"/>
                <a:gd name="T31" fmla="*/ 14013 h 14"/>
                <a:gd name="T32" fmla="+- 0 7833 7830"/>
                <a:gd name="T33" fmla="*/ T32 w 84"/>
                <a:gd name="T34" fmla="+- 0 14016 14002"/>
                <a:gd name="T35" fmla="*/ 14016 h 14"/>
                <a:gd name="T36" fmla="+- 0 7861 7830"/>
                <a:gd name="T37" fmla="*/ T36 w 84"/>
                <a:gd name="T38" fmla="+- 0 14016 14002"/>
                <a:gd name="T39" fmla="*/ 14016 h 1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84" h="14">
                  <a:moveTo>
                    <a:pt x="31" y="14"/>
                  </a:moveTo>
                  <a:lnTo>
                    <a:pt x="81" y="14"/>
                  </a:lnTo>
                  <a:lnTo>
                    <a:pt x="84" y="12"/>
                  </a:lnTo>
                  <a:lnTo>
                    <a:pt x="84" y="3"/>
                  </a:lnTo>
                  <a:lnTo>
                    <a:pt x="81" y="0"/>
                  </a:lnTo>
                  <a:lnTo>
                    <a:pt x="3" y="0"/>
                  </a:lnTo>
                  <a:lnTo>
                    <a:pt x="0" y="2"/>
                  </a:lnTo>
                  <a:lnTo>
                    <a:pt x="0" y="11"/>
                  </a:lnTo>
                  <a:lnTo>
                    <a:pt x="3" y="14"/>
                  </a:lnTo>
                  <a:lnTo>
                    <a:pt x="31" y="1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7830" y="14031"/>
              <a:ext cx="84" cy="14"/>
            </a:xfrm>
            <a:custGeom>
              <a:avLst/>
              <a:gdLst>
                <a:gd name="T0" fmla="+- 0 7878 7830"/>
                <a:gd name="T1" fmla="*/ T0 w 84"/>
                <a:gd name="T2" fmla="+- 0 14031 14031"/>
                <a:gd name="T3" fmla="*/ 14031 h 14"/>
                <a:gd name="T4" fmla="+- 0 7838 7830"/>
                <a:gd name="T5" fmla="*/ T4 w 84"/>
                <a:gd name="T6" fmla="+- 0 14031 14031"/>
                <a:gd name="T7" fmla="*/ 14031 h 14"/>
                <a:gd name="T8" fmla="+- 0 7833 7830"/>
                <a:gd name="T9" fmla="*/ T8 w 84"/>
                <a:gd name="T10" fmla="+- 0 14032 14031"/>
                <a:gd name="T11" fmla="*/ 14032 h 14"/>
                <a:gd name="T12" fmla="+- 0 7830 7830"/>
                <a:gd name="T13" fmla="*/ T12 w 84"/>
                <a:gd name="T14" fmla="+- 0 14037 14031"/>
                <a:gd name="T15" fmla="*/ 14037 h 14"/>
                <a:gd name="T16" fmla="+- 0 7831 7830"/>
                <a:gd name="T17" fmla="*/ T16 w 84"/>
                <a:gd name="T18" fmla="+- 0 14043 14031"/>
                <a:gd name="T19" fmla="*/ 14043 h 14"/>
                <a:gd name="T20" fmla="+- 0 7837 7830"/>
                <a:gd name="T21" fmla="*/ T20 w 84"/>
                <a:gd name="T22" fmla="+- 0 14044 14031"/>
                <a:gd name="T23" fmla="*/ 14044 h 14"/>
                <a:gd name="T24" fmla="+- 0 7912 7830"/>
                <a:gd name="T25" fmla="*/ T24 w 84"/>
                <a:gd name="T26" fmla="+- 0 14044 14031"/>
                <a:gd name="T27" fmla="*/ 14044 h 14"/>
                <a:gd name="T28" fmla="+- 0 7915 7830"/>
                <a:gd name="T29" fmla="*/ T28 w 84"/>
                <a:gd name="T30" fmla="+- 0 14041 14031"/>
                <a:gd name="T31" fmla="*/ 14041 h 14"/>
                <a:gd name="T32" fmla="+- 0 7914 7830"/>
                <a:gd name="T33" fmla="*/ T32 w 84"/>
                <a:gd name="T34" fmla="+- 0 14037 14031"/>
                <a:gd name="T35" fmla="*/ 14037 h 14"/>
                <a:gd name="T36" fmla="+- 0 7914 7830"/>
                <a:gd name="T37" fmla="*/ T36 w 84"/>
                <a:gd name="T38" fmla="+- 0 14032 14031"/>
                <a:gd name="T39" fmla="*/ 14032 h 14"/>
                <a:gd name="T40" fmla="+- 0 7911 7830"/>
                <a:gd name="T41" fmla="*/ T40 w 84"/>
                <a:gd name="T42" fmla="+- 0 14031 14031"/>
                <a:gd name="T43" fmla="*/ 14031 h 14"/>
                <a:gd name="T44" fmla="+- 0 7878 7830"/>
                <a:gd name="T45" fmla="*/ T44 w 84"/>
                <a:gd name="T46" fmla="+- 0 14031 14031"/>
                <a:gd name="T47" fmla="*/ 14031 h 1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4" h="14">
                  <a:moveTo>
                    <a:pt x="48" y="0"/>
                  </a:moveTo>
                  <a:lnTo>
                    <a:pt x="8" y="0"/>
                  </a:lnTo>
                  <a:lnTo>
                    <a:pt x="3" y="1"/>
                  </a:lnTo>
                  <a:lnTo>
                    <a:pt x="0" y="6"/>
                  </a:lnTo>
                  <a:lnTo>
                    <a:pt x="1" y="12"/>
                  </a:lnTo>
                  <a:lnTo>
                    <a:pt x="7" y="13"/>
                  </a:lnTo>
                  <a:lnTo>
                    <a:pt x="82" y="13"/>
                  </a:lnTo>
                  <a:lnTo>
                    <a:pt x="85" y="10"/>
                  </a:lnTo>
                  <a:lnTo>
                    <a:pt x="84" y="6"/>
                  </a:lnTo>
                  <a:lnTo>
                    <a:pt x="84" y="1"/>
                  </a:lnTo>
                  <a:lnTo>
                    <a:pt x="81" y="0"/>
                  </a:lnTo>
                  <a:lnTo>
                    <a:pt x="48"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7844" y="13946"/>
              <a:ext cx="56" cy="13"/>
            </a:xfrm>
            <a:custGeom>
              <a:avLst/>
              <a:gdLst>
                <a:gd name="T0" fmla="+- 0 7844 7844"/>
                <a:gd name="T1" fmla="*/ T0 w 56"/>
                <a:gd name="T2" fmla="+- 0 13953 13946"/>
                <a:gd name="T3" fmla="*/ 13953 h 13"/>
                <a:gd name="T4" fmla="+- 0 7844 7844"/>
                <a:gd name="T5" fmla="*/ T4 w 56"/>
                <a:gd name="T6" fmla="+- 0 13957 13946"/>
                <a:gd name="T7" fmla="*/ 13957 h 13"/>
                <a:gd name="T8" fmla="+- 0 7847 7844"/>
                <a:gd name="T9" fmla="*/ T8 w 56"/>
                <a:gd name="T10" fmla="+- 0 13959 13946"/>
                <a:gd name="T11" fmla="*/ 13959 h 13"/>
                <a:gd name="T12" fmla="+- 0 7897 7844"/>
                <a:gd name="T13" fmla="*/ T12 w 56"/>
                <a:gd name="T14" fmla="+- 0 13959 13946"/>
                <a:gd name="T15" fmla="*/ 13959 h 13"/>
                <a:gd name="T16" fmla="+- 0 7900 7844"/>
                <a:gd name="T17" fmla="*/ T16 w 56"/>
                <a:gd name="T18" fmla="+- 0 13957 13946"/>
                <a:gd name="T19" fmla="*/ 13957 h 13"/>
                <a:gd name="T20" fmla="+- 0 7900 7844"/>
                <a:gd name="T21" fmla="*/ T20 w 56"/>
                <a:gd name="T22" fmla="+- 0 13948 13946"/>
                <a:gd name="T23" fmla="*/ 13948 h 13"/>
                <a:gd name="T24" fmla="+- 0 7897 7844"/>
                <a:gd name="T25" fmla="*/ T24 w 56"/>
                <a:gd name="T26" fmla="+- 0 13946 13946"/>
                <a:gd name="T27" fmla="*/ 13946 h 13"/>
                <a:gd name="T28" fmla="+- 0 7847 7844"/>
                <a:gd name="T29" fmla="*/ T28 w 56"/>
                <a:gd name="T30" fmla="+- 0 13946 13946"/>
                <a:gd name="T31" fmla="*/ 13946 h 13"/>
                <a:gd name="T32" fmla="+- 0 7844 7844"/>
                <a:gd name="T33" fmla="*/ T32 w 56"/>
                <a:gd name="T34" fmla="+- 0 13948 13946"/>
                <a:gd name="T35" fmla="*/ 13948 h 13"/>
                <a:gd name="T36" fmla="+- 0 7844 7844"/>
                <a:gd name="T37" fmla="*/ T36 w 56"/>
                <a:gd name="T38" fmla="+- 0 13953 13946"/>
                <a:gd name="T39" fmla="*/ 13953 h 1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56" h="13">
                  <a:moveTo>
                    <a:pt x="0" y="7"/>
                  </a:moveTo>
                  <a:lnTo>
                    <a:pt x="0" y="11"/>
                  </a:lnTo>
                  <a:lnTo>
                    <a:pt x="3" y="13"/>
                  </a:lnTo>
                  <a:lnTo>
                    <a:pt x="53" y="13"/>
                  </a:lnTo>
                  <a:lnTo>
                    <a:pt x="56" y="11"/>
                  </a:lnTo>
                  <a:lnTo>
                    <a:pt x="56" y="2"/>
                  </a:lnTo>
                  <a:lnTo>
                    <a:pt x="53" y="0"/>
                  </a:lnTo>
                  <a:lnTo>
                    <a:pt x="3" y="0"/>
                  </a:lnTo>
                  <a:lnTo>
                    <a:pt x="0" y="2"/>
                  </a:lnTo>
                  <a:lnTo>
                    <a:pt x="0" y="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8" name="Picture 2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89" y="2170"/>
              <a:ext cx="2754" cy="2754"/>
            </a:xfrm>
            <a:prstGeom prst="rect">
              <a:avLst/>
            </a:prstGeom>
            <a:noFill/>
            <a:extLst>
              <a:ext uri="{909E8E84-426E-40DD-AFC4-6F175D3DCCD1}">
                <a14:hiddenFill xmlns="" xmlns:a14="http://schemas.microsoft.com/office/drawing/2010/main">
                  <a:solidFill>
                    <a:srgbClr val="FFFFFF"/>
                  </a:solidFill>
                </a14:hiddenFill>
              </a:ext>
            </a:extLst>
          </p:spPr>
        </p:pic>
        <p:pic>
          <p:nvPicPr>
            <p:cNvPr id="29" name="Picture 2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273" y="10547"/>
              <a:ext cx="2431" cy="2432"/>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Freeform 28"/>
            <p:cNvSpPr>
              <a:spLocks/>
            </p:cNvSpPr>
            <p:nvPr/>
          </p:nvSpPr>
          <p:spPr bwMode="auto">
            <a:xfrm>
              <a:off x="6350" y="8692"/>
              <a:ext cx="3591" cy="571"/>
            </a:xfrm>
            <a:custGeom>
              <a:avLst/>
              <a:gdLst>
                <a:gd name="T0" fmla="+- 0 9941 6350"/>
                <a:gd name="T1" fmla="*/ T0 w 3591"/>
                <a:gd name="T2" fmla="+- 0 8977 8692"/>
                <a:gd name="T3" fmla="*/ 8977 h 571"/>
                <a:gd name="T4" fmla="+- 0 9940 6350"/>
                <a:gd name="T5" fmla="*/ T4 w 3591"/>
                <a:gd name="T6" fmla="+- 0 8954 8692"/>
                <a:gd name="T7" fmla="*/ 8954 h 571"/>
                <a:gd name="T8" fmla="+- 0 9937 6350"/>
                <a:gd name="T9" fmla="*/ T8 w 3591"/>
                <a:gd name="T10" fmla="+- 0 8931 8692"/>
                <a:gd name="T11" fmla="*/ 8931 h 571"/>
                <a:gd name="T12" fmla="+- 0 9918 6350"/>
                <a:gd name="T13" fmla="*/ T12 w 3591"/>
                <a:gd name="T14" fmla="+- 0 8866 8692"/>
                <a:gd name="T15" fmla="*/ 8866 h 571"/>
                <a:gd name="T16" fmla="+- 0 9886 6350"/>
                <a:gd name="T17" fmla="*/ T16 w 3591"/>
                <a:gd name="T18" fmla="+- 0 8809 8692"/>
                <a:gd name="T19" fmla="*/ 8809 h 571"/>
                <a:gd name="T20" fmla="+- 0 9841 6350"/>
                <a:gd name="T21" fmla="*/ T20 w 3591"/>
                <a:gd name="T22" fmla="+- 0 8760 8692"/>
                <a:gd name="T23" fmla="*/ 8760 h 571"/>
                <a:gd name="T24" fmla="+- 0 9787 6350"/>
                <a:gd name="T25" fmla="*/ T24 w 3591"/>
                <a:gd name="T26" fmla="+- 0 8724 8692"/>
                <a:gd name="T27" fmla="*/ 8724 h 571"/>
                <a:gd name="T28" fmla="+- 0 9724 6350"/>
                <a:gd name="T29" fmla="*/ T28 w 3591"/>
                <a:gd name="T30" fmla="+- 0 8700 8692"/>
                <a:gd name="T31" fmla="*/ 8700 h 571"/>
                <a:gd name="T32" fmla="+- 0 9656 6350"/>
                <a:gd name="T33" fmla="*/ T32 w 3591"/>
                <a:gd name="T34" fmla="+- 0 8692 8692"/>
                <a:gd name="T35" fmla="*/ 8692 h 571"/>
                <a:gd name="T36" fmla="+- 0 6636 6350"/>
                <a:gd name="T37" fmla="*/ T36 w 3591"/>
                <a:gd name="T38" fmla="+- 0 8692 8692"/>
                <a:gd name="T39" fmla="*/ 8692 h 571"/>
                <a:gd name="T40" fmla="+- 0 6567 6350"/>
                <a:gd name="T41" fmla="*/ T40 w 3591"/>
                <a:gd name="T42" fmla="+- 0 8700 8692"/>
                <a:gd name="T43" fmla="*/ 8700 h 571"/>
                <a:gd name="T44" fmla="+- 0 6504 6350"/>
                <a:gd name="T45" fmla="*/ T44 w 3591"/>
                <a:gd name="T46" fmla="+- 0 8724 8692"/>
                <a:gd name="T47" fmla="*/ 8724 h 571"/>
                <a:gd name="T48" fmla="+- 0 6450 6350"/>
                <a:gd name="T49" fmla="*/ T48 w 3591"/>
                <a:gd name="T50" fmla="+- 0 8760 8692"/>
                <a:gd name="T51" fmla="*/ 8760 h 571"/>
                <a:gd name="T52" fmla="+- 0 6405 6350"/>
                <a:gd name="T53" fmla="*/ T52 w 3591"/>
                <a:gd name="T54" fmla="+- 0 8809 8692"/>
                <a:gd name="T55" fmla="*/ 8809 h 571"/>
                <a:gd name="T56" fmla="+- 0 6373 6350"/>
                <a:gd name="T57" fmla="*/ T56 w 3591"/>
                <a:gd name="T58" fmla="+- 0 8866 8692"/>
                <a:gd name="T59" fmla="*/ 8866 h 571"/>
                <a:gd name="T60" fmla="+- 0 6354 6350"/>
                <a:gd name="T61" fmla="*/ T60 w 3591"/>
                <a:gd name="T62" fmla="+- 0 8931 8692"/>
                <a:gd name="T63" fmla="*/ 8931 h 571"/>
                <a:gd name="T64" fmla="+- 0 6350 6350"/>
                <a:gd name="T65" fmla="*/ T64 w 3591"/>
                <a:gd name="T66" fmla="+- 0 8977 8692"/>
                <a:gd name="T67" fmla="*/ 8977 h 571"/>
                <a:gd name="T68" fmla="+- 0 6351 6350"/>
                <a:gd name="T69" fmla="*/ T68 w 3591"/>
                <a:gd name="T70" fmla="+- 0 9000 8692"/>
                <a:gd name="T71" fmla="*/ 9000 h 571"/>
                <a:gd name="T72" fmla="+- 0 6365 6350"/>
                <a:gd name="T73" fmla="*/ T72 w 3591"/>
                <a:gd name="T74" fmla="+- 0 9067 8692"/>
                <a:gd name="T75" fmla="*/ 9067 h 571"/>
                <a:gd name="T76" fmla="+- 0 6393 6350"/>
                <a:gd name="T77" fmla="*/ T76 w 3591"/>
                <a:gd name="T78" fmla="+- 0 9127 8692"/>
                <a:gd name="T79" fmla="*/ 9127 h 571"/>
                <a:gd name="T80" fmla="+- 0 6434 6350"/>
                <a:gd name="T81" fmla="*/ T80 w 3591"/>
                <a:gd name="T82" fmla="+- 0 9179 8692"/>
                <a:gd name="T83" fmla="*/ 9179 h 571"/>
                <a:gd name="T84" fmla="+- 0 6485 6350"/>
                <a:gd name="T85" fmla="*/ T84 w 3591"/>
                <a:gd name="T86" fmla="+- 0 9219 8692"/>
                <a:gd name="T87" fmla="*/ 9219 h 571"/>
                <a:gd name="T88" fmla="+- 0 6545 6350"/>
                <a:gd name="T89" fmla="*/ T88 w 3591"/>
                <a:gd name="T90" fmla="+- 0 9248 8692"/>
                <a:gd name="T91" fmla="*/ 9248 h 571"/>
                <a:gd name="T92" fmla="+- 0 6612 6350"/>
                <a:gd name="T93" fmla="*/ T92 w 3591"/>
                <a:gd name="T94" fmla="+- 0 9261 8692"/>
                <a:gd name="T95" fmla="*/ 9261 h 571"/>
                <a:gd name="T96" fmla="+- 0 6636 6350"/>
                <a:gd name="T97" fmla="*/ T96 w 3591"/>
                <a:gd name="T98" fmla="+- 0 9262 8692"/>
                <a:gd name="T99" fmla="*/ 9262 h 571"/>
                <a:gd name="T100" fmla="+- 0 9656 6350"/>
                <a:gd name="T101" fmla="*/ T100 w 3591"/>
                <a:gd name="T102" fmla="+- 0 9262 8692"/>
                <a:gd name="T103" fmla="*/ 9262 h 571"/>
                <a:gd name="T104" fmla="+- 0 9724 6350"/>
                <a:gd name="T105" fmla="*/ T104 w 3591"/>
                <a:gd name="T106" fmla="+- 0 9254 8692"/>
                <a:gd name="T107" fmla="*/ 9254 h 571"/>
                <a:gd name="T108" fmla="+- 0 9787 6350"/>
                <a:gd name="T109" fmla="*/ T108 w 3591"/>
                <a:gd name="T110" fmla="+- 0 9230 8692"/>
                <a:gd name="T111" fmla="*/ 9230 h 571"/>
                <a:gd name="T112" fmla="+- 0 9841 6350"/>
                <a:gd name="T113" fmla="*/ T112 w 3591"/>
                <a:gd name="T114" fmla="+- 0 9194 8692"/>
                <a:gd name="T115" fmla="*/ 9194 h 571"/>
                <a:gd name="T116" fmla="+- 0 9886 6350"/>
                <a:gd name="T117" fmla="*/ T116 w 3591"/>
                <a:gd name="T118" fmla="+- 0 9145 8692"/>
                <a:gd name="T119" fmla="*/ 9145 h 571"/>
                <a:gd name="T120" fmla="+- 0 9918 6350"/>
                <a:gd name="T121" fmla="*/ T120 w 3591"/>
                <a:gd name="T122" fmla="+- 0 9088 8692"/>
                <a:gd name="T123" fmla="*/ 9088 h 571"/>
                <a:gd name="T124" fmla="+- 0 9937 6350"/>
                <a:gd name="T125" fmla="*/ T124 w 3591"/>
                <a:gd name="T126" fmla="+- 0 9023 8692"/>
                <a:gd name="T127" fmla="*/ 9023 h 571"/>
                <a:gd name="T128" fmla="+- 0 9940 6350"/>
                <a:gd name="T129" fmla="*/ T128 w 3591"/>
                <a:gd name="T130" fmla="+- 0 9000 8692"/>
                <a:gd name="T131" fmla="*/ 9000 h 571"/>
                <a:gd name="T132" fmla="+- 0 9941 6350"/>
                <a:gd name="T133" fmla="*/ T132 w 3591"/>
                <a:gd name="T134" fmla="+- 0 8977 8692"/>
                <a:gd name="T135" fmla="*/ 8977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5"/>
                  </a:moveTo>
                  <a:lnTo>
                    <a:pt x="3590" y="262"/>
                  </a:lnTo>
                  <a:lnTo>
                    <a:pt x="3587" y="239"/>
                  </a:lnTo>
                  <a:lnTo>
                    <a:pt x="3568" y="174"/>
                  </a:lnTo>
                  <a:lnTo>
                    <a:pt x="3536" y="117"/>
                  </a:lnTo>
                  <a:lnTo>
                    <a:pt x="3491" y="68"/>
                  </a:lnTo>
                  <a:lnTo>
                    <a:pt x="3437" y="32"/>
                  </a:lnTo>
                  <a:lnTo>
                    <a:pt x="3374" y="8"/>
                  </a:lnTo>
                  <a:lnTo>
                    <a:pt x="3306" y="0"/>
                  </a:lnTo>
                  <a:lnTo>
                    <a:pt x="286" y="0"/>
                  </a:lnTo>
                  <a:lnTo>
                    <a:pt x="217" y="8"/>
                  </a:lnTo>
                  <a:lnTo>
                    <a:pt x="154" y="32"/>
                  </a:lnTo>
                  <a:lnTo>
                    <a:pt x="100" y="68"/>
                  </a:lnTo>
                  <a:lnTo>
                    <a:pt x="55" y="117"/>
                  </a:lnTo>
                  <a:lnTo>
                    <a:pt x="23" y="174"/>
                  </a:lnTo>
                  <a:lnTo>
                    <a:pt x="4" y="239"/>
                  </a:lnTo>
                  <a:lnTo>
                    <a:pt x="0" y="285"/>
                  </a:lnTo>
                  <a:lnTo>
                    <a:pt x="1" y="308"/>
                  </a:lnTo>
                  <a:lnTo>
                    <a:pt x="15" y="375"/>
                  </a:lnTo>
                  <a:lnTo>
                    <a:pt x="43" y="435"/>
                  </a:lnTo>
                  <a:lnTo>
                    <a:pt x="84" y="487"/>
                  </a:lnTo>
                  <a:lnTo>
                    <a:pt x="135" y="527"/>
                  </a:lnTo>
                  <a:lnTo>
                    <a:pt x="195" y="556"/>
                  </a:lnTo>
                  <a:lnTo>
                    <a:pt x="262" y="569"/>
                  </a:lnTo>
                  <a:lnTo>
                    <a:pt x="286" y="570"/>
                  </a:lnTo>
                  <a:lnTo>
                    <a:pt x="3306" y="570"/>
                  </a:lnTo>
                  <a:lnTo>
                    <a:pt x="3374" y="562"/>
                  </a:lnTo>
                  <a:lnTo>
                    <a:pt x="3437" y="538"/>
                  </a:lnTo>
                  <a:lnTo>
                    <a:pt x="3491" y="502"/>
                  </a:lnTo>
                  <a:lnTo>
                    <a:pt x="3536" y="453"/>
                  </a:lnTo>
                  <a:lnTo>
                    <a:pt x="3568" y="396"/>
                  </a:lnTo>
                  <a:lnTo>
                    <a:pt x="3587" y="331"/>
                  </a:lnTo>
                  <a:lnTo>
                    <a:pt x="3590" y="308"/>
                  </a:lnTo>
                  <a:lnTo>
                    <a:pt x="3591" y="285"/>
                  </a:lnTo>
                  <a:close/>
                </a:path>
              </a:pathLst>
            </a:custGeom>
            <a:solidFill>
              <a:srgbClr val="A4CF6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 name="Picture 29"/>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064" y="8823"/>
              <a:ext cx="865" cy="354"/>
            </a:xfrm>
            <a:prstGeom prst="rect">
              <a:avLst/>
            </a:prstGeom>
            <a:noFill/>
            <a:extLst>
              <a:ext uri="{909E8E84-426E-40DD-AFC4-6F175D3DCCD1}">
                <a14:hiddenFill xmlns="" xmlns:a14="http://schemas.microsoft.com/office/drawing/2010/main">
                  <a:solidFill>
                    <a:srgbClr val="FFFFFF"/>
                  </a:solidFill>
                </a14:hiddenFill>
              </a:ext>
            </a:extLst>
          </p:spPr>
        </p:pic>
        <p:pic>
          <p:nvPicPr>
            <p:cNvPr id="32" name="Picture 30"/>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273" y="13187"/>
              <a:ext cx="2419" cy="2447"/>
            </a:xfrm>
            <a:prstGeom prst="rect">
              <a:avLst/>
            </a:prstGeom>
            <a:noFill/>
            <a:extLst>
              <a:ext uri="{909E8E84-426E-40DD-AFC4-6F175D3DCCD1}">
                <a14:hiddenFill xmlns="" xmlns:a14="http://schemas.microsoft.com/office/drawing/2010/main">
                  <a:solidFill>
                    <a:srgbClr val="FFFFFF"/>
                  </a:solidFill>
                </a14:hiddenFill>
              </a:ext>
            </a:extLst>
          </p:spPr>
        </p:pic>
        <p:sp>
          <p:nvSpPr>
            <p:cNvPr id="33" name="Freeform 31"/>
            <p:cNvSpPr>
              <a:spLocks/>
            </p:cNvSpPr>
            <p:nvPr/>
          </p:nvSpPr>
          <p:spPr bwMode="auto">
            <a:xfrm>
              <a:off x="6350" y="5534"/>
              <a:ext cx="3591" cy="571"/>
            </a:xfrm>
            <a:custGeom>
              <a:avLst/>
              <a:gdLst>
                <a:gd name="T0" fmla="+- 0 9941 6350"/>
                <a:gd name="T1" fmla="*/ T0 w 3591"/>
                <a:gd name="T2" fmla="+- 0 5819 5534"/>
                <a:gd name="T3" fmla="*/ 5819 h 571"/>
                <a:gd name="T4" fmla="+- 0 9940 6350"/>
                <a:gd name="T5" fmla="*/ T4 w 3591"/>
                <a:gd name="T6" fmla="+- 0 5796 5534"/>
                <a:gd name="T7" fmla="*/ 5796 h 571"/>
                <a:gd name="T8" fmla="+- 0 9937 6350"/>
                <a:gd name="T9" fmla="*/ T8 w 3591"/>
                <a:gd name="T10" fmla="+- 0 5773 5534"/>
                <a:gd name="T11" fmla="*/ 5773 h 571"/>
                <a:gd name="T12" fmla="+- 0 9918 6350"/>
                <a:gd name="T13" fmla="*/ T12 w 3591"/>
                <a:gd name="T14" fmla="+- 0 5708 5534"/>
                <a:gd name="T15" fmla="*/ 5708 h 571"/>
                <a:gd name="T16" fmla="+- 0 9886 6350"/>
                <a:gd name="T17" fmla="*/ T16 w 3591"/>
                <a:gd name="T18" fmla="+- 0 5651 5534"/>
                <a:gd name="T19" fmla="*/ 5651 h 571"/>
                <a:gd name="T20" fmla="+- 0 9841 6350"/>
                <a:gd name="T21" fmla="*/ T20 w 3591"/>
                <a:gd name="T22" fmla="+- 0 5603 5534"/>
                <a:gd name="T23" fmla="*/ 5603 h 571"/>
                <a:gd name="T24" fmla="+- 0 9787 6350"/>
                <a:gd name="T25" fmla="*/ T24 w 3591"/>
                <a:gd name="T26" fmla="+- 0 5566 5534"/>
                <a:gd name="T27" fmla="*/ 5566 h 571"/>
                <a:gd name="T28" fmla="+- 0 9724 6350"/>
                <a:gd name="T29" fmla="*/ T28 w 3591"/>
                <a:gd name="T30" fmla="+- 0 5542 5534"/>
                <a:gd name="T31" fmla="*/ 5542 h 571"/>
                <a:gd name="T32" fmla="+- 0 9656 6350"/>
                <a:gd name="T33" fmla="*/ T32 w 3591"/>
                <a:gd name="T34" fmla="+- 0 5534 5534"/>
                <a:gd name="T35" fmla="*/ 5534 h 571"/>
                <a:gd name="T36" fmla="+- 0 6636 6350"/>
                <a:gd name="T37" fmla="*/ T36 w 3591"/>
                <a:gd name="T38" fmla="+- 0 5534 5534"/>
                <a:gd name="T39" fmla="*/ 5534 h 571"/>
                <a:gd name="T40" fmla="+- 0 6567 6350"/>
                <a:gd name="T41" fmla="*/ T40 w 3591"/>
                <a:gd name="T42" fmla="+- 0 5542 5534"/>
                <a:gd name="T43" fmla="*/ 5542 h 571"/>
                <a:gd name="T44" fmla="+- 0 6504 6350"/>
                <a:gd name="T45" fmla="*/ T44 w 3591"/>
                <a:gd name="T46" fmla="+- 0 5566 5534"/>
                <a:gd name="T47" fmla="*/ 5566 h 571"/>
                <a:gd name="T48" fmla="+- 0 6450 6350"/>
                <a:gd name="T49" fmla="*/ T48 w 3591"/>
                <a:gd name="T50" fmla="+- 0 5603 5534"/>
                <a:gd name="T51" fmla="*/ 5603 h 571"/>
                <a:gd name="T52" fmla="+- 0 6405 6350"/>
                <a:gd name="T53" fmla="*/ T52 w 3591"/>
                <a:gd name="T54" fmla="+- 0 5651 5534"/>
                <a:gd name="T55" fmla="*/ 5651 h 571"/>
                <a:gd name="T56" fmla="+- 0 6373 6350"/>
                <a:gd name="T57" fmla="*/ T56 w 3591"/>
                <a:gd name="T58" fmla="+- 0 5708 5534"/>
                <a:gd name="T59" fmla="*/ 5708 h 571"/>
                <a:gd name="T60" fmla="+- 0 6354 6350"/>
                <a:gd name="T61" fmla="*/ T60 w 3591"/>
                <a:gd name="T62" fmla="+- 0 5773 5534"/>
                <a:gd name="T63" fmla="*/ 5773 h 571"/>
                <a:gd name="T64" fmla="+- 0 6350 6350"/>
                <a:gd name="T65" fmla="*/ T64 w 3591"/>
                <a:gd name="T66" fmla="+- 0 5819 5534"/>
                <a:gd name="T67" fmla="*/ 5819 h 571"/>
                <a:gd name="T68" fmla="+- 0 6351 6350"/>
                <a:gd name="T69" fmla="*/ T68 w 3591"/>
                <a:gd name="T70" fmla="+- 0 5843 5534"/>
                <a:gd name="T71" fmla="*/ 5843 h 571"/>
                <a:gd name="T72" fmla="+- 0 6365 6350"/>
                <a:gd name="T73" fmla="*/ T72 w 3591"/>
                <a:gd name="T74" fmla="+- 0 5910 5534"/>
                <a:gd name="T75" fmla="*/ 5910 h 571"/>
                <a:gd name="T76" fmla="+- 0 6393 6350"/>
                <a:gd name="T77" fmla="*/ T76 w 3591"/>
                <a:gd name="T78" fmla="+- 0 5970 5534"/>
                <a:gd name="T79" fmla="*/ 5970 h 571"/>
                <a:gd name="T80" fmla="+- 0 6434 6350"/>
                <a:gd name="T81" fmla="*/ T80 w 3591"/>
                <a:gd name="T82" fmla="+- 0 6021 5534"/>
                <a:gd name="T83" fmla="*/ 6021 h 571"/>
                <a:gd name="T84" fmla="+- 0 6485 6350"/>
                <a:gd name="T85" fmla="*/ T84 w 3591"/>
                <a:gd name="T86" fmla="+- 0 6062 5534"/>
                <a:gd name="T87" fmla="*/ 6062 h 571"/>
                <a:gd name="T88" fmla="+- 0 6545 6350"/>
                <a:gd name="T89" fmla="*/ T88 w 3591"/>
                <a:gd name="T90" fmla="+- 0 6090 5534"/>
                <a:gd name="T91" fmla="*/ 6090 h 571"/>
                <a:gd name="T92" fmla="+- 0 6612 6350"/>
                <a:gd name="T93" fmla="*/ T92 w 3591"/>
                <a:gd name="T94" fmla="+- 0 6104 5534"/>
                <a:gd name="T95" fmla="*/ 6104 h 571"/>
                <a:gd name="T96" fmla="+- 0 6636 6350"/>
                <a:gd name="T97" fmla="*/ T96 w 3591"/>
                <a:gd name="T98" fmla="+- 0 6105 5534"/>
                <a:gd name="T99" fmla="*/ 6105 h 571"/>
                <a:gd name="T100" fmla="+- 0 9656 6350"/>
                <a:gd name="T101" fmla="*/ T100 w 3591"/>
                <a:gd name="T102" fmla="+- 0 6105 5534"/>
                <a:gd name="T103" fmla="*/ 6105 h 571"/>
                <a:gd name="T104" fmla="+- 0 9724 6350"/>
                <a:gd name="T105" fmla="*/ T104 w 3591"/>
                <a:gd name="T106" fmla="+- 0 6096 5534"/>
                <a:gd name="T107" fmla="*/ 6096 h 571"/>
                <a:gd name="T108" fmla="+- 0 9787 6350"/>
                <a:gd name="T109" fmla="*/ T108 w 3591"/>
                <a:gd name="T110" fmla="+- 0 6073 5534"/>
                <a:gd name="T111" fmla="*/ 6073 h 571"/>
                <a:gd name="T112" fmla="+- 0 9841 6350"/>
                <a:gd name="T113" fmla="*/ T112 w 3591"/>
                <a:gd name="T114" fmla="+- 0 6036 5534"/>
                <a:gd name="T115" fmla="*/ 6036 h 571"/>
                <a:gd name="T116" fmla="+- 0 9886 6350"/>
                <a:gd name="T117" fmla="*/ T116 w 3591"/>
                <a:gd name="T118" fmla="+- 0 5988 5534"/>
                <a:gd name="T119" fmla="*/ 5988 h 571"/>
                <a:gd name="T120" fmla="+- 0 9918 6350"/>
                <a:gd name="T121" fmla="*/ T120 w 3591"/>
                <a:gd name="T122" fmla="+- 0 5930 5534"/>
                <a:gd name="T123" fmla="*/ 5930 h 571"/>
                <a:gd name="T124" fmla="+- 0 9937 6350"/>
                <a:gd name="T125" fmla="*/ T124 w 3591"/>
                <a:gd name="T126" fmla="+- 0 5866 5534"/>
                <a:gd name="T127" fmla="*/ 5866 h 571"/>
                <a:gd name="T128" fmla="+- 0 9940 6350"/>
                <a:gd name="T129" fmla="*/ T128 w 3591"/>
                <a:gd name="T130" fmla="+- 0 5843 5534"/>
                <a:gd name="T131" fmla="*/ 5843 h 571"/>
                <a:gd name="T132" fmla="+- 0 9941 6350"/>
                <a:gd name="T133" fmla="*/ T132 w 3591"/>
                <a:gd name="T134" fmla="+- 0 5819 5534"/>
                <a:gd name="T135" fmla="*/ 5819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5"/>
                  </a:moveTo>
                  <a:lnTo>
                    <a:pt x="3590" y="262"/>
                  </a:lnTo>
                  <a:lnTo>
                    <a:pt x="3587" y="239"/>
                  </a:lnTo>
                  <a:lnTo>
                    <a:pt x="3568" y="174"/>
                  </a:lnTo>
                  <a:lnTo>
                    <a:pt x="3536" y="117"/>
                  </a:lnTo>
                  <a:lnTo>
                    <a:pt x="3491" y="69"/>
                  </a:lnTo>
                  <a:lnTo>
                    <a:pt x="3437" y="32"/>
                  </a:lnTo>
                  <a:lnTo>
                    <a:pt x="3374" y="8"/>
                  </a:lnTo>
                  <a:lnTo>
                    <a:pt x="3306" y="0"/>
                  </a:lnTo>
                  <a:lnTo>
                    <a:pt x="286" y="0"/>
                  </a:lnTo>
                  <a:lnTo>
                    <a:pt x="217" y="8"/>
                  </a:lnTo>
                  <a:lnTo>
                    <a:pt x="154" y="32"/>
                  </a:lnTo>
                  <a:lnTo>
                    <a:pt x="100" y="69"/>
                  </a:lnTo>
                  <a:lnTo>
                    <a:pt x="55" y="117"/>
                  </a:lnTo>
                  <a:lnTo>
                    <a:pt x="23" y="174"/>
                  </a:lnTo>
                  <a:lnTo>
                    <a:pt x="4" y="239"/>
                  </a:lnTo>
                  <a:lnTo>
                    <a:pt x="0" y="285"/>
                  </a:lnTo>
                  <a:lnTo>
                    <a:pt x="1" y="309"/>
                  </a:lnTo>
                  <a:lnTo>
                    <a:pt x="15" y="376"/>
                  </a:lnTo>
                  <a:lnTo>
                    <a:pt x="43" y="436"/>
                  </a:lnTo>
                  <a:lnTo>
                    <a:pt x="84" y="487"/>
                  </a:lnTo>
                  <a:lnTo>
                    <a:pt x="135" y="528"/>
                  </a:lnTo>
                  <a:lnTo>
                    <a:pt x="195" y="556"/>
                  </a:lnTo>
                  <a:lnTo>
                    <a:pt x="262" y="570"/>
                  </a:lnTo>
                  <a:lnTo>
                    <a:pt x="286" y="571"/>
                  </a:lnTo>
                  <a:lnTo>
                    <a:pt x="3306" y="571"/>
                  </a:lnTo>
                  <a:lnTo>
                    <a:pt x="3374" y="562"/>
                  </a:lnTo>
                  <a:lnTo>
                    <a:pt x="3437" y="539"/>
                  </a:lnTo>
                  <a:lnTo>
                    <a:pt x="3491" y="502"/>
                  </a:lnTo>
                  <a:lnTo>
                    <a:pt x="3536" y="454"/>
                  </a:lnTo>
                  <a:lnTo>
                    <a:pt x="3568" y="396"/>
                  </a:lnTo>
                  <a:lnTo>
                    <a:pt x="3587" y="332"/>
                  </a:lnTo>
                  <a:lnTo>
                    <a:pt x="3590" y="309"/>
                  </a:lnTo>
                  <a:lnTo>
                    <a:pt x="3591" y="285"/>
                  </a:lnTo>
                  <a:close/>
                </a:path>
              </a:pathLst>
            </a:custGeom>
            <a:solidFill>
              <a:srgbClr val="F8EF7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2"/>
            <p:cNvSpPr>
              <a:spLocks/>
            </p:cNvSpPr>
            <p:nvPr/>
          </p:nvSpPr>
          <p:spPr bwMode="auto">
            <a:xfrm>
              <a:off x="6350" y="6185"/>
              <a:ext cx="3591" cy="571"/>
            </a:xfrm>
            <a:custGeom>
              <a:avLst/>
              <a:gdLst>
                <a:gd name="T0" fmla="+- 0 9941 6350"/>
                <a:gd name="T1" fmla="*/ T0 w 3591"/>
                <a:gd name="T2" fmla="+- 0 6470 6185"/>
                <a:gd name="T3" fmla="*/ 6470 h 571"/>
                <a:gd name="T4" fmla="+- 0 9940 6350"/>
                <a:gd name="T5" fmla="*/ T4 w 3591"/>
                <a:gd name="T6" fmla="+- 0 6446 6185"/>
                <a:gd name="T7" fmla="*/ 6446 h 571"/>
                <a:gd name="T8" fmla="+- 0 9937 6350"/>
                <a:gd name="T9" fmla="*/ T8 w 3591"/>
                <a:gd name="T10" fmla="+- 0 6423 6185"/>
                <a:gd name="T11" fmla="*/ 6423 h 571"/>
                <a:gd name="T12" fmla="+- 0 9918 6350"/>
                <a:gd name="T13" fmla="*/ T12 w 3591"/>
                <a:gd name="T14" fmla="+- 0 6359 6185"/>
                <a:gd name="T15" fmla="*/ 6359 h 571"/>
                <a:gd name="T16" fmla="+- 0 9886 6350"/>
                <a:gd name="T17" fmla="*/ T16 w 3591"/>
                <a:gd name="T18" fmla="+- 0 6301 6185"/>
                <a:gd name="T19" fmla="*/ 6301 h 571"/>
                <a:gd name="T20" fmla="+- 0 9841 6350"/>
                <a:gd name="T21" fmla="*/ T20 w 3591"/>
                <a:gd name="T22" fmla="+- 0 6253 6185"/>
                <a:gd name="T23" fmla="*/ 6253 h 571"/>
                <a:gd name="T24" fmla="+- 0 9787 6350"/>
                <a:gd name="T25" fmla="*/ T24 w 3591"/>
                <a:gd name="T26" fmla="+- 0 6216 6185"/>
                <a:gd name="T27" fmla="*/ 6216 h 571"/>
                <a:gd name="T28" fmla="+- 0 9724 6350"/>
                <a:gd name="T29" fmla="*/ T28 w 3591"/>
                <a:gd name="T30" fmla="+- 0 6193 6185"/>
                <a:gd name="T31" fmla="*/ 6193 h 571"/>
                <a:gd name="T32" fmla="+- 0 9656 6350"/>
                <a:gd name="T33" fmla="*/ T32 w 3591"/>
                <a:gd name="T34" fmla="+- 0 6185 6185"/>
                <a:gd name="T35" fmla="*/ 6185 h 571"/>
                <a:gd name="T36" fmla="+- 0 6636 6350"/>
                <a:gd name="T37" fmla="*/ T36 w 3591"/>
                <a:gd name="T38" fmla="+- 0 6185 6185"/>
                <a:gd name="T39" fmla="*/ 6185 h 571"/>
                <a:gd name="T40" fmla="+- 0 6567 6350"/>
                <a:gd name="T41" fmla="*/ T40 w 3591"/>
                <a:gd name="T42" fmla="+- 0 6193 6185"/>
                <a:gd name="T43" fmla="*/ 6193 h 571"/>
                <a:gd name="T44" fmla="+- 0 6504 6350"/>
                <a:gd name="T45" fmla="*/ T44 w 3591"/>
                <a:gd name="T46" fmla="+- 0 6216 6185"/>
                <a:gd name="T47" fmla="*/ 6216 h 571"/>
                <a:gd name="T48" fmla="+- 0 6450 6350"/>
                <a:gd name="T49" fmla="*/ T48 w 3591"/>
                <a:gd name="T50" fmla="+- 0 6253 6185"/>
                <a:gd name="T51" fmla="*/ 6253 h 571"/>
                <a:gd name="T52" fmla="+- 0 6405 6350"/>
                <a:gd name="T53" fmla="*/ T52 w 3591"/>
                <a:gd name="T54" fmla="+- 0 6301 6185"/>
                <a:gd name="T55" fmla="*/ 6301 h 571"/>
                <a:gd name="T56" fmla="+- 0 6373 6350"/>
                <a:gd name="T57" fmla="*/ T56 w 3591"/>
                <a:gd name="T58" fmla="+- 0 6359 6185"/>
                <a:gd name="T59" fmla="*/ 6359 h 571"/>
                <a:gd name="T60" fmla="+- 0 6354 6350"/>
                <a:gd name="T61" fmla="*/ T60 w 3591"/>
                <a:gd name="T62" fmla="+- 0 6423 6185"/>
                <a:gd name="T63" fmla="*/ 6423 h 571"/>
                <a:gd name="T64" fmla="+- 0 6350 6350"/>
                <a:gd name="T65" fmla="*/ T64 w 3591"/>
                <a:gd name="T66" fmla="+- 0 6470 6185"/>
                <a:gd name="T67" fmla="*/ 6470 h 571"/>
                <a:gd name="T68" fmla="+- 0 6351 6350"/>
                <a:gd name="T69" fmla="*/ T68 w 3591"/>
                <a:gd name="T70" fmla="+- 0 6493 6185"/>
                <a:gd name="T71" fmla="*/ 6493 h 571"/>
                <a:gd name="T72" fmla="+- 0 6365 6350"/>
                <a:gd name="T73" fmla="*/ T72 w 3591"/>
                <a:gd name="T74" fmla="+- 0 6560 6185"/>
                <a:gd name="T75" fmla="*/ 6560 h 571"/>
                <a:gd name="T76" fmla="+- 0 6393 6350"/>
                <a:gd name="T77" fmla="*/ T76 w 3591"/>
                <a:gd name="T78" fmla="+- 0 6620 6185"/>
                <a:gd name="T79" fmla="*/ 6620 h 571"/>
                <a:gd name="T80" fmla="+- 0 6434 6350"/>
                <a:gd name="T81" fmla="*/ T80 w 3591"/>
                <a:gd name="T82" fmla="+- 0 6671 6185"/>
                <a:gd name="T83" fmla="*/ 6671 h 571"/>
                <a:gd name="T84" fmla="+- 0 6485 6350"/>
                <a:gd name="T85" fmla="*/ T84 w 3591"/>
                <a:gd name="T86" fmla="+- 0 6712 6185"/>
                <a:gd name="T87" fmla="*/ 6712 h 571"/>
                <a:gd name="T88" fmla="+- 0 6545 6350"/>
                <a:gd name="T89" fmla="*/ T88 w 3591"/>
                <a:gd name="T90" fmla="+- 0 6740 6185"/>
                <a:gd name="T91" fmla="*/ 6740 h 571"/>
                <a:gd name="T92" fmla="+- 0 6612 6350"/>
                <a:gd name="T93" fmla="*/ T92 w 3591"/>
                <a:gd name="T94" fmla="+- 0 6754 6185"/>
                <a:gd name="T95" fmla="*/ 6754 h 571"/>
                <a:gd name="T96" fmla="+- 0 6636 6350"/>
                <a:gd name="T97" fmla="*/ T96 w 3591"/>
                <a:gd name="T98" fmla="+- 0 6755 6185"/>
                <a:gd name="T99" fmla="*/ 6755 h 571"/>
                <a:gd name="T100" fmla="+- 0 9656 6350"/>
                <a:gd name="T101" fmla="*/ T100 w 3591"/>
                <a:gd name="T102" fmla="+- 0 6755 6185"/>
                <a:gd name="T103" fmla="*/ 6755 h 571"/>
                <a:gd name="T104" fmla="+- 0 9724 6350"/>
                <a:gd name="T105" fmla="*/ T104 w 3591"/>
                <a:gd name="T106" fmla="+- 0 6747 6185"/>
                <a:gd name="T107" fmla="*/ 6747 h 571"/>
                <a:gd name="T108" fmla="+- 0 9787 6350"/>
                <a:gd name="T109" fmla="*/ T108 w 3591"/>
                <a:gd name="T110" fmla="+- 0 6723 6185"/>
                <a:gd name="T111" fmla="*/ 6723 h 571"/>
                <a:gd name="T112" fmla="+- 0 9841 6350"/>
                <a:gd name="T113" fmla="*/ T112 w 3591"/>
                <a:gd name="T114" fmla="+- 0 6686 6185"/>
                <a:gd name="T115" fmla="*/ 6686 h 571"/>
                <a:gd name="T116" fmla="+- 0 9886 6350"/>
                <a:gd name="T117" fmla="*/ T116 w 3591"/>
                <a:gd name="T118" fmla="+- 0 6638 6185"/>
                <a:gd name="T119" fmla="*/ 6638 h 571"/>
                <a:gd name="T120" fmla="+- 0 9918 6350"/>
                <a:gd name="T121" fmla="*/ T120 w 3591"/>
                <a:gd name="T122" fmla="+- 0 6581 6185"/>
                <a:gd name="T123" fmla="*/ 6581 h 571"/>
                <a:gd name="T124" fmla="+- 0 9937 6350"/>
                <a:gd name="T125" fmla="*/ T124 w 3591"/>
                <a:gd name="T126" fmla="+- 0 6516 6185"/>
                <a:gd name="T127" fmla="*/ 6516 h 571"/>
                <a:gd name="T128" fmla="+- 0 9940 6350"/>
                <a:gd name="T129" fmla="*/ T128 w 3591"/>
                <a:gd name="T130" fmla="+- 0 6493 6185"/>
                <a:gd name="T131" fmla="*/ 6493 h 571"/>
                <a:gd name="T132" fmla="+- 0 9941 6350"/>
                <a:gd name="T133" fmla="*/ T132 w 3591"/>
                <a:gd name="T134" fmla="+- 0 6470 6185"/>
                <a:gd name="T135" fmla="*/ 6470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5"/>
                  </a:moveTo>
                  <a:lnTo>
                    <a:pt x="3590" y="261"/>
                  </a:lnTo>
                  <a:lnTo>
                    <a:pt x="3587" y="238"/>
                  </a:lnTo>
                  <a:lnTo>
                    <a:pt x="3568" y="174"/>
                  </a:lnTo>
                  <a:lnTo>
                    <a:pt x="3536" y="116"/>
                  </a:lnTo>
                  <a:lnTo>
                    <a:pt x="3491" y="68"/>
                  </a:lnTo>
                  <a:lnTo>
                    <a:pt x="3437" y="31"/>
                  </a:lnTo>
                  <a:lnTo>
                    <a:pt x="3374" y="8"/>
                  </a:lnTo>
                  <a:lnTo>
                    <a:pt x="3306" y="0"/>
                  </a:lnTo>
                  <a:lnTo>
                    <a:pt x="286" y="0"/>
                  </a:lnTo>
                  <a:lnTo>
                    <a:pt x="217" y="8"/>
                  </a:lnTo>
                  <a:lnTo>
                    <a:pt x="154" y="31"/>
                  </a:lnTo>
                  <a:lnTo>
                    <a:pt x="100" y="68"/>
                  </a:lnTo>
                  <a:lnTo>
                    <a:pt x="55" y="116"/>
                  </a:lnTo>
                  <a:lnTo>
                    <a:pt x="23" y="174"/>
                  </a:lnTo>
                  <a:lnTo>
                    <a:pt x="4" y="238"/>
                  </a:lnTo>
                  <a:lnTo>
                    <a:pt x="0" y="285"/>
                  </a:lnTo>
                  <a:lnTo>
                    <a:pt x="1" y="308"/>
                  </a:lnTo>
                  <a:lnTo>
                    <a:pt x="15" y="375"/>
                  </a:lnTo>
                  <a:lnTo>
                    <a:pt x="43" y="435"/>
                  </a:lnTo>
                  <a:lnTo>
                    <a:pt x="84" y="486"/>
                  </a:lnTo>
                  <a:lnTo>
                    <a:pt x="135" y="527"/>
                  </a:lnTo>
                  <a:lnTo>
                    <a:pt x="195" y="555"/>
                  </a:lnTo>
                  <a:lnTo>
                    <a:pt x="262" y="569"/>
                  </a:lnTo>
                  <a:lnTo>
                    <a:pt x="286" y="570"/>
                  </a:lnTo>
                  <a:lnTo>
                    <a:pt x="3306" y="570"/>
                  </a:lnTo>
                  <a:lnTo>
                    <a:pt x="3374" y="562"/>
                  </a:lnTo>
                  <a:lnTo>
                    <a:pt x="3437" y="538"/>
                  </a:lnTo>
                  <a:lnTo>
                    <a:pt x="3491" y="501"/>
                  </a:lnTo>
                  <a:lnTo>
                    <a:pt x="3536" y="453"/>
                  </a:lnTo>
                  <a:lnTo>
                    <a:pt x="3568" y="396"/>
                  </a:lnTo>
                  <a:lnTo>
                    <a:pt x="3587" y="331"/>
                  </a:lnTo>
                  <a:lnTo>
                    <a:pt x="3590" y="308"/>
                  </a:lnTo>
                  <a:lnTo>
                    <a:pt x="3591" y="285"/>
                  </a:lnTo>
                  <a:close/>
                </a:path>
              </a:pathLst>
            </a:custGeom>
            <a:solidFill>
              <a:srgbClr val="F8EF7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3"/>
            <p:cNvSpPr>
              <a:spLocks/>
            </p:cNvSpPr>
            <p:nvPr/>
          </p:nvSpPr>
          <p:spPr bwMode="auto">
            <a:xfrm>
              <a:off x="6350" y="6835"/>
              <a:ext cx="3591" cy="571"/>
            </a:xfrm>
            <a:custGeom>
              <a:avLst/>
              <a:gdLst>
                <a:gd name="T0" fmla="+- 0 9941 6350"/>
                <a:gd name="T1" fmla="*/ T0 w 3591"/>
                <a:gd name="T2" fmla="+- 0 7120 6835"/>
                <a:gd name="T3" fmla="*/ 7120 h 571"/>
                <a:gd name="T4" fmla="+- 0 9940 6350"/>
                <a:gd name="T5" fmla="*/ T4 w 3591"/>
                <a:gd name="T6" fmla="+- 0 7097 6835"/>
                <a:gd name="T7" fmla="*/ 7097 h 571"/>
                <a:gd name="T8" fmla="+- 0 9937 6350"/>
                <a:gd name="T9" fmla="*/ T8 w 3591"/>
                <a:gd name="T10" fmla="+- 0 7074 6835"/>
                <a:gd name="T11" fmla="*/ 7074 h 571"/>
                <a:gd name="T12" fmla="+- 0 9918 6350"/>
                <a:gd name="T13" fmla="*/ T12 w 3591"/>
                <a:gd name="T14" fmla="+- 0 7009 6835"/>
                <a:gd name="T15" fmla="*/ 7009 h 571"/>
                <a:gd name="T16" fmla="+- 0 9886 6350"/>
                <a:gd name="T17" fmla="*/ T16 w 3591"/>
                <a:gd name="T18" fmla="+- 0 6952 6835"/>
                <a:gd name="T19" fmla="*/ 6952 h 571"/>
                <a:gd name="T20" fmla="+- 0 9841 6350"/>
                <a:gd name="T21" fmla="*/ T20 w 3591"/>
                <a:gd name="T22" fmla="+- 0 6904 6835"/>
                <a:gd name="T23" fmla="*/ 6904 h 571"/>
                <a:gd name="T24" fmla="+- 0 9787 6350"/>
                <a:gd name="T25" fmla="*/ T24 w 3591"/>
                <a:gd name="T26" fmla="+- 0 6867 6835"/>
                <a:gd name="T27" fmla="*/ 6867 h 571"/>
                <a:gd name="T28" fmla="+- 0 9724 6350"/>
                <a:gd name="T29" fmla="*/ T28 w 3591"/>
                <a:gd name="T30" fmla="+- 0 6843 6835"/>
                <a:gd name="T31" fmla="*/ 6843 h 571"/>
                <a:gd name="T32" fmla="+- 0 9656 6350"/>
                <a:gd name="T33" fmla="*/ T32 w 3591"/>
                <a:gd name="T34" fmla="+- 0 6835 6835"/>
                <a:gd name="T35" fmla="*/ 6835 h 571"/>
                <a:gd name="T36" fmla="+- 0 6636 6350"/>
                <a:gd name="T37" fmla="*/ T36 w 3591"/>
                <a:gd name="T38" fmla="+- 0 6835 6835"/>
                <a:gd name="T39" fmla="*/ 6835 h 571"/>
                <a:gd name="T40" fmla="+- 0 6567 6350"/>
                <a:gd name="T41" fmla="*/ T40 w 3591"/>
                <a:gd name="T42" fmla="+- 0 6843 6835"/>
                <a:gd name="T43" fmla="*/ 6843 h 571"/>
                <a:gd name="T44" fmla="+- 0 6504 6350"/>
                <a:gd name="T45" fmla="*/ T44 w 3591"/>
                <a:gd name="T46" fmla="+- 0 6867 6835"/>
                <a:gd name="T47" fmla="*/ 6867 h 571"/>
                <a:gd name="T48" fmla="+- 0 6450 6350"/>
                <a:gd name="T49" fmla="*/ T48 w 3591"/>
                <a:gd name="T50" fmla="+- 0 6904 6835"/>
                <a:gd name="T51" fmla="*/ 6904 h 571"/>
                <a:gd name="T52" fmla="+- 0 6405 6350"/>
                <a:gd name="T53" fmla="*/ T52 w 3591"/>
                <a:gd name="T54" fmla="+- 0 6952 6835"/>
                <a:gd name="T55" fmla="*/ 6952 h 571"/>
                <a:gd name="T56" fmla="+- 0 6373 6350"/>
                <a:gd name="T57" fmla="*/ T56 w 3591"/>
                <a:gd name="T58" fmla="+- 0 7009 6835"/>
                <a:gd name="T59" fmla="*/ 7009 h 571"/>
                <a:gd name="T60" fmla="+- 0 6354 6350"/>
                <a:gd name="T61" fmla="*/ T60 w 3591"/>
                <a:gd name="T62" fmla="+- 0 7074 6835"/>
                <a:gd name="T63" fmla="*/ 7074 h 571"/>
                <a:gd name="T64" fmla="+- 0 6350 6350"/>
                <a:gd name="T65" fmla="*/ T64 w 3591"/>
                <a:gd name="T66" fmla="+- 0 7120 6835"/>
                <a:gd name="T67" fmla="*/ 7120 h 571"/>
                <a:gd name="T68" fmla="+- 0 6351 6350"/>
                <a:gd name="T69" fmla="*/ T68 w 3591"/>
                <a:gd name="T70" fmla="+- 0 7144 6835"/>
                <a:gd name="T71" fmla="*/ 7144 h 571"/>
                <a:gd name="T72" fmla="+- 0 6365 6350"/>
                <a:gd name="T73" fmla="*/ T72 w 3591"/>
                <a:gd name="T74" fmla="+- 0 7210 6835"/>
                <a:gd name="T75" fmla="*/ 7210 h 571"/>
                <a:gd name="T76" fmla="+- 0 6393 6350"/>
                <a:gd name="T77" fmla="*/ T76 w 3591"/>
                <a:gd name="T78" fmla="+- 0 7270 6835"/>
                <a:gd name="T79" fmla="*/ 7270 h 571"/>
                <a:gd name="T80" fmla="+- 0 6434 6350"/>
                <a:gd name="T81" fmla="*/ T80 w 3591"/>
                <a:gd name="T82" fmla="+- 0 7322 6835"/>
                <a:gd name="T83" fmla="*/ 7322 h 571"/>
                <a:gd name="T84" fmla="+- 0 6485 6350"/>
                <a:gd name="T85" fmla="*/ T84 w 3591"/>
                <a:gd name="T86" fmla="+- 0 7363 6835"/>
                <a:gd name="T87" fmla="*/ 7363 h 571"/>
                <a:gd name="T88" fmla="+- 0 6545 6350"/>
                <a:gd name="T89" fmla="*/ T88 w 3591"/>
                <a:gd name="T90" fmla="+- 0 7391 6835"/>
                <a:gd name="T91" fmla="*/ 7391 h 571"/>
                <a:gd name="T92" fmla="+- 0 6612 6350"/>
                <a:gd name="T93" fmla="*/ T92 w 3591"/>
                <a:gd name="T94" fmla="+- 0 7404 6835"/>
                <a:gd name="T95" fmla="*/ 7404 h 571"/>
                <a:gd name="T96" fmla="+- 0 6636 6350"/>
                <a:gd name="T97" fmla="*/ T96 w 3591"/>
                <a:gd name="T98" fmla="+- 0 7405 6835"/>
                <a:gd name="T99" fmla="*/ 7405 h 571"/>
                <a:gd name="T100" fmla="+- 0 9656 6350"/>
                <a:gd name="T101" fmla="*/ T100 w 3591"/>
                <a:gd name="T102" fmla="+- 0 7405 6835"/>
                <a:gd name="T103" fmla="*/ 7405 h 571"/>
                <a:gd name="T104" fmla="+- 0 9724 6350"/>
                <a:gd name="T105" fmla="*/ T104 w 3591"/>
                <a:gd name="T106" fmla="+- 0 7397 6835"/>
                <a:gd name="T107" fmla="*/ 7397 h 571"/>
                <a:gd name="T108" fmla="+- 0 9787 6350"/>
                <a:gd name="T109" fmla="*/ T108 w 3591"/>
                <a:gd name="T110" fmla="+- 0 7374 6835"/>
                <a:gd name="T111" fmla="*/ 7374 h 571"/>
                <a:gd name="T112" fmla="+- 0 9841 6350"/>
                <a:gd name="T113" fmla="*/ T112 w 3591"/>
                <a:gd name="T114" fmla="+- 0 7337 6835"/>
                <a:gd name="T115" fmla="*/ 7337 h 571"/>
                <a:gd name="T116" fmla="+- 0 9886 6350"/>
                <a:gd name="T117" fmla="*/ T116 w 3591"/>
                <a:gd name="T118" fmla="+- 0 7289 6835"/>
                <a:gd name="T119" fmla="*/ 7289 h 571"/>
                <a:gd name="T120" fmla="+- 0 9918 6350"/>
                <a:gd name="T121" fmla="*/ T120 w 3591"/>
                <a:gd name="T122" fmla="+- 0 7231 6835"/>
                <a:gd name="T123" fmla="*/ 7231 h 571"/>
                <a:gd name="T124" fmla="+- 0 9937 6350"/>
                <a:gd name="T125" fmla="*/ T124 w 3591"/>
                <a:gd name="T126" fmla="+- 0 7166 6835"/>
                <a:gd name="T127" fmla="*/ 7166 h 571"/>
                <a:gd name="T128" fmla="+- 0 9940 6350"/>
                <a:gd name="T129" fmla="*/ T128 w 3591"/>
                <a:gd name="T130" fmla="+- 0 7144 6835"/>
                <a:gd name="T131" fmla="*/ 7144 h 571"/>
                <a:gd name="T132" fmla="+- 0 9941 6350"/>
                <a:gd name="T133" fmla="*/ T132 w 3591"/>
                <a:gd name="T134" fmla="+- 0 7120 6835"/>
                <a:gd name="T135" fmla="*/ 7120 h 5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3591" h="571">
                  <a:moveTo>
                    <a:pt x="3591" y="285"/>
                  </a:moveTo>
                  <a:lnTo>
                    <a:pt x="3590" y="262"/>
                  </a:lnTo>
                  <a:lnTo>
                    <a:pt x="3587" y="239"/>
                  </a:lnTo>
                  <a:lnTo>
                    <a:pt x="3568" y="174"/>
                  </a:lnTo>
                  <a:lnTo>
                    <a:pt x="3536" y="117"/>
                  </a:lnTo>
                  <a:lnTo>
                    <a:pt x="3491" y="69"/>
                  </a:lnTo>
                  <a:lnTo>
                    <a:pt x="3437" y="32"/>
                  </a:lnTo>
                  <a:lnTo>
                    <a:pt x="3374" y="8"/>
                  </a:lnTo>
                  <a:lnTo>
                    <a:pt x="3306" y="0"/>
                  </a:lnTo>
                  <a:lnTo>
                    <a:pt x="286" y="0"/>
                  </a:lnTo>
                  <a:lnTo>
                    <a:pt x="217" y="8"/>
                  </a:lnTo>
                  <a:lnTo>
                    <a:pt x="154" y="32"/>
                  </a:lnTo>
                  <a:lnTo>
                    <a:pt x="100" y="69"/>
                  </a:lnTo>
                  <a:lnTo>
                    <a:pt x="55" y="117"/>
                  </a:lnTo>
                  <a:lnTo>
                    <a:pt x="23" y="174"/>
                  </a:lnTo>
                  <a:lnTo>
                    <a:pt x="4" y="239"/>
                  </a:lnTo>
                  <a:lnTo>
                    <a:pt x="0" y="285"/>
                  </a:lnTo>
                  <a:lnTo>
                    <a:pt x="1" y="309"/>
                  </a:lnTo>
                  <a:lnTo>
                    <a:pt x="15" y="375"/>
                  </a:lnTo>
                  <a:lnTo>
                    <a:pt x="43" y="435"/>
                  </a:lnTo>
                  <a:lnTo>
                    <a:pt x="84" y="487"/>
                  </a:lnTo>
                  <a:lnTo>
                    <a:pt x="135" y="528"/>
                  </a:lnTo>
                  <a:lnTo>
                    <a:pt x="195" y="556"/>
                  </a:lnTo>
                  <a:lnTo>
                    <a:pt x="262" y="569"/>
                  </a:lnTo>
                  <a:lnTo>
                    <a:pt x="286" y="570"/>
                  </a:lnTo>
                  <a:lnTo>
                    <a:pt x="3306" y="570"/>
                  </a:lnTo>
                  <a:lnTo>
                    <a:pt x="3374" y="562"/>
                  </a:lnTo>
                  <a:lnTo>
                    <a:pt x="3437" y="539"/>
                  </a:lnTo>
                  <a:lnTo>
                    <a:pt x="3491" y="502"/>
                  </a:lnTo>
                  <a:lnTo>
                    <a:pt x="3536" y="454"/>
                  </a:lnTo>
                  <a:lnTo>
                    <a:pt x="3568" y="396"/>
                  </a:lnTo>
                  <a:lnTo>
                    <a:pt x="3587" y="331"/>
                  </a:lnTo>
                  <a:lnTo>
                    <a:pt x="3590" y="309"/>
                  </a:lnTo>
                  <a:lnTo>
                    <a:pt x="3591" y="285"/>
                  </a:lnTo>
                  <a:close/>
                </a:path>
              </a:pathLst>
            </a:custGeom>
            <a:solidFill>
              <a:srgbClr val="F8EF7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4"/>
            <p:cNvSpPr>
              <a:spLocks/>
            </p:cNvSpPr>
            <p:nvPr/>
          </p:nvSpPr>
          <p:spPr bwMode="auto">
            <a:xfrm>
              <a:off x="8080" y="5764"/>
              <a:ext cx="68" cy="121"/>
            </a:xfrm>
            <a:custGeom>
              <a:avLst/>
              <a:gdLst>
                <a:gd name="T0" fmla="+- 0 8099 8080"/>
                <a:gd name="T1" fmla="*/ T0 w 68"/>
                <a:gd name="T2" fmla="+- 0 5781 5764"/>
                <a:gd name="T3" fmla="*/ 5781 h 121"/>
                <a:gd name="T4" fmla="+- 0 8148 8080"/>
                <a:gd name="T5" fmla="*/ T4 w 68"/>
                <a:gd name="T6" fmla="+- 0 5781 5764"/>
                <a:gd name="T7" fmla="*/ 5781 h 121"/>
                <a:gd name="T8" fmla="+- 0 8148 8080"/>
                <a:gd name="T9" fmla="*/ T8 w 68"/>
                <a:gd name="T10" fmla="+- 0 5764 5764"/>
                <a:gd name="T11" fmla="*/ 5764 h 121"/>
                <a:gd name="T12" fmla="+- 0 8080 8080"/>
                <a:gd name="T13" fmla="*/ T12 w 68"/>
                <a:gd name="T14" fmla="+- 0 5764 5764"/>
                <a:gd name="T15" fmla="*/ 5764 h 121"/>
                <a:gd name="T16" fmla="+- 0 8080 8080"/>
                <a:gd name="T17" fmla="*/ T16 w 68"/>
                <a:gd name="T18" fmla="+- 0 5885 5764"/>
                <a:gd name="T19" fmla="*/ 5885 h 121"/>
                <a:gd name="T20" fmla="+- 0 8099 8080"/>
                <a:gd name="T21" fmla="*/ T20 w 68"/>
                <a:gd name="T22" fmla="+- 0 5885 5764"/>
                <a:gd name="T23" fmla="*/ 5885 h 121"/>
                <a:gd name="T24" fmla="+- 0 8099 8080"/>
                <a:gd name="T25" fmla="*/ T24 w 68"/>
                <a:gd name="T26" fmla="+- 0 5835 5764"/>
                <a:gd name="T27" fmla="*/ 5835 h 121"/>
                <a:gd name="T28" fmla="+- 0 8145 8080"/>
                <a:gd name="T29" fmla="*/ T28 w 68"/>
                <a:gd name="T30" fmla="+- 0 5835 5764"/>
                <a:gd name="T31" fmla="*/ 5835 h 121"/>
                <a:gd name="T32" fmla="+- 0 8145 8080"/>
                <a:gd name="T33" fmla="*/ T32 w 68"/>
                <a:gd name="T34" fmla="+- 0 5819 5764"/>
                <a:gd name="T35" fmla="*/ 5819 h 121"/>
                <a:gd name="T36" fmla="+- 0 8099 8080"/>
                <a:gd name="T37" fmla="*/ T36 w 68"/>
                <a:gd name="T38" fmla="+- 0 5819 5764"/>
                <a:gd name="T39" fmla="*/ 5819 h 121"/>
                <a:gd name="T40" fmla="+- 0 8099 8080"/>
                <a:gd name="T41" fmla="*/ T40 w 68"/>
                <a:gd name="T42" fmla="+- 0 5781 5764"/>
                <a:gd name="T43" fmla="*/ 5781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68" h="121">
                  <a:moveTo>
                    <a:pt x="19" y="17"/>
                  </a:moveTo>
                  <a:lnTo>
                    <a:pt x="68" y="17"/>
                  </a:lnTo>
                  <a:lnTo>
                    <a:pt x="68" y="0"/>
                  </a:lnTo>
                  <a:lnTo>
                    <a:pt x="0" y="0"/>
                  </a:lnTo>
                  <a:lnTo>
                    <a:pt x="0" y="121"/>
                  </a:lnTo>
                  <a:lnTo>
                    <a:pt x="19" y="121"/>
                  </a:lnTo>
                  <a:lnTo>
                    <a:pt x="19" y="71"/>
                  </a:lnTo>
                  <a:lnTo>
                    <a:pt x="65" y="71"/>
                  </a:lnTo>
                  <a:lnTo>
                    <a:pt x="65" y="55"/>
                  </a:lnTo>
                  <a:lnTo>
                    <a:pt x="19" y="55"/>
                  </a:lnTo>
                  <a:lnTo>
                    <a:pt x="19" y="1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5"/>
            <p:cNvSpPr>
              <a:spLocks/>
            </p:cNvSpPr>
            <p:nvPr/>
          </p:nvSpPr>
          <p:spPr bwMode="auto">
            <a:xfrm>
              <a:off x="8161" y="5792"/>
              <a:ext cx="42" cy="95"/>
            </a:xfrm>
            <a:custGeom>
              <a:avLst/>
              <a:gdLst>
                <a:gd name="T0" fmla="+- 0 8203 8161"/>
                <a:gd name="T1" fmla="*/ T0 w 42"/>
                <a:gd name="T2" fmla="+- 0 5872 5792"/>
                <a:gd name="T3" fmla="*/ 5872 h 95"/>
                <a:gd name="T4" fmla="+- 0 8191 8161"/>
                <a:gd name="T5" fmla="*/ T4 w 42"/>
                <a:gd name="T6" fmla="+- 0 5872 5792"/>
                <a:gd name="T7" fmla="*/ 5872 h 95"/>
                <a:gd name="T8" fmla="+- 0 8185 8161"/>
                <a:gd name="T9" fmla="*/ T8 w 42"/>
                <a:gd name="T10" fmla="+- 0 5868 5792"/>
                <a:gd name="T11" fmla="*/ 5868 h 95"/>
                <a:gd name="T12" fmla="+- 0 8181 8161"/>
                <a:gd name="T13" fmla="*/ T12 w 42"/>
                <a:gd name="T14" fmla="+- 0 5863 5792"/>
                <a:gd name="T15" fmla="*/ 5863 h 95"/>
                <a:gd name="T16" fmla="+- 0 8190 8161"/>
                <a:gd name="T17" fmla="*/ T16 w 42"/>
                <a:gd name="T18" fmla="+- 0 5887 5792"/>
                <a:gd name="T19" fmla="*/ 5887 h 95"/>
                <a:gd name="T20" fmla="+- 0 8197 8161"/>
                <a:gd name="T21" fmla="*/ T20 w 42"/>
                <a:gd name="T22" fmla="+- 0 5887 5792"/>
                <a:gd name="T23" fmla="*/ 5887 h 95"/>
                <a:gd name="T24" fmla="+- 0 8203 8161"/>
                <a:gd name="T25" fmla="*/ T24 w 42"/>
                <a:gd name="T26" fmla="+- 0 5872 5792"/>
                <a:gd name="T27" fmla="*/ 5872 h 95"/>
              </a:gdLst>
              <a:ahLst/>
              <a:cxnLst>
                <a:cxn ang="0">
                  <a:pos x="T1" y="T3"/>
                </a:cxn>
                <a:cxn ang="0">
                  <a:pos x="T5" y="T7"/>
                </a:cxn>
                <a:cxn ang="0">
                  <a:pos x="T9" y="T11"/>
                </a:cxn>
                <a:cxn ang="0">
                  <a:pos x="T13" y="T15"/>
                </a:cxn>
                <a:cxn ang="0">
                  <a:pos x="T17" y="T19"/>
                </a:cxn>
                <a:cxn ang="0">
                  <a:pos x="T21" y="T23"/>
                </a:cxn>
                <a:cxn ang="0">
                  <a:pos x="T25" y="T27"/>
                </a:cxn>
              </a:cxnLst>
              <a:rect l="0" t="0" r="r" b="b"/>
              <a:pathLst>
                <a:path w="42" h="95">
                  <a:moveTo>
                    <a:pt x="42" y="80"/>
                  </a:moveTo>
                  <a:lnTo>
                    <a:pt x="30" y="80"/>
                  </a:lnTo>
                  <a:lnTo>
                    <a:pt x="24" y="76"/>
                  </a:lnTo>
                  <a:lnTo>
                    <a:pt x="20" y="71"/>
                  </a:lnTo>
                  <a:lnTo>
                    <a:pt x="29" y="95"/>
                  </a:lnTo>
                  <a:lnTo>
                    <a:pt x="36" y="95"/>
                  </a:lnTo>
                  <a:lnTo>
                    <a:pt x="42" y="8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6"/>
            <p:cNvSpPr>
              <a:spLocks/>
            </p:cNvSpPr>
            <p:nvPr/>
          </p:nvSpPr>
          <p:spPr bwMode="auto">
            <a:xfrm>
              <a:off x="8161" y="5792"/>
              <a:ext cx="42" cy="95"/>
            </a:xfrm>
            <a:custGeom>
              <a:avLst/>
              <a:gdLst>
                <a:gd name="T0" fmla="+- 0 8161 8161"/>
                <a:gd name="T1" fmla="*/ T0 w 42"/>
                <a:gd name="T2" fmla="+- 0 5849 5792"/>
                <a:gd name="T3" fmla="*/ 5849 h 95"/>
                <a:gd name="T4" fmla="+- 0 8161 8161"/>
                <a:gd name="T5" fmla="*/ T4 w 42"/>
                <a:gd name="T6" fmla="+- 0 5868 5792"/>
                <a:gd name="T7" fmla="*/ 5868 h 95"/>
                <a:gd name="T8" fmla="+- 0 8163 8161"/>
                <a:gd name="T9" fmla="*/ T8 w 42"/>
                <a:gd name="T10" fmla="+- 0 5874 5792"/>
                <a:gd name="T11" fmla="*/ 5874 h 95"/>
                <a:gd name="T12" fmla="+- 0 8169 8161"/>
                <a:gd name="T13" fmla="*/ T12 w 42"/>
                <a:gd name="T14" fmla="+- 0 5879 5792"/>
                <a:gd name="T15" fmla="*/ 5879 h 95"/>
                <a:gd name="T16" fmla="+- 0 8174 8161"/>
                <a:gd name="T17" fmla="*/ T16 w 42"/>
                <a:gd name="T18" fmla="+- 0 5884 5792"/>
                <a:gd name="T19" fmla="*/ 5884 h 95"/>
                <a:gd name="T20" fmla="+- 0 8181 8161"/>
                <a:gd name="T21" fmla="*/ T20 w 42"/>
                <a:gd name="T22" fmla="+- 0 5887 5792"/>
                <a:gd name="T23" fmla="*/ 5887 h 95"/>
                <a:gd name="T24" fmla="+- 0 8190 8161"/>
                <a:gd name="T25" fmla="*/ T24 w 42"/>
                <a:gd name="T26" fmla="+- 0 5887 5792"/>
                <a:gd name="T27" fmla="*/ 5887 h 95"/>
                <a:gd name="T28" fmla="+- 0 8181 8161"/>
                <a:gd name="T29" fmla="*/ T28 w 42"/>
                <a:gd name="T30" fmla="+- 0 5863 5792"/>
                <a:gd name="T31" fmla="*/ 5863 h 95"/>
                <a:gd name="T32" fmla="+- 0 8181 8161"/>
                <a:gd name="T33" fmla="*/ T32 w 42"/>
                <a:gd name="T34" fmla="+- 0 5853 5792"/>
                <a:gd name="T35" fmla="*/ 5853 h 95"/>
                <a:gd name="T36" fmla="+- 0 8183 8161"/>
                <a:gd name="T37" fmla="*/ T36 w 42"/>
                <a:gd name="T38" fmla="+- 0 5849 5792"/>
                <a:gd name="T39" fmla="*/ 5849 h 95"/>
                <a:gd name="T40" fmla="+- 0 8187 8161"/>
                <a:gd name="T41" fmla="*/ T40 w 42"/>
                <a:gd name="T42" fmla="+- 0 5846 5792"/>
                <a:gd name="T43" fmla="*/ 5846 h 95"/>
                <a:gd name="T44" fmla="+- 0 8191 8161"/>
                <a:gd name="T45" fmla="*/ T44 w 42"/>
                <a:gd name="T46" fmla="+- 0 5844 5792"/>
                <a:gd name="T47" fmla="*/ 5844 h 95"/>
                <a:gd name="T48" fmla="+- 0 8198 8161"/>
                <a:gd name="T49" fmla="*/ T48 w 42"/>
                <a:gd name="T50" fmla="+- 0 5842 5792"/>
                <a:gd name="T51" fmla="*/ 5842 h 95"/>
                <a:gd name="T52" fmla="+- 0 8207 8161"/>
                <a:gd name="T53" fmla="*/ T52 w 42"/>
                <a:gd name="T54" fmla="+- 0 5842 5792"/>
                <a:gd name="T55" fmla="*/ 5842 h 95"/>
                <a:gd name="T56" fmla="+- 0 8219 8161"/>
                <a:gd name="T57" fmla="*/ T56 w 42"/>
                <a:gd name="T58" fmla="+- 0 5841 5792"/>
                <a:gd name="T59" fmla="*/ 5841 h 95"/>
                <a:gd name="T60" fmla="+- 0 8219 8161"/>
                <a:gd name="T61" fmla="*/ T60 w 42"/>
                <a:gd name="T62" fmla="+- 0 5856 5792"/>
                <a:gd name="T63" fmla="*/ 5856 h 95"/>
                <a:gd name="T64" fmla="+- 0 8217 8161"/>
                <a:gd name="T65" fmla="*/ T64 w 42"/>
                <a:gd name="T66" fmla="+- 0 5862 5792"/>
                <a:gd name="T67" fmla="*/ 5862 h 95"/>
                <a:gd name="T68" fmla="+- 0 8213 8161"/>
                <a:gd name="T69" fmla="*/ T68 w 42"/>
                <a:gd name="T70" fmla="+- 0 5866 5792"/>
                <a:gd name="T71" fmla="*/ 5866 h 95"/>
                <a:gd name="T72" fmla="+- 0 8208 8161"/>
                <a:gd name="T73" fmla="*/ T72 w 42"/>
                <a:gd name="T74" fmla="+- 0 5870 5792"/>
                <a:gd name="T75" fmla="*/ 5870 h 95"/>
                <a:gd name="T76" fmla="+- 0 8203 8161"/>
                <a:gd name="T77" fmla="*/ T76 w 42"/>
                <a:gd name="T78" fmla="+- 0 5872 5792"/>
                <a:gd name="T79" fmla="*/ 5872 h 95"/>
                <a:gd name="T80" fmla="+- 0 8197 8161"/>
                <a:gd name="T81" fmla="*/ T80 w 42"/>
                <a:gd name="T82" fmla="+- 0 5887 5792"/>
                <a:gd name="T83" fmla="*/ 5887 h 95"/>
                <a:gd name="T84" fmla="+- 0 8202 8161"/>
                <a:gd name="T85" fmla="*/ T84 w 42"/>
                <a:gd name="T86" fmla="+- 0 5886 5792"/>
                <a:gd name="T87" fmla="*/ 5886 h 95"/>
                <a:gd name="T88" fmla="+- 0 8207 8161"/>
                <a:gd name="T89" fmla="*/ T88 w 42"/>
                <a:gd name="T90" fmla="+- 0 5884 5792"/>
                <a:gd name="T91" fmla="*/ 5884 h 95"/>
                <a:gd name="T92" fmla="+- 0 8211 8161"/>
                <a:gd name="T93" fmla="*/ T92 w 42"/>
                <a:gd name="T94" fmla="+- 0 5882 5792"/>
                <a:gd name="T95" fmla="*/ 5882 h 95"/>
                <a:gd name="T96" fmla="+- 0 8216 8161"/>
                <a:gd name="T97" fmla="*/ T96 w 42"/>
                <a:gd name="T98" fmla="+- 0 5878 5792"/>
                <a:gd name="T99" fmla="*/ 5878 h 95"/>
                <a:gd name="T100" fmla="+- 0 8220 8161"/>
                <a:gd name="T101" fmla="*/ T100 w 42"/>
                <a:gd name="T102" fmla="+- 0 5872 5792"/>
                <a:gd name="T103" fmla="*/ 5872 h 95"/>
                <a:gd name="T104" fmla="+- 0 8221 8161"/>
                <a:gd name="T105" fmla="*/ T104 w 42"/>
                <a:gd name="T106" fmla="+- 0 5872 5792"/>
                <a:gd name="T107" fmla="*/ 5872 h 95"/>
                <a:gd name="T108" fmla="+- 0 8225 8161"/>
                <a:gd name="T109" fmla="*/ T108 w 42"/>
                <a:gd name="T110" fmla="+- 0 5885 5792"/>
                <a:gd name="T111" fmla="*/ 5885 h 95"/>
                <a:gd name="T112" fmla="+- 0 8238 8161"/>
                <a:gd name="T113" fmla="*/ T112 w 42"/>
                <a:gd name="T114" fmla="+- 0 5885 5792"/>
                <a:gd name="T115" fmla="*/ 5885 h 95"/>
                <a:gd name="T116" fmla="+- 0 8238 8161"/>
                <a:gd name="T117" fmla="*/ T116 w 42"/>
                <a:gd name="T118" fmla="+- 0 5813 5792"/>
                <a:gd name="T119" fmla="*/ 5813 h 95"/>
                <a:gd name="T120" fmla="+- 0 8235 8161"/>
                <a:gd name="T121" fmla="*/ T120 w 42"/>
                <a:gd name="T122" fmla="+- 0 5805 5792"/>
                <a:gd name="T123" fmla="*/ 5805 h 95"/>
                <a:gd name="T124" fmla="+- 0 8230 8161"/>
                <a:gd name="T125" fmla="*/ T124 w 42"/>
                <a:gd name="T126" fmla="+- 0 5800 5792"/>
                <a:gd name="T127" fmla="*/ 5800 h 95"/>
                <a:gd name="T128" fmla="+- 0 8224 8161"/>
                <a:gd name="T129" fmla="*/ T128 w 42"/>
                <a:gd name="T130" fmla="+- 0 5795 5792"/>
                <a:gd name="T131" fmla="*/ 5795 h 95"/>
                <a:gd name="T132" fmla="+- 0 8215 8161"/>
                <a:gd name="T133" fmla="*/ T132 w 42"/>
                <a:gd name="T134" fmla="+- 0 5792 5792"/>
                <a:gd name="T135" fmla="*/ 5792 h 95"/>
                <a:gd name="T136" fmla="+- 0 8198 8161"/>
                <a:gd name="T137" fmla="*/ T136 w 42"/>
                <a:gd name="T138" fmla="+- 0 5792 5792"/>
                <a:gd name="T139" fmla="*/ 5792 h 95"/>
                <a:gd name="T140" fmla="+- 0 8192 8161"/>
                <a:gd name="T141" fmla="*/ T140 w 42"/>
                <a:gd name="T142" fmla="+- 0 5793 5792"/>
                <a:gd name="T143" fmla="*/ 5793 h 95"/>
                <a:gd name="T144" fmla="+- 0 8187 8161"/>
                <a:gd name="T145" fmla="*/ T144 w 42"/>
                <a:gd name="T146" fmla="+- 0 5794 5792"/>
                <a:gd name="T147" fmla="*/ 5794 h 95"/>
                <a:gd name="T148" fmla="+- 0 8181 8161"/>
                <a:gd name="T149" fmla="*/ T148 w 42"/>
                <a:gd name="T150" fmla="+- 0 5795 5792"/>
                <a:gd name="T151" fmla="*/ 5795 h 95"/>
                <a:gd name="T152" fmla="+- 0 8175 8161"/>
                <a:gd name="T153" fmla="*/ T152 w 42"/>
                <a:gd name="T154" fmla="+- 0 5797 5792"/>
                <a:gd name="T155" fmla="*/ 5797 h 95"/>
                <a:gd name="T156" fmla="+- 0 8170 8161"/>
                <a:gd name="T157" fmla="*/ T156 w 42"/>
                <a:gd name="T158" fmla="+- 0 5800 5792"/>
                <a:gd name="T159" fmla="*/ 5800 h 95"/>
                <a:gd name="T160" fmla="+- 0 8177 8161"/>
                <a:gd name="T161" fmla="*/ T160 w 42"/>
                <a:gd name="T162" fmla="+- 0 5814 5792"/>
                <a:gd name="T163" fmla="*/ 5814 h 95"/>
                <a:gd name="T164" fmla="+- 0 8181 8161"/>
                <a:gd name="T165" fmla="*/ T164 w 42"/>
                <a:gd name="T166" fmla="+- 0 5812 5792"/>
                <a:gd name="T167" fmla="*/ 5812 h 95"/>
                <a:gd name="T168" fmla="+- 0 8185 8161"/>
                <a:gd name="T169" fmla="*/ T168 w 42"/>
                <a:gd name="T170" fmla="+- 0 5810 5792"/>
                <a:gd name="T171" fmla="*/ 5810 h 95"/>
                <a:gd name="T172" fmla="+- 0 8189 8161"/>
                <a:gd name="T173" fmla="*/ T172 w 42"/>
                <a:gd name="T174" fmla="+- 0 5809 5792"/>
                <a:gd name="T175" fmla="*/ 5809 h 95"/>
                <a:gd name="T176" fmla="+- 0 8193 8161"/>
                <a:gd name="T177" fmla="*/ T176 w 42"/>
                <a:gd name="T178" fmla="+- 0 5808 5792"/>
                <a:gd name="T179" fmla="*/ 5808 h 95"/>
                <a:gd name="T180" fmla="+- 0 8198 8161"/>
                <a:gd name="T181" fmla="*/ T180 w 42"/>
                <a:gd name="T182" fmla="+- 0 5807 5792"/>
                <a:gd name="T183" fmla="*/ 5807 h 95"/>
                <a:gd name="T184" fmla="+- 0 8208 8161"/>
                <a:gd name="T185" fmla="*/ T184 w 42"/>
                <a:gd name="T186" fmla="+- 0 5807 5792"/>
                <a:gd name="T187" fmla="*/ 5807 h 95"/>
                <a:gd name="T188" fmla="+- 0 8212 8161"/>
                <a:gd name="T189" fmla="*/ T188 w 42"/>
                <a:gd name="T190" fmla="+- 0 5808 5792"/>
                <a:gd name="T191" fmla="*/ 5808 h 95"/>
                <a:gd name="T192" fmla="+- 0 8218 8161"/>
                <a:gd name="T193" fmla="*/ T192 w 42"/>
                <a:gd name="T194" fmla="+- 0 5814 5792"/>
                <a:gd name="T195" fmla="*/ 5814 h 95"/>
                <a:gd name="T196" fmla="+- 0 8219 8161"/>
                <a:gd name="T197" fmla="*/ T196 w 42"/>
                <a:gd name="T198" fmla="+- 0 5818 5792"/>
                <a:gd name="T199" fmla="*/ 5818 h 95"/>
                <a:gd name="T200" fmla="+- 0 8219 8161"/>
                <a:gd name="T201" fmla="*/ T200 w 42"/>
                <a:gd name="T202" fmla="+- 0 5829 5792"/>
                <a:gd name="T203" fmla="*/ 5829 h 95"/>
                <a:gd name="T204" fmla="+- 0 8203 8161"/>
                <a:gd name="T205" fmla="*/ T204 w 42"/>
                <a:gd name="T206" fmla="+- 0 5830 5792"/>
                <a:gd name="T207" fmla="*/ 5830 h 95"/>
                <a:gd name="T208" fmla="+- 0 8189 8161"/>
                <a:gd name="T209" fmla="*/ T208 w 42"/>
                <a:gd name="T210" fmla="+- 0 5830 5792"/>
                <a:gd name="T211" fmla="*/ 5830 h 95"/>
                <a:gd name="T212" fmla="+- 0 8178 8161"/>
                <a:gd name="T213" fmla="*/ T212 w 42"/>
                <a:gd name="T214" fmla="+- 0 5833 5792"/>
                <a:gd name="T215" fmla="*/ 5833 h 95"/>
                <a:gd name="T216" fmla="+- 0 8171 8161"/>
                <a:gd name="T217" fmla="*/ T216 w 42"/>
                <a:gd name="T218" fmla="+- 0 5837 5792"/>
                <a:gd name="T219" fmla="*/ 5837 h 95"/>
                <a:gd name="T220" fmla="+- 0 8164 8161"/>
                <a:gd name="T221" fmla="*/ T220 w 42"/>
                <a:gd name="T222" fmla="+- 0 5842 5792"/>
                <a:gd name="T223" fmla="*/ 5842 h 95"/>
                <a:gd name="T224" fmla="+- 0 8161 8161"/>
                <a:gd name="T225" fmla="*/ T224 w 42"/>
                <a:gd name="T226" fmla="+- 0 5849 5792"/>
                <a:gd name="T227" fmla="*/ 5849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42" h="95">
                  <a:moveTo>
                    <a:pt x="0" y="57"/>
                  </a:moveTo>
                  <a:lnTo>
                    <a:pt x="0" y="76"/>
                  </a:lnTo>
                  <a:lnTo>
                    <a:pt x="2" y="82"/>
                  </a:lnTo>
                  <a:lnTo>
                    <a:pt x="8" y="87"/>
                  </a:lnTo>
                  <a:lnTo>
                    <a:pt x="13" y="92"/>
                  </a:lnTo>
                  <a:lnTo>
                    <a:pt x="20" y="95"/>
                  </a:lnTo>
                  <a:lnTo>
                    <a:pt x="29" y="95"/>
                  </a:lnTo>
                  <a:lnTo>
                    <a:pt x="20" y="71"/>
                  </a:lnTo>
                  <a:lnTo>
                    <a:pt x="20" y="61"/>
                  </a:lnTo>
                  <a:lnTo>
                    <a:pt x="22" y="57"/>
                  </a:lnTo>
                  <a:lnTo>
                    <a:pt x="26" y="54"/>
                  </a:lnTo>
                  <a:lnTo>
                    <a:pt x="30" y="52"/>
                  </a:lnTo>
                  <a:lnTo>
                    <a:pt x="37" y="50"/>
                  </a:lnTo>
                  <a:lnTo>
                    <a:pt x="46" y="50"/>
                  </a:lnTo>
                  <a:lnTo>
                    <a:pt x="58" y="49"/>
                  </a:lnTo>
                  <a:lnTo>
                    <a:pt x="58" y="64"/>
                  </a:lnTo>
                  <a:lnTo>
                    <a:pt x="56" y="70"/>
                  </a:lnTo>
                  <a:lnTo>
                    <a:pt x="52" y="74"/>
                  </a:lnTo>
                  <a:lnTo>
                    <a:pt x="47" y="78"/>
                  </a:lnTo>
                  <a:lnTo>
                    <a:pt x="42" y="80"/>
                  </a:lnTo>
                  <a:lnTo>
                    <a:pt x="36" y="95"/>
                  </a:lnTo>
                  <a:lnTo>
                    <a:pt x="41" y="94"/>
                  </a:lnTo>
                  <a:lnTo>
                    <a:pt x="46" y="92"/>
                  </a:lnTo>
                  <a:lnTo>
                    <a:pt x="50" y="90"/>
                  </a:lnTo>
                  <a:lnTo>
                    <a:pt x="55" y="86"/>
                  </a:lnTo>
                  <a:lnTo>
                    <a:pt x="59" y="80"/>
                  </a:lnTo>
                  <a:lnTo>
                    <a:pt x="60" y="80"/>
                  </a:lnTo>
                  <a:lnTo>
                    <a:pt x="64" y="93"/>
                  </a:lnTo>
                  <a:lnTo>
                    <a:pt x="77" y="93"/>
                  </a:lnTo>
                  <a:lnTo>
                    <a:pt x="77" y="21"/>
                  </a:lnTo>
                  <a:lnTo>
                    <a:pt x="74" y="13"/>
                  </a:lnTo>
                  <a:lnTo>
                    <a:pt x="69" y="8"/>
                  </a:lnTo>
                  <a:lnTo>
                    <a:pt x="63" y="3"/>
                  </a:lnTo>
                  <a:lnTo>
                    <a:pt x="54" y="0"/>
                  </a:lnTo>
                  <a:lnTo>
                    <a:pt x="37" y="0"/>
                  </a:lnTo>
                  <a:lnTo>
                    <a:pt x="31" y="1"/>
                  </a:lnTo>
                  <a:lnTo>
                    <a:pt x="26" y="2"/>
                  </a:lnTo>
                  <a:lnTo>
                    <a:pt x="20" y="3"/>
                  </a:lnTo>
                  <a:lnTo>
                    <a:pt x="14" y="5"/>
                  </a:lnTo>
                  <a:lnTo>
                    <a:pt x="9" y="8"/>
                  </a:lnTo>
                  <a:lnTo>
                    <a:pt x="16" y="22"/>
                  </a:lnTo>
                  <a:lnTo>
                    <a:pt x="20" y="20"/>
                  </a:lnTo>
                  <a:lnTo>
                    <a:pt x="24" y="18"/>
                  </a:lnTo>
                  <a:lnTo>
                    <a:pt x="28" y="17"/>
                  </a:lnTo>
                  <a:lnTo>
                    <a:pt x="32" y="16"/>
                  </a:lnTo>
                  <a:lnTo>
                    <a:pt x="37" y="15"/>
                  </a:lnTo>
                  <a:lnTo>
                    <a:pt x="47" y="15"/>
                  </a:lnTo>
                  <a:lnTo>
                    <a:pt x="51" y="16"/>
                  </a:lnTo>
                  <a:lnTo>
                    <a:pt x="57" y="22"/>
                  </a:lnTo>
                  <a:lnTo>
                    <a:pt x="58" y="26"/>
                  </a:lnTo>
                  <a:lnTo>
                    <a:pt x="58" y="37"/>
                  </a:lnTo>
                  <a:lnTo>
                    <a:pt x="42" y="38"/>
                  </a:lnTo>
                  <a:lnTo>
                    <a:pt x="28" y="38"/>
                  </a:lnTo>
                  <a:lnTo>
                    <a:pt x="17" y="41"/>
                  </a:lnTo>
                  <a:lnTo>
                    <a:pt x="10" y="45"/>
                  </a:lnTo>
                  <a:lnTo>
                    <a:pt x="3" y="50"/>
                  </a:lnTo>
                  <a:lnTo>
                    <a:pt x="0" y="5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7"/>
            <p:cNvSpPr>
              <a:spLocks/>
            </p:cNvSpPr>
            <p:nvPr/>
          </p:nvSpPr>
          <p:spPr bwMode="auto">
            <a:xfrm>
              <a:off x="8265" y="5792"/>
              <a:ext cx="135" cy="93"/>
            </a:xfrm>
            <a:custGeom>
              <a:avLst/>
              <a:gdLst>
                <a:gd name="T0" fmla="+- 0 8285 8265"/>
                <a:gd name="T1" fmla="*/ T0 w 135"/>
                <a:gd name="T2" fmla="+- 0 5885 5792"/>
                <a:gd name="T3" fmla="*/ 5885 h 93"/>
                <a:gd name="T4" fmla="+- 0 8285 8265"/>
                <a:gd name="T5" fmla="*/ T4 w 135"/>
                <a:gd name="T6" fmla="+- 0 5828 5792"/>
                <a:gd name="T7" fmla="*/ 5828 h 93"/>
                <a:gd name="T8" fmla="+- 0 8287 8265"/>
                <a:gd name="T9" fmla="*/ T8 w 135"/>
                <a:gd name="T10" fmla="+- 0 5820 5792"/>
                <a:gd name="T11" fmla="*/ 5820 h 93"/>
                <a:gd name="T12" fmla="+- 0 8290 8265"/>
                <a:gd name="T13" fmla="*/ T12 w 135"/>
                <a:gd name="T14" fmla="+- 0 5815 5792"/>
                <a:gd name="T15" fmla="*/ 5815 h 93"/>
                <a:gd name="T16" fmla="+- 0 8294 8265"/>
                <a:gd name="T17" fmla="*/ T16 w 135"/>
                <a:gd name="T18" fmla="+- 0 5810 5792"/>
                <a:gd name="T19" fmla="*/ 5810 h 93"/>
                <a:gd name="T20" fmla="+- 0 8299 8265"/>
                <a:gd name="T21" fmla="*/ T20 w 135"/>
                <a:gd name="T22" fmla="+- 0 5808 5792"/>
                <a:gd name="T23" fmla="*/ 5808 h 93"/>
                <a:gd name="T24" fmla="+- 0 8312 8265"/>
                <a:gd name="T25" fmla="*/ T24 w 135"/>
                <a:gd name="T26" fmla="+- 0 5808 5792"/>
                <a:gd name="T27" fmla="*/ 5808 h 93"/>
                <a:gd name="T28" fmla="+- 0 8316 8265"/>
                <a:gd name="T29" fmla="*/ T28 w 135"/>
                <a:gd name="T30" fmla="+- 0 5810 5792"/>
                <a:gd name="T31" fmla="*/ 5810 h 93"/>
                <a:gd name="T32" fmla="+- 0 8322 8265"/>
                <a:gd name="T33" fmla="*/ T32 w 135"/>
                <a:gd name="T34" fmla="+- 0 5816 5792"/>
                <a:gd name="T35" fmla="*/ 5816 h 93"/>
                <a:gd name="T36" fmla="+- 0 8323 8265"/>
                <a:gd name="T37" fmla="*/ T36 w 135"/>
                <a:gd name="T38" fmla="+- 0 5822 5792"/>
                <a:gd name="T39" fmla="*/ 5822 h 93"/>
                <a:gd name="T40" fmla="+- 0 8323 8265"/>
                <a:gd name="T41" fmla="*/ T40 w 135"/>
                <a:gd name="T42" fmla="+- 0 5885 5792"/>
                <a:gd name="T43" fmla="*/ 5885 h 93"/>
                <a:gd name="T44" fmla="+- 0 8342 8265"/>
                <a:gd name="T45" fmla="*/ T44 w 135"/>
                <a:gd name="T46" fmla="+- 0 5885 5792"/>
                <a:gd name="T47" fmla="*/ 5885 h 93"/>
                <a:gd name="T48" fmla="+- 0 8342 8265"/>
                <a:gd name="T49" fmla="*/ T48 w 135"/>
                <a:gd name="T50" fmla="+- 0 5827 5792"/>
                <a:gd name="T51" fmla="*/ 5827 h 93"/>
                <a:gd name="T52" fmla="+- 0 8344 8265"/>
                <a:gd name="T53" fmla="*/ T52 w 135"/>
                <a:gd name="T54" fmla="+- 0 5820 5792"/>
                <a:gd name="T55" fmla="*/ 5820 h 93"/>
                <a:gd name="T56" fmla="+- 0 8348 8265"/>
                <a:gd name="T57" fmla="*/ T56 w 135"/>
                <a:gd name="T58" fmla="+- 0 5815 5792"/>
                <a:gd name="T59" fmla="*/ 5815 h 93"/>
                <a:gd name="T60" fmla="+- 0 8351 8265"/>
                <a:gd name="T61" fmla="*/ T60 w 135"/>
                <a:gd name="T62" fmla="+- 0 5810 5792"/>
                <a:gd name="T63" fmla="*/ 5810 h 93"/>
                <a:gd name="T64" fmla="+- 0 8357 8265"/>
                <a:gd name="T65" fmla="*/ T64 w 135"/>
                <a:gd name="T66" fmla="+- 0 5808 5792"/>
                <a:gd name="T67" fmla="*/ 5808 h 93"/>
                <a:gd name="T68" fmla="+- 0 8370 8265"/>
                <a:gd name="T69" fmla="*/ T68 w 135"/>
                <a:gd name="T70" fmla="+- 0 5808 5792"/>
                <a:gd name="T71" fmla="*/ 5808 h 93"/>
                <a:gd name="T72" fmla="+- 0 8374 8265"/>
                <a:gd name="T73" fmla="*/ T72 w 135"/>
                <a:gd name="T74" fmla="+- 0 5810 5792"/>
                <a:gd name="T75" fmla="*/ 5810 h 93"/>
                <a:gd name="T76" fmla="+- 0 8379 8265"/>
                <a:gd name="T77" fmla="*/ T76 w 135"/>
                <a:gd name="T78" fmla="+- 0 5816 5792"/>
                <a:gd name="T79" fmla="*/ 5816 h 93"/>
                <a:gd name="T80" fmla="+- 0 8381 8265"/>
                <a:gd name="T81" fmla="*/ T80 w 135"/>
                <a:gd name="T82" fmla="+- 0 5822 5792"/>
                <a:gd name="T83" fmla="*/ 5822 h 93"/>
                <a:gd name="T84" fmla="+- 0 8381 8265"/>
                <a:gd name="T85" fmla="*/ T84 w 135"/>
                <a:gd name="T86" fmla="+- 0 5885 5792"/>
                <a:gd name="T87" fmla="*/ 5885 h 93"/>
                <a:gd name="T88" fmla="+- 0 8400 8265"/>
                <a:gd name="T89" fmla="*/ T88 w 135"/>
                <a:gd name="T90" fmla="+- 0 5885 5792"/>
                <a:gd name="T91" fmla="*/ 5885 h 93"/>
                <a:gd name="T92" fmla="+- 0 8400 8265"/>
                <a:gd name="T93" fmla="*/ T92 w 135"/>
                <a:gd name="T94" fmla="+- 0 5814 5792"/>
                <a:gd name="T95" fmla="*/ 5814 h 93"/>
                <a:gd name="T96" fmla="+- 0 8398 8265"/>
                <a:gd name="T97" fmla="*/ T96 w 135"/>
                <a:gd name="T98" fmla="+- 0 5806 5792"/>
                <a:gd name="T99" fmla="*/ 5806 h 93"/>
                <a:gd name="T100" fmla="+- 0 8393 8265"/>
                <a:gd name="T101" fmla="*/ T100 w 135"/>
                <a:gd name="T102" fmla="+- 0 5800 5792"/>
                <a:gd name="T103" fmla="*/ 5800 h 93"/>
                <a:gd name="T104" fmla="+- 0 8388 8265"/>
                <a:gd name="T105" fmla="*/ T104 w 135"/>
                <a:gd name="T106" fmla="+- 0 5795 5792"/>
                <a:gd name="T107" fmla="*/ 5795 h 93"/>
                <a:gd name="T108" fmla="+- 0 8380 8265"/>
                <a:gd name="T109" fmla="*/ T108 w 135"/>
                <a:gd name="T110" fmla="+- 0 5792 5792"/>
                <a:gd name="T111" fmla="*/ 5792 h 93"/>
                <a:gd name="T112" fmla="+- 0 8362 8265"/>
                <a:gd name="T113" fmla="*/ T112 w 135"/>
                <a:gd name="T114" fmla="+- 0 5792 5792"/>
                <a:gd name="T115" fmla="*/ 5792 h 93"/>
                <a:gd name="T116" fmla="+- 0 8357 8265"/>
                <a:gd name="T117" fmla="*/ T116 w 135"/>
                <a:gd name="T118" fmla="+- 0 5793 5792"/>
                <a:gd name="T119" fmla="*/ 5793 h 93"/>
                <a:gd name="T120" fmla="+- 0 8352 8265"/>
                <a:gd name="T121" fmla="*/ T120 w 135"/>
                <a:gd name="T122" fmla="+- 0 5796 5792"/>
                <a:gd name="T123" fmla="*/ 5796 h 93"/>
                <a:gd name="T124" fmla="+- 0 8347 8265"/>
                <a:gd name="T125" fmla="*/ T124 w 135"/>
                <a:gd name="T126" fmla="+- 0 5798 5792"/>
                <a:gd name="T127" fmla="*/ 5798 h 93"/>
                <a:gd name="T128" fmla="+- 0 8343 8265"/>
                <a:gd name="T129" fmla="*/ T128 w 135"/>
                <a:gd name="T130" fmla="+- 0 5802 5792"/>
                <a:gd name="T131" fmla="*/ 5802 h 93"/>
                <a:gd name="T132" fmla="+- 0 8340 8265"/>
                <a:gd name="T133" fmla="*/ T132 w 135"/>
                <a:gd name="T134" fmla="+- 0 5806 5792"/>
                <a:gd name="T135" fmla="*/ 5806 h 93"/>
                <a:gd name="T136" fmla="+- 0 8339 8265"/>
                <a:gd name="T137" fmla="*/ T136 w 135"/>
                <a:gd name="T138" fmla="+- 0 5806 5792"/>
                <a:gd name="T139" fmla="*/ 5806 h 93"/>
                <a:gd name="T140" fmla="+- 0 8335 8265"/>
                <a:gd name="T141" fmla="*/ T140 w 135"/>
                <a:gd name="T142" fmla="+- 0 5797 5792"/>
                <a:gd name="T143" fmla="*/ 5797 h 93"/>
                <a:gd name="T144" fmla="+- 0 8325 8265"/>
                <a:gd name="T145" fmla="*/ T144 w 135"/>
                <a:gd name="T146" fmla="+- 0 5792 5792"/>
                <a:gd name="T147" fmla="*/ 5792 h 93"/>
                <a:gd name="T148" fmla="+- 0 8305 8265"/>
                <a:gd name="T149" fmla="*/ T148 w 135"/>
                <a:gd name="T150" fmla="+- 0 5792 5792"/>
                <a:gd name="T151" fmla="*/ 5792 h 93"/>
                <a:gd name="T152" fmla="+- 0 8300 8265"/>
                <a:gd name="T153" fmla="*/ T152 w 135"/>
                <a:gd name="T154" fmla="+- 0 5793 5792"/>
                <a:gd name="T155" fmla="*/ 5793 h 93"/>
                <a:gd name="T156" fmla="+- 0 8295 8265"/>
                <a:gd name="T157" fmla="*/ T156 w 135"/>
                <a:gd name="T158" fmla="+- 0 5796 5792"/>
                <a:gd name="T159" fmla="*/ 5796 h 93"/>
                <a:gd name="T160" fmla="+- 0 8291 8265"/>
                <a:gd name="T161" fmla="*/ T160 w 135"/>
                <a:gd name="T162" fmla="+- 0 5798 5792"/>
                <a:gd name="T163" fmla="*/ 5798 h 93"/>
                <a:gd name="T164" fmla="+- 0 8287 8265"/>
                <a:gd name="T165" fmla="*/ T164 w 135"/>
                <a:gd name="T166" fmla="+- 0 5801 5792"/>
                <a:gd name="T167" fmla="*/ 5801 h 93"/>
                <a:gd name="T168" fmla="+- 0 8284 8265"/>
                <a:gd name="T169" fmla="*/ T168 w 135"/>
                <a:gd name="T170" fmla="+- 0 5806 5792"/>
                <a:gd name="T171" fmla="*/ 5806 h 93"/>
                <a:gd name="T172" fmla="+- 0 8283 8265"/>
                <a:gd name="T173" fmla="*/ T172 w 135"/>
                <a:gd name="T174" fmla="+- 0 5806 5792"/>
                <a:gd name="T175" fmla="*/ 5806 h 93"/>
                <a:gd name="T176" fmla="+- 0 8281 8265"/>
                <a:gd name="T177" fmla="*/ T176 w 135"/>
                <a:gd name="T178" fmla="+- 0 5794 5792"/>
                <a:gd name="T179" fmla="*/ 5794 h 93"/>
                <a:gd name="T180" fmla="+- 0 8265 8265"/>
                <a:gd name="T181" fmla="*/ T180 w 135"/>
                <a:gd name="T182" fmla="+- 0 5794 5792"/>
                <a:gd name="T183" fmla="*/ 5794 h 93"/>
                <a:gd name="T184" fmla="+- 0 8265 8265"/>
                <a:gd name="T185" fmla="*/ T184 w 135"/>
                <a:gd name="T186" fmla="+- 0 5885 5792"/>
                <a:gd name="T187" fmla="*/ 5885 h 93"/>
                <a:gd name="T188" fmla="+- 0 8285 8265"/>
                <a:gd name="T189" fmla="*/ T188 w 135"/>
                <a:gd name="T190" fmla="+- 0 5885 5792"/>
                <a:gd name="T191" fmla="*/ 5885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135" h="93">
                  <a:moveTo>
                    <a:pt x="20" y="93"/>
                  </a:moveTo>
                  <a:lnTo>
                    <a:pt x="20" y="36"/>
                  </a:lnTo>
                  <a:lnTo>
                    <a:pt x="22" y="28"/>
                  </a:lnTo>
                  <a:lnTo>
                    <a:pt x="25" y="23"/>
                  </a:lnTo>
                  <a:lnTo>
                    <a:pt x="29" y="18"/>
                  </a:lnTo>
                  <a:lnTo>
                    <a:pt x="34" y="16"/>
                  </a:lnTo>
                  <a:lnTo>
                    <a:pt x="47" y="16"/>
                  </a:lnTo>
                  <a:lnTo>
                    <a:pt x="51" y="18"/>
                  </a:lnTo>
                  <a:lnTo>
                    <a:pt x="57" y="24"/>
                  </a:lnTo>
                  <a:lnTo>
                    <a:pt x="58" y="30"/>
                  </a:lnTo>
                  <a:lnTo>
                    <a:pt x="58" y="93"/>
                  </a:lnTo>
                  <a:lnTo>
                    <a:pt x="77" y="93"/>
                  </a:lnTo>
                  <a:lnTo>
                    <a:pt x="77" y="35"/>
                  </a:lnTo>
                  <a:lnTo>
                    <a:pt x="79" y="28"/>
                  </a:lnTo>
                  <a:lnTo>
                    <a:pt x="83" y="23"/>
                  </a:lnTo>
                  <a:lnTo>
                    <a:pt x="86" y="18"/>
                  </a:lnTo>
                  <a:lnTo>
                    <a:pt x="92" y="16"/>
                  </a:lnTo>
                  <a:lnTo>
                    <a:pt x="105" y="16"/>
                  </a:lnTo>
                  <a:lnTo>
                    <a:pt x="109" y="18"/>
                  </a:lnTo>
                  <a:lnTo>
                    <a:pt x="114" y="24"/>
                  </a:lnTo>
                  <a:lnTo>
                    <a:pt x="116" y="30"/>
                  </a:lnTo>
                  <a:lnTo>
                    <a:pt x="116" y="93"/>
                  </a:lnTo>
                  <a:lnTo>
                    <a:pt x="135" y="93"/>
                  </a:lnTo>
                  <a:lnTo>
                    <a:pt x="135" y="22"/>
                  </a:lnTo>
                  <a:lnTo>
                    <a:pt x="133" y="14"/>
                  </a:lnTo>
                  <a:lnTo>
                    <a:pt x="128" y="8"/>
                  </a:lnTo>
                  <a:lnTo>
                    <a:pt x="123" y="3"/>
                  </a:lnTo>
                  <a:lnTo>
                    <a:pt x="115" y="0"/>
                  </a:lnTo>
                  <a:lnTo>
                    <a:pt x="97" y="0"/>
                  </a:lnTo>
                  <a:lnTo>
                    <a:pt x="92" y="1"/>
                  </a:lnTo>
                  <a:lnTo>
                    <a:pt x="87" y="4"/>
                  </a:lnTo>
                  <a:lnTo>
                    <a:pt x="82" y="6"/>
                  </a:lnTo>
                  <a:lnTo>
                    <a:pt x="78" y="10"/>
                  </a:lnTo>
                  <a:lnTo>
                    <a:pt x="75" y="14"/>
                  </a:lnTo>
                  <a:lnTo>
                    <a:pt x="74" y="14"/>
                  </a:lnTo>
                  <a:lnTo>
                    <a:pt x="70" y="5"/>
                  </a:lnTo>
                  <a:lnTo>
                    <a:pt x="60" y="0"/>
                  </a:lnTo>
                  <a:lnTo>
                    <a:pt x="40" y="0"/>
                  </a:lnTo>
                  <a:lnTo>
                    <a:pt x="35" y="1"/>
                  </a:lnTo>
                  <a:lnTo>
                    <a:pt x="30" y="4"/>
                  </a:lnTo>
                  <a:lnTo>
                    <a:pt x="26" y="6"/>
                  </a:lnTo>
                  <a:lnTo>
                    <a:pt x="22" y="9"/>
                  </a:lnTo>
                  <a:lnTo>
                    <a:pt x="19" y="14"/>
                  </a:lnTo>
                  <a:lnTo>
                    <a:pt x="18" y="14"/>
                  </a:lnTo>
                  <a:lnTo>
                    <a:pt x="16" y="2"/>
                  </a:lnTo>
                  <a:lnTo>
                    <a:pt x="0" y="2"/>
                  </a:lnTo>
                  <a:lnTo>
                    <a:pt x="0" y="93"/>
                  </a:lnTo>
                  <a:lnTo>
                    <a:pt x="20"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8"/>
            <p:cNvSpPr>
              <a:spLocks/>
            </p:cNvSpPr>
            <p:nvPr/>
          </p:nvSpPr>
          <p:spPr bwMode="auto">
            <a:xfrm>
              <a:off x="8426" y="5759"/>
              <a:ext cx="21" cy="126"/>
            </a:xfrm>
            <a:custGeom>
              <a:avLst/>
              <a:gdLst>
                <a:gd name="T0" fmla="+- 0 8427 8426"/>
                <a:gd name="T1" fmla="*/ T0 w 21"/>
                <a:gd name="T2" fmla="+- 0 5794 5759"/>
                <a:gd name="T3" fmla="*/ 5794 h 126"/>
                <a:gd name="T4" fmla="+- 0 8427 8426"/>
                <a:gd name="T5" fmla="*/ T4 w 21"/>
                <a:gd name="T6" fmla="+- 0 5885 5759"/>
                <a:gd name="T7" fmla="*/ 5885 h 126"/>
                <a:gd name="T8" fmla="+- 0 8446 8426"/>
                <a:gd name="T9" fmla="*/ T8 w 21"/>
                <a:gd name="T10" fmla="+- 0 5885 5759"/>
                <a:gd name="T11" fmla="*/ 5885 h 126"/>
                <a:gd name="T12" fmla="+- 0 8446 8426"/>
                <a:gd name="T13" fmla="*/ T12 w 21"/>
                <a:gd name="T14" fmla="+- 0 5794 5759"/>
                <a:gd name="T15" fmla="*/ 5794 h 126"/>
                <a:gd name="T16" fmla="+- 0 8427 8426"/>
                <a:gd name="T17" fmla="*/ T16 w 21"/>
                <a:gd name="T18" fmla="+- 0 5794 5759"/>
                <a:gd name="T19" fmla="*/ 5794 h 126"/>
              </a:gdLst>
              <a:ahLst/>
              <a:cxnLst>
                <a:cxn ang="0">
                  <a:pos x="T1" y="T3"/>
                </a:cxn>
                <a:cxn ang="0">
                  <a:pos x="T5" y="T7"/>
                </a:cxn>
                <a:cxn ang="0">
                  <a:pos x="T9" y="T11"/>
                </a:cxn>
                <a:cxn ang="0">
                  <a:pos x="T13" y="T15"/>
                </a:cxn>
                <a:cxn ang="0">
                  <a:pos x="T17" y="T19"/>
                </a:cxn>
              </a:cxnLst>
              <a:rect l="0" t="0" r="r" b="b"/>
              <a:pathLst>
                <a:path w="21" h="126">
                  <a:moveTo>
                    <a:pt x="1" y="35"/>
                  </a:moveTo>
                  <a:lnTo>
                    <a:pt x="1" y="126"/>
                  </a:lnTo>
                  <a:lnTo>
                    <a:pt x="20" y="126"/>
                  </a:lnTo>
                  <a:lnTo>
                    <a:pt x="20" y="35"/>
                  </a:lnTo>
                  <a:lnTo>
                    <a:pt x="1" y="3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39"/>
            <p:cNvSpPr>
              <a:spLocks/>
            </p:cNvSpPr>
            <p:nvPr/>
          </p:nvSpPr>
          <p:spPr bwMode="auto">
            <a:xfrm>
              <a:off x="8426" y="5759"/>
              <a:ext cx="21" cy="126"/>
            </a:xfrm>
            <a:custGeom>
              <a:avLst/>
              <a:gdLst>
                <a:gd name="T0" fmla="+- 0 8429 8426"/>
                <a:gd name="T1" fmla="*/ T0 w 21"/>
                <a:gd name="T2" fmla="+- 0 5777 5759"/>
                <a:gd name="T3" fmla="*/ 5777 h 126"/>
                <a:gd name="T4" fmla="+- 0 8433 8426"/>
                <a:gd name="T5" fmla="*/ T4 w 21"/>
                <a:gd name="T6" fmla="+- 0 5780 5759"/>
                <a:gd name="T7" fmla="*/ 5780 h 126"/>
                <a:gd name="T8" fmla="+- 0 8440 8426"/>
                <a:gd name="T9" fmla="*/ T8 w 21"/>
                <a:gd name="T10" fmla="+- 0 5780 5759"/>
                <a:gd name="T11" fmla="*/ 5780 h 126"/>
                <a:gd name="T12" fmla="+- 0 8445 8426"/>
                <a:gd name="T13" fmla="*/ T12 w 21"/>
                <a:gd name="T14" fmla="+- 0 5777 5759"/>
                <a:gd name="T15" fmla="*/ 5777 h 126"/>
                <a:gd name="T16" fmla="+- 0 8448 8426"/>
                <a:gd name="T17" fmla="*/ T16 w 21"/>
                <a:gd name="T18" fmla="+- 0 5773 5759"/>
                <a:gd name="T19" fmla="*/ 5773 h 126"/>
                <a:gd name="T20" fmla="+- 0 8448 8426"/>
                <a:gd name="T21" fmla="*/ T20 w 21"/>
                <a:gd name="T22" fmla="+- 0 5766 5759"/>
                <a:gd name="T23" fmla="*/ 5766 h 126"/>
                <a:gd name="T24" fmla="+- 0 8445 8426"/>
                <a:gd name="T25" fmla="*/ T24 w 21"/>
                <a:gd name="T26" fmla="+- 0 5761 5759"/>
                <a:gd name="T27" fmla="*/ 5761 h 126"/>
                <a:gd name="T28" fmla="+- 0 8440 8426"/>
                <a:gd name="T29" fmla="*/ T28 w 21"/>
                <a:gd name="T30" fmla="+- 0 5759 5759"/>
                <a:gd name="T31" fmla="*/ 5759 h 126"/>
                <a:gd name="T32" fmla="+- 0 8433 8426"/>
                <a:gd name="T33" fmla="*/ T32 w 21"/>
                <a:gd name="T34" fmla="+- 0 5759 5759"/>
                <a:gd name="T35" fmla="*/ 5759 h 126"/>
                <a:gd name="T36" fmla="+- 0 8427 8426"/>
                <a:gd name="T37" fmla="*/ T36 w 21"/>
                <a:gd name="T38" fmla="+- 0 5763 5759"/>
                <a:gd name="T39" fmla="*/ 5763 h 126"/>
                <a:gd name="T40" fmla="+- 0 8426 8426"/>
                <a:gd name="T41" fmla="*/ T40 w 21"/>
                <a:gd name="T42" fmla="+- 0 5769 5759"/>
                <a:gd name="T43" fmla="*/ 5769 h 126"/>
                <a:gd name="T44" fmla="+- 0 8426 8426"/>
                <a:gd name="T45" fmla="*/ T44 w 21"/>
                <a:gd name="T46" fmla="+- 0 5773 5759"/>
                <a:gd name="T47" fmla="*/ 5773 h 126"/>
                <a:gd name="T48" fmla="+- 0 8429 8426"/>
                <a:gd name="T49" fmla="*/ T48 w 21"/>
                <a:gd name="T50" fmla="+- 0 5777 5759"/>
                <a:gd name="T51" fmla="*/ 5777 h 1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1" h="126">
                  <a:moveTo>
                    <a:pt x="3" y="18"/>
                  </a:moveTo>
                  <a:lnTo>
                    <a:pt x="7" y="21"/>
                  </a:lnTo>
                  <a:lnTo>
                    <a:pt x="14" y="21"/>
                  </a:lnTo>
                  <a:lnTo>
                    <a:pt x="19" y="18"/>
                  </a:lnTo>
                  <a:lnTo>
                    <a:pt x="22" y="14"/>
                  </a:lnTo>
                  <a:lnTo>
                    <a:pt x="22" y="7"/>
                  </a:lnTo>
                  <a:lnTo>
                    <a:pt x="19" y="2"/>
                  </a:lnTo>
                  <a:lnTo>
                    <a:pt x="14" y="0"/>
                  </a:lnTo>
                  <a:lnTo>
                    <a:pt x="7" y="0"/>
                  </a:lnTo>
                  <a:lnTo>
                    <a:pt x="1" y="4"/>
                  </a:lnTo>
                  <a:lnTo>
                    <a:pt x="0" y="10"/>
                  </a:lnTo>
                  <a:lnTo>
                    <a:pt x="0" y="14"/>
                  </a:lnTo>
                  <a:lnTo>
                    <a:pt x="3" y="18"/>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0"/>
            <p:cNvSpPr>
              <a:spLocks/>
            </p:cNvSpPr>
            <p:nvPr/>
          </p:nvSpPr>
          <p:spPr bwMode="auto">
            <a:xfrm>
              <a:off x="8484" y="5756"/>
              <a:ext cx="0" cy="128"/>
            </a:xfrm>
            <a:custGeom>
              <a:avLst/>
              <a:gdLst>
                <a:gd name="T0" fmla="+- 0 5756 5756"/>
                <a:gd name="T1" fmla="*/ 5756 h 128"/>
                <a:gd name="T2" fmla="+- 0 5885 5756"/>
                <a:gd name="T3" fmla="*/ 5885 h 128"/>
              </a:gdLst>
              <a:ahLst/>
              <a:cxnLst>
                <a:cxn ang="0">
                  <a:pos x="0" y="T1"/>
                </a:cxn>
                <a:cxn ang="0">
                  <a:pos x="0" y="T3"/>
                </a:cxn>
              </a:cxnLst>
              <a:rect l="0" t="0" r="r" b="b"/>
              <a:pathLst>
                <a:path h="128">
                  <a:moveTo>
                    <a:pt x="0" y="0"/>
                  </a:moveTo>
                  <a:lnTo>
                    <a:pt x="0" y="129"/>
                  </a:lnTo>
                </a:path>
              </a:pathLst>
            </a:custGeom>
            <a:noFill/>
            <a:ln w="13589">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41"/>
            <p:cNvSpPr>
              <a:spLocks/>
            </p:cNvSpPr>
            <p:nvPr/>
          </p:nvSpPr>
          <p:spPr bwMode="auto">
            <a:xfrm>
              <a:off x="8507" y="5794"/>
              <a:ext cx="91" cy="132"/>
            </a:xfrm>
            <a:custGeom>
              <a:avLst/>
              <a:gdLst>
                <a:gd name="T0" fmla="+- 0 8550 8507"/>
                <a:gd name="T1" fmla="*/ T0 w 91"/>
                <a:gd name="T2" fmla="+- 0 5853 5794"/>
                <a:gd name="T3" fmla="*/ 5853 h 132"/>
                <a:gd name="T4" fmla="+- 0 8547 8507"/>
                <a:gd name="T5" fmla="*/ T4 w 91"/>
                <a:gd name="T6" fmla="+- 0 5845 5794"/>
                <a:gd name="T7" fmla="*/ 5845 h 132"/>
                <a:gd name="T8" fmla="+- 0 8529 8507"/>
                <a:gd name="T9" fmla="*/ T8 w 91"/>
                <a:gd name="T10" fmla="+- 0 5794 5794"/>
                <a:gd name="T11" fmla="*/ 5794 h 132"/>
                <a:gd name="T12" fmla="+- 0 8507 8507"/>
                <a:gd name="T13" fmla="*/ T12 w 91"/>
                <a:gd name="T14" fmla="+- 0 5794 5794"/>
                <a:gd name="T15" fmla="*/ 5794 h 132"/>
                <a:gd name="T16" fmla="+- 0 8544 8507"/>
                <a:gd name="T17" fmla="*/ T16 w 91"/>
                <a:gd name="T18" fmla="+- 0 5885 5794"/>
                <a:gd name="T19" fmla="*/ 5885 h 132"/>
                <a:gd name="T20" fmla="+- 0 8541 8507"/>
                <a:gd name="T21" fmla="*/ T20 w 91"/>
                <a:gd name="T22" fmla="+- 0 5894 5794"/>
                <a:gd name="T23" fmla="*/ 5894 h 132"/>
                <a:gd name="T24" fmla="+- 0 8537 8507"/>
                <a:gd name="T25" fmla="*/ T24 w 91"/>
                <a:gd name="T26" fmla="+- 0 5904 5794"/>
                <a:gd name="T27" fmla="*/ 5904 h 132"/>
                <a:gd name="T28" fmla="+- 0 8530 8507"/>
                <a:gd name="T29" fmla="*/ T28 w 91"/>
                <a:gd name="T30" fmla="+- 0 5910 5794"/>
                <a:gd name="T31" fmla="*/ 5910 h 132"/>
                <a:gd name="T32" fmla="+- 0 8517 8507"/>
                <a:gd name="T33" fmla="*/ T32 w 91"/>
                <a:gd name="T34" fmla="+- 0 5910 5794"/>
                <a:gd name="T35" fmla="*/ 5910 h 132"/>
                <a:gd name="T36" fmla="+- 0 8511 8507"/>
                <a:gd name="T37" fmla="*/ T36 w 91"/>
                <a:gd name="T38" fmla="+- 0 5909 5794"/>
                <a:gd name="T39" fmla="*/ 5909 h 132"/>
                <a:gd name="T40" fmla="+- 0 8511 8507"/>
                <a:gd name="T41" fmla="*/ T40 w 91"/>
                <a:gd name="T42" fmla="+- 0 5924 5794"/>
                <a:gd name="T43" fmla="*/ 5924 h 132"/>
                <a:gd name="T44" fmla="+- 0 8515 8507"/>
                <a:gd name="T45" fmla="*/ T44 w 91"/>
                <a:gd name="T46" fmla="+- 0 5925 5794"/>
                <a:gd name="T47" fmla="*/ 5925 h 132"/>
                <a:gd name="T48" fmla="+- 0 8519 8507"/>
                <a:gd name="T49" fmla="*/ T48 w 91"/>
                <a:gd name="T50" fmla="+- 0 5926 5794"/>
                <a:gd name="T51" fmla="*/ 5926 h 132"/>
                <a:gd name="T52" fmla="+- 0 8524 8507"/>
                <a:gd name="T53" fmla="*/ T52 w 91"/>
                <a:gd name="T54" fmla="+- 0 5926 5794"/>
                <a:gd name="T55" fmla="*/ 5926 h 132"/>
                <a:gd name="T56" fmla="+- 0 8529 8507"/>
                <a:gd name="T57" fmla="*/ T56 w 91"/>
                <a:gd name="T58" fmla="+- 0 5925 5794"/>
                <a:gd name="T59" fmla="*/ 5925 h 132"/>
                <a:gd name="T60" fmla="+- 0 8547 8507"/>
                <a:gd name="T61" fmla="*/ T60 w 91"/>
                <a:gd name="T62" fmla="+- 0 5917 5794"/>
                <a:gd name="T63" fmla="*/ 5917 h 132"/>
                <a:gd name="T64" fmla="+- 0 8559 8507"/>
                <a:gd name="T65" fmla="*/ T64 w 91"/>
                <a:gd name="T66" fmla="+- 0 5897 5794"/>
                <a:gd name="T67" fmla="*/ 5897 h 132"/>
                <a:gd name="T68" fmla="+- 0 8598 8507"/>
                <a:gd name="T69" fmla="*/ T68 w 91"/>
                <a:gd name="T70" fmla="+- 0 5794 5794"/>
                <a:gd name="T71" fmla="*/ 5794 h 132"/>
                <a:gd name="T72" fmla="+- 0 8577 8507"/>
                <a:gd name="T73" fmla="*/ T72 w 91"/>
                <a:gd name="T74" fmla="+- 0 5794 5794"/>
                <a:gd name="T75" fmla="*/ 5794 h 132"/>
                <a:gd name="T76" fmla="+- 0 8574 8507"/>
                <a:gd name="T77" fmla="*/ T76 w 91"/>
                <a:gd name="T78" fmla="+- 0 5802 5794"/>
                <a:gd name="T79" fmla="*/ 5802 h 132"/>
                <a:gd name="T80" fmla="+- 0 8565 8507"/>
                <a:gd name="T81" fmla="*/ T80 w 91"/>
                <a:gd name="T82" fmla="+- 0 5829 5794"/>
                <a:gd name="T83" fmla="*/ 5829 h 132"/>
                <a:gd name="T84" fmla="+- 0 8559 8507"/>
                <a:gd name="T85" fmla="*/ T84 w 91"/>
                <a:gd name="T86" fmla="+- 0 5847 5794"/>
                <a:gd name="T87" fmla="*/ 5847 h 132"/>
                <a:gd name="T88" fmla="+- 0 8556 8507"/>
                <a:gd name="T89" fmla="*/ T88 w 91"/>
                <a:gd name="T90" fmla="+- 0 5855 5794"/>
                <a:gd name="T91" fmla="*/ 5855 h 132"/>
                <a:gd name="T92" fmla="+- 0 8555 8507"/>
                <a:gd name="T93" fmla="*/ T92 w 91"/>
                <a:gd name="T94" fmla="+- 0 5860 5794"/>
                <a:gd name="T95" fmla="*/ 5860 h 132"/>
                <a:gd name="T96" fmla="+- 0 8553 8507"/>
                <a:gd name="T97" fmla="*/ T96 w 91"/>
                <a:gd name="T98" fmla="+- 0 5866 5794"/>
                <a:gd name="T99" fmla="*/ 5866 h 132"/>
                <a:gd name="T100" fmla="+- 0 8552 8507"/>
                <a:gd name="T101" fmla="*/ T100 w 91"/>
                <a:gd name="T102" fmla="+- 0 5860 5794"/>
                <a:gd name="T103" fmla="*/ 5860 h 132"/>
                <a:gd name="T104" fmla="+- 0 8550 8507"/>
                <a:gd name="T105" fmla="*/ T104 w 91"/>
                <a:gd name="T106" fmla="+- 0 5853 5794"/>
                <a:gd name="T107" fmla="*/ 5853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91" h="132">
                  <a:moveTo>
                    <a:pt x="43" y="59"/>
                  </a:moveTo>
                  <a:lnTo>
                    <a:pt x="40" y="51"/>
                  </a:lnTo>
                  <a:lnTo>
                    <a:pt x="22" y="0"/>
                  </a:lnTo>
                  <a:lnTo>
                    <a:pt x="0" y="0"/>
                  </a:lnTo>
                  <a:lnTo>
                    <a:pt x="37" y="91"/>
                  </a:lnTo>
                  <a:lnTo>
                    <a:pt x="34" y="100"/>
                  </a:lnTo>
                  <a:lnTo>
                    <a:pt x="30" y="110"/>
                  </a:lnTo>
                  <a:lnTo>
                    <a:pt x="23" y="116"/>
                  </a:lnTo>
                  <a:lnTo>
                    <a:pt x="10" y="116"/>
                  </a:lnTo>
                  <a:lnTo>
                    <a:pt x="4" y="115"/>
                  </a:lnTo>
                  <a:lnTo>
                    <a:pt x="4" y="130"/>
                  </a:lnTo>
                  <a:lnTo>
                    <a:pt x="8" y="131"/>
                  </a:lnTo>
                  <a:lnTo>
                    <a:pt x="12" y="132"/>
                  </a:lnTo>
                  <a:lnTo>
                    <a:pt x="17" y="132"/>
                  </a:lnTo>
                  <a:lnTo>
                    <a:pt x="22" y="131"/>
                  </a:lnTo>
                  <a:lnTo>
                    <a:pt x="40" y="123"/>
                  </a:lnTo>
                  <a:lnTo>
                    <a:pt x="52" y="103"/>
                  </a:lnTo>
                  <a:lnTo>
                    <a:pt x="91" y="0"/>
                  </a:lnTo>
                  <a:lnTo>
                    <a:pt x="70" y="0"/>
                  </a:lnTo>
                  <a:lnTo>
                    <a:pt x="67" y="8"/>
                  </a:lnTo>
                  <a:lnTo>
                    <a:pt x="58" y="35"/>
                  </a:lnTo>
                  <a:lnTo>
                    <a:pt x="52" y="53"/>
                  </a:lnTo>
                  <a:lnTo>
                    <a:pt x="49" y="61"/>
                  </a:lnTo>
                  <a:lnTo>
                    <a:pt x="48" y="66"/>
                  </a:lnTo>
                  <a:lnTo>
                    <a:pt x="46" y="72"/>
                  </a:lnTo>
                  <a:lnTo>
                    <a:pt x="45" y="66"/>
                  </a:lnTo>
                  <a:lnTo>
                    <a:pt x="43" y="5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2"/>
            <p:cNvSpPr>
              <a:spLocks/>
            </p:cNvSpPr>
            <p:nvPr/>
          </p:nvSpPr>
          <p:spPr bwMode="auto">
            <a:xfrm>
              <a:off x="8599" y="5764"/>
              <a:ext cx="63" cy="121"/>
            </a:xfrm>
            <a:custGeom>
              <a:avLst/>
              <a:gdLst>
                <a:gd name="T0" fmla="+- 0 8663 8599"/>
                <a:gd name="T1" fmla="*/ T0 w 63"/>
                <a:gd name="T2" fmla="+- 0 5764 5764"/>
                <a:gd name="T3" fmla="*/ 5764 h 121"/>
                <a:gd name="T4" fmla="+- 0 8644 8599"/>
                <a:gd name="T5" fmla="*/ T4 w 63"/>
                <a:gd name="T6" fmla="+- 0 5764 5764"/>
                <a:gd name="T7" fmla="*/ 5764 h 121"/>
                <a:gd name="T8" fmla="+- 0 8599 8599"/>
                <a:gd name="T9" fmla="*/ T8 w 63"/>
                <a:gd name="T10" fmla="+- 0 5885 5764"/>
                <a:gd name="T11" fmla="*/ 5885 h 121"/>
                <a:gd name="T12" fmla="+- 0 8618 8599"/>
                <a:gd name="T13" fmla="*/ T12 w 63"/>
                <a:gd name="T14" fmla="+- 0 5885 5764"/>
                <a:gd name="T15" fmla="*/ 5885 h 121"/>
                <a:gd name="T16" fmla="+- 0 8663 8599"/>
                <a:gd name="T17" fmla="*/ T16 w 63"/>
                <a:gd name="T18" fmla="+- 0 5764 5764"/>
                <a:gd name="T19" fmla="*/ 5764 h 121"/>
              </a:gdLst>
              <a:ahLst/>
              <a:cxnLst>
                <a:cxn ang="0">
                  <a:pos x="T1" y="T3"/>
                </a:cxn>
                <a:cxn ang="0">
                  <a:pos x="T5" y="T7"/>
                </a:cxn>
                <a:cxn ang="0">
                  <a:pos x="T9" y="T11"/>
                </a:cxn>
                <a:cxn ang="0">
                  <a:pos x="T13" y="T15"/>
                </a:cxn>
                <a:cxn ang="0">
                  <a:pos x="T17" y="T19"/>
                </a:cxn>
              </a:cxnLst>
              <a:rect l="0" t="0" r="r" b="b"/>
              <a:pathLst>
                <a:path w="63" h="121">
                  <a:moveTo>
                    <a:pt x="64" y="0"/>
                  </a:moveTo>
                  <a:lnTo>
                    <a:pt x="45" y="0"/>
                  </a:lnTo>
                  <a:lnTo>
                    <a:pt x="0" y="121"/>
                  </a:lnTo>
                  <a:lnTo>
                    <a:pt x="19" y="121"/>
                  </a:lnTo>
                  <a:lnTo>
                    <a:pt x="64"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3"/>
            <p:cNvSpPr>
              <a:spLocks/>
            </p:cNvSpPr>
            <p:nvPr/>
          </p:nvSpPr>
          <p:spPr bwMode="auto">
            <a:xfrm>
              <a:off x="8680" y="5764"/>
              <a:ext cx="124" cy="121"/>
            </a:xfrm>
            <a:custGeom>
              <a:avLst/>
              <a:gdLst>
                <a:gd name="T0" fmla="+- 0 8696 8680"/>
                <a:gd name="T1" fmla="*/ T0 w 124"/>
                <a:gd name="T2" fmla="+- 0 5784 5764"/>
                <a:gd name="T3" fmla="*/ 5784 h 121"/>
                <a:gd name="T4" fmla="+- 0 8697 8680"/>
                <a:gd name="T5" fmla="*/ T4 w 124"/>
                <a:gd name="T6" fmla="+- 0 5784 5764"/>
                <a:gd name="T7" fmla="*/ 5784 h 121"/>
                <a:gd name="T8" fmla="+- 0 8732 8680"/>
                <a:gd name="T9" fmla="*/ T8 w 124"/>
                <a:gd name="T10" fmla="+- 0 5885 5764"/>
                <a:gd name="T11" fmla="*/ 5885 h 121"/>
                <a:gd name="T12" fmla="+- 0 8750 8680"/>
                <a:gd name="T13" fmla="*/ T12 w 124"/>
                <a:gd name="T14" fmla="+- 0 5885 5764"/>
                <a:gd name="T15" fmla="*/ 5885 h 121"/>
                <a:gd name="T16" fmla="+- 0 8786 8680"/>
                <a:gd name="T17" fmla="*/ T16 w 124"/>
                <a:gd name="T18" fmla="+- 0 5784 5764"/>
                <a:gd name="T19" fmla="*/ 5784 h 121"/>
                <a:gd name="T20" fmla="+- 0 8786 8680"/>
                <a:gd name="T21" fmla="*/ T20 w 124"/>
                <a:gd name="T22" fmla="+- 0 5786 5764"/>
                <a:gd name="T23" fmla="*/ 5786 h 121"/>
                <a:gd name="T24" fmla="+- 0 8786 8680"/>
                <a:gd name="T25" fmla="*/ T24 w 124"/>
                <a:gd name="T26" fmla="+- 0 5792 5764"/>
                <a:gd name="T27" fmla="*/ 5792 h 121"/>
                <a:gd name="T28" fmla="+- 0 8786 8680"/>
                <a:gd name="T29" fmla="*/ T28 w 124"/>
                <a:gd name="T30" fmla="+- 0 5802 5764"/>
                <a:gd name="T31" fmla="*/ 5802 h 121"/>
                <a:gd name="T32" fmla="+- 0 8785 8680"/>
                <a:gd name="T33" fmla="*/ T32 w 124"/>
                <a:gd name="T34" fmla="+- 0 5811 5764"/>
                <a:gd name="T35" fmla="*/ 5811 h 121"/>
                <a:gd name="T36" fmla="+- 0 8785 8680"/>
                <a:gd name="T37" fmla="*/ T36 w 124"/>
                <a:gd name="T38" fmla="+- 0 5885 5764"/>
                <a:gd name="T39" fmla="*/ 5885 h 121"/>
                <a:gd name="T40" fmla="+- 0 8804 8680"/>
                <a:gd name="T41" fmla="*/ T40 w 124"/>
                <a:gd name="T42" fmla="+- 0 5885 5764"/>
                <a:gd name="T43" fmla="*/ 5885 h 121"/>
                <a:gd name="T44" fmla="+- 0 8804 8680"/>
                <a:gd name="T45" fmla="*/ T44 w 124"/>
                <a:gd name="T46" fmla="+- 0 5764 5764"/>
                <a:gd name="T47" fmla="*/ 5764 h 121"/>
                <a:gd name="T48" fmla="+- 0 8776 8680"/>
                <a:gd name="T49" fmla="*/ T48 w 124"/>
                <a:gd name="T50" fmla="+- 0 5764 5764"/>
                <a:gd name="T51" fmla="*/ 5764 h 121"/>
                <a:gd name="T52" fmla="+- 0 8742 8680"/>
                <a:gd name="T53" fmla="*/ T52 w 124"/>
                <a:gd name="T54" fmla="+- 0 5860 5764"/>
                <a:gd name="T55" fmla="*/ 5860 h 121"/>
                <a:gd name="T56" fmla="+- 0 8741 8680"/>
                <a:gd name="T57" fmla="*/ T56 w 124"/>
                <a:gd name="T58" fmla="+- 0 5860 5764"/>
                <a:gd name="T59" fmla="*/ 5860 h 121"/>
                <a:gd name="T60" fmla="+- 0 8708 8680"/>
                <a:gd name="T61" fmla="*/ T60 w 124"/>
                <a:gd name="T62" fmla="+- 0 5764 5764"/>
                <a:gd name="T63" fmla="*/ 5764 h 121"/>
                <a:gd name="T64" fmla="+- 0 8680 8680"/>
                <a:gd name="T65" fmla="*/ T64 w 124"/>
                <a:gd name="T66" fmla="+- 0 5764 5764"/>
                <a:gd name="T67" fmla="*/ 5764 h 121"/>
                <a:gd name="T68" fmla="+- 0 8680 8680"/>
                <a:gd name="T69" fmla="*/ T68 w 124"/>
                <a:gd name="T70" fmla="+- 0 5885 5764"/>
                <a:gd name="T71" fmla="*/ 5885 h 121"/>
                <a:gd name="T72" fmla="+- 0 8698 8680"/>
                <a:gd name="T73" fmla="*/ T72 w 124"/>
                <a:gd name="T74" fmla="+- 0 5885 5764"/>
                <a:gd name="T75" fmla="*/ 5885 h 121"/>
                <a:gd name="T76" fmla="+- 0 8698 8680"/>
                <a:gd name="T77" fmla="*/ T76 w 124"/>
                <a:gd name="T78" fmla="+- 0 5824 5764"/>
                <a:gd name="T79" fmla="*/ 5824 h 121"/>
                <a:gd name="T80" fmla="+- 0 8698 8680"/>
                <a:gd name="T81" fmla="*/ T80 w 124"/>
                <a:gd name="T82" fmla="+- 0 5805 5764"/>
                <a:gd name="T83" fmla="*/ 5805 h 121"/>
                <a:gd name="T84" fmla="+- 0 8696 8680"/>
                <a:gd name="T85" fmla="*/ T84 w 124"/>
                <a:gd name="T86" fmla="+- 0 5784 5764"/>
                <a:gd name="T87" fmla="*/ 578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124" h="121">
                  <a:moveTo>
                    <a:pt x="16" y="20"/>
                  </a:moveTo>
                  <a:lnTo>
                    <a:pt x="17" y="20"/>
                  </a:lnTo>
                  <a:lnTo>
                    <a:pt x="52" y="121"/>
                  </a:lnTo>
                  <a:lnTo>
                    <a:pt x="70" y="121"/>
                  </a:lnTo>
                  <a:lnTo>
                    <a:pt x="106" y="20"/>
                  </a:lnTo>
                  <a:lnTo>
                    <a:pt x="106" y="22"/>
                  </a:lnTo>
                  <a:lnTo>
                    <a:pt x="106" y="28"/>
                  </a:lnTo>
                  <a:lnTo>
                    <a:pt x="106" y="38"/>
                  </a:lnTo>
                  <a:lnTo>
                    <a:pt x="105" y="47"/>
                  </a:lnTo>
                  <a:lnTo>
                    <a:pt x="105" y="121"/>
                  </a:lnTo>
                  <a:lnTo>
                    <a:pt x="124" y="121"/>
                  </a:lnTo>
                  <a:lnTo>
                    <a:pt x="124" y="0"/>
                  </a:lnTo>
                  <a:lnTo>
                    <a:pt x="96" y="0"/>
                  </a:lnTo>
                  <a:lnTo>
                    <a:pt x="62" y="96"/>
                  </a:lnTo>
                  <a:lnTo>
                    <a:pt x="61" y="96"/>
                  </a:lnTo>
                  <a:lnTo>
                    <a:pt x="28" y="0"/>
                  </a:lnTo>
                  <a:lnTo>
                    <a:pt x="0" y="0"/>
                  </a:lnTo>
                  <a:lnTo>
                    <a:pt x="0" y="121"/>
                  </a:lnTo>
                  <a:lnTo>
                    <a:pt x="18" y="121"/>
                  </a:lnTo>
                  <a:lnTo>
                    <a:pt x="18" y="60"/>
                  </a:lnTo>
                  <a:lnTo>
                    <a:pt x="18" y="41"/>
                  </a:lnTo>
                  <a:lnTo>
                    <a:pt x="16" y="2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4"/>
            <p:cNvSpPr>
              <a:spLocks/>
            </p:cNvSpPr>
            <p:nvPr/>
          </p:nvSpPr>
          <p:spPr bwMode="auto">
            <a:xfrm>
              <a:off x="8828" y="5792"/>
              <a:ext cx="81" cy="95"/>
            </a:xfrm>
            <a:custGeom>
              <a:avLst/>
              <a:gdLst>
                <a:gd name="T0" fmla="+- 0 8888 8828"/>
                <a:gd name="T1" fmla="*/ T0 w 81"/>
                <a:gd name="T2" fmla="+- 0 5816 5792"/>
                <a:gd name="T3" fmla="*/ 5816 h 95"/>
                <a:gd name="T4" fmla="+- 0 8890 8828"/>
                <a:gd name="T5" fmla="*/ T4 w 81"/>
                <a:gd name="T6" fmla="+- 0 5822 5792"/>
                <a:gd name="T7" fmla="*/ 5822 h 95"/>
                <a:gd name="T8" fmla="+- 0 8890 8828"/>
                <a:gd name="T9" fmla="*/ T8 w 81"/>
                <a:gd name="T10" fmla="+- 0 5830 5792"/>
                <a:gd name="T11" fmla="*/ 5830 h 95"/>
                <a:gd name="T12" fmla="+- 0 8849 8828"/>
                <a:gd name="T13" fmla="*/ T12 w 81"/>
                <a:gd name="T14" fmla="+- 0 5830 5792"/>
                <a:gd name="T15" fmla="*/ 5830 h 95"/>
                <a:gd name="T16" fmla="+- 0 8849 8828"/>
                <a:gd name="T17" fmla="*/ T16 w 81"/>
                <a:gd name="T18" fmla="+- 0 5822 5792"/>
                <a:gd name="T19" fmla="*/ 5822 h 95"/>
                <a:gd name="T20" fmla="+- 0 8847 8828"/>
                <a:gd name="T21" fmla="*/ T20 w 81"/>
                <a:gd name="T22" fmla="+- 0 5796 5792"/>
                <a:gd name="T23" fmla="*/ 5796 h 95"/>
                <a:gd name="T24" fmla="+- 0 8840 8828"/>
                <a:gd name="T25" fmla="*/ T24 w 81"/>
                <a:gd name="T26" fmla="+- 0 5805 5792"/>
                <a:gd name="T27" fmla="*/ 5805 h 95"/>
                <a:gd name="T28" fmla="+- 0 8832 8828"/>
                <a:gd name="T29" fmla="*/ T28 w 81"/>
                <a:gd name="T30" fmla="+- 0 5813 5792"/>
                <a:gd name="T31" fmla="*/ 5813 h 95"/>
                <a:gd name="T32" fmla="+- 0 8828 8828"/>
                <a:gd name="T33" fmla="*/ T32 w 81"/>
                <a:gd name="T34" fmla="+- 0 5825 5792"/>
                <a:gd name="T35" fmla="*/ 5825 h 95"/>
                <a:gd name="T36" fmla="+- 0 8828 8828"/>
                <a:gd name="T37" fmla="*/ T36 w 81"/>
                <a:gd name="T38" fmla="+- 0 5855 5792"/>
                <a:gd name="T39" fmla="*/ 5855 h 95"/>
                <a:gd name="T40" fmla="+- 0 8832 8828"/>
                <a:gd name="T41" fmla="*/ T40 w 81"/>
                <a:gd name="T42" fmla="+- 0 5866 5792"/>
                <a:gd name="T43" fmla="*/ 5866 h 95"/>
                <a:gd name="T44" fmla="+- 0 8840 8828"/>
                <a:gd name="T45" fmla="*/ T44 w 81"/>
                <a:gd name="T46" fmla="+- 0 5874 5792"/>
                <a:gd name="T47" fmla="*/ 5874 h 95"/>
                <a:gd name="T48" fmla="+- 0 8848 8828"/>
                <a:gd name="T49" fmla="*/ T48 w 81"/>
                <a:gd name="T50" fmla="+- 0 5882 5792"/>
                <a:gd name="T51" fmla="*/ 5882 h 95"/>
                <a:gd name="T52" fmla="+- 0 8860 8828"/>
                <a:gd name="T53" fmla="*/ T52 w 81"/>
                <a:gd name="T54" fmla="+- 0 5887 5792"/>
                <a:gd name="T55" fmla="*/ 5887 h 95"/>
                <a:gd name="T56" fmla="+- 0 8880 8828"/>
                <a:gd name="T57" fmla="*/ T56 w 81"/>
                <a:gd name="T58" fmla="+- 0 5887 5792"/>
                <a:gd name="T59" fmla="*/ 5887 h 95"/>
                <a:gd name="T60" fmla="+- 0 8886 8828"/>
                <a:gd name="T61" fmla="*/ T60 w 81"/>
                <a:gd name="T62" fmla="+- 0 5886 5792"/>
                <a:gd name="T63" fmla="*/ 5886 h 95"/>
                <a:gd name="T64" fmla="+- 0 8890 8828"/>
                <a:gd name="T65" fmla="*/ T64 w 81"/>
                <a:gd name="T66" fmla="+- 0 5885 5792"/>
                <a:gd name="T67" fmla="*/ 5885 h 95"/>
                <a:gd name="T68" fmla="+- 0 8895 8828"/>
                <a:gd name="T69" fmla="*/ T68 w 81"/>
                <a:gd name="T70" fmla="+- 0 5884 5792"/>
                <a:gd name="T71" fmla="*/ 5884 h 95"/>
                <a:gd name="T72" fmla="+- 0 8900 8828"/>
                <a:gd name="T73" fmla="*/ T72 w 81"/>
                <a:gd name="T74" fmla="+- 0 5883 5792"/>
                <a:gd name="T75" fmla="*/ 5883 h 95"/>
                <a:gd name="T76" fmla="+- 0 8905 8828"/>
                <a:gd name="T77" fmla="*/ T76 w 81"/>
                <a:gd name="T78" fmla="+- 0 5880 5792"/>
                <a:gd name="T79" fmla="*/ 5880 h 95"/>
                <a:gd name="T80" fmla="+- 0 8905 8828"/>
                <a:gd name="T81" fmla="*/ T80 w 81"/>
                <a:gd name="T82" fmla="+- 0 5865 5792"/>
                <a:gd name="T83" fmla="*/ 5865 h 95"/>
                <a:gd name="T84" fmla="+- 0 8899 8828"/>
                <a:gd name="T85" fmla="*/ T84 w 81"/>
                <a:gd name="T86" fmla="+- 0 5867 5792"/>
                <a:gd name="T87" fmla="*/ 5867 h 95"/>
                <a:gd name="T88" fmla="+- 0 8894 8828"/>
                <a:gd name="T89" fmla="*/ T88 w 81"/>
                <a:gd name="T90" fmla="+- 0 5869 5792"/>
                <a:gd name="T91" fmla="*/ 5869 h 95"/>
                <a:gd name="T92" fmla="+- 0 8890 8828"/>
                <a:gd name="T93" fmla="*/ T92 w 81"/>
                <a:gd name="T94" fmla="+- 0 5870 5792"/>
                <a:gd name="T95" fmla="*/ 5870 h 95"/>
                <a:gd name="T96" fmla="+- 0 8885 8828"/>
                <a:gd name="T97" fmla="*/ T96 w 81"/>
                <a:gd name="T98" fmla="+- 0 5871 5792"/>
                <a:gd name="T99" fmla="*/ 5871 h 95"/>
                <a:gd name="T100" fmla="+- 0 8880 8828"/>
                <a:gd name="T101" fmla="*/ T100 w 81"/>
                <a:gd name="T102" fmla="+- 0 5871 5792"/>
                <a:gd name="T103" fmla="*/ 5871 h 95"/>
                <a:gd name="T104" fmla="+- 0 8866 8828"/>
                <a:gd name="T105" fmla="*/ T104 w 81"/>
                <a:gd name="T106" fmla="+- 0 5871 5792"/>
                <a:gd name="T107" fmla="*/ 5871 h 95"/>
                <a:gd name="T108" fmla="+- 0 8860 8828"/>
                <a:gd name="T109" fmla="*/ T108 w 81"/>
                <a:gd name="T110" fmla="+- 0 5869 5792"/>
                <a:gd name="T111" fmla="*/ 5869 h 95"/>
                <a:gd name="T112" fmla="+- 0 8856 8828"/>
                <a:gd name="T113" fmla="*/ T112 w 81"/>
                <a:gd name="T114" fmla="+- 0 5864 5792"/>
                <a:gd name="T115" fmla="*/ 5864 h 95"/>
                <a:gd name="T116" fmla="+- 0 8851 8828"/>
                <a:gd name="T117" fmla="*/ T116 w 81"/>
                <a:gd name="T118" fmla="+- 0 5859 5792"/>
                <a:gd name="T119" fmla="*/ 5859 h 95"/>
                <a:gd name="T120" fmla="+- 0 8849 8828"/>
                <a:gd name="T121" fmla="*/ T120 w 81"/>
                <a:gd name="T122" fmla="+- 0 5853 5792"/>
                <a:gd name="T123" fmla="*/ 5853 h 95"/>
                <a:gd name="T124" fmla="+- 0 8848 8828"/>
                <a:gd name="T125" fmla="*/ T124 w 81"/>
                <a:gd name="T126" fmla="+- 0 5844 5792"/>
                <a:gd name="T127" fmla="*/ 5844 h 95"/>
                <a:gd name="T128" fmla="+- 0 8909 8828"/>
                <a:gd name="T129" fmla="*/ T128 w 81"/>
                <a:gd name="T130" fmla="+- 0 5844 5792"/>
                <a:gd name="T131" fmla="*/ 5844 h 95"/>
                <a:gd name="T132" fmla="+- 0 8909 8828"/>
                <a:gd name="T133" fmla="*/ T132 w 81"/>
                <a:gd name="T134" fmla="+- 0 5820 5792"/>
                <a:gd name="T135" fmla="*/ 5820 h 95"/>
                <a:gd name="T136" fmla="+- 0 8906 8828"/>
                <a:gd name="T137" fmla="*/ T136 w 81"/>
                <a:gd name="T138" fmla="+- 0 5810 5792"/>
                <a:gd name="T139" fmla="*/ 5810 h 95"/>
                <a:gd name="T140" fmla="+- 0 8899 8828"/>
                <a:gd name="T141" fmla="*/ T140 w 81"/>
                <a:gd name="T142" fmla="+- 0 5803 5792"/>
                <a:gd name="T143" fmla="*/ 5803 h 95"/>
                <a:gd name="T144" fmla="+- 0 8892 8828"/>
                <a:gd name="T145" fmla="*/ T144 w 81"/>
                <a:gd name="T146" fmla="+- 0 5796 5792"/>
                <a:gd name="T147" fmla="*/ 5796 h 95"/>
                <a:gd name="T148" fmla="+- 0 8882 8828"/>
                <a:gd name="T149" fmla="*/ T148 w 81"/>
                <a:gd name="T150" fmla="+- 0 5792 5792"/>
                <a:gd name="T151" fmla="*/ 5792 h 95"/>
                <a:gd name="T152" fmla="+- 0 8870 8828"/>
                <a:gd name="T153" fmla="*/ T152 w 81"/>
                <a:gd name="T154" fmla="+- 0 5792 5792"/>
                <a:gd name="T155" fmla="*/ 5792 h 95"/>
                <a:gd name="T156" fmla="+- 0 8876 8828"/>
                <a:gd name="T157" fmla="*/ T156 w 81"/>
                <a:gd name="T158" fmla="+- 0 5807 5792"/>
                <a:gd name="T159" fmla="*/ 5807 h 95"/>
                <a:gd name="T160" fmla="+- 0 8881 8828"/>
                <a:gd name="T161" fmla="*/ T160 w 81"/>
                <a:gd name="T162" fmla="+- 0 5809 5792"/>
                <a:gd name="T163" fmla="*/ 5809 h 95"/>
                <a:gd name="T164" fmla="+- 0 8888 8828"/>
                <a:gd name="T165" fmla="*/ T164 w 81"/>
                <a:gd name="T166" fmla="+- 0 5816 5792"/>
                <a:gd name="T167" fmla="*/ 5816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81" h="95">
                  <a:moveTo>
                    <a:pt x="60" y="24"/>
                  </a:moveTo>
                  <a:lnTo>
                    <a:pt x="62" y="30"/>
                  </a:lnTo>
                  <a:lnTo>
                    <a:pt x="62" y="38"/>
                  </a:lnTo>
                  <a:lnTo>
                    <a:pt x="21" y="38"/>
                  </a:lnTo>
                  <a:lnTo>
                    <a:pt x="21" y="30"/>
                  </a:lnTo>
                  <a:lnTo>
                    <a:pt x="19" y="4"/>
                  </a:lnTo>
                  <a:lnTo>
                    <a:pt x="12" y="13"/>
                  </a:lnTo>
                  <a:lnTo>
                    <a:pt x="4" y="21"/>
                  </a:lnTo>
                  <a:lnTo>
                    <a:pt x="0" y="33"/>
                  </a:lnTo>
                  <a:lnTo>
                    <a:pt x="0" y="63"/>
                  </a:lnTo>
                  <a:lnTo>
                    <a:pt x="4" y="74"/>
                  </a:lnTo>
                  <a:lnTo>
                    <a:pt x="12" y="82"/>
                  </a:lnTo>
                  <a:lnTo>
                    <a:pt x="20" y="90"/>
                  </a:lnTo>
                  <a:lnTo>
                    <a:pt x="32" y="95"/>
                  </a:lnTo>
                  <a:lnTo>
                    <a:pt x="52" y="95"/>
                  </a:lnTo>
                  <a:lnTo>
                    <a:pt x="58" y="94"/>
                  </a:lnTo>
                  <a:lnTo>
                    <a:pt x="62" y="93"/>
                  </a:lnTo>
                  <a:lnTo>
                    <a:pt x="67" y="92"/>
                  </a:lnTo>
                  <a:lnTo>
                    <a:pt x="72" y="91"/>
                  </a:lnTo>
                  <a:lnTo>
                    <a:pt x="77" y="88"/>
                  </a:lnTo>
                  <a:lnTo>
                    <a:pt x="77" y="73"/>
                  </a:lnTo>
                  <a:lnTo>
                    <a:pt x="71" y="75"/>
                  </a:lnTo>
                  <a:lnTo>
                    <a:pt x="66" y="77"/>
                  </a:lnTo>
                  <a:lnTo>
                    <a:pt x="62" y="78"/>
                  </a:lnTo>
                  <a:lnTo>
                    <a:pt x="57" y="79"/>
                  </a:lnTo>
                  <a:lnTo>
                    <a:pt x="52" y="79"/>
                  </a:lnTo>
                  <a:lnTo>
                    <a:pt x="38" y="79"/>
                  </a:lnTo>
                  <a:lnTo>
                    <a:pt x="32" y="77"/>
                  </a:lnTo>
                  <a:lnTo>
                    <a:pt x="28" y="72"/>
                  </a:lnTo>
                  <a:lnTo>
                    <a:pt x="23" y="67"/>
                  </a:lnTo>
                  <a:lnTo>
                    <a:pt x="21" y="61"/>
                  </a:lnTo>
                  <a:lnTo>
                    <a:pt x="20" y="52"/>
                  </a:lnTo>
                  <a:lnTo>
                    <a:pt x="81" y="52"/>
                  </a:lnTo>
                  <a:lnTo>
                    <a:pt x="81" y="28"/>
                  </a:lnTo>
                  <a:lnTo>
                    <a:pt x="78" y="18"/>
                  </a:lnTo>
                  <a:lnTo>
                    <a:pt x="71" y="11"/>
                  </a:lnTo>
                  <a:lnTo>
                    <a:pt x="64" y="4"/>
                  </a:lnTo>
                  <a:lnTo>
                    <a:pt x="54" y="0"/>
                  </a:lnTo>
                  <a:lnTo>
                    <a:pt x="42" y="0"/>
                  </a:lnTo>
                  <a:lnTo>
                    <a:pt x="48" y="15"/>
                  </a:lnTo>
                  <a:lnTo>
                    <a:pt x="53" y="17"/>
                  </a:lnTo>
                  <a:lnTo>
                    <a:pt x="60" y="2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5"/>
            <p:cNvSpPr>
              <a:spLocks/>
            </p:cNvSpPr>
            <p:nvPr/>
          </p:nvSpPr>
          <p:spPr bwMode="auto">
            <a:xfrm>
              <a:off x="8828" y="5792"/>
              <a:ext cx="81" cy="95"/>
            </a:xfrm>
            <a:custGeom>
              <a:avLst/>
              <a:gdLst>
                <a:gd name="T0" fmla="+- 0 8870 8828"/>
                <a:gd name="T1" fmla="*/ T0 w 81"/>
                <a:gd name="T2" fmla="+- 0 5792 5792"/>
                <a:gd name="T3" fmla="*/ 5792 h 95"/>
                <a:gd name="T4" fmla="+- 0 8857 8828"/>
                <a:gd name="T5" fmla="*/ T4 w 81"/>
                <a:gd name="T6" fmla="+- 0 5792 5792"/>
                <a:gd name="T7" fmla="*/ 5792 h 95"/>
                <a:gd name="T8" fmla="+- 0 8847 8828"/>
                <a:gd name="T9" fmla="*/ T8 w 81"/>
                <a:gd name="T10" fmla="+- 0 5796 5792"/>
                <a:gd name="T11" fmla="*/ 5796 h 95"/>
                <a:gd name="T12" fmla="+- 0 8849 8828"/>
                <a:gd name="T13" fmla="*/ T12 w 81"/>
                <a:gd name="T14" fmla="+- 0 5822 5792"/>
                <a:gd name="T15" fmla="*/ 5822 h 95"/>
                <a:gd name="T16" fmla="+- 0 8852 8828"/>
                <a:gd name="T17" fmla="*/ T16 w 81"/>
                <a:gd name="T18" fmla="+- 0 5816 5792"/>
                <a:gd name="T19" fmla="*/ 5816 h 95"/>
                <a:gd name="T20" fmla="+- 0 8859 8828"/>
                <a:gd name="T21" fmla="*/ T20 w 81"/>
                <a:gd name="T22" fmla="+- 0 5809 5792"/>
                <a:gd name="T23" fmla="*/ 5809 h 95"/>
                <a:gd name="T24" fmla="+- 0 8864 8828"/>
                <a:gd name="T25" fmla="*/ T24 w 81"/>
                <a:gd name="T26" fmla="+- 0 5807 5792"/>
                <a:gd name="T27" fmla="*/ 5807 h 95"/>
                <a:gd name="T28" fmla="+- 0 8876 8828"/>
                <a:gd name="T29" fmla="*/ T28 w 81"/>
                <a:gd name="T30" fmla="+- 0 5807 5792"/>
                <a:gd name="T31" fmla="*/ 5807 h 95"/>
                <a:gd name="T32" fmla="+- 0 8870 8828"/>
                <a:gd name="T33" fmla="*/ T32 w 81"/>
                <a:gd name="T34" fmla="+- 0 5792 5792"/>
                <a:gd name="T35" fmla="*/ 5792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81" h="95">
                  <a:moveTo>
                    <a:pt x="42" y="0"/>
                  </a:moveTo>
                  <a:lnTo>
                    <a:pt x="29" y="0"/>
                  </a:lnTo>
                  <a:lnTo>
                    <a:pt x="19" y="4"/>
                  </a:lnTo>
                  <a:lnTo>
                    <a:pt x="21" y="30"/>
                  </a:lnTo>
                  <a:lnTo>
                    <a:pt x="24" y="24"/>
                  </a:lnTo>
                  <a:lnTo>
                    <a:pt x="31" y="17"/>
                  </a:lnTo>
                  <a:lnTo>
                    <a:pt x="36" y="15"/>
                  </a:lnTo>
                  <a:lnTo>
                    <a:pt x="48" y="15"/>
                  </a:lnTo>
                  <a:lnTo>
                    <a:pt x="42"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46"/>
            <p:cNvSpPr>
              <a:spLocks/>
            </p:cNvSpPr>
            <p:nvPr/>
          </p:nvSpPr>
          <p:spPr bwMode="auto">
            <a:xfrm>
              <a:off x="8931" y="5792"/>
              <a:ext cx="135" cy="93"/>
            </a:xfrm>
            <a:custGeom>
              <a:avLst/>
              <a:gdLst>
                <a:gd name="T0" fmla="+- 0 8951 8931"/>
                <a:gd name="T1" fmla="*/ T0 w 135"/>
                <a:gd name="T2" fmla="+- 0 5885 5792"/>
                <a:gd name="T3" fmla="*/ 5885 h 93"/>
                <a:gd name="T4" fmla="+- 0 8951 8931"/>
                <a:gd name="T5" fmla="*/ T4 w 135"/>
                <a:gd name="T6" fmla="+- 0 5828 5792"/>
                <a:gd name="T7" fmla="*/ 5828 h 93"/>
                <a:gd name="T8" fmla="+- 0 8952 8931"/>
                <a:gd name="T9" fmla="*/ T8 w 135"/>
                <a:gd name="T10" fmla="+- 0 5820 5792"/>
                <a:gd name="T11" fmla="*/ 5820 h 93"/>
                <a:gd name="T12" fmla="+- 0 8956 8931"/>
                <a:gd name="T13" fmla="*/ T12 w 135"/>
                <a:gd name="T14" fmla="+- 0 5815 5792"/>
                <a:gd name="T15" fmla="*/ 5815 h 93"/>
                <a:gd name="T16" fmla="+- 0 8959 8931"/>
                <a:gd name="T17" fmla="*/ T16 w 135"/>
                <a:gd name="T18" fmla="+- 0 5810 5792"/>
                <a:gd name="T19" fmla="*/ 5810 h 93"/>
                <a:gd name="T20" fmla="+- 0 8965 8931"/>
                <a:gd name="T21" fmla="*/ T20 w 135"/>
                <a:gd name="T22" fmla="+- 0 5808 5792"/>
                <a:gd name="T23" fmla="*/ 5808 h 93"/>
                <a:gd name="T24" fmla="+- 0 8978 8931"/>
                <a:gd name="T25" fmla="*/ T24 w 135"/>
                <a:gd name="T26" fmla="+- 0 5808 5792"/>
                <a:gd name="T27" fmla="*/ 5808 h 93"/>
                <a:gd name="T28" fmla="+- 0 8982 8931"/>
                <a:gd name="T29" fmla="*/ T28 w 135"/>
                <a:gd name="T30" fmla="+- 0 5810 5792"/>
                <a:gd name="T31" fmla="*/ 5810 h 93"/>
                <a:gd name="T32" fmla="+- 0 8987 8931"/>
                <a:gd name="T33" fmla="*/ T32 w 135"/>
                <a:gd name="T34" fmla="+- 0 5816 5792"/>
                <a:gd name="T35" fmla="*/ 5816 h 93"/>
                <a:gd name="T36" fmla="+- 0 8989 8931"/>
                <a:gd name="T37" fmla="*/ T36 w 135"/>
                <a:gd name="T38" fmla="+- 0 5822 5792"/>
                <a:gd name="T39" fmla="*/ 5822 h 93"/>
                <a:gd name="T40" fmla="+- 0 8989 8931"/>
                <a:gd name="T41" fmla="*/ T40 w 135"/>
                <a:gd name="T42" fmla="+- 0 5885 5792"/>
                <a:gd name="T43" fmla="*/ 5885 h 93"/>
                <a:gd name="T44" fmla="+- 0 9008 8931"/>
                <a:gd name="T45" fmla="*/ T44 w 135"/>
                <a:gd name="T46" fmla="+- 0 5885 5792"/>
                <a:gd name="T47" fmla="*/ 5885 h 93"/>
                <a:gd name="T48" fmla="+- 0 9008 8931"/>
                <a:gd name="T49" fmla="*/ T48 w 135"/>
                <a:gd name="T50" fmla="+- 0 5827 5792"/>
                <a:gd name="T51" fmla="*/ 5827 h 93"/>
                <a:gd name="T52" fmla="+- 0 9010 8931"/>
                <a:gd name="T53" fmla="*/ T52 w 135"/>
                <a:gd name="T54" fmla="+- 0 5820 5792"/>
                <a:gd name="T55" fmla="*/ 5820 h 93"/>
                <a:gd name="T56" fmla="+- 0 9013 8931"/>
                <a:gd name="T57" fmla="*/ T56 w 135"/>
                <a:gd name="T58" fmla="+- 0 5815 5792"/>
                <a:gd name="T59" fmla="*/ 5815 h 93"/>
                <a:gd name="T60" fmla="+- 0 9017 8931"/>
                <a:gd name="T61" fmla="*/ T60 w 135"/>
                <a:gd name="T62" fmla="+- 0 5810 5792"/>
                <a:gd name="T63" fmla="*/ 5810 h 93"/>
                <a:gd name="T64" fmla="+- 0 9023 8931"/>
                <a:gd name="T65" fmla="*/ T64 w 135"/>
                <a:gd name="T66" fmla="+- 0 5808 5792"/>
                <a:gd name="T67" fmla="*/ 5808 h 93"/>
                <a:gd name="T68" fmla="+- 0 9036 8931"/>
                <a:gd name="T69" fmla="*/ T68 w 135"/>
                <a:gd name="T70" fmla="+- 0 5808 5792"/>
                <a:gd name="T71" fmla="*/ 5808 h 93"/>
                <a:gd name="T72" fmla="+- 0 9040 8931"/>
                <a:gd name="T73" fmla="*/ T72 w 135"/>
                <a:gd name="T74" fmla="+- 0 5810 5792"/>
                <a:gd name="T75" fmla="*/ 5810 h 93"/>
                <a:gd name="T76" fmla="+- 0 9045 8931"/>
                <a:gd name="T77" fmla="*/ T76 w 135"/>
                <a:gd name="T78" fmla="+- 0 5816 5792"/>
                <a:gd name="T79" fmla="*/ 5816 h 93"/>
                <a:gd name="T80" fmla="+- 0 9046 8931"/>
                <a:gd name="T81" fmla="*/ T80 w 135"/>
                <a:gd name="T82" fmla="+- 0 5822 5792"/>
                <a:gd name="T83" fmla="*/ 5822 h 93"/>
                <a:gd name="T84" fmla="+- 0 9046 8931"/>
                <a:gd name="T85" fmla="*/ T84 w 135"/>
                <a:gd name="T86" fmla="+- 0 5885 5792"/>
                <a:gd name="T87" fmla="*/ 5885 h 93"/>
                <a:gd name="T88" fmla="+- 0 9066 8931"/>
                <a:gd name="T89" fmla="*/ T88 w 135"/>
                <a:gd name="T90" fmla="+- 0 5885 5792"/>
                <a:gd name="T91" fmla="*/ 5885 h 93"/>
                <a:gd name="T92" fmla="+- 0 9066 8931"/>
                <a:gd name="T93" fmla="*/ T92 w 135"/>
                <a:gd name="T94" fmla="+- 0 5814 5792"/>
                <a:gd name="T95" fmla="*/ 5814 h 93"/>
                <a:gd name="T96" fmla="+- 0 9063 8931"/>
                <a:gd name="T97" fmla="*/ T96 w 135"/>
                <a:gd name="T98" fmla="+- 0 5806 5792"/>
                <a:gd name="T99" fmla="*/ 5806 h 93"/>
                <a:gd name="T100" fmla="+- 0 9058 8931"/>
                <a:gd name="T101" fmla="*/ T100 w 135"/>
                <a:gd name="T102" fmla="+- 0 5800 5792"/>
                <a:gd name="T103" fmla="*/ 5800 h 93"/>
                <a:gd name="T104" fmla="+- 0 9053 8931"/>
                <a:gd name="T105" fmla="*/ T104 w 135"/>
                <a:gd name="T106" fmla="+- 0 5795 5792"/>
                <a:gd name="T107" fmla="*/ 5795 h 93"/>
                <a:gd name="T108" fmla="+- 0 9045 8931"/>
                <a:gd name="T109" fmla="*/ T108 w 135"/>
                <a:gd name="T110" fmla="+- 0 5792 5792"/>
                <a:gd name="T111" fmla="*/ 5792 h 93"/>
                <a:gd name="T112" fmla="+- 0 9028 8931"/>
                <a:gd name="T113" fmla="*/ T112 w 135"/>
                <a:gd name="T114" fmla="+- 0 5792 5792"/>
                <a:gd name="T115" fmla="*/ 5792 h 93"/>
                <a:gd name="T116" fmla="+- 0 9023 8931"/>
                <a:gd name="T117" fmla="*/ T116 w 135"/>
                <a:gd name="T118" fmla="+- 0 5793 5792"/>
                <a:gd name="T119" fmla="*/ 5793 h 93"/>
                <a:gd name="T120" fmla="+- 0 9018 8931"/>
                <a:gd name="T121" fmla="*/ T120 w 135"/>
                <a:gd name="T122" fmla="+- 0 5796 5792"/>
                <a:gd name="T123" fmla="*/ 5796 h 93"/>
                <a:gd name="T124" fmla="+- 0 9013 8931"/>
                <a:gd name="T125" fmla="*/ T124 w 135"/>
                <a:gd name="T126" fmla="+- 0 5798 5792"/>
                <a:gd name="T127" fmla="*/ 5798 h 93"/>
                <a:gd name="T128" fmla="+- 0 9009 8931"/>
                <a:gd name="T129" fmla="*/ T128 w 135"/>
                <a:gd name="T130" fmla="+- 0 5802 5792"/>
                <a:gd name="T131" fmla="*/ 5802 h 93"/>
                <a:gd name="T132" fmla="+- 0 9006 8931"/>
                <a:gd name="T133" fmla="*/ T132 w 135"/>
                <a:gd name="T134" fmla="+- 0 5806 5792"/>
                <a:gd name="T135" fmla="*/ 5806 h 93"/>
                <a:gd name="T136" fmla="+- 0 9005 8931"/>
                <a:gd name="T137" fmla="*/ T136 w 135"/>
                <a:gd name="T138" fmla="+- 0 5806 5792"/>
                <a:gd name="T139" fmla="*/ 5806 h 93"/>
                <a:gd name="T140" fmla="+- 0 9000 8931"/>
                <a:gd name="T141" fmla="*/ T140 w 135"/>
                <a:gd name="T142" fmla="+- 0 5797 5792"/>
                <a:gd name="T143" fmla="*/ 5797 h 93"/>
                <a:gd name="T144" fmla="+- 0 8991 8931"/>
                <a:gd name="T145" fmla="*/ T144 w 135"/>
                <a:gd name="T146" fmla="+- 0 5792 5792"/>
                <a:gd name="T147" fmla="*/ 5792 h 93"/>
                <a:gd name="T148" fmla="+- 0 8971 8931"/>
                <a:gd name="T149" fmla="*/ T148 w 135"/>
                <a:gd name="T150" fmla="+- 0 5792 5792"/>
                <a:gd name="T151" fmla="*/ 5792 h 93"/>
                <a:gd name="T152" fmla="+- 0 8966 8931"/>
                <a:gd name="T153" fmla="*/ T152 w 135"/>
                <a:gd name="T154" fmla="+- 0 5793 5792"/>
                <a:gd name="T155" fmla="*/ 5793 h 93"/>
                <a:gd name="T156" fmla="+- 0 8961 8931"/>
                <a:gd name="T157" fmla="*/ T156 w 135"/>
                <a:gd name="T158" fmla="+- 0 5796 5792"/>
                <a:gd name="T159" fmla="*/ 5796 h 93"/>
                <a:gd name="T160" fmla="+- 0 8956 8931"/>
                <a:gd name="T161" fmla="*/ T160 w 135"/>
                <a:gd name="T162" fmla="+- 0 5798 5792"/>
                <a:gd name="T163" fmla="*/ 5798 h 93"/>
                <a:gd name="T164" fmla="+- 0 8953 8931"/>
                <a:gd name="T165" fmla="*/ T164 w 135"/>
                <a:gd name="T166" fmla="+- 0 5801 5792"/>
                <a:gd name="T167" fmla="*/ 5801 h 93"/>
                <a:gd name="T168" fmla="+- 0 8950 8931"/>
                <a:gd name="T169" fmla="*/ T168 w 135"/>
                <a:gd name="T170" fmla="+- 0 5806 5792"/>
                <a:gd name="T171" fmla="*/ 5806 h 93"/>
                <a:gd name="T172" fmla="+- 0 8949 8931"/>
                <a:gd name="T173" fmla="*/ T172 w 135"/>
                <a:gd name="T174" fmla="+- 0 5806 5792"/>
                <a:gd name="T175" fmla="*/ 5806 h 93"/>
                <a:gd name="T176" fmla="+- 0 8947 8931"/>
                <a:gd name="T177" fmla="*/ T176 w 135"/>
                <a:gd name="T178" fmla="+- 0 5794 5792"/>
                <a:gd name="T179" fmla="*/ 5794 h 93"/>
                <a:gd name="T180" fmla="+- 0 8931 8931"/>
                <a:gd name="T181" fmla="*/ T180 w 135"/>
                <a:gd name="T182" fmla="+- 0 5794 5792"/>
                <a:gd name="T183" fmla="*/ 5794 h 93"/>
                <a:gd name="T184" fmla="+- 0 8931 8931"/>
                <a:gd name="T185" fmla="*/ T184 w 135"/>
                <a:gd name="T186" fmla="+- 0 5885 5792"/>
                <a:gd name="T187" fmla="*/ 5885 h 93"/>
                <a:gd name="T188" fmla="+- 0 8951 8931"/>
                <a:gd name="T189" fmla="*/ T188 w 135"/>
                <a:gd name="T190" fmla="+- 0 5885 5792"/>
                <a:gd name="T191" fmla="*/ 5885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135" h="93">
                  <a:moveTo>
                    <a:pt x="20" y="93"/>
                  </a:moveTo>
                  <a:lnTo>
                    <a:pt x="20" y="36"/>
                  </a:lnTo>
                  <a:lnTo>
                    <a:pt x="21" y="28"/>
                  </a:lnTo>
                  <a:lnTo>
                    <a:pt x="25" y="23"/>
                  </a:lnTo>
                  <a:lnTo>
                    <a:pt x="28" y="18"/>
                  </a:lnTo>
                  <a:lnTo>
                    <a:pt x="34" y="16"/>
                  </a:lnTo>
                  <a:lnTo>
                    <a:pt x="47" y="16"/>
                  </a:lnTo>
                  <a:lnTo>
                    <a:pt x="51" y="18"/>
                  </a:lnTo>
                  <a:lnTo>
                    <a:pt x="56" y="24"/>
                  </a:lnTo>
                  <a:lnTo>
                    <a:pt x="58" y="30"/>
                  </a:lnTo>
                  <a:lnTo>
                    <a:pt x="58" y="93"/>
                  </a:lnTo>
                  <a:lnTo>
                    <a:pt x="77" y="93"/>
                  </a:lnTo>
                  <a:lnTo>
                    <a:pt x="77" y="35"/>
                  </a:lnTo>
                  <a:lnTo>
                    <a:pt x="79" y="28"/>
                  </a:lnTo>
                  <a:lnTo>
                    <a:pt x="82" y="23"/>
                  </a:lnTo>
                  <a:lnTo>
                    <a:pt x="86" y="18"/>
                  </a:lnTo>
                  <a:lnTo>
                    <a:pt x="92" y="16"/>
                  </a:lnTo>
                  <a:lnTo>
                    <a:pt x="105" y="16"/>
                  </a:lnTo>
                  <a:lnTo>
                    <a:pt x="109" y="18"/>
                  </a:lnTo>
                  <a:lnTo>
                    <a:pt x="114" y="24"/>
                  </a:lnTo>
                  <a:lnTo>
                    <a:pt x="115" y="30"/>
                  </a:lnTo>
                  <a:lnTo>
                    <a:pt x="115" y="93"/>
                  </a:lnTo>
                  <a:lnTo>
                    <a:pt x="135" y="93"/>
                  </a:lnTo>
                  <a:lnTo>
                    <a:pt x="135" y="22"/>
                  </a:lnTo>
                  <a:lnTo>
                    <a:pt x="132" y="14"/>
                  </a:lnTo>
                  <a:lnTo>
                    <a:pt x="127" y="8"/>
                  </a:lnTo>
                  <a:lnTo>
                    <a:pt x="122" y="3"/>
                  </a:lnTo>
                  <a:lnTo>
                    <a:pt x="114" y="0"/>
                  </a:lnTo>
                  <a:lnTo>
                    <a:pt x="97" y="0"/>
                  </a:lnTo>
                  <a:lnTo>
                    <a:pt x="92" y="1"/>
                  </a:lnTo>
                  <a:lnTo>
                    <a:pt x="87" y="4"/>
                  </a:lnTo>
                  <a:lnTo>
                    <a:pt x="82" y="6"/>
                  </a:lnTo>
                  <a:lnTo>
                    <a:pt x="78" y="10"/>
                  </a:lnTo>
                  <a:lnTo>
                    <a:pt x="75" y="14"/>
                  </a:lnTo>
                  <a:lnTo>
                    <a:pt x="74" y="14"/>
                  </a:lnTo>
                  <a:lnTo>
                    <a:pt x="69" y="5"/>
                  </a:lnTo>
                  <a:lnTo>
                    <a:pt x="60" y="0"/>
                  </a:lnTo>
                  <a:lnTo>
                    <a:pt x="40" y="0"/>
                  </a:lnTo>
                  <a:lnTo>
                    <a:pt x="35" y="1"/>
                  </a:lnTo>
                  <a:lnTo>
                    <a:pt x="30" y="4"/>
                  </a:lnTo>
                  <a:lnTo>
                    <a:pt x="25" y="6"/>
                  </a:lnTo>
                  <a:lnTo>
                    <a:pt x="22" y="9"/>
                  </a:lnTo>
                  <a:lnTo>
                    <a:pt x="19" y="14"/>
                  </a:lnTo>
                  <a:lnTo>
                    <a:pt x="18" y="14"/>
                  </a:lnTo>
                  <a:lnTo>
                    <a:pt x="16" y="2"/>
                  </a:lnTo>
                  <a:lnTo>
                    <a:pt x="0" y="2"/>
                  </a:lnTo>
                  <a:lnTo>
                    <a:pt x="0" y="93"/>
                  </a:lnTo>
                  <a:lnTo>
                    <a:pt x="20"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7"/>
            <p:cNvSpPr>
              <a:spLocks/>
            </p:cNvSpPr>
            <p:nvPr/>
          </p:nvSpPr>
          <p:spPr bwMode="auto">
            <a:xfrm>
              <a:off x="9093" y="5757"/>
              <a:ext cx="83" cy="130"/>
            </a:xfrm>
            <a:custGeom>
              <a:avLst/>
              <a:gdLst>
                <a:gd name="T0" fmla="+- 0 9112 9093"/>
                <a:gd name="T1" fmla="*/ T0 w 83"/>
                <a:gd name="T2" fmla="+- 0 5757 5757"/>
                <a:gd name="T3" fmla="*/ 5757 h 130"/>
                <a:gd name="T4" fmla="+- 0 9093 9093"/>
                <a:gd name="T5" fmla="*/ T4 w 83"/>
                <a:gd name="T6" fmla="+- 0 5757 5757"/>
                <a:gd name="T7" fmla="*/ 5757 h 130"/>
                <a:gd name="T8" fmla="+- 0 9093 9093"/>
                <a:gd name="T9" fmla="*/ T8 w 83"/>
                <a:gd name="T10" fmla="+- 0 5885 5757"/>
                <a:gd name="T11" fmla="*/ 5885 h 130"/>
                <a:gd name="T12" fmla="+- 0 9107 9093"/>
                <a:gd name="T13" fmla="*/ T12 w 83"/>
                <a:gd name="T14" fmla="+- 0 5885 5757"/>
                <a:gd name="T15" fmla="*/ 5885 h 130"/>
                <a:gd name="T16" fmla="+- 0 9111 9093"/>
                <a:gd name="T17" fmla="*/ T16 w 83"/>
                <a:gd name="T18" fmla="+- 0 5874 5757"/>
                <a:gd name="T19" fmla="*/ 5874 h 130"/>
                <a:gd name="T20" fmla="+- 0 9112 9093"/>
                <a:gd name="T21" fmla="*/ T20 w 83"/>
                <a:gd name="T22" fmla="+- 0 5874 5757"/>
                <a:gd name="T23" fmla="*/ 5874 h 130"/>
                <a:gd name="T24" fmla="+- 0 9112 9093"/>
                <a:gd name="T25" fmla="*/ T24 w 83"/>
                <a:gd name="T26" fmla="+- 0 5806 5757"/>
                <a:gd name="T27" fmla="*/ 5806 h 130"/>
                <a:gd name="T28" fmla="+- 0 9112 9093"/>
                <a:gd name="T29" fmla="*/ T28 w 83"/>
                <a:gd name="T30" fmla="+- 0 5806 5757"/>
                <a:gd name="T31" fmla="*/ 5806 h 130"/>
                <a:gd name="T32" fmla="+- 0 9112 9093"/>
                <a:gd name="T33" fmla="*/ T32 w 83"/>
                <a:gd name="T34" fmla="+- 0 5802 5757"/>
                <a:gd name="T35" fmla="*/ 5802 h 130"/>
                <a:gd name="T36" fmla="+- 0 9112 9093"/>
                <a:gd name="T37" fmla="*/ T36 w 83"/>
                <a:gd name="T38" fmla="+- 0 5797 5757"/>
                <a:gd name="T39" fmla="*/ 5797 h 130"/>
                <a:gd name="T40" fmla="+- 0 9112 9093"/>
                <a:gd name="T41" fmla="*/ T40 w 83"/>
                <a:gd name="T42" fmla="+- 0 5793 5757"/>
                <a:gd name="T43" fmla="*/ 5793 h 130"/>
                <a:gd name="T44" fmla="+- 0 9112 9093"/>
                <a:gd name="T45" fmla="*/ T44 w 83"/>
                <a:gd name="T46" fmla="+- 0 5757 5757"/>
                <a:gd name="T47" fmla="*/ 5757 h 1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3" h="130">
                  <a:moveTo>
                    <a:pt x="19" y="0"/>
                  </a:moveTo>
                  <a:lnTo>
                    <a:pt x="0" y="0"/>
                  </a:lnTo>
                  <a:lnTo>
                    <a:pt x="0" y="128"/>
                  </a:lnTo>
                  <a:lnTo>
                    <a:pt x="14" y="128"/>
                  </a:lnTo>
                  <a:lnTo>
                    <a:pt x="18" y="117"/>
                  </a:lnTo>
                  <a:lnTo>
                    <a:pt x="19" y="117"/>
                  </a:lnTo>
                  <a:lnTo>
                    <a:pt x="19" y="49"/>
                  </a:lnTo>
                  <a:lnTo>
                    <a:pt x="19" y="45"/>
                  </a:lnTo>
                  <a:lnTo>
                    <a:pt x="19" y="40"/>
                  </a:lnTo>
                  <a:lnTo>
                    <a:pt x="19" y="36"/>
                  </a:lnTo>
                  <a:lnTo>
                    <a:pt x="19"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8"/>
            <p:cNvSpPr>
              <a:spLocks/>
            </p:cNvSpPr>
            <p:nvPr/>
          </p:nvSpPr>
          <p:spPr bwMode="auto">
            <a:xfrm>
              <a:off x="9093" y="5757"/>
              <a:ext cx="83" cy="130"/>
            </a:xfrm>
            <a:custGeom>
              <a:avLst/>
              <a:gdLst>
                <a:gd name="T0" fmla="+- 0 9119 9093"/>
                <a:gd name="T1" fmla="*/ T0 w 83"/>
                <a:gd name="T2" fmla="+- 0 5882 5757"/>
                <a:gd name="T3" fmla="*/ 5882 h 130"/>
                <a:gd name="T4" fmla="+- 0 9128 9093"/>
                <a:gd name="T5" fmla="*/ T4 w 83"/>
                <a:gd name="T6" fmla="+- 0 5887 5757"/>
                <a:gd name="T7" fmla="*/ 5887 h 130"/>
                <a:gd name="T8" fmla="+- 0 9151 9093"/>
                <a:gd name="T9" fmla="*/ T8 w 83"/>
                <a:gd name="T10" fmla="+- 0 5887 5757"/>
                <a:gd name="T11" fmla="*/ 5887 h 130"/>
                <a:gd name="T12" fmla="+- 0 9160 9093"/>
                <a:gd name="T13" fmla="*/ T12 w 83"/>
                <a:gd name="T14" fmla="+- 0 5882 5757"/>
                <a:gd name="T15" fmla="*/ 5882 h 130"/>
                <a:gd name="T16" fmla="+- 0 9166 9093"/>
                <a:gd name="T17" fmla="*/ T16 w 83"/>
                <a:gd name="T18" fmla="+- 0 5874 5757"/>
                <a:gd name="T19" fmla="*/ 5874 h 130"/>
                <a:gd name="T20" fmla="+- 0 9173 9093"/>
                <a:gd name="T21" fmla="*/ T20 w 83"/>
                <a:gd name="T22" fmla="+- 0 5866 5757"/>
                <a:gd name="T23" fmla="*/ 5866 h 130"/>
                <a:gd name="T24" fmla="+- 0 9176 9093"/>
                <a:gd name="T25" fmla="*/ T24 w 83"/>
                <a:gd name="T26" fmla="+- 0 5854 5757"/>
                <a:gd name="T27" fmla="*/ 5854 h 130"/>
                <a:gd name="T28" fmla="+- 0 9176 9093"/>
                <a:gd name="T29" fmla="*/ T28 w 83"/>
                <a:gd name="T30" fmla="+- 0 5824 5757"/>
                <a:gd name="T31" fmla="*/ 5824 h 130"/>
                <a:gd name="T32" fmla="+- 0 9173 9093"/>
                <a:gd name="T33" fmla="*/ T32 w 83"/>
                <a:gd name="T34" fmla="+- 0 5813 5757"/>
                <a:gd name="T35" fmla="*/ 5813 h 130"/>
                <a:gd name="T36" fmla="+- 0 9166 9093"/>
                <a:gd name="T37" fmla="*/ T36 w 83"/>
                <a:gd name="T38" fmla="+- 0 5804 5757"/>
                <a:gd name="T39" fmla="*/ 5804 h 130"/>
                <a:gd name="T40" fmla="+- 0 9160 9093"/>
                <a:gd name="T41" fmla="*/ T40 w 83"/>
                <a:gd name="T42" fmla="+- 0 5796 5757"/>
                <a:gd name="T43" fmla="*/ 5796 h 130"/>
                <a:gd name="T44" fmla="+- 0 9151 9093"/>
                <a:gd name="T45" fmla="*/ T44 w 83"/>
                <a:gd name="T46" fmla="+- 0 5792 5757"/>
                <a:gd name="T47" fmla="*/ 5792 h 130"/>
                <a:gd name="T48" fmla="+- 0 9128 9093"/>
                <a:gd name="T49" fmla="*/ T48 w 83"/>
                <a:gd name="T50" fmla="+- 0 5792 5757"/>
                <a:gd name="T51" fmla="*/ 5792 h 130"/>
                <a:gd name="T52" fmla="+- 0 9118 9093"/>
                <a:gd name="T53" fmla="*/ T52 w 83"/>
                <a:gd name="T54" fmla="+- 0 5797 5757"/>
                <a:gd name="T55" fmla="*/ 5797 h 130"/>
                <a:gd name="T56" fmla="+- 0 9112 9093"/>
                <a:gd name="T57" fmla="*/ T56 w 83"/>
                <a:gd name="T58" fmla="+- 0 5806 5757"/>
                <a:gd name="T59" fmla="*/ 5806 h 130"/>
                <a:gd name="T60" fmla="+- 0 9112 9093"/>
                <a:gd name="T61" fmla="*/ T60 w 83"/>
                <a:gd name="T62" fmla="+- 0 5839 5757"/>
                <a:gd name="T63" fmla="*/ 5839 h 130"/>
                <a:gd name="T64" fmla="+- 0 9112 9093"/>
                <a:gd name="T65" fmla="*/ T64 w 83"/>
                <a:gd name="T66" fmla="+- 0 5827 5757"/>
                <a:gd name="T67" fmla="*/ 5827 h 130"/>
                <a:gd name="T68" fmla="+- 0 9114 9093"/>
                <a:gd name="T69" fmla="*/ T68 w 83"/>
                <a:gd name="T70" fmla="+- 0 5819 5757"/>
                <a:gd name="T71" fmla="*/ 5819 h 130"/>
                <a:gd name="T72" fmla="+- 0 9118 9093"/>
                <a:gd name="T73" fmla="*/ T72 w 83"/>
                <a:gd name="T74" fmla="+- 0 5815 5757"/>
                <a:gd name="T75" fmla="*/ 5815 h 130"/>
                <a:gd name="T76" fmla="+- 0 9121 9093"/>
                <a:gd name="T77" fmla="*/ T76 w 83"/>
                <a:gd name="T78" fmla="+- 0 5810 5757"/>
                <a:gd name="T79" fmla="*/ 5810 h 130"/>
                <a:gd name="T80" fmla="+- 0 9127 9093"/>
                <a:gd name="T81" fmla="*/ T80 w 83"/>
                <a:gd name="T82" fmla="+- 0 5808 5757"/>
                <a:gd name="T83" fmla="*/ 5808 h 130"/>
                <a:gd name="T84" fmla="+- 0 9149 9093"/>
                <a:gd name="T85" fmla="*/ T84 w 83"/>
                <a:gd name="T86" fmla="+- 0 5808 5757"/>
                <a:gd name="T87" fmla="*/ 5808 h 130"/>
                <a:gd name="T88" fmla="+- 0 9156 9093"/>
                <a:gd name="T89" fmla="*/ T88 w 83"/>
                <a:gd name="T90" fmla="+- 0 5818 5757"/>
                <a:gd name="T91" fmla="*/ 5818 h 130"/>
                <a:gd name="T92" fmla="+- 0 9156 9093"/>
                <a:gd name="T93" fmla="*/ T92 w 83"/>
                <a:gd name="T94" fmla="+- 0 5849 5757"/>
                <a:gd name="T95" fmla="*/ 5849 h 130"/>
                <a:gd name="T96" fmla="+- 0 9154 9093"/>
                <a:gd name="T97" fmla="*/ T96 w 83"/>
                <a:gd name="T98" fmla="+- 0 5857 5757"/>
                <a:gd name="T99" fmla="*/ 5857 h 130"/>
                <a:gd name="T100" fmla="+- 0 9151 9093"/>
                <a:gd name="T101" fmla="*/ T100 w 83"/>
                <a:gd name="T102" fmla="+- 0 5863 5757"/>
                <a:gd name="T103" fmla="*/ 5863 h 130"/>
                <a:gd name="T104" fmla="+- 0 9147 9093"/>
                <a:gd name="T105" fmla="*/ T104 w 83"/>
                <a:gd name="T106" fmla="+- 0 5868 5757"/>
                <a:gd name="T107" fmla="*/ 5868 h 130"/>
                <a:gd name="T108" fmla="+- 0 9142 9093"/>
                <a:gd name="T109" fmla="*/ T108 w 83"/>
                <a:gd name="T110" fmla="+- 0 5871 5757"/>
                <a:gd name="T111" fmla="*/ 5871 h 130"/>
                <a:gd name="T112" fmla="+- 0 9127 9093"/>
                <a:gd name="T113" fmla="*/ T112 w 83"/>
                <a:gd name="T114" fmla="+- 0 5871 5757"/>
                <a:gd name="T115" fmla="*/ 5871 h 130"/>
                <a:gd name="T116" fmla="+- 0 9121 9093"/>
                <a:gd name="T117" fmla="*/ T116 w 83"/>
                <a:gd name="T118" fmla="+- 0 5868 5757"/>
                <a:gd name="T119" fmla="*/ 5868 h 130"/>
                <a:gd name="T120" fmla="+- 0 9118 9093"/>
                <a:gd name="T121" fmla="*/ T120 w 83"/>
                <a:gd name="T122" fmla="+- 0 5863 5757"/>
                <a:gd name="T123" fmla="*/ 5863 h 130"/>
                <a:gd name="T124" fmla="+- 0 9114 9093"/>
                <a:gd name="T125" fmla="*/ T124 w 83"/>
                <a:gd name="T126" fmla="+- 0 5858 5757"/>
                <a:gd name="T127" fmla="*/ 5858 h 130"/>
                <a:gd name="T128" fmla="+- 0 9112 9093"/>
                <a:gd name="T129" fmla="*/ T128 w 83"/>
                <a:gd name="T130" fmla="+- 0 5850 5757"/>
                <a:gd name="T131" fmla="*/ 5850 h 130"/>
                <a:gd name="T132" fmla="+- 0 9112 9093"/>
                <a:gd name="T133" fmla="*/ T132 w 83"/>
                <a:gd name="T134" fmla="+- 0 5874 5757"/>
                <a:gd name="T135" fmla="*/ 5874 h 130"/>
                <a:gd name="T136" fmla="+- 0 9119 9093"/>
                <a:gd name="T137" fmla="*/ T136 w 83"/>
                <a:gd name="T138" fmla="+- 0 5882 5757"/>
                <a:gd name="T139" fmla="*/ 5882 h 1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83" h="130">
                  <a:moveTo>
                    <a:pt x="26" y="125"/>
                  </a:moveTo>
                  <a:lnTo>
                    <a:pt x="35" y="130"/>
                  </a:lnTo>
                  <a:lnTo>
                    <a:pt x="58" y="130"/>
                  </a:lnTo>
                  <a:lnTo>
                    <a:pt x="67" y="125"/>
                  </a:lnTo>
                  <a:lnTo>
                    <a:pt x="73" y="117"/>
                  </a:lnTo>
                  <a:lnTo>
                    <a:pt x="80" y="109"/>
                  </a:lnTo>
                  <a:lnTo>
                    <a:pt x="83" y="97"/>
                  </a:lnTo>
                  <a:lnTo>
                    <a:pt x="83" y="67"/>
                  </a:lnTo>
                  <a:lnTo>
                    <a:pt x="80" y="56"/>
                  </a:lnTo>
                  <a:lnTo>
                    <a:pt x="73" y="47"/>
                  </a:lnTo>
                  <a:lnTo>
                    <a:pt x="67" y="39"/>
                  </a:lnTo>
                  <a:lnTo>
                    <a:pt x="58" y="35"/>
                  </a:lnTo>
                  <a:lnTo>
                    <a:pt x="35" y="35"/>
                  </a:lnTo>
                  <a:lnTo>
                    <a:pt x="25" y="40"/>
                  </a:lnTo>
                  <a:lnTo>
                    <a:pt x="19" y="49"/>
                  </a:lnTo>
                  <a:lnTo>
                    <a:pt x="19" y="82"/>
                  </a:lnTo>
                  <a:lnTo>
                    <a:pt x="19" y="70"/>
                  </a:lnTo>
                  <a:lnTo>
                    <a:pt x="21" y="62"/>
                  </a:lnTo>
                  <a:lnTo>
                    <a:pt x="25" y="58"/>
                  </a:lnTo>
                  <a:lnTo>
                    <a:pt x="28" y="53"/>
                  </a:lnTo>
                  <a:lnTo>
                    <a:pt x="34" y="51"/>
                  </a:lnTo>
                  <a:lnTo>
                    <a:pt x="56" y="51"/>
                  </a:lnTo>
                  <a:lnTo>
                    <a:pt x="63" y="61"/>
                  </a:lnTo>
                  <a:lnTo>
                    <a:pt x="63" y="92"/>
                  </a:lnTo>
                  <a:lnTo>
                    <a:pt x="61" y="100"/>
                  </a:lnTo>
                  <a:lnTo>
                    <a:pt x="58" y="106"/>
                  </a:lnTo>
                  <a:lnTo>
                    <a:pt x="54" y="111"/>
                  </a:lnTo>
                  <a:lnTo>
                    <a:pt x="49" y="114"/>
                  </a:lnTo>
                  <a:lnTo>
                    <a:pt x="34" y="114"/>
                  </a:lnTo>
                  <a:lnTo>
                    <a:pt x="28" y="111"/>
                  </a:lnTo>
                  <a:lnTo>
                    <a:pt x="25" y="106"/>
                  </a:lnTo>
                  <a:lnTo>
                    <a:pt x="21" y="101"/>
                  </a:lnTo>
                  <a:lnTo>
                    <a:pt x="19" y="93"/>
                  </a:lnTo>
                  <a:lnTo>
                    <a:pt x="19" y="117"/>
                  </a:lnTo>
                  <a:lnTo>
                    <a:pt x="26" y="12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9"/>
            <p:cNvSpPr>
              <a:spLocks/>
            </p:cNvSpPr>
            <p:nvPr/>
          </p:nvSpPr>
          <p:spPr bwMode="auto">
            <a:xfrm>
              <a:off x="9193" y="5792"/>
              <a:ext cx="81" cy="95"/>
            </a:xfrm>
            <a:custGeom>
              <a:avLst/>
              <a:gdLst>
                <a:gd name="T0" fmla="+- 0 9253 9193"/>
                <a:gd name="T1" fmla="*/ T0 w 81"/>
                <a:gd name="T2" fmla="+- 0 5816 5792"/>
                <a:gd name="T3" fmla="*/ 5816 h 95"/>
                <a:gd name="T4" fmla="+- 0 9254 9193"/>
                <a:gd name="T5" fmla="*/ T4 w 81"/>
                <a:gd name="T6" fmla="+- 0 5822 5792"/>
                <a:gd name="T7" fmla="*/ 5822 h 95"/>
                <a:gd name="T8" fmla="+- 0 9255 9193"/>
                <a:gd name="T9" fmla="*/ T8 w 81"/>
                <a:gd name="T10" fmla="+- 0 5830 5792"/>
                <a:gd name="T11" fmla="*/ 5830 h 95"/>
                <a:gd name="T12" fmla="+- 0 9213 9193"/>
                <a:gd name="T13" fmla="*/ T12 w 81"/>
                <a:gd name="T14" fmla="+- 0 5830 5792"/>
                <a:gd name="T15" fmla="*/ 5830 h 95"/>
                <a:gd name="T16" fmla="+- 0 9214 9193"/>
                <a:gd name="T17" fmla="*/ T16 w 81"/>
                <a:gd name="T18" fmla="+- 0 5822 5792"/>
                <a:gd name="T19" fmla="*/ 5822 h 95"/>
                <a:gd name="T20" fmla="+- 0 9211 9193"/>
                <a:gd name="T21" fmla="*/ T20 w 81"/>
                <a:gd name="T22" fmla="+- 0 5796 5792"/>
                <a:gd name="T23" fmla="*/ 5796 h 95"/>
                <a:gd name="T24" fmla="+- 0 9204 9193"/>
                <a:gd name="T25" fmla="*/ T24 w 81"/>
                <a:gd name="T26" fmla="+- 0 5805 5792"/>
                <a:gd name="T27" fmla="*/ 5805 h 95"/>
                <a:gd name="T28" fmla="+- 0 9197 9193"/>
                <a:gd name="T29" fmla="*/ T28 w 81"/>
                <a:gd name="T30" fmla="+- 0 5813 5792"/>
                <a:gd name="T31" fmla="*/ 5813 h 95"/>
                <a:gd name="T32" fmla="+- 0 9193 9193"/>
                <a:gd name="T33" fmla="*/ T32 w 81"/>
                <a:gd name="T34" fmla="+- 0 5825 5792"/>
                <a:gd name="T35" fmla="*/ 5825 h 95"/>
                <a:gd name="T36" fmla="+- 0 9193 9193"/>
                <a:gd name="T37" fmla="*/ T36 w 81"/>
                <a:gd name="T38" fmla="+- 0 5855 5792"/>
                <a:gd name="T39" fmla="*/ 5855 h 95"/>
                <a:gd name="T40" fmla="+- 0 9197 9193"/>
                <a:gd name="T41" fmla="*/ T40 w 81"/>
                <a:gd name="T42" fmla="+- 0 5866 5792"/>
                <a:gd name="T43" fmla="*/ 5866 h 95"/>
                <a:gd name="T44" fmla="+- 0 9205 9193"/>
                <a:gd name="T45" fmla="*/ T44 w 81"/>
                <a:gd name="T46" fmla="+- 0 5874 5792"/>
                <a:gd name="T47" fmla="*/ 5874 h 95"/>
                <a:gd name="T48" fmla="+- 0 9213 9193"/>
                <a:gd name="T49" fmla="*/ T48 w 81"/>
                <a:gd name="T50" fmla="+- 0 5882 5792"/>
                <a:gd name="T51" fmla="*/ 5882 h 95"/>
                <a:gd name="T52" fmla="+- 0 9224 9193"/>
                <a:gd name="T53" fmla="*/ T52 w 81"/>
                <a:gd name="T54" fmla="+- 0 5887 5792"/>
                <a:gd name="T55" fmla="*/ 5887 h 95"/>
                <a:gd name="T56" fmla="+- 0 9244 9193"/>
                <a:gd name="T57" fmla="*/ T56 w 81"/>
                <a:gd name="T58" fmla="+- 0 5887 5792"/>
                <a:gd name="T59" fmla="*/ 5887 h 95"/>
                <a:gd name="T60" fmla="+- 0 9250 9193"/>
                <a:gd name="T61" fmla="*/ T60 w 81"/>
                <a:gd name="T62" fmla="+- 0 5886 5792"/>
                <a:gd name="T63" fmla="*/ 5886 h 95"/>
                <a:gd name="T64" fmla="+- 0 9255 9193"/>
                <a:gd name="T65" fmla="*/ T64 w 81"/>
                <a:gd name="T66" fmla="+- 0 5885 5792"/>
                <a:gd name="T67" fmla="*/ 5885 h 95"/>
                <a:gd name="T68" fmla="+- 0 9260 9193"/>
                <a:gd name="T69" fmla="*/ T68 w 81"/>
                <a:gd name="T70" fmla="+- 0 5884 5792"/>
                <a:gd name="T71" fmla="*/ 5884 h 95"/>
                <a:gd name="T72" fmla="+- 0 9264 9193"/>
                <a:gd name="T73" fmla="*/ T72 w 81"/>
                <a:gd name="T74" fmla="+- 0 5883 5792"/>
                <a:gd name="T75" fmla="*/ 5883 h 95"/>
                <a:gd name="T76" fmla="+- 0 9269 9193"/>
                <a:gd name="T77" fmla="*/ T76 w 81"/>
                <a:gd name="T78" fmla="+- 0 5880 5792"/>
                <a:gd name="T79" fmla="*/ 5880 h 95"/>
                <a:gd name="T80" fmla="+- 0 9269 9193"/>
                <a:gd name="T81" fmla="*/ T80 w 81"/>
                <a:gd name="T82" fmla="+- 0 5865 5792"/>
                <a:gd name="T83" fmla="*/ 5865 h 95"/>
                <a:gd name="T84" fmla="+- 0 9264 9193"/>
                <a:gd name="T85" fmla="*/ T84 w 81"/>
                <a:gd name="T86" fmla="+- 0 5867 5792"/>
                <a:gd name="T87" fmla="*/ 5867 h 95"/>
                <a:gd name="T88" fmla="+- 0 9259 9193"/>
                <a:gd name="T89" fmla="*/ T88 w 81"/>
                <a:gd name="T90" fmla="+- 0 5869 5792"/>
                <a:gd name="T91" fmla="*/ 5869 h 95"/>
                <a:gd name="T92" fmla="+- 0 9254 9193"/>
                <a:gd name="T93" fmla="*/ T92 w 81"/>
                <a:gd name="T94" fmla="+- 0 5870 5792"/>
                <a:gd name="T95" fmla="*/ 5870 h 95"/>
                <a:gd name="T96" fmla="+- 0 9249 9193"/>
                <a:gd name="T97" fmla="*/ T96 w 81"/>
                <a:gd name="T98" fmla="+- 0 5871 5792"/>
                <a:gd name="T99" fmla="*/ 5871 h 95"/>
                <a:gd name="T100" fmla="+- 0 9244 9193"/>
                <a:gd name="T101" fmla="*/ T100 w 81"/>
                <a:gd name="T102" fmla="+- 0 5871 5792"/>
                <a:gd name="T103" fmla="*/ 5871 h 95"/>
                <a:gd name="T104" fmla="+- 0 9231 9193"/>
                <a:gd name="T105" fmla="*/ T104 w 81"/>
                <a:gd name="T106" fmla="+- 0 5871 5792"/>
                <a:gd name="T107" fmla="*/ 5871 h 95"/>
                <a:gd name="T108" fmla="+- 0 9224 9193"/>
                <a:gd name="T109" fmla="*/ T108 w 81"/>
                <a:gd name="T110" fmla="+- 0 5869 5792"/>
                <a:gd name="T111" fmla="*/ 5869 h 95"/>
                <a:gd name="T112" fmla="+- 0 9220 9193"/>
                <a:gd name="T113" fmla="*/ T112 w 81"/>
                <a:gd name="T114" fmla="+- 0 5864 5792"/>
                <a:gd name="T115" fmla="*/ 5864 h 95"/>
                <a:gd name="T116" fmla="+- 0 9215 9193"/>
                <a:gd name="T117" fmla="*/ T116 w 81"/>
                <a:gd name="T118" fmla="+- 0 5859 5792"/>
                <a:gd name="T119" fmla="*/ 5859 h 95"/>
                <a:gd name="T120" fmla="+- 0 9213 9193"/>
                <a:gd name="T121" fmla="*/ T120 w 81"/>
                <a:gd name="T122" fmla="+- 0 5853 5792"/>
                <a:gd name="T123" fmla="*/ 5853 h 95"/>
                <a:gd name="T124" fmla="+- 0 9213 9193"/>
                <a:gd name="T125" fmla="*/ T124 w 81"/>
                <a:gd name="T126" fmla="+- 0 5844 5792"/>
                <a:gd name="T127" fmla="*/ 5844 h 95"/>
                <a:gd name="T128" fmla="+- 0 9274 9193"/>
                <a:gd name="T129" fmla="*/ T128 w 81"/>
                <a:gd name="T130" fmla="+- 0 5844 5792"/>
                <a:gd name="T131" fmla="*/ 5844 h 95"/>
                <a:gd name="T132" fmla="+- 0 9274 9193"/>
                <a:gd name="T133" fmla="*/ T132 w 81"/>
                <a:gd name="T134" fmla="+- 0 5820 5792"/>
                <a:gd name="T135" fmla="*/ 5820 h 95"/>
                <a:gd name="T136" fmla="+- 0 9270 9193"/>
                <a:gd name="T137" fmla="*/ T136 w 81"/>
                <a:gd name="T138" fmla="+- 0 5810 5792"/>
                <a:gd name="T139" fmla="*/ 5810 h 95"/>
                <a:gd name="T140" fmla="+- 0 9263 9193"/>
                <a:gd name="T141" fmla="*/ T140 w 81"/>
                <a:gd name="T142" fmla="+- 0 5803 5792"/>
                <a:gd name="T143" fmla="*/ 5803 h 95"/>
                <a:gd name="T144" fmla="+- 0 9256 9193"/>
                <a:gd name="T145" fmla="*/ T144 w 81"/>
                <a:gd name="T146" fmla="+- 0 5796 5792"/>
                <a:gd name="T147" fmla="*/ 5796 h 95"/>
                <a:gd name="T148" fmla="+- 0 9247 9193"/>
                <a:gd name="T149" fmla="*/ T148 w 81"/>
                <a:gd name="T150" fmla="+- 0 5792 5792"/>
                <a:gd name="T151" fmla="*/ 5792 h 95"/>
                <a:gd name="T152" fmla="+- 0 9235 9193"/>
                <a:gd name="T153" fmla="*/ T152 w 81"/>
                <a:gd name="T154" fmla="+- 0 5792 5792"/>
                <a:gd name="T155" fmla="*/ 5792 h 95"/>
                <a:gd name="T156" fmla="+- 0 9241 9193"/>
                <a:gd name="T157" fmla="*/ T156 w 81"/>
                <a:gd name="T158" fmla="+- 0 5807 5792"/>
                <a:gd name="T159" fmla="*/ 5807 h 95"/>
                <a:gd name="T160" fmla="+- 0 9246 9193"/>
                <a:gd name="T161" fmla="*/ T160 w 81"/>
                <a:gd name="T162" fmla="+- 0 5809 5792"/>
                <a:gd name="T163" fmla="*/ 5809 h 95"/>
                <a:gd name="T164" fmla="+- 0 9253 9193"/>
                <a:gd name="T165" fmla="*/ T164 w 81"/>
                <a:gd name="T166" fmla="+- 0 5816 5792"/>
                <a:gd name="T167" fmla="*/ 5816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81" h="95">
                  <a:moveTo>
                    <a:pt x="60" y="24"/>
                  </a:moveTo>
                  <a:lnTo>
                    <a:pt x="61" y="30"/>
                  </a:lnTo>
                  <a:lnTo>
                    <a:pt x="62" y="38"/>
                  </a:lnTo>
                  <a:lnTo>
                    <a:pt x="20" y="38"/>
                  </a:lnTo>
                  <a:lnTo>
                    <a:pt x="21" y="30"/>
                  </a:lnTo>
                  <a:lnTo>
                    <a:pt x="18" y="4"/>
                  </a:lnTo>
                  <a:lnTo>
                    <a:pt x="11" y="13"/>
                  </a:lnTo>
                  <a:lnTo>
                    <a:pt x="4" y="21"/>
                  </a:lnTo>
                  <a:lnTo>
                    <a:pt x="0" y="33"/>
                  </a:lnTo>
                  <a:lnTo>
                    <a:pt x="0" y="63"/>
                  </a:lnTo>
                  <a:lnTo>
                    <a:pt x="4" y="74"/>
                  </a:lnTo>
                  <a:lnTo>
                    <a:pt x="12" y="82"/>
                  </a:lnTo>
                  <a:lnTo>
                    <a:pt x="20" y="90"/>
                  </a:lnTo>
                  <a:lnTo>
                    <a:pt x="31" y="95"/>
                  </a:lnTo>
                  <a:lnTo>
                    <a:pt x="51" y="95"/>
                  </a:lnTo>
                  <a:lnTo>
                    <a:pt x="57" y="94"/>
                  </a:lnTo>
                  <a:lnTo>
                    <a:pt x="62" y="93"/>
                  </a:lnTo>
                  <a:lnTo>
                    <a:pt x="67" y="92"/>
                  </a:lnTo>
                  <a:lnTo>
                    <a:pt x="71" y="91"/>
                  </a:lnTo>
                  <a:lnTo>
                    <a:pt x="76" y="88"/>
                  </a:lnTo>
                  <a:lnTo>
                    <a:pt x="76" y="73"/>
                  </a:lnTo>
                  <a:lnTo>
                    <a:pt x="71" y="75"/>
                  </a:lnTo>
                  <a:lnTo>
                    <a:pt x="66" y="77"/>
                  </a:lnTo>
                  <a:lnTo>
                    <a:pt x="61" y="78"/>
                  </a:lnTo>
                  <a:lnTo>
                    <a:pt x="56" y="79"/>
                  </a:lnTo>
                  <a:lnTo>
                    <a:pt x="51" y="79"/>
                  </a:lnTo>
                  <a:lnTo>
                    <a:pt x="38" y="79"/>
                  </a:lnTo>
                  <a:lnTo>
                    <a:pt x="31" y="77"/>
                  </a:lnTo>
                  <a:lnTo>
                    <a:pt x="27" y="72"/>
                  </a:lnTo>
                  <a:lnTo>
                    <a:pt x="22" y="67"/>
                  </a:lnTo>
                  <a:lnTo>
                    <a:pt x="20" y="61"/>
                  </a:lnTo>
                  <a:lnTo>
                    <a:pt x="20" y="52"/>
                  </a:lnTo>
                  <a:lnTo>
                    <a:pt x="81" y="52"/>
                  </a:lnTo>
                  <a:lnTo>
                    <a:pt x="81" y="28"/>
                  </a:lnTo>
                  <a:lnTo>
                    <a:pt x="77" y="18"/>
                  </a:lnTo>
                  <a:lnTo>
                    <a:pt x="70" y="11"/>
                  </a:lnTo>
                  <a:lnTo>
                    <a:pt x="63" y="4"/>
                  </a:lnTo>
                  <a:lnTo>
                    <a:pt x="54" y="0"/>
                  </a:lnTo>
                  <a:lnTo>
                    <a:pt x="42" y="0"/>
                  </a:lnTo>
                  <a:lnTo>
                    <a:pt x="48" y="15"/>
                  </a:lnTo>
                  <a:lnTo>
                    <a:pt x="53" y="17"/>
                  </a:lnTo>
                  <a:lnTo>
                    <a:pt x="60" y="2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0"/>
            <p:cNvSpPr>
              <a:spLocks/>
            </p:cNvSpPr>
            <p:nvPr/>
          </p:nvSpPr>
          <p:spPr bwMode="auto">
            <a:xfrm>
              <a:off x="9193" y="5792"/>
              <a:ext cx="81" cy="95"/>
            </a:xfrm>
            <a:custGeom>
              <a:avLst/>
              <a:gdLst>
                <a:gd name="T0" fmla="+- 0 9235 9193"/>
                <a:gd name="T1" fmla="*/ T0 w 81"/>
                <a:gd name="T2" fmla="+- 0 5792 5792"/>
                <a:gd name="T3" fmla="*/ 5792 h 95"/>
                <a:gd name="T4" fmla="+- 0 9222 9193"/>
                <a:gd name="T5" fmla="*/ T4 w 81"/>
                <a:gd name="T6" fmla="+- 0 5792 5792"/>
                <a:gd name="T7" fmla="*/ 5792 h 95"/>
                <a:gd name="T8" fmla="+- 0 9211 9193"/>
                <a:gd name="T9" fmla="*/ T8 w 81"/>
                <a:gd name="T10" fmla="+- 0 5796 5792"/>
                <a:gd name="T11" fmla="*/ 5796 h 95"/>
                <a:gd name="T12" fmla="+- 0 9214 9193"/>
                <a:gd name="T13" fmla="*/ T12 w 81"/>
                <a:gd name="T14" fmla="+- 0 5822 5792"/>
                <a:gd name="T15" fmla="*/ 5822 h 95"/>
                <a:gd name="T16" fmla="+- 0 9216 9193"/>
                <a:gd name="T17" fmla="*/ T16 w 81"/>
                <a:gd name="T18" fmla="+- 0 5816 5792"/>
                <a:gd name="T19" fmla="*/ 5816 h 95"/>
                <a:gd name="T20" fmla="+- 0 9223 9193"/>
                <a:gd name="T21" fmla="*/ T20 w 81"/>
                <a:gd name="T22" fmla="+- 0 5809 5792"/>
                <a:gd name="T23" fmla="*/ 5809 h 95"/>
                <a:gd name="T24" fmla="+- 0 9228 9193"/>
                <a:gd name="T25" fmla="*/ T24 w 81"/>
                <a:gd name="T26" fmla="+- 0 5807 5792"/>
                <a:gd name="T27" fmla="*/ 5807 h 95"/>
                <a:gd name="T28" fmla="+- 0 9241 9193"/>
                <a:gd name="T29" fmla="*/ T28 w 81"/>
                <a:gd name="T30" fmla="+- 0 5807 5792"/>
                <a:gd name="T31" fmla="*/ 5807 h 95"/>
                <a:gd name="T32" fmla="+- 0 9235 9193"/>
                <a:gd name="T33" fmla="*/ T32 w 81"/>
                <a:gd name="T34" fmla="+- 0 5792 5792"/>
                <a:gd name="T35" fmla="*/ 5792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81" h="95">
                  <a:moveTo>
                    <a:pt x="42" y="0"/>
                  </a:moveTo>
                  <a:lnTo>
                    <a:pt x="29" y="0"/>
                  </a:lnTo>
                  <a:lnTo>
                    <a:pt x="18" y="4"/>
                  </a:lnTo>
                  <a:lnTo>
                    <a:pt x="21" y="30"/>
                  </a:lnTo>
                  <a:lnTo>
                    <a:pt x="23" y="24"/>
                  </a:lnTo>
                  <a:lnTo>
                    <a:pt x="30" y="17"/>
                  </a:lnTo>
                  <a:lnTo>
                    <a:pt x="35" y="15"/>
                  </a:lnTo>
                  <a:lnTo>
                    <a:pt x="48" y="15"/>
                  </a:lnTo>
                  <a:lnTo>
                    <a:pt x="42"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1"/>
            <p:cNvSpPr>
              <a:spLocks/>
            </p:cNvSpPr>
            <p:nvPr/>
          </p:nvSpPr>
          <p:spPr bwMode="auto">
            <a:xfrm>
              <a:off x="9296" y="5792"/>
              <a:ext cx="56" cy="93"/>
            </a:xfrm>
            <a:custGeom>
              <a:avLst/>
              <a:gdLst>
                <a:gd name="T0" fmla="+- 0 9313 9296"/>
                <a:gd name="T1" fmla="*/ T0 w 56"/>
                <a:gd name="T2" fmla="+- 0 5810 5792"/>
                <a:gd name="T3" fmla="*/ 5810 h 93"/>
                <a:gd name="T4" fmla="+- 0 9311 9296"/>
                <a:gd name="T5" fmla="*/ T4 w 56"/>
                <a:gd name="T6" fmla="+- 0 5794 5792"/>
                <a:gd name="T7" fmla="*/ 5794 h 93"/>
                <a:gd name="T8" fmla="+- 0 9296 9296"/>
                <a:gd name="T9" fmla="*/ T8 w 56"/>
                <a:gd name="T10" fmla="+- 0 5794 5792"/>
                <a:gd name="T11" fmla="*/ 5794 h 93"/>
                <a:gd name="T12" fmla="+- 0 9296 9296"/>
                <a:gd name="T13" fmla="*/ T12 w 56"/>
                <a:gd name="T14" fmla="+- 0 5885 5792"/>
                <a:gd name="T15" fmla="*/ 5885 h 93"/>
                <a:gd name="T16" fmla="+- 0 9315 9296"/>
                <a:gd name="T17" fmla="*/ T16 w 56"/>
                <a:gd name="T18" fmla="+- 0 5885 5792"/>
                <a:gd name="T19" fmla="*/ 5885 h 93"/>
                <a:gd name="T20" fmla="+- 0 9315 9296"/>
                <a:gd name="T21" fmla="*/ T20 w 56"/>
                <a:gd name="T22" fmla="+- 0 5829 5792"/>
                <a:gd name="T23" fmla="*/ 5829 h 93"/>
                <a:gd name="T24" fmla="+- 0 9317 9296"/>
                <a:gd name="T25" fmla="*/ T24 w 56"/>
                <a:gd name="T26" fmla="+- 0 5823 5792"/>
                <a:gd name="T27" fmla="*/ 5823 h 93"/>
                <a:gd name="T28" fmla="+- 0 9322 9296"/>
                <a:gd name="T29" fmla="*/ T28 w 56"/>
                <a:gd name="T30" fmla="+- 0 5818 5792"/>
                <a:gd name="T31" fmla="*/ 5818 h 93"/>
                <a:gd name="T32" fmla="+- 0 9327 9296"/>
                <a:gd name="T33" fmla="*/ T32 w 56"/>
                <a:gd name="T34" fmla="+- 0 5812 5792"/>
                <a:gd name="T35" fmla="*/ 5812 h 93"/>
                <a:gd name="T36" fmla="+- 0 9333 9296"/>
                <a:gd name="T37" fmla="*/ T36 w 56"/>
                <a:gd name="T38" fmla="+- 0 5810 5792"/>
                <a:gd name="T39" fmla="*/ 5810 h 93"/>
                <a:gd name="T40" fmla="+- 0 9344 9296"/>
                <a:gd name="T41" fmla="*/ T40 w 56"/>
                <a:gd name="T42" fmla="+- 0 5810 5792"/>
                <a:gd name="T43" fmla="*/ 5810 h 93"/>
                <a:gd name="T44" fmla="+- 0 9350 9296"/>
                <a:gd name="T45" fmla="*/ T44 w 56"/>
                <a:gd name="T46" fmla="+- 0 5811 5792"/>
                <a:gd name="T47" fmla="*/ 5811 h 93"/>
                <a:gd name="T48" fmla="+- 0 9352 9296"/>
                <a:gd name="T49" fmla="*/ T48 w 56"/>
                <a:gd name="T50" fmla="+- 0 5793 5792"/>
                <a:gd name="T51" fmla="*/ 5793 h 93"/>
                <a:gd name="T52" fmla="+- 0 9349 9296"/>
                <a:gd name="T53" fmla="*/ T52 w 56"/>
                <a:gd name="T54" fmla="+- 0 5792 5792"/>
                <a:gd name="T55" fmla="*/ 5792 h 93"/>
                <a:gd name="T56" fmla="+- 0 9342 9296"/>
                <a:gd name="T57" fmla="*/ T56 w 56"/>
                <a:gd name="T58" fmla="+- 0 5792 5792"/>
                <a:gd name="T59" fmla="*/ 5792 h 93"/>
                <a:gd name="T60" fmla="+- 0 9336 9296"/>
                <a:gd name="T61" fmla="*/ T60 w 56"/>
                <a:gd name="T62" fmla="+- 0 5792 5792"/>
                <a:gd name="T63" fmla="*/ 5792 h 93"/>
                <a:gd name="T64" fmla="+- 0 9331 9296"/>
                <a:gd name="T65" fmla="*/ T64 w 56"/>
                <a:gd name="T66" fmla="+- 0 5794 5792"/>
                <a:gd name="T67" fmla="*/ 5794 h 93"/>
                <a:gd name="T68" fmla="+- 0 9326 9296"/>
                <a:gd name="T69" fmla="*/ T68 w 56"/>
                <a:gd name="T70" fmla="+- 0 5797 5792"/>
                <a:gd name="T71" fmla="*/ 5797 h 93"/>
                <a:gd name="T72" fmla="+- 0 9321 9296"/>
                <a:gd name="T73" fmla="*/ T72 w 56"/>
                <a:gd name="T74" fmla="+- 0 5800 5792"/>
                <a:gd name="T75" fmla="*/ 5800 h 93"/>
                <a:gd name="T76" fmla="+- 0 9317 9296"/>
                <a:gd name="T77" fmla="*/ T76 w 56"/>
                <a:gd name="T78" fmla="+- 0 5804 5792"/>
                <a:gd name="T79" fmla="*/ 5804 h 93"/>
                <a:gd name="T80" fmla="+- 0 9314 9296"/>
                <a:gd name="T81" fmla="*/ T80 w 56"/>
                <a:gd name="T82" fmla="+- 0 5810 5792"/>
                <a:gd name="T83" fmla="*/ 5810 h 93"/>
                <a:gd name="T84" fmla="+- 0 9313 9296"/>
                <a:gd name="T85" fmla="*/ T84 w 56"/>
                <a:gd name="T86" fmla="+- 0 5810 5792"/>
                <a:gd name="T87" fmla="*/ 5810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56" h="93">
                  <a:moveTo>
                    <a:pt x="17" y="18"/>
                  </a:moveTo>
                  <a:lnTo>
                    <a:pt x="15" y="2"/>
                  </a:lnTo>
                  <a:lnTo>
                    <a:pt x="0" y="2"/>
                  </a:lnTo>
                  <a:lnTo>
                    <a:pt x="0" y="93"/>
                  </a:lnTo>
                  <a:lnTo>
                    <a:pt x="19" y="93"/>
                  </a:lnTo>
                  <a:lnTo>
                    <a:pt x="19" y="37"/>
                  </a:lnTo>
                  <a:lnTo>
                    <a:pt x="21" y="31"/>
                  </a:lnTo>
                  <a:lnTo>
                    <a:pt x="26" y="26"/>
                  </a:lnTo>
                  <a:lnTo>
                    <a:pt x="31" y="20"/>
                  </a:lnTo>
                  <a:lnTo>
                    <a:pt x="37" y="18"/>
                  </a:lnTo>
                  <a:lnTo>
                    <a:pt x="48" y="18"/>
                  </a:lnTo>
                  <a:lnTo>
                    <a:pt x="54" y="19"/>
                  </a:lnTo>
                  <a:lnTo>
                    <a:pt x="56" y="1"/>
                  </a:lnTo>
                  <a:lnTo>
                    <a:pt x="53" y="0"/>
                  </a:lnTo>
                  <a:lnTo>
                    <a:pt x="46" y="0"/>
                  </a:lnTo>
                  <a:lnTo>
                    <a:pt x="40" y="0"/>
                  </a:lnTo>
                  <a:lnTo>
                    <a:pt x="35" y="2"/>
                  </a:lnTo>
                  <a:lnTo>
                    <a:pt x="30" y="5"/>
                  </a:lnTo>
                  <a:lnTo>
                    <a:pt x="25" y="8"/>
                  </a:lnTo>
                  <a:lnTo>
                    <a:pt x="21" y="12"/>
                  </a:lnTo>
                  <a:lnTo>
                    <a:pt x="18" y="18"/>
                  </a:lnTo>
                  <a:lnTo>
                    <a:pt x="17" y="18"/>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2"/>
            <p:cNvSpPr>
              <a:spLocks/>
            </p:cNvSpPr>
            <p:nvPr/>
          </p:nvSpPr>
          <p:spPr bwMode="auto">
            <a:xfrm>
              <a:off x="9424" y="5764"/>
              <a:ext cx="0" cy="121"/>
            </a:xfrm>
            <a:custGeom>
              <a:avLst/>
              <a:gdLst>
                <a:gd name="T0" fmla="+- 0 5764 5764"/>
                <a:gd name="T1" fmla="*/ 5764 h 121"/>
                <a:gd name="T2" fmla="+- 0 5885 5764"/>
                <a:gd name="T3" fmla="*/ 5885 h 121"/>
              </a:gdLst>
              <a:ahLst/>
              <a:cxnLst>
                <a:cxn ang="0">
                  <a:pos x="0" y="T1"/>
                </a:cxn>
                <a:cxn ang="0">
                  <a:pos x="0" y="T3"/>
                </a:cxn>
              </a:cxnLst>
              <a:rect l="0" t="0" r="r" b="b"/>
              <a:pathLst>
                <a:path h="121">
                  <a:moveTo>
                    <a:pt x="0" y="0"/>
                  </a:moveTo>
                  <a:lnTo>
                    <a:pt x="0" y="121"/>
                  </a:lnTo>
                </a:path>
              </a:pathLst>
            </a:custGeom>
            <a:noFill/>
            <a:ln w="13792">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53"/>
            <p:cNvSpPr>
              <a:spLocks/>
            </p:cNvSpPr>
            <p:nvPr/>
          </p:nvSpPr>
          <p:spPr bwMode="auto">
            <a:xfrm>
              <a:off x="9466" y="5764"/>
              <a:ext cx="98" cy="121"/>
            </a:xfrm>
            <a:custGeom>
              <a:avLst/>
              <a:gdLst>
                <a:gd name="T0" fmla="+- 0 9564 9466"/>
                <a:gd name="T1" fmla="*/ T0 w 98"/>
                <a:gd name="T2" fmla="+- 0 5823 5764"/>
                <a:gd name="T3" fmla="*/ 5823 h 121"/>
                <a:gd name="T4" fmla="+- 0 9564 9466"/>
                <a:gd name="T5" fmla="*/ T4 w 98"/>
                <a:gd name="T6" fmla="+- 0 5816 5764"/>
                <a:gd name="T7" fmla="*/ 5816 h 121"/>
                <a:gd name="T8" fmla="+- 0 9559 9466"/>
                <a:gd name="T9" fmla="*/ T8 w 98"/>
                <a:gd name="T10" fmla="+- 0 5795 5764"/>
                <a:gd name="T11" fmla="*/ 5795 h 121"/>
                <a:gd name="T12" fmla="+- 0 9548 9466"/>
                <a:gd name="T13" fmla="*/ T12 w 98"/>
                <a:gd name="T14" fmla="+- 0 5780 5764"/>
                <a:gd name="T15" fmla="*/ 5780 h 121"/>
                <a:gd name="T16" fmla="+- 0 9543 9466"/>
                <a:gd name="T17" fmla="*/ T16 w 98"/>
                <a:gd name="T18" fmla="+- 0 5775 5764"/>
                <a:gd name="T19" fmla="*/ 5775 h 121"/>
                <a:gd name="T20" fmla="+- 0 9525 9466"/>
                <a:gd name="T21" fmla="*/ T20 w 98"/>
                <a:gd name="T22" fmla="+- 0 5767 5764"/>
                <a:gd name="T23" fmla="*/ 5767 h 121"/>
                <a:gd name="T24" fmla="+- 0 9503 9466"/>
                <a:gd name="T25" fmla="*/ T24 w 98"/>
                <a:gd name="T26" fmla="+- 0 5764 5764"/>
                <a:gd name="T27" fmla="*/ 5764 h 121"/>
                <a:gd name="T28" fmla="+- 0 9486 9466"/>
                <a:gd name="T29" fmla="*/ T28 w 98"/>
                <a:gd name="T30" fmla="+- 0 5781 5764"/>
                <a:gd name="T31" fmla="*/ 5781 h 121"/>
                <a:gd name="T32" fmla="+- 0 9503 9466"/>
                <a:gd name="T33" fmla="*/ T32 w 98"/>
                <a:gd name="T34" fmla="+- 0 5781 5764"/>
                <a:gd name="T35" fmla="*/ 5781 h 121"/>
                <a:gd name="T36" fmla="+- 0 9525 9466"/>
                <a:gd name="T37" fmla="*/ T36 w 98"/>
                <a:gd name="T38" fmla="+- 0 5785 5764"/>
                <a:gd name="T39" fmla="*/ 5785 h 121"/>
                <a:gd name="T40" fmla="+- 0 9539 9466"/>
                <a:gd name="T41" fmla="*/ T40 w 98"/>
                <a:gd name="T42" fmla="+- 0 5800 5764"/>
                <a:gd name="T43" fmla="*/ 5800 h 121"/>
                <a:gd name="T44" fmla="+- 0 9543 9466"/>
                <a:gd name="T45" fmla="*/ T44 w 98"/>
                <a:gd name="T46" fmla="+- 0 5824 5764"/>
                <a:gd name="T47" fmla="*/ 5824 h 121"/>
                <a:gd name="T48" fmla="+- 0 9543 9466"/>
                <a:gd name="T49" fmla="*/ T48 w 98"/>
                <a:gd name="T50" fmla="+- 0 5827 5764"/>
                <a:gd name="T51" fmla="*/ 5827 h 121"/>
                <a:gd name="T52" fmla="+- 0 9538 9466"/>
                <a:gd name="T53" fmla="*/ T52 w 98"/>
                <a:gd name="T54" fmla="+- 0 5850 5764"/>
                <a:gd name="T55" fmla="*/ 5850 h 121"/>
                <a:gd name="T56" fmla="+- 0 9523 9466"/>
                <a:gd name="T57" fmla="*/ T56 w 98"/>
                <a:gd name="T58" fmla="+- 0 5864 5764"/>
                <a:gd name="T59" fmla="*/ 5864 h 121"/>
                <a:gd name="T60" fmla="+- 0 9500 9466"/>
                <a:gd name="T61" fmla="*/ T60 w 98"/>
                <a:gd name="T62" fmla="+- 0 5868 5764"/>
                <a:gd name="T63" fmla="*/ 5868 h 121"/>
                <a:gd name="T64" fmla="+- 0 9512 9466"/>
                <a:gd name="T65" fmla="*/ T64 w 98"/>
                <a:gd name="T66" fmla="+- 0 5884 5764"/>
                <a:gd name="T67" fmla="*/ 5884 h 121"/>
                <a:gd name="T68" fmla="+- 0 9532 9466"/>
                <a:gd name="T69" fmla="*/ T68 w 98"/>
                <a:gd name="T70" fmla="+- 0 5879 5764"/>
                <a:gd name="T71" fmla="*/ 5879 h 121"/>
                <a:gd name="T72" fmla="+- 0 9548 9466"/>
                <a:gd name="T73" fmla="*/ T72 w 98"/>
                <a:gd name="T74" fmla="+- 0 5869 5764"/>
                <a:gd name="T75" fmla="*/ 5869 h 121"/>
                <a:gd name="T76" fmla="+- 0 9553 9466"/>
                <a:gd name="T77" fmla="*/ T76 w 98"/>
                <a:gd name="T78" fmla="+- 0 5863 5764"/>
                <a:gd name="T79" fmla="*/ 5863 h 121"/>
                <a:gd name="T80" fmla="+- 0 9561 9466"/>
                <a:gd name="T81" fmla="*/ T80 w 98"/>
                <a:gd name="T82" fmla="+- 0 5846 5764"/>
                <a:gd name="T83" fmla="*/ 5846 h 121"/>
                <a:gd name="T84" fmla="+- 0 9564 9466"/>
                <a:gd name="T85" fmla="*/ T84 w 98"/>
                <a:gd name="T86" fmla="+- 0 5823 5764"/>
                <a:gd name="T87" fmla="*/ 582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98" h="121">
                  <a:moveTo>
                    <a:pt x="98" y="59"/>
                  </a:moveTo>
                  <a:lnTo>
                    <a:pt x="98" y="52"/>
                  </a:lnTo>
                  <a:lnTo>
                    <a:pt x="93" y="31"/>
                  </a:lnTo>
                  <a:lnTo>
                    <a:pt x="82" y="16"/>
                  </a:lnTo>
                  <a:lnTo>
                    <a:pt x="77" y="11"/>
                  </a:lnTo>
                  <a:lnTo>
                    <a:pt x="59" y="3"/>
                  </a:lnTo>
                  <a:lnTo>
                    <a:pt x="37" y="0"/>
                  </a:lnTo>
                  <a:lnTo>
                    <a:pt x="20" y="17"/>
                  </a:lnTo>
                  <a:lnTo>
                    <a:pt x="37" y="17"/>
                  </a:lnTo>
                  <a:lnTo>
                    <a:pt x="59" y="21"/>
                  </a:lnTo>
                  <a:lnTo>
                    <a:pt x="73" y="36"/>
                  </a:lnTo>
                  <a:lnTo>
                    <a:pt x="77" y="60"/>
                  </a:lnTo>
                  <a:lnTo>
                    <a:pt x="77" y="63"/>
                  </a:lnTo>
                  <a:lnTo>
                    <a:pt x="72" y="86"/>
                  </a:lnTo>
                  <a:lnTo>
                    <a:pt x="57" y="100"/>
                  </a:lnTo>
                  <a:lnTo>
                    <a:pt x="34" y="104"/>
                  </a:lnTo>
                  <a:lnTo>
                    <a:pt x="46" y="120"/>
                  </a:lnTo>
                  <a:lnTo>
                    <a:pt x="66" y="115"/>
                  </a:lnTo>
                  <a:lnTo>
                    <a:pt x="82" y="105"/>
                  </a:lnTo>
                  <a:lnTo>
                    <a:pt x="87" y="99"/>
                  </a:lnTo>
                  <a:lnTo>
                    <a:pt x="95" y="82"/>
                  </a:lnTo>
                  <a:lnTo>
                    <a:pt x="98" y="5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54"/>
            <p:cNvSpPr>
              <a:spLocks/>
            </p:cNvSpPr>
            <p:nvPr/>
          </p:nvSpPr>
          <p:spPr bwMode="auto">
            <a:xfrm>
              <a:off x="9466" y="5764"/>
              <a:ext cx="98" cy="121"/>
            </a:xfrm>
            <a:custGeom>
              <a:avLst/>
              <a:gdLst>
                <a:gd name="T0" fmla="+- 0 9486 9466"/>
                <a:gd name="T1" fmla="*/ T0 w 98"/>
                <a:gd name="T2" fmla="+- 0 5868 5764"/>
                <a:gd name="T3" fmla="*/ 5868 h 121"/>
                <a:gd name="T4" fmla="+- 0 9486 9466"/>
                <a:gd name="T5" fmla="*/ T4 w 98"/>
                <a:gd name="T6" fmla="+- 0 5781 5764"/>
                <a:gd name="T7" fmla="*/ 5781 h 121"/>
                <a:gd name="T8" fmla="+- 0 9503 9466"/>
                <a:gd name="T9" fmla="*/ T8 w 98"/>
                <a:gd name="T10" fmla="+- 0 5764 5764"/>
                <a:gd name="T11" fmla="*/ 5764 h 121"/>
                <a:gd name="T12" fmla="+- 0 9466 9466"/>
                <a:gd name="T13" fmla="*/ T12 w 98"/>
                <a:gd name="T14" fmla="+- 0 5764 5764"/>
                <a:gd name="T15" fmla="*/ 5764 h 121"/>
                <a:gd name="T16" fmla="+- 0 9466 9466"/>
                <a:gd name="T17" fmla="*/ T16 w 98"/>
                <a:gd name="T18" fmla="+- 0 5885 5764"/>
                <a:gd name="T19" fmla="*/ 5885 h 121"/>
                <a:gd name="T20" fmla="+- 0 9500 9466"/>
                <a:gd name="T21" fmla="*/ T20 w 98"/>
                <a:gd name="T22" fmla="+- 0 5885 5764"/>
                <a:gd name="T23" fmla="*/ 5885 h 121"/>
                <a:gd name="T24" fmla="+- 0 9512 9466"/>
                <a:gd name="T25" fmla="*/ T24 w 98"/>
                <a:gd name="T26" fmla="+- 0 5884 5764"/>
                <a:gd name="T27" fmla="*/ 5884 h 121"/>
                <a:gd name="T28" fmla="+- 0 9500 9466"/>
                <a:gd name="T29" fmla="*/ T28 w 98"/>
                <a:gd name="T30" fmla="+- 0 5868 5764"/>
                <a:gd name="T31" fmla="*/ 5868 h 121"/>
                <a:gd name="T32" fmla="+- 0 9486 9466"/>
                <a:gd name="T33" fmla="*/ T32 w 98"/>
                <a:gd name="T34" fmla="+- 0 5868 5764"/>
                <a:gd name="T35" fmla="*/ 5868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8" h="121">
                  <a:moveTo>
                    <a:pt x="20" y="104"/>
                  </a:moveTo>
                  <a:lnTo>
                    <a:pt x="20" y="17"/>
                  </a:lnTo>
                  <a:lnTo>
                    <a:pt x="37" y="0"/>
                  </a:lnTo>
                  <a:lnTo>
                    <a:pt x="0" y="0"/>
                  </a:lnTo>
                  <a:lnTo>
                    <a:pt x="0" y="121"/>
                  </a:lnTo>
                  <a:lnTo>
                    <a:pt x="34" y="121"/>
                  </a:lnTo>
                  <a:lnTo>
                    <a:pt x="46" y="120"/>
                  </a:lnTo>
                  <a:lnTo>
                    <a:pt x="34" y="104"/>
                  </a:lnTo>
                  <a:lnTo>
                    <a:pt x="20" y="10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7" name="Picture 55"/>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8070" y="6388"/>
              <a:ext cx="1179" cy="181"/>
            </a:xfrm>
            <a:prstGeom prst="rect">
              <a:avLst/>
            </a:prstGeom>
            <a:noFill/>
            <a:extLst>
              <a:ext uri="{909E8E84-426E-40DD-AFC4-6F175D3DCCD1}">
                <a14:hiddenFill xmlns="" xmlns:a14="http://schemas.microsoft.com/office/drawing/2010/main">
                  <a:solidFill>
                    <a:srgbClr val="FFFFFF"/>
                  </a:solidFill>
                </a14:hiddenFill>
              </a:ext>
            </a:extLst>
          </p:spPr>
        </p:pic>
        <p:sp>
          <p:nvSpPr>
            <p:cNvPr id="58" name="Freeform 56"/>
            <p:cNvSpPr>
              <a:spLocks/>
            </p:cNvSpPr>
            <p:nvPr/>
          </p:nvSpPr>
          <p:spPr bwMode="auto">
            <a:xfrm>
              <a:off x="8080" y="7032"/>
              <a:ext cx="68" cy="121"/>
            </a:xfrm>
            <a:custGeom>
              <a:avLst/>
              <a:gdLst>
                <a:gd name="T0" fmla="+- 0 8099 8080"/>
                <a:gd name="T1" fmla="*/ T0 w 68"/>
                <a:gd name="T2" fmla="+- 0 7049 7032"/>
                <a:gd name="T3" fmla="*/ 7049 h 121"/>
                <a:gd name="T4" fmla="+- 0 8148 8080"/>
                <a:gd name="T5" fmla="*/ T4 w 68"/>
                <a:gd name="T6" fmla="+- 0 7049 7032"/>
                <a:gd name="T7" fmla="*/ 7049 h 121"/>
                <a:gd name="T8" fmla="+- 0 8148 8080"/>
                <a:gd name="T9" fmla="*/ T8 w 68"/>
                <a:gd name="T10" fmla="+- 0 7032 7032"/>
                <a:gd name="T11" fmla="*/ 7032 h 121"/>
                <a:gd name="T12" fmla="+- 0 8080 8080"/>
                <a:gd name="T13" fmla="*/ T12 w 68"/>
                <a:gd name="T14" fmla="+- 0 7032 7032"/>
                <a:gd name="T15" fmla="*/ 7032 h 121"/>
                <a:gd name="T16" fmla="+- 0 8080 8080"/>
                <a:gd name="T17" fmla="*/ T16 w 68"/>
                <a:gd name="T18" fmla="+- 0 7153 7032"/>
                <a:gd name="T19" fmla="*/ 7153 h 121"/>
                <a:gd name="T20" fmla="+- 0 8099 8080"/>
                <a:gd name="T21" fmla="*/ T20 w 68"/>
                <a:gd name="T22" fmla="+- 0 7153 7032"/>
                <a:gd name="T23" fmla="*/ 7153 h 121"/>
                <a:gd name="T24" fmla="+- 0 8099 8080"/>
                <a:gd name="T25" fmla="*/ T24 w 68"/>
                <a:gd name="T26" fmla="+- 0 7103 7032"/>
                <a:gd name="T27" fmla="*/ 7103 h 121"/>
                <a:gd name="T28" fmla="+- 0 8145 8080"/>
                <a:gd name="T29" fmla="*/ T28 w 68"/>
                <a:gd name="T30" fmla="+- 0 7103 7032"/>
                <a:gd name="T31" fmla="*/ 7103 h 121"/>
                <a:gd name="T32" fmla="+- 0 8145 8080"/>
                <a:gd name="T33" fmla="*/ T32 w 68"/>
                <a:gd name="T34" fmla="+- 0 7086 7032"/>
                <a:gd name="T35" fmla="*/ 7086 h 121"/>
                <a:gd name="T36" fmla="+- 0 8099 8080"/>
                <a:gd name="T37" fmla="*/ T36 w 68"/>
                <a:gd name="T38" fmla="+- 0 7086 7032"/>
                <a:gd name="T39" fmla="*/ 7086 h 121"/>
                <a:gd name="T40" fmla="+- 0 8099 8080"/>
                <a:gd name="T41" fmla="*/ T40 w 68"/>
                <a:gd name="T42" fmla="+- 0 7049 7032"/>
                <a:gd name="T43" fmla="*/ 7049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68" h="121">
                  <a:moveTo>
                    <a:pt x="19" y="17"/>
                  </a:moveTo>
                  <a:lnTo>
                    <a:pt x="68" y="17"/>
                  </a:lnTo>
                  <a:lnTo>
                    <a:pt x="68" y="0"/>
                  </a:lnTo>
                  <a:lnTo>
                    <a:pt x="0" y="0"/>
                  </a:lnTo>
                  <a:lnTo>
                    <a:pt x="0" y="121"/>
                  </a:lnTo>
                  <a:lnTo>
                    <a:pt x="19" y="121"/>
                  </a:lnTo>
                  <a:lnTo>
                    <a:pt x="19" y="71"/>
                  </a:lnTo>
                  <a:lnTo>
                    <a:pt x="65" y="71"/>
                  </a:lnTo>
                  <a:lnTo>
                    <a:pt x="65" y="54"/>
                  </a:lnTo>
                  <a:lnTo>
                    <a:pt x="19" y="54"/>
                  </a:lnTo>
                  <a:lnTo>
                    <a:pt x="19" y="1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7"/>
            <p:cNvSpPr>
              <a:spLocks/>
            </p:cNvSpPr>
            <p:nvPr/>
          </p:nvSpPr>
          <p:spPr bwMode="auto">
            <a:xfrm>
              <a:off x="8161" y="7060"/>
              <a:ext cx="42" cy="95"/>
            </a:xfrm>
            <a:custGeom>
              <a:avLst/>
              <a:gdLst>
                <a:gd name="T0" fmla="+- 0 8203 8161"/>
                <a:gd name="T1" fmla="*/ T0 w 42"/>
                <a:gd name="T2" fmla="+- 0 7140 7060"/>
                <a:gd name="T3" fmla="*/ 7140 h 95"/>
                <a:gd name="T4" fmla="+- 0 8191 8161"/>
                <a:gd name="T5" fmla="*/ T4 w 42"/>
                <a:gd name="T6" fmla="+- 0 7140 7060"/>
                <a:gd name="T7" fmla="*/ 7140 h 95"/>
                <a:gd name="T8" fmla="+- 0 8185 8161"/>
                <a:gd name="T9" fmla="*/ T8 w 42"/>
                <a:gd name="T10" fmla="+- 0 7136 7060"/>
                <a:gd name="T11" fmla="*/ 7136 h 95"/>
                <a:gd name="T12" fmla="+- 0 8181 8161"/>
                <a:gd name="T13" fmla="*/ T12 w 42"/>
                <a:gd name="T14" fmla="+- 0 7131 7060"/>
                <a:gd name="T15" fmla="*/ 7131 h 95"/>
                <a:gd name="T16" fmla="+- 0 8190 8161"/>
                <a:gd name="T17" fmla="*/ T16 w 42"/>
                <a:gd name="T18" fmla="+- 0 7154 7060"/>
                <a:gd name="T19" fmla="*/ 7154 h 95"/>
                <a:gd name="T20" fmla="+- 0 8197 8161"/>
                <a:gd name="T21" fmla="*/ T20 w 42"/>
                <a:gd name="T22" fmla="+- 0 7154 7060"/>
                <a:gd name="T23" fmla="*/ 7154 h 95"/>
                <a:gd name="T24" fmla="+- 0 8203 8161"/>
                <a:gd name="T25" fmla="*/ T24 w 42"/>
                <a:gd name="T26" fmla="+- 0 7140 7060"/>
                <a:gd name="T27" fmla="*/ 7140 h 95"/>
              </a:gdLst>
              <a:ahLst/>
              <a:cxnLst>
                <a:cxn ang="0">
                  <a:pos x="T1" y="T3"/>
                </a:cxn>
                <a:cxn ang="0">
                  <a:pos x="T5" y="T7"/>
                </a:cxn>
                <a:cxn ang="0">
                  <a:pos x="T9" y="T11"/>
                </a:cxn>
                <a:cxn ang="0">
                  <a:pos x="T13" y="T15"/>
                </a:cxn>
                <a:cxn ang="0">
                  <a:pos x="T17" y="T19"/>
                </a:cxn>
                <a:cxn ang="0">
                  <a:pos x="T21" y="T23"/>
                </a:cxn>
                <a:cxn ang="0">
                  <a:pos x="T25" y="T27"/>
                </a:cxn>
              </a:cxnLst>
              <a:rect l="0" t="0" r="r" b="b"/>
              <a:pathLst>
                <a:path w="42" h="95">
                  <a:moveTo>
                    <a:pt x="42" y="80"/>
                  </a:moveTo>
                  <a:lnTo>
                    <a:pt x="30" y="80"/>
                  </a:lnTo>
                  <a:lnTo>
                    <a:pt x="24" y="76"/>
                  </a:lnTo>
                  <a:lnTo>
                    <a:pt x="20" y="71"/>
                  </a:lnTo>
                  <a:lnTo>
                    <a:pt x="29" y="94"/>
                  </a:lnTo>
                  <a:lnTo>
                    <a:pt x="36" y="94"/>
                  </a:lnTo>
                  <a:lnTo>
                    <a:pt x="42" y="8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8"/>
            <p:cNvSpPr>
              <a:spLocks/>
            </p:cNvSpPr>
            <p:nvPr/>
          </p:nvSpPr>
          <p:spPr bwMode="auto">
            <a:xfrm>
              <a:off x="8161" y="7060"/>
              <a:ext cx="42" cy="95"/>
            </a:xfrm>
            <a:custGeom>
              <a:avLst/>
              <a:gdLst>
                <a:gd name="T0" fmla="+- 0 8161 8161"/>
                <a:gd name="T1" fmla="*/ T0 w 42"/>
                <a:gd name="T2" fmla="+- 0 7117 7060"/>
                <a:gd name="T3" fmla="*/ 7117 h 95"/>
                <a:gd name="T4" fmla="+- 0 8161 8161"/>
                <a:gd name="T5" fmla="*/ T4 w 42"/>
                <a:gd name="T6" fmla="+- 0 7135 7060"/>
                <a:gd name="T7" fmla="*/ 7135 h 95"/>
                <a:gd name="T8" fmla="+- 0 8163 8161"/>
                <a:gd name="T9" fmla="*/ T8 w 42"/>
                <a:gd name="T10" fmla="+- 0 7142 7060"/>
                <a:gd name="T11" fmla="*/ 7142 h 95"/>
                <a:gd name="T12" fmla="+- 0 8169 8161"/>
                <a:gd name="T13" fmla="*/ T12 w 42"/>
                <a:gd name="T14" fmla="+- 0 7147 7060"/>
                <a:gd name="T15" fmla="*/ 7147 h 95"/>
                <a:gd name="T16" fmla="+- 0 8174 8161"/>
                <a:gd name="T17" fmla="*/ T16 w 42"/>
                <a:gd name="T18" fmla="+- 0 7152 7060"/>
                <a:gd name="T19" fmla="*/ 7152 h 95"/>
                <a:gd name="T20" fmla="+- 0 8181 8161"/>
                <a:gd name="T21" fmla="*/ T20 w 42"/>
                <a:gd name="T22" fmla="+- 0 7154 7060"/>
                <a:gd name="T23" fmla="*/ 7154 h 95"/>
                <a:gd name="T24" fmla="+- 0 8190 8161"/>
                <a:gd name="T25" fmla="*/ T24 w 42"/>
                <a:gd name="T26" fmla="+- 0 7154 7060"/>
                <a:gd name="T27" fmla="*/ 7154 h 95"/>
                <a:gd name="T28" fmla="+- 0 8181 8161"/>
                <a:gd name="T29" fmla="*/ T28 w 42"/>
                <a:gd name="T30" fmla="+- 0 7131 7060"/>
                <a:gd name="T31" fmla="*/ 7131 h 95"/>
                <a:gd name="T32" fmla="+- 0 8181 8161"/>
                <a:gd name="T33" fmla="*/ T32 w 42"/>
                <a:gd name="T34" fmla="+- 0 7121 7060"/>
                <a:gd name="T35" fmla="*/ 7121 h 95"/>
                <a:gd name="T36" fmla="+- 0 8183 8161"/>
                <a:gd name="T37" fmla="*/ T36 w 42"/>
                <a:gd name="T38" fmla="+- 0 7117 7060"/>
                <a:gd name="T39" fmla="*/ 7117 h 95"/>
                <a:gd name="T40" fmla="+- 0 8187 8161"/>
                <a:gd name="T41" fmla="*/ T40 w 42"/>
                <a:gd name="T42" fmla="+- 0 7114 7060"/>
                <a:gd name="T43" fmla="*/ 7114 h 95"/>
                <a:gd name="T44" fmla="+- 0 8191 8161"/>
                <a:gd name="T45" fmla="*/ T44 w 42"/>
                <a:gd name="T46" fmla="+- 0 7112 7060"/>
                <a:gd name="T47" fmla="*/ 7112 h 95"/>
                <a:gd name="T48" fmla="+- 0 8198 8161"/>
                <a:gd name="T49" fmla="*/ T48 w 42"/>
                <a:gd name="T50" fmla="+- 0 7110 7060"/>
                <a:gd name="T51" fmla="*/ 7110 h 95"/>
                <a:gd name="T52" fmla="+- 0 8207 8161"/>
                <a:gd name="T53" fmla="*/ T52 w 42"/>
                <a:gd name="T54" fmla="+- 0 7110 7060"/>
                <a:gd name="T55" fmla="*/ 7110 h 95"/>
                <a:gd name="T56" fmla="+- 0 8219 8161"/>
                <a:gd name="T57" fmla="*/ T56 w 42"/>
                <a:gd name="T58" fmla="+- 0 7109 7060"/>
                <a:gd name="T59" fmla="*/ 7109 h 95"/>
                <a:gd name="T60" fmla="+- 0 8219 8161"/>
                <a:gd name="T61" fmla="*/ T60 w 42"/>
                <a:gd name="T62" fmla="+- 0 7124 7060"/>
                <a:gd name="T63" fmla="*/ 7124 h 95"/>
                <a:gd name="T64" fmla="+- 0 8217 8161"/>
                <a:gd name="T65" fmla="*/ T64 w 42"/>
                <a:gd name="T66" fmla="+- 0 7130 7060"/>
                <a:gd name="T67" fmla="*/ 7130 h 95"/>
                <a:gd name="T68" fmla="+- 0 8213 8161"/>
                <a:gd name="T69" fmla="*/ T68 w 42"/>
                <a:gd name="T70" fmla="+- 0 7134 7060"/>
                <a:gd name="T71" fmla="*/ 7134 h 95"/>
                <a:gd name="T72" fmla="+- 0 8208 8161"/>
                <a:gd name="T73" fmla="*/ T72 w 42"/>
                <a:gd name="T74" fmla="+- 0 7138 7060"/>
                <a:gd name="T75" fmla="*/ 7138 h 95"/>
                <a:gd name="T76" fmla="+- 0 8203 8161"/>
                <a:gd name="T77" fmla="*/ T76 w 42"/>
                <a:gd name="T78" fmla="+- 0 7140 7060"/>
                <a:gd name="T79" fmla="*/ 7140 h 95"/>
                <a:gd name="T80" fmla="+- 0 8197 8161"/>
                <a:gd name="T81" fmla="*/ T80 w 42"/>
                <a:gd name="T82" fmla="+- 0 7154 7060"/>
                <a:gd name="T83" fmla="*/ 7154 h 95"/>
                <a:gd name="T84" fmla="+- 0 8202 8161"/>
                <a:gd name="T85" fmla="*/ T84 w 42"/>
                <a:gd name="T86" fmla="+- 0 7153 7060"/>
                <a:gd name="T87" fmla="*/ 7153 h 95"/>
                <a:gd name="T88" fmla="+- 0 8207 8161"/>
                <a:gd name="T89" fmla="*/ T88 w 42"/>
                <a:gd name="T90" fmla="+- 0 7151 7060"/>
                <a:gd name="T91" fmla="*/ 7151 h 95"/>
                <a:gd name="T92" fmla="+- 0 8211 8161"/>
                <a:gd name="T93" fmla="*/ T92 w 42"/>
                <a:gd name="T94" fmla="+- 0 7149 7060"/>
                <a:gd name="T95" fmla="*/ 7149 h 95"/>
                <a:gd name="T96" fmla="+- 0 8216 8161"/>
                <a:gd name="T97" fmla="*/ T96 w 42"/>
                <a:gd name="T98" fmla="+- 0 7146 7060"/>
                <a:gd name="T99" fmla="*/ 7146 h 95"/>
                <a:gd name="T100" fmla="+- 0 8220 8161"/>
                <a:gd name="T101" fmla="*/ T100 w 42"/>
                <a:gd name="T102" fmla="+- 0 7140 7060"/>
                <a:gd name="T103" fmla="*/ 7140 h 95"/>
                <a:gd name="T104" fmla="+- 0 8221 8161"/>
                <a:gd name="T105" fmla="*/ T104 w 42"/>
                <a:gd name="T106" fmla="+- 0 7140 7060"/>
                <a:gd name="T107" fmla="*/ 7140 h 95"/>
                <a:gd name="T108" fmla="+- 0 8225 8161"/>
                <a:gd name="T109" fmla="*/ T108 w 42"/>
                <a:gd name="T110" fmla="+- 0 7153 7060"/>
                <a:gd name="T111" fmla="*/ 7153 h 95"/>
                <a:gd name="T112" fmla="+- 0 8238 8161"/>
                <a:gd name="T113" fmla="*/ T112 w 42"/>
                <a:gd name="T114" fmla="+- 0 7153 7060"/>
                <a:gd name="T115" fmla="*/ 7153 h 95"/>
                <a:gd name="T116" fmla="+- 0 8238 8161"/>
                <a:gd name="T117" fmla="*/ T116 w 42"/>
                <a:gd name="T118" fmla="+- 0 7080 7060"/>
                <a:gd name="T119" fmla="*/ 7080 h 95"/>
                <a:gd name="T120" fmla="+- 0 8235 8161"/>
                <a:gd name="T121" fmla="*/ T120 w 42"/>
                <a:gd name="T122" fmla="+- 0 7072 7060"/>
                <a:gd name="T123" fmla="*/ 7072 h 95"/>
                <a:gd name="T124" fmla="+- 0 8230 8161"/>
                <a:gd name="T125" fmla="*/ T124 w 42"/>
                <a:gd name="T126" fmla="+- 0 7067 7060"/>
                <a:gd name="T127" fmla="*/ 7067 h 95"/>
                <a:gd name="T128" fmla="+- 0 8224 8161"/>
                <a:gd name="T129" fmla="*/ T128 w 42"/>
                <a:gd name="T130" fmla="+- 0 7062 7060"/>
                <a:gd name="T131" fmla="*/ 7062 h 95"/>
                <a:gd name="T132" fmla="+- 0 8215 8161"/>
                <a:gd name="T133" fmla="*/ T132 w 42"/>
                <a:gd name="T134" fmla="+- 0 7060 7060"/>
                <a:gd name="T135" fmla="*/ 7060 h 95"/>
                <a:gd name="T136" fmla="+- 0 8198 8161"/>
                <a:gd name="T137" fmla="*/ T136 w 42"/>
                <a:gd name="T138" fmla="+- 0 7060 7060"/>
                <a:gd name="T139" fmla="*/ 7060 h 95"/>
                <a:gd name="T140" fmla="+- 0 8192 8161"/>
                <a:gd name="T141" fmla="*/ T140 w 42"/>
                <a:gd name="T142" fmla="+- 0 7060 7060"/>
                <a:gd name="T143" fmla="*/ 7060 h 95"/>
                <a:gd name="T144" fmla="+- 0 8187 8161"/>
                <a:gd name="T145" fmla="*/ T144 w 42"/>
                <a:gd name="T146" fmla="+- 0 7062 7060"/>
                <a:gd name="T147" fmla="*/ 7062 h 95"/>
                <a:gd name="T148" fmla="+- 0 8181 8161"/>
                <a:gd name="T149" fmla="*/ T148 w 42"/>
                <a:gd name="T150" fmla="+- 0 7063 7060"/>
                <a:gd name="T151" fmla="*/ 7063 h 95"/>
                <a:gd name="T152" fmla="+- 0 8175 8161"/>
                <a:gd name="T153" fmla="*/ T152 w 42"/>
                <a:gd name="T154" fmla="+- 0 7065 7060"/>
                <a:gd name="T155" fmla="*/ 7065 h 95"/>
                <a:gd name="T156" fmla="+- 0 8170 8161"/>
                <a:gd name="T157" fmla="*/ T156 w 42"/>
                <a:gd name="T158" fmla="+- 0 7068 7060"/>
                <a:gd name="T159" fmla="*/ 7068 h 95"/>
                <a:gd name="T160" fmla="+- 0 8177 8161"/>
                <a:gd name="T161" fmla="*/ T160 w 42"/>
                <a:gd name="T162" fmla="+- 0 7082 7060"/>
                <a:gd name="T163" fmla="*/ 7082 h 95"/>
                <a:gd name="T164" fmla="+- 0 8181 8161"/>
                <a:gd name="T165" fmla="*/ T164 w 42"/>
                <a:gd name="T166" fmla="+- 0 7080 7060"/>
                <a:gd name="T167" fmla="*/ 7080 h 95"/>
                <a:gd name="T168" fmla="+- 0 8185 8161"/>
                <a:gd name="T169" fmla="*/ T168 w 42"/>
                <a:gd name="T170" fmla="+- 0 7078 7060"/>
                <a:gd name="T171" fmla="*/ 7078 h 95"/>
                <a:gd name="T172" fmla="+- 0 8189 8161"/>
                <a:gd name="T173" fmla="*/ T172 w 42"/>
                <a:gd name="T174" fmla="+- 0 7077 7060"/>
                <a:gd name="T175" fmla="*/ 7077 h 95"/>
                <a:gd name="T176" fmla="+- 0 8193 8161"/>
                <a:gd name="T177" fmla="*/ T176 w 42"/>
                <a:gd name="T178" fmla="+- 0 7075 7060"/>
                <a:gd name="T179" fmla="*/ 7075 h 95"/>
                <a:gd name="T180" fmla="+- 0 8198 8161"/>
                <a:gd name="T181" fmla="*/ T180 w 42"/>
                <a:gd name="T182" fmla="+- 0 7075 7060"/>
                <a:gd name="T183" fmla="*/ 7075 h 95"/>
                <a:gd name="T184" fmla="+- 0 8208 8161"/>
                <a:gd name="T185" fmla="*/ T184 w 42"/>
                <a:gd name="T186" fmla="+- 0 7075 7060"/>
                <a:gd name="T187" fmla="*/ 7075 h 95"/>
                <a:gd name="T188" fmla="+- 0 8212 8161"/>
                <a:gd name="T189" fmla="*/ T188 w 42"/>
                <a:gd name="T190" fmla="+- 0 7076 7060"/>
                <a:gd name="T191" fmla="*/ 7076 h 95"/>
                <a:gd name="T192" fmla="+- 0 8218 8161"/>
                <a:gd name="T193" fmla="*/ T192 w 42"/>
                <a:gd name="T194" fmla="+- 0 7082 7060"/>
                <a:gd name="T195" fmla="*/ 7082 h 95"/>
                <a:gd name="T196" fmla="+- 0 8219 8161"/>
                <a:gd name="T197" fmla="*/ T196 w 42"/>
                <a:gd name="T198" fmla="+- 0 7086 7060"/>
                <a:gd name="T199" fmla="*/ 7086 h 95"/>
                <a:gd name="T200" fmla="+- 0 8219 8161"/>
                <a:gd name="T201" fmla="*/ T200 w 42"/>
                <a:gd name="T202" fmla="+- 0 7097 7060"/>
                <a:gd name="T203" fmla="*/ 7097 h 95"/>
                <a:gd name="T204" fmla="+- 0 8203 8161"/>
                <a:gd name="T205" fmla="*/ T204 w 42"/>
                <a:gd name="T206" fmla="+- 0 7097 7060"/>
                <a:gd name="T207" fmla="*/ 7097 h 95"/>
                <a:gd name="T208" fmla="+- 0 8189 8161"/>
                <a:gd name="T209" fmla="*/ T208 w 42"/>
                <a:gd name="T210" fmla="+- 0 7098 7060"/>
                <a:gd name="T211" fmla="*/ 7098 h 95"/>
                <a:gd name="T212" fmla="+- 0 8178 8161"/>
                <a:gd name="T213" fmla="*/ T212 w 42"/>
                <a:gd name="T214" fmla="+- 0 7101 7060"/>
                <a:gd name="T215" fmla="*/ 7101 h 95"/>
                <a:gd name="T216" fmla="+- 0 8171 8161"/>
                <a:gd name="T217" fmla="*/ T216 w 42"/>
                <a:gd name="T218" fmla="+- 0 7105 7060"/>
                <a:gd name="T219" fmla="*/ 7105 h 95"/>
                <a:gd name="T220" fmla="+- 0 8164 8161"/>
                <a:gd name="T221" fmla="*/ T220 w 42"/>
                <a:gd name="T222" fmla="+- 0 7110 7060"/>
                <a:gd name="T223" fmla="*/ 7110 h 95"/>
                <a:gd name="T224" fmla="+- 0 8161 8161"/>
                <a:gd name="T225" fmla="*/ T224 w 42"/>
                <a:gd name="T226" fmla="+- 0 7117 7060"/>
                <a:gd name="T227" fmla="*/ 7117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42" h="95">
                  <a:moveTo>
                    <a:pt x="0" y="57"/>
                  </a:moveTo>
                  <a:lnTo>
                    <a:pt x="0" y="75"/>
                  </a:lnTo>
                  <a:lnTo>
                    <a:pt x="2" y="82"/>
                  </a:lnTo>
                  <a:lnTo>
                    <a:pt x="8" y="87"/>
                  </a:lnTo>
                  <a:lnTo>
                    <a:pt x="13" y="92"/>
                  </a:lnTo>
                  <a:lnTo>
                    <a:pt x="20" y="94"/>
                  </a:lnTo>
                  <a:lnTo>
                    <a:pt x="29" y="94"/>
                  </a:lnTo>
                  <a:lnTo>
                    <a:pt x="20" y="71"/>
                  </a:lnTo>
                  <a:lnTo>
                    <a:pt x="20" y="61"/>
                  </a:lnTo>
                  <a:lnTo>
                    <a:pt x="22" y="57"/>
                  </a:lnTo>
                  <a:lnTo>
                    <a:pt x="26" y="54"/>
                  </a:lnTo>
                  <a:lnTo>
                    <a:pt x="30" y="52"/>
                  </a:lnTo>
                  <a:lnTo>
                    <a:pt x="37" y="50"/>
                  </a:lnTo>
                  <a:lnTo>
                    <a:pt x="46" y="50"/>
                  </a:lnTo>
                  <a:lnTo>
                    <a:pt x="58" y="49"/>
                  </a:lnTo>
                  <a:lnTo>
                    <a:pt x="58" y="64"/>
                  </a:lnTo>
                  <a:lnTo>
                    <a:pt x="56" y="70"/>
                  </a:lnTo>
                  <a:lnTo>
                    <a:pt x="52" y="74"/>
                  </a:lnTo>
                  <a:lnTo>
                    <a:pt x="47" y="78"/>
                  </a:lnTo>
                  <a:lnTo>
                    <a:pt x="42" y="80"/>
                  </a:lnTo>
                  <a:lnTo>
                    <a:pt x="36" y="94"/>
                  </a:lnTo>
                  <a:lnTo>
                    <a:pt x="41" y="93"/>
                  </a:lnTo>
                  <a:lnTo>
                    <a:pt x="46" y="91"/>
                  </a:lnTo>
                  <a:lnTo>
                    <a:pt x="50" y="89"/>
                  </a:lnTo>
                  <a:lnTo>
                    <a:pt x="55" y="86"/>
                  </a:lnTo>
                  <a:lnTo>
                    <a:pt x="59" y="80"/>
                  </a:lnTo>
                  <a:lnTo>
                    <a:pt x="60" y="80"/>
                  </a:lnTo>
                  <a:lnTo>
                    <a:pt x="64" y="93"/>
                  </a:lnTo>
                  <a:lnTo>
                    <a:pt x="77" y="93"/>
                  </a:lnTo>
                  <a:lnTo>
                    <a:pt x="77" y="20"/>
                  </a:lnTo>
                  <a:lnTo>
                    <a:pt x="74" y="12"/>
                  </a:lnTo>
                  <a:lnTo>
                    <a:pt x="69" y="7"/>
                  </a:lnTo>
                  <a:lnTo>
                    <a:pt x="63" y="2"/>
                  </a:lnTo>
                  <a:lnTo>
                    <a:pt x="54" y="0"/>
                  </a:lnTo>
                  <a:lnTo>
                    <a:pt x="37" y="0"/>
                  </a:lnTo>
                  <a:lnTo>
                    <a:pt x="31" y="0"/>
                  </a:lnTo>
                  <a:lnTo>
                    <a:pt x="26" y="2"/>
                  </a:lnTo>
                  <a:lnTo>
                    <a:pt x="20" y="3"/>
                  </a:lnTo>
                  <a:lnTo>
                    <a:pt x="14" y="5"/>
                  </a:lnTo>
                  <a:lnTo>
                    <a:pt x="9" y="8"/>
                  </a:lnTo>
                  <a:lnTo>
                    <a:pt x="16" y="22"/>
                  </a:lnTo>
                  <a:lnTo>
                    <a:pt x="20" y="20"/>
                  </a:lnTo>
                  <a:lnTo>
                    <a:pt x="24" y="18"/>
                  </a:lnTo>
                  <a:lnTo>
                    <a:pt x="28" y="17"/>
                  </a:lnTo>
                  <a:lnTo>
                    <a:pt x="32" y="15"/>
                  </a:lnTo>
                  <a:lnTo>
                    <a:pt x="37" y="15"/>
                  </a:lnTo>
                  <a:lnTo>
                    <a:pt x="47" y="15"/>
                  </a:lnTo>
                  <a:lnTo>
                    <a:pt x="51" y="16"/>
                  </a:lnTo>
                  <a:lnTo>
                    <a:pt x="57" y="22"/>
                  </a:lnTo>
                  <a:lnTo>
                    <a:pt x="58" y="26"/>
                  </a:lnTo>
                  <a:lnTo>
                    <a:pt x="58" y="37"/>
                  </a:lnTo>
                  <a:lnTo>
                    <a:pt x="42" y="37"/>
                  </a:lnTo>
                  <a:lnTo>
                    <a:pt x="28" y="38"/>
                  </a:lnTo>
                  <a:lnTo>
                    <a:pt x="17" y="41"/>
                  </a:lnTo>
                  <a:lnTo>
                    <a:pt x="10" y="45"/>
                  </a:lnTo>
                  <a:lnTo>
                    <a:pt x="3" y="50"/>
                  </a:lnTo>
                  <a:lnTo>
                    <a:pt x="0" y="5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59"/>
            <p:cNvSpPr>
              <a:spLocks/>
            </p:cNvSpPr>
            <p:nvPr/>
          </p:nvSpPr>
          <p:spPr bwMode="auto">
            <a:xfrm>
              <a:off x="8265" y="7060"/>
              <a:ext cx="135" cy="93"/>
            </a:xfrm>
            <a:custGeom>
              <a:avLst/>
              <a:gdLst>
                <a:gd name="T0" fmla="+- 0 8285 8265"/>
                <a:gd name="T1" fmla="*/ T0 w 135"/>
                <a:gd name="T2" fmla="+- 0 7153 7060"/>
                <a:gd name="T3" fmla="*/ 7153 h 93"/>
                <a:gd name="T4" fmla="+- 0 8285 8265"/>
                <a:gd name="T5" fmla="*/ T4 w 135"/>
                <a:gd name="T6" fmla="+- 0 7096 7060"/>
                <a:gd name="T7" fmla="*/ 7096 h 93"/>
                <a:gd name="T8" fmla="+- 0 8287 8265"/>
                <a:gd name="T9" fmla="*/ T8 w 135"/>
                <a:gd name="T10" fmla="+- 0 7088 7060"/>
                <a:gd name="T11" fmla="*/ 7088 h 93"/>
                <a:gd name="T12" fmla="+- 0 8290 8265"/>
                <a:gd name="T13" fmla="*/ T12 w 135"/>
                <a:gd name="T14" fmla="+- 0 7083 7060"/>
                <a:gd name="T15" fmla="*/ 7083 h 93"/>
                <a:gd name="T16" fmla="+- 0 8294 8265"/>
                <a:gd name="T17" fmla="*/ T16 w 135"/>
                <a:gd name="T18" fmla="+- 0 7078 7060"/>
                <a:gd name="T19" fmla="*/ 7078 h 93"/>
                <a:gd name="T20" fmla="+- 0 8299 8265"/>
                <a:gd name="T21" fmla="*/ T20 w 135"/>
                <a:gd name="T22" fmla="+- 0 7076 7060"/>
                <a:gd name="T23" fmla="*/ 7076 h 93"/>
                <a:gd name="T24" fmla="+- 0 8312 8265"/>
                <a:gd name="T25" fmla="*/ T24 w 135"/>
                <a:gd name="T26" fmla="+- 0 7076 7060"/>
                <a:gd name="T27" fmla="*/ 7076 h 93"/>
                <a:gd name="T28" fmla="+- 0 8316 8265"/>
                <a:gd name="T29" fmla="*/ T28 w 135"/>
                <a:gd name="T30" fmla="+- 0 7077 7060"/>
                <a:gd name="T31" fmla="*/ 7077 h 93"/>
                <a:gd name="T32" fmla="+- 0 8322 8265"/>
                <a:gd name="T33" fmla="*/ T32 w 135"/>
                <a:gd name="T34" fmla="+- 0 7084 7060"/>
                <a:gd name="T35" fmla="*/ 7084 h 93"/>
                <a:gd name="T36" fmla="+- 0 8323 8265"/>
                <a:gd name="T37" fmla="*/ T36 w 135"/>
                <a:gd name="T38" fmla="+- 0 7089 7060"/>
                <a:gd name="T39" fmla="*/ 7089 h 93"/>
                <a:gd name="T40" fmla="+- 0 8323 8265"/>
                <a:gd name="T41" fmla="*/ T40 w 135"/>
                <a:gd name="T42" fmla="+- 0 7153 7060"/>
                <a:gd name="T43" fmla="*/ 7153 h 93"/>
                <a:gd name="T44" fmla="+- 0 8342 8265"/>
                <a:gd name="T45" fmla="*/ T44 w 135"/>
                <a:gd name="T46" fmla="+- 0 7153 7060"/>
                <a:gd name="T47" fmla="*/ 7153 h 93"/>
                <a:gd name="T48" fmla="+- 0 8342 8265"/>
                <a:gd name="T49" fmla="*/ T48 w 135"/>
                <a:gd name="T50" fmla="+- 0 7095 7060"/>
                <a:gd name="T51" fmla="*/ 7095 h 93"/>
                <a:gd name="T52" fmla="+- 0 8344 8265"/>
                <a:gd name="T53" fmla="*/ T52 w 135"/>
                <a:gd name="T54" fmla="+- 0 7087 7060"/>
                <a:gd name="T55" fmla="*/ 7087 h 93"/>
                <a:gd name="T56" fmla="+- 0 8348 8265"/>
                <a:gd name="T57" fmla="*/ T56 w 135"/>
                <a:gd name="T58" fmla="+- 0 7083 7060"/>
                <a:gd name="T59" fmla="*/ 7083 h 93"/>
                <a:gd name="T60" fmla="+- 0 8351 8265"/>
                <a:gd name="T61" fmla="*/ T60 w 135"/>
                <a:gd name="T62" fmla="+- 0 7078 7060"/>
                <a:gd name="T63" fmla="*/ 7078 h 93"/>
                <a:gd name="T64" fmla="+- 0 8357 8265"/>
                <a:gd name="T65" fmla="*/ T64 w 135"/>
                <a:gd name="T66" fmla="+- 0 7076 7060"/>
                <a:gd name="T67" fmla="*/ 7076 h 93"/>
                <a:gd name="T68" fmla="+- 0 8370 8265"/>
                <a:gd name="T69" fmla="*/ T68 w 135"/>
                <a:gd name="T70" fmla="+- 0 7076 7060"/>
                <a:gd name="T71" fmla="*/ 7076 h 93"/>
                <a:gd name="T72" fmla="+- 0 8374 8265"/>
                <a:gd name="T73" fmla="*/ T72 w 135"/>
                <a:gd name="T74" fmla="+- 0 7077 7060"/>
                <a:gd name="T75" fmla="*/ 7077 h 93"/>
                <a:gd name="T76" fmla="+- 0 8379 8265"/>
                <a:gd name="T77" fmla="*/ T76 w 135"/>
                <a:gd name="T78" fmla="+- 0 7084 7060"/>
                <a:gd name="T79" fmla="*/ 7084 h 93"/>
                <a:gd name="T80" fmla="+- 0 8381 8265"/>
                <a:gd name="T81" fmla="*/ T80 w 135"/>
                <a:gd name="T82" fmla="+- 0 7089 7060"/>
                <a:gd name="T83" fmla="*/ 7089 h 93"/>
                <a:gd name="T84" fmla="+- 0 8381 8265"/>
                <a:gd name="T85" fmla="*/ T84 w 135"/>
                <a:gd name="T86" fmla="+- 0 7153 7060"/>
                <a:gd name="T87" fmla="*/ 7153 h 93"/>
                <a:gd name="T88" fmla="+- 0 8400 8265"/>
                <a:gd name="T89" fmla="*/ T88 w 135"/>
                <a:gd name="T90" fmla="+- 0 7153 7060"/>
                <a:gd name="T91" fmla="*/ 7153 h 93"/>
                <a:gd name="T92" fmla="+- 0 8400 8265"/>
                <a:gd name="T93" fmla="*/ T92 w 135"/>
                <a:gd name="T94" fmla="+- 0 7082 7060"/>
                <a:gd name="T95" fmla="*/ 7082 h 93"/>
                <a:gd name="T96" fmla="+- 0 8398 8265"/>
                <a:gd name="T97" fmla="*/ T96 w 135"/>
                <a:gd name="T98" fmla="+- 0 7074 7060"/>
                <a:gd name="T99" fmla="*/ 7074 h 93"/>
                <a:gd name="T100" fmla="+- 0 8393 8265"/>
                <a:gd name="T101" fmla="*/ T100 w 135"/>
                <a:gd name="T102" fmla="+- 0 7068 7060"/>
                <a:gd name="T103" fmla="*/ 7068 h 93"/>
                <a:gd name="T104" fmla="+- 0 8388 8265"/>
                <a:gd name="T105" fmla="*/ T104 w 135"/>
                <a:gd name="T106" fmla="+- 0 7063 7060"/>
                <a:gd name="T107" fmla="*/ 7063 h 93"/>
                <a:gd name="T108" fmla="+- 0 8380 8265"/>
                <a:gd name="T109" fmla="*/ T108 w 135"/>
                <a:gd name="T110" fmla="+- 0 7060 7060"/>
                <a:gd name="T111" fmla="*/ 7060 h 93"/>
                <a:gd name="T112" fmla="+- 0 8362 8265"/>
                <a:gd name="T113" fmla="*/ T112 w 135"/>
                <a:gd name="T114" fmla="+- 0 7060 7060"/>
                <a:gd name="T115" fmla="*/ 7060 h 93"/>
                <a:gd name="T116" fmla="+- 0 8357 8265"/>
                <a:gd name="T117" fmla="*/ T116 w 135"/>
                <a:gd name="T118" fmla="+- 0 7061 7060"/>
                <a:gd name="T119" fmla="*/ 7061 h 93"/>
                <a:gd name="T120" fmla="+- 0 8352 8265"/>
                <a:gd name="T121" fmla="*/ T120 w 135"/>
                <a:gd name="T122" fmla="+- 0 7064 7060"/>
                <a:gd name="T123" fmla="*/ 7064 h 93"/>
                <a:gd name="T124" fmla="+- 0 8347 8265"/>
                <a:gd name="T125" fmla="*/ T124 w 135"/>
                <a:gd name="T126" fmla="+- 0 7066 7060"/>
                <a:gd name="T127" fmla="*/ 7066 h 93"/>
                <a:gd name="T128" fmla="+- 0 8343 8265"/>
                <a:gd name="T129" fmla="*/ T128 w 135"/>
                <a:gd name="T130" fmla="+- 0 7070 7060"/>
                <a:gd name="T131" fmla="*/ 7070 h 93"/>
                <a:gd name="T132" fmla="+- 0 8340 8265"/>
                <a:gd name="T133" fmla="*/ T132 w 135"/>
                <a:gd name="T134" fmla="+- 0 7074 7060"/>
                <a:gd name="T135" fmla="*/ 7074 h 93"/>
                <a:gd name="T136" fmla="+- 0 8339 8265"/>
                <a:gd name="T137" fmla="*/ T136 w 135"/>
                <a:gd name="T138" fmla="+- 0 7074 7060"/>
                <a:gd name="T139" fmla="*/ 7074 h 93"/>
                <a:gd name="T140" fmla="+- 0 8335 8265"/>
                <a:gd name="T141" fmla="*/ T140 w 135"/>
                <a:gd name="T142" fmla="+- 0 7065 7060"/>
                <a:gd name="T143" fmla="*/ 7065 h 93"/>
                <a:gd name="T144" fmla="+- 0 8325 8265"/>
                <a:gd name="T145" fmla="*/ T144 w 135"/>
                <a:gd name="T146" fmla="+- 0 7060 7060"/>
                <a:gd name="T147" fmla="*/ 7060 h 93"/>
                <a:gd name="T148" fmla="+- 0 8305 8265"/>
                <a:gd name="T149" fmla="*/ T148 w 135"/>
                <a:gd name="T150" fmla="+- 0 7060 7060"/>
                <a:gd name="T151" fmla="*/ 7060 h 93"/>
                <a:gd name="T152" fmla="+- 0 8300 8265"/>
                <a:gd name="T153" fmla="*/ T152 w 135"/>
                <a:gd name="T154" fmla="+- 0 7061 7060"/>
                <a:gd name="T155" fmla="*/ 7061 h 93"/>
                <a:gd name="T156" fmla="+- 0 8295 8265"/>
                <a:gd name="T157" fmla="*/ T156 w 135"/>
                <a:gd name="T158" fmla="+- 0 7063 7060"/>
                <a:gd name="T159" fmla="*/ 7063 h 93"/>
                <a:gd name="T160" fmla="+- 0 8291 8265"/>
                <a:gd name="T161" fmla="*/ T160 w 135"/>
                <a:gd name="T162" fmla="+- 0 7066 7060"/>
                <a:gd name="T163" fmla="*/ 7066 h 93"/>
                <a:gd name="T164" fmla="+- 0 8287 8265"/>
                <a:gd name="T165" fmla="*/ T164 w 135"/>
                <a:gd name="T166" fmla="+- 0 7069 7060"/>
                <a:gd name="T167" fmla="*/ 7069 h 93"/>
                <a:gd name="T168" fmla="+- 0 8284 8265"/>
                <a:gd name="T169" fmla="*/ T168 w 135"/>
                <a:gd name="T170" fmla="+- 0 7073 7060"/>
                <a:gd name="T171" fmla="*/ 7073 h 93"/>
                <a:gd name="T172" fmla="+- 0 8283 8265"/>
                <a:gd name="T173" fmla="*/ T172 w 135"/>
                <a:gd name="T174" fmla="+- 0 7073 7060"/>
                <a:gd name="T175" fmla="*/ 7073 h 93"/>
                <a:gd name="T176" fmla="+- 0 8281 8265"/>
                <a:gd name="T177" fmla="*/ T176 w 135"/>
                <a:gd name="T178" fmla="+- 0 7061 7060"/>
                <a:gd name="T179" fmla="*/ 7061 h 93"/>
                <a:gd name="T180" fmla="+- 0 8265 8265"/>
                <a:gd name="T181" fmla="*/ T180 w 135"/>
                <a:gd name="T182" fmla="+- 0 7061 7060"/>
                <a:gd name="T183" fmla="*/ 7061 h 93"/>
                <a:gd name="T184" fmla="+- 0 8265 8265"/>
                <a:gd name="T185" fmla="*/ T184 w 135"/>
                <a:gd name="T186" fmla="+- 0 7153 7060"/>
                <a:gd name="T187" fmla="*/ 7153 h 93"/>
                <a:gd name="T188" fmla="+- 0 8285 8265"/>
                <a:gd name="T189" fmla="*/ T188 w 135"/>
                <a:gd name="T190" fmla="+- 0 7153 7060"/>
                <a:gd name="T191" fmla="*/ 7153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135" h="93">
                  <a:moveTo>
                    <a:pt x="20" y="93"/>
                  </a:moveTo>
                  <a:lnTo>
                    <a:pt x="20" y="36"/>
                  </a:lnTo>
                  <a:lnTo>
                    <a:pt x="22" y="28"/>
                  </a:lnTo>
                  <a:lnTo>
                    <a:pt x="25" y="23"/>
                  </a:lnTo>
                  <a:lnTo>
                    <a:pt x="29" y="18"/>
                  </a:lnTo>
                  <a:lnTo>
                    <a:pt x="34" y="16"/>
                  </a:lnTo>
                  <a:lnTo>
                    <a:pt x="47" y="16"/>
                  </a:lnTo>
                  <a:lnTo>
                    <a:pt x="51" y="17"/>
                  </a:lnTo>
                  <a:lnTo>
                    <a:pt x="57" y="24"/>
                  </a:lnTo>
                  <a:lnTo>
                    <a:pt x="58" y="29"/>
                  </a:lnTo>
                  <a:lnTo>
                    <a:pt x="58" y="93"/>
                  </a:lnTo>
                  <a:lnTo>
                    <a:pt x="77" y="93"/>
                  </a:lnTo>
                  <a:lnTo>
                    <a:pt x="77" y="35"/>
                  </a:lnTo>
                  <a:lnTo>
                    <a:pt x="79" y="27"/>
                  </a:lnTo>
                  <a:lnTo>
                    <a:pt x="83" y="23"/>
                  </a:lnTo>
                  <a:lnTo>
                    <a:pt x="86" y="18"/>
                  </a:lnTo>
                  <a:lnTo>
                    <a:pt x="92" y="16"/>
                  </a:lnTo>
                  <a:lnTo>
                    <a:pt x="105" y="16"/>
                  </a:lnTo>
                  <a:lnTo>
                    <a:pt x="109" y="17"/>
                  </a:lnTo>
                  <a:lnTo>
                    <a:pt x="114" y="24"/>
                  </a:lnTo>
                  <a:lnTo>
                    <a:pt x="116" y="29"/>
                  </a:lnTo>
                  <a:lnTo>
                    <a:pt x="116" y="93"/>
                  </a:lnTo>
                  <a:lnTo>
                    <a:pt x="135" y="93"/>
                  </a:lnTo>
                  <a:lnTo>
                    <a:pt x="135" y="22"/>
                  </a:lnTo>
                  <a:lnTo>
                    <a:pt x="133" y="14"/>
                  </a:lnTo>
                  <a:lnTo>
                    <a:pt x="128" y="8"/>
                  </a:lnTo>
                  <a:lnTo>
                    <a:pt x="123" y="3"/>
                  </a:lnTo>
                  <a:lnTo>
                    <a:pt x="115" y="0"/>
                  </a:lnTo>
                  <a:lnTo>
                    <a:pt x="97" y="0"/>
                  </a:lnTo>
                  <a:lnTo>
                    <a:pt x="92" y="1"/>
                  </a:lnTo>
                  <a:lnTo>
                    <a:pt x="87" y="4"/>
                  </a:lnTo>
                  <a:lnTo>
                    <a:pt x="82" y="6"/>
                  </a:lnTo>
                  <a:lnTo>
                    <a:pt x="78" y="10"/>
                  </a:lnTo>
                  <a:lnTo>
                    <a:pt x="75" y="14"/>
                  </a:lnTo>
                  <a:lnTo>
                    <a:pt x="74" y="14"/>
                  </a:lnTo>
                  <a:lnTo>
                    <a:pt x="70" y="5"/>
                  </a:lnTo>
                  <a:lnTo>
                    <a:pt x="60" y="0"/>
                  </a:lnTo>
                  <a:lnTo>
                    <a:pt x="40" y="0"/>
                  </a:lnTo>
                  <a:lnTo>
                    <a:pt x="35" y="1"/>
                  </a:lnTo>
                  <a:lnTo>
                    <a:pt x="30" y="3"/>
                  </a:lnTo>
                  <a:lnTo>
                    <a:pt x="26" y="6"/>
                  </a:lnTo>
                  <a:lnTo>
                    <a:pt x="22" y="9"/>
                  </a:lnTo>
                  <a:lnTo>
                    <a:pt x="19" y="13"/>
                  </a:lnTo>
                  <a:lnTo>
                    <a:pt x="18" y="13"/>
                  </a:lnTo>
                  <a:lnTo>
                    <a:pt x="16" y="1"/>
                  </a:lnTo>
                  <a:lnTo>
                    <a:pt x="0" y="1"/>
                  </a:lnTo>
                  <a:lnTo>
                    <a:pt x="0" y="93"/>
                  </a:lnTo>
                  <a:lnTo>
                    <a:pt x="20"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60"/>
            <p:cNvSpPr>
              <a:spLocks/>
            </p:cNvSpPr>
            <p:nvPr/>
          </p:nvSpPr>
          <p:spPr bwMode="auto">
            <a:xfrm>
              <a:off x="8426" y="7026"/>
              <a:ext cx="21" cy="126"/>
            </a:xfrm>
            <a:custGeom>
              <a:avLst/>
              <a:gdLst>
                <a:gd name="T0" fmla="+- 0 8427 8426"/>
                <a:gd name="T1" fmla="*/ T0 w 21"/>
                <a:gd name="T2" fmla="+- 0 7061 7026"/>
                <a:gd name="T3" fmla="*/ 7061 h 126"/>
                <a:gd name="T4" fmla="+- 0 8427 8426"/>
                <a:gd name="T5" fmla="*/ T4 w 21"/>
                <a:gd name="T6" fmla="+- 0 7153 7026"/>
                <a:gd name="T7" fmla="*/ 7153 h 126"/>
                <a:gd name="T8" fmla="+- 0 8446 8426"/>
                <a:gd name="T9" fmla="*/ T8 w 21"/>
                <a:gd name="T10" fmla="+- 0 7153 7026"/>
                <a:gd name="T11" fmla="*/ 7153 h 126"/>
                <a:gd name="T12" fmla="+- 0 8446 8426"/>
                <a:gd name="T13" fmla="*/ T12 w 21"/>
                <a:gd name="T14" fmla="+- 0 7061 7026"/>
                <a:gd name="T15" fmla="*/ 7061 h 126"/>
                <a:gd name="T16" fmla="+- 0 8427 8426"/>
                <a:gd name="T17" fmla="*/ T16 w 21"/>
                <a:gd name="T18" fmla="+- 0 7061 7026"/>
                <a:gd name="T19" fmla="*/ 7061 h 126"/>
              </a:gdLst>
              <a:ahLst/>
              <a:cxnLst>
                <a:cxn ang="0">
                  <a:pos x="T1" y="T3"/>
                </a:cxn>
                <a:cxn ang="0">
                  <a:pos x="T5" y="T7"/>
                </a:cxn>
                <a:cxn ang="0">
                  <a:pos x="T9" y="T11"/>
                </a:cxn>
                <a:cxn ang="0">
                  <a:pos x="T13" y="T15"/>
                </a:cxn>
                <a:cxn ang="0">
                  <a:pos x="T17" y="T19"/>
                </a:cxn>
              </a:cxnLst>
              <a:rect l="0" t="0" r="r" b="b"/>
              <a:pathLst>
                <a:path w="21" h="126">
                  <a:moveTo>
                    <a:pt x="1" y="35"/>
                  </a:moveTo>
                  <a:lnTo>
                    <a:pt x="1" y="127"/>
                  </a:lnTo>
                  <a:lnTo>
                    <a:pt x="20" y="127"/>
                  </a:lnTo>
                  <a:lnTo>
                    <a:pt x="20" y="35"/>
                  </a:lnTo>
                  <a:lnTo>
                    <a:pt x="1" y="3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1"/>
            <p:cNvSpPr>
              <a:spLocks/>
            </p:cNvSpPr>
            <p:nvPr/>
          </p:nvSpPr>
          <p:spPr bwMode="auto">
            <a:xfrm>
              <a:off x="8426" y="7026"/>
              <a:ext cx="21" cy="126"/>
            </a:xfrm>
            <a:custGeom>
              <a:avLst/>
              <a:gdLst>
                <a:gd name="T0" fmla="+- 0 8429 8426"/>
                <a:gd name="T1" fmla="*/ T0 w 21"/>
                <a:gd name="T2" fmla="+- 0 7045 7026"/>
                <a:gd name="T3" fmla="*/ 7045 h 126"/>
                <a:gd name="T4" fmla="+- 0 8433 8426"/>
                <a:gd name="T5" fmla="*/ T4 w 21"/>
                <a:gd name="T6" fmla="+- 0 7048 7026"/>
                <a:gd name="T7" fmla="*/ 7048 h 126"/>
                <a:gd name="T8" fmla="+- 0 8440 8426"/>
                <a:gd name="T9" fmla="*/ T8 w 21"/>
                <a:gd name="T10" fmla="+- 0 7048 7026"/>
                <a:gd name="T11" fmla="*/ 7048 h 126"/>
                <a:gd name="T12" fmla="+- 0 8445 8426"/>
                <a:gd name="T13" fmla="*/ T12 w 21"/>
                <a:gd name="T14" fmla="+- 0 7045 7026"/>
                <a:gd name="T15" fmla="*/ 7045 h 126"/>
                <a:gd name="T16" fmla="+- 0 8448 8426"/>
                <a:gd name="T17" fmla="*/ T16 w 21"/>
                <a:gd name="T18" fmla="+- 0 7041 7026"/>
                <a:gd name="T19" fmla="*/ 7041 h 126"/>
                <a:gd name="T20" fmla="+- 0 8448 8426"/>
                <a:gd name="T21" fmla="*/ T20 w 21"/>
                <a:gd name="T22" fmla="+- 0 7034 7026"/>
                <a:gd name="T23" fmla="*/ 7034 h 126"/>
                <a:gd name="T24" fmla="+- 0 8445 8426"/>
                <a:gd name="T25" fmla="*/ T24 w 21"/>
                <a:gd name="T26" fmla="+- 0 7029 7026"/>
                <a:gd name="T27" fmla="*/ 7029 h 126"/>
                <a:gd name="T28" fmla="+- 0 8440 8426"/>
                <a:gd name="T29" fmla="*/ T28 w 21"/>
                <a:gd name="T30" fmla="+- 0 7026 7026"/>
                <a:gd name="T31" fmla="*/ 7026 h 126"/>
                <a:gd name="T32" fmla="+- 0 8433 8426"/>
                <a:gd name="T33" fmla="*/ T32 w 21"/>
                <a:gd name="T34" fmla="+- 0 7026 7026"/>
                <a:gd name="T35" fmla="*/ 7026 h 126"/>
                <a:gd name="T36" fmla="+- 0 8427 8426"/>
                <a:gd name="T37" fmla="*/ T36 w 21"/>
                <a:gd name="T38" fmla="+- 0 7031 7026"/>
                <a:gd name="T39" fmla="*/ 7031 h 126"/>
                <a:gd name="T40" fmla="+- 0 8426 8426"/>
                <a:gd name="T41" fmla="*/ T40 w 21"/>
                <a:gd name="T42" fmla="+- 0 7037 7026"/>
                <a:gd name="T43" fmla="*/ 7037 h 126"/>
                <a:gd name="T44" fmla="+- 0 8426 8426"/>
                <a:gd name="T45" fmla="*/ T44 w 21"/>
                <a:gd name="T46" fmla="+- 0 7041 7026"/>
                <a:gd name="T47" fmla="*/ 7041 h 126"/>
                <a:gd name="T48" fmla="+- 0 8429 8426"/>
                <a:gd name="T49" fmla="*/ T48 w 21"/>
                <a:gd name="T50" fmla="+- 0 7045 7026"/>
                <a:gd name="T51" fmla="*/ 7045 h 1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1" h="126">
                  <a:moveTo>
                    <a:pt x="3" y="19"/>
                  </a:moveTo>
                  <a:lnTo>
                    <a:pt x="7" y="22"/>
                  </a:lnTo>
                  <a:lnTo>
                    <a:pt x="14" y="22"/>
                  </a:lnTo>
                  <a:lnTo>
                    <a:pt x="19" y="19"/>
                  </a:lnTo>
                  <a:lnTo>
                    <a:pt x="22" y="15"/>
                  </a:lnTo>
                  <a:lnTo>
                    <a:pt x="22" y="8"/>
                  </a:lnTo>
                  <a:lnTo>
                    <a:pt x="19" y="3"/>
                  </a:lnTo>
                  <a:lnTo>
                    <a:pt x="14" y="0"/>
                  </a:lnTo>
                  <a:lnTo>
                    <a:pt x="7" y="0"/>
                  </a:lnTo>
                  <a:lnTo>
                    <a:pt x="1" y="5"/>
                  </a:lnTo>
                  <a:lnTo>
                    <a:pt x="0" y="11"/>
                  </a:lnTo>
                  <a:lnTo>
                    <a:pt x="0" y="15"/>
                  </a:lnTo>
                  <a:lnTo>
                    <a:pt x="3" y="1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62"/>
            <p:cNvSpPr>
              <a:spLocks/>
            </p:cNvSpPr>
            <p:nvPr/>
          </p:nvSpPr>
          <p:spPr bwMode="auto">
            <a:xfrm>
              <a:off x="8484" y="7024"/>
              <a:ext cx="0" cy="128"/>
            </a:xfrm>
            <a:custGeom>
              <a:avLst/>
              <a:gdLst>
                <a:gd name="T0" fmla="+- 0 7024 7024"/>
                <a:gd name="T1" fmla="*/ 7024 h 128"/>
                <a:gd name="T2" fmla="+- 0 7153 7024"/>
                <a:gd name="T3" fmla="*/ 7153 h 128"/>
              </a:gdLst>
              <a:ahLst/>
              <a:cxnLst>
                <a:cxn ang="0">
                  <a:pos x="0" y="T1"/>
                </a:cxn>
                <a:cxn ang="0">
                  <a:pos x="0" y="T3"/>
                </a:cxn>
              </a:cxnLst>
              <a:rect l="0" t="0" r="r" b="b"/>
              <a:pathLst>
                <a:path h="128">
                  <a:moveTo>
                    <a:pt x="0" y="0"/>
                  </a:moveTo>
                  <a:lnTo>
                    <a:pt x="0" y="129"/>
                  </a:lnTo>
                </a:path>
              </a:pathLst>
            </a:custGeom>
            <a:noFill/>
            <a:ln w="13589">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63"/>
            <p:cNvSpPr>
              <a:spLocks/>
            </p:cNvSpPr>
            <p:nvPr/>
          </p:nvSpPr>
          <p:spPr bwMode="auto">
            <a:xfrm>
              <a:off x="8507" y="7061"/>
              <a:ext cx="91" cy="132"/>
            </a:xfrm>
            <a:custGeom>
              <a:avLst/>
              <a:gdLst>
                <a:gd name="T0" fmla="+- 0 8550 8507"/>
                <a:gd name="T1" fmla="*/ T0 w 91"/>
                <a:gd name="T2" fmla="+- 0 7121 7061"/>
                <a:gd name="T3" fmla="*/ 7121 h 132"/>
                <a:gd name="T4" fmla="+- 0 8547 8507"/>
                <a:gd name="T5" fmla="*/ T4 w 91"/>
                <a:gd name="T6" fmla="+- 0 7113 7061"/>
                <a:gd name="T7" fmla="*/ 7113 h 132"/>
                <a:gd name="T8" fmla="+- 0 8529 8507"/>
                <a:gd name="T9" fmla="*/ T8 w 91"/>
                <a:gd name="T10" fmla="+- 0 7061 7061"/>
                <a:gd name="T11" fmla="*/ 7061 h 132"/>
                <a:gd name="T12" fmla="+- 0 8507 8507"/>
                <a:gd name="T13" fmla="*/ T12 w 91"/>
                <a:gd name="T14" fmla="+- 0 7061 7061"/>
                <a:gd name="T15" fmla="*/ 7061 h 132"/>
                <a:gd name="T16" fmla="+- 0 8544 8507"/>
                <a:gd name="T17" fmla="*/ T16 w 91"/>
                <a:gd name="T18" fmla="+- 0 7153 7061"/>
                <a:gd name="T19" fmla="*/ 7153 h 132"/>
                <a:gd name="T20" fmla="+- 0 8541 8507"/>
                <a:gd name="T21" fmla="*/ T20 w 91"/>
                <a:gd name="T22" fmla="+- 0 7161 7061"/>
                <a:gd name="T23" fmla="*/ 7161 h 132"/>
                <a:gd name="T24" fmla="+- 0 8537 8507"/>
                <a:gd name="T25" fmla="*/ T24 w 91"/>
                <a:gd name="T26" fmla="+- 0 7172 7061"/>
                <a:gd name="T27" fmla="*/ 7172 h 132"/>
                <a:gd name="T28" fmla="+- 0 8530 8507"/>
                <a:gd name="T29" fmla="*/ T28 w 91"/>
                <a:gd name="T30" fmla="+- 0 7178 7061"/>
                <a:gd name="T31" fmla="*/ 7178 h 132"/>
                <a:gd name="T32" fmla="+- 0 8517 8507"/>
                <a:gd name="T33" fmla="*/ T32 w 91"/>
                <a:gd name="T34" fmla="+- 0 7178 7061"/>
                <a:gd name="T35" fmla="*/ 7178 h 132"/>
                <a:gd name="T36" fmla="+- 0 8511 8507"/>
                <a:gd name="T37" fmla="*/ T36 w 91"/>
                <a:gd name="T38" fmla="+- 0 7177 7061"/>
                <a:gd name="T39" fmla="*/ 7177 h 132"/>
                <a:gd name="T40" fmla="+- 0 8511 8507"/>
                <a:gd name="T41" fmla="*/ T40 w 91"/>
                <a:gd name="T42" fmla="+- 0 7192 7061"/>
                <a:gd name="T43" fmla="*/ 7192 h 132"/>
                <a:gd name="T44" fmla="+- 0 8515 8507"/>
                <a:gd name="T45" fmla="*/ T44 w 91"/>
                <a:gd name="T46" fmla="+- 0 7193 7061"/>
                <a:gd name="T47" fmla="*/ 7193 h 132"/>
                <a:gd name="T48" fmla="+- 0 8519 8507"/>
                <a:gd name="T49" fmla="*/ T48 w 91"/>
                <a:gd name="T50" fmla="+- 0 7193 7061"/>
                <a:gd name="T51" fmla="*/ 7193 h 132"/>
                <a:gd name="T52" fmla="+- 0 8524 8507"/>
                <a:gd name="T53" fmla="*/ T52 w 91"/>
                <a:gd name="T54" fmla="+- 0 7193 7061"/>
                <a:gd name="T55" fmla="*/ 7193 h 132"/>
                <a:gd name="T56" fmla="+- 0 8529 8507"/>
                <a:gd name="T57" fmla="*/ T56 w 91"/>
                <a:gd name="T58" fmla="+- 0 7193 7061"/>
                <a:gd name="T59" fmla="*/ 7193 h 132"/>
                <a:gd name="T60" fmla="+- 0 8547 8507"/>
                <a:gd name="T61" fmla="*/ T60 w 91"/>
                <a:gd name="T62" fmla="+- 0 7184 7061"/>
                <a:gd name="T63" fmla="*/ 7184 h 132"/>
                <a:gd name="T64" fmla="+- 0 8559 8507"/>
                <a:gd name="T65" fmla="*/ T64 w 91"/>
                <a:gd name="T66" fmla="+- 0 7165 7061"/>
                <a:gd name="T67" fmla="*/ 7165 h 132"/>
                <a:gd name="T68" fmla="+- 0 8598 8507"/>
                <a:gd name="T69" fmla="*/ T68 w 91"/>
                <a:gd name="T70" fmla="+- 0 7061 7061"/>
                <a:gd name="T71" fmla="*/ 7061 h 132"/>
                <a:gd name="T72" fmla="+- 0 8577 8507"/>
                <a:gd name="T73" fmla="*/ T72 w 91"/>
                <a:gd name="T74" fmla="+- 0 7061 7061"/>
                <a:gd name="T75" fmla="*/ 7061 h 132"/>
                <a:gd name="T76" fmla="+- 0 8574 8507"/>
                <a:gd name="T77" fmla="*/ T76 w 91"/>
                <a:gd name="T78" fmla="+- 0 7070 7061"/>
                <a:gd name="T79" fmla="*/ 7070 h 132"/>
                <a:gd name="T80" fmla="+- 0 8565 8507"/>
                <a:gd name="T81" fmla="*/ T80 w 91"/>
                <a:gd name="T82" fmla="+- 0 7097 7061"/>
                <a:gd name="T83" fmla="*/ 7097 h 132"/>
                <a:gd name="T84" fmla="+- 0 8559 8507"/>
                <a:gd name="T85" fmla="*/ T84 w 91"/>
                <a:gd name="T86" fmla="+- 0 7114 7061"/>
                <a:gd name="T87" fmla="*/ 7114 h 132"/>
                <a:gd name="T88" fmla="+- 0 8556 8507"/>
                <a:gd name="T89" fmla="*/ T88 w 91"/>
                <a:gd name="T90" fmla="+- 0 7123 7061"/>
                <a:gd name="T91" fmla="*/ 7123 h 132"/>
                <a:gd name="T92" fmla="+- 0 8555 8507"/>
                <a:gd name="T93" fmla="*/ T92 w 91"/>
                <a:gd name="T94" fmla="+- 0 7127 7061"/>
                <a:gd name="T95" fmla="*/ 7127 h 132"/>
                <a:gd name="T96" fmla="+- 0 8553 8507"/>
                <a:gd name="T97" fmla="*/ T96 w 91"/>
                <a:gd name="T98" fmla="+- 0 7134 7061"/>
                <a:gd name="T99" fmla="*/ 7134 h 132"/>
                <a:gd name="T100" fmla="+- 0 8552 8507"/>
                <a:gd name="T101" fmla="*/ T100 w 91"/>
                <a:gd name="T102" fmla="+- 0 7128 7061"/>
                <a:gd name="T103" fmla="*/ 7128 h 132"/>
                <a:gd name="T104" fmla="+- 0 8550 8507"/>
                <a:gd name="T105" fmla="*/ T104 w 91"/>
                <a:gd name="T106" fmla="+- 0 7121 7061"/>
                <a:gd name="T107" fmla="*/ 7121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91" h="132">
                  <a:moveTo>
                    <a:pt x="43" y="60"/>
                  </a:moveTo>
                  <a:lnTo>
                    <a:pt x="40" y="52"/>
                  </a:lnTo>
                  <a:lnTo>
                    <a:pt x="22" y="0"/>
                  </a:lnTo>
                  <a:lnTo>
                    <a:pt x="0" y="0"/>
                  </a:lnTo>
                  <a:lnTo>
                    <a:pt x="37" y="92"/>
                  </a:lnTo>
                  <a:lnTo>
                    <a:pt x="34" y="100"/>
                  </a:lnTo>
                  <a:lnTo>
                    <a:pt x="30" y="111"/>
                  </a:lnTo>
                  <a:lnTo>
                    <a:pt x="23" y="117"/>
                  </a:lnTo>
                  <a:lnTo>
                    <a:pt x="10" y="117"/>
                  </a:lnTo>
                  <a:lnTo>
                    <a:pt x="4" y="116"/>
                  </a:lnTo>
                  <a:lnTo>
                    <a:pt x="4" y="131"/>
                  </a:lnTo>
                  <a:lnTo>
                    <a:pt x="8" y="132"/>
                  </a:lnTo>
                  <a:lnTo>
                    <a:pt x="12" y="132"/>
                  </a:lnTo>
                  <a:lnTo>
                    <a:pt x="17" y="132"/>
                  </a:lnTo>
                  <a:lnTo>
                    <a:pt x="22" y="132"/>
                  </a:lnTo>
                  <a:lnTo>
                    <a:pt x="40" y="123"/>
                  </a:lnTo>
                  <a:lnTo>
                    <a:pt x="52" y="104"/>
                  </a:lnTo>
                  <a:lnTo>
                    <a:pt x="91" y="0"/>
                  </a:lnTo>
                  <a:lnTo>
                    <a:pt x="70" y="0"/>
                  </a:lnTo>
                  <a:lnTo>
                    <a:pt x="67" y="9"/>
                  </a:lnTo>
                  <a:lnTo>
                    <a:pt x="58" y="36"/>
                  </a:lnTo>
                  <a:lnTo>
                    <a:pt x="52" y="53"/>
                  </a:lnTo>
                  <a:lnTo>
                    <a:pt x="49" y="62"/>
                  </a:lnTo>
                  <a:lnTo>
                    <a:pt x="48" y="66"/>
                  </a:lnTo>
                  <a:lnTo>
                    <a:pt x="46" y="73"/>
                  </a:lnTo>
                  <a:lnTo>
                    <a:pt x="45" y="67"/>
                  </a:lnTo>
                  <a:lnTo>
                    <a:pt x="43" y="6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64"/>
            <p:cNvSpPr>
              <a:spLocks/>
            </p:cNvSpPr>
            <p:nvPr/>
          </p:nvSpPr>
          <p:spPr bwMode="auto">
            <a:xfrm>
              <a:off x="8658" y="7032"/>
              <a:ext cx="80" cy="121"/>
            </a:xfrm>
            <a:custGeom>
              <a:avLst/>
              <a:gdLst>
                <a:gd name="T0" fmla="+- 0 8693 8658"/>
                <a:gd name="T1" fmla="*/ T0 w 80"/>
                <a:gd name="T2" fmla="+- 0 7032 7032"/>
                <a:gd name="T3" fmla="*/ 7032 h 121"/>
                <a:gd name="T4" fmla="+- 0 8658 8658"/>
                <a:gd name="T5" fmla="*/ T4 w 80"/>
                <a:gd name="T6" fmla="+- 0 7032 7032"/>
                <a:gd name="T7" fmla="*/ 7032 h 121"/>
                <a:gd name="T8" fmla="+- 0 8658 8658"/>
                <a:gd name="T9" fmla="*/ T8 w 80"/>
                <a:gd name="T10" fmla="+- 0 7153 7032"/>
                <a:gd name="T11" fmla="*/ 7153 h 121"/>
                <a:gd name="T12" fmla="+- 0 8678 8658"/>
                <a:gd name="T13" fmla="*/ T12 w 80"/>
                <a:gd name="T14" fmla="+- 0 7153 7032"/>
                <a:gd name="T15" fmla="*/ 7153 h 121"/>
                <a:gd name="T16" fmla="+- 0 8678 8658"/>
                <a:gd name="T17" fmla="*/ T16 w 80"/>
                <a:gd name="T18" fmla="+- 0 7108 7032"/>
                <a:gd name="T19" fmla="*/ 7108 h 121"/>
                <a:gd name="T20" fmla="+- 0 8690 8658"/>
                <a:gd name="T21" fmla="*/ T20 w 80"/>
                <a:gd name="T22" fmla="+- 0 7108 7032"/>
                <a:gd name="T23" fmla="*/ 7108 h 121"/>
                <a:gd name="T24" fmla="+- 0 8698 8658"/>
                <a:gd name="T25" fmla="*/ T24 w 80"/>
                <a:gd name="T26" fmla="+- 0 7091 7032"/>
                <a:gd name="T27" fmla="*/ 7091 h 121"/>
                <a:gd name="T28" fmla="+- 0 8678 8658"/>
                <a:gd name="T29" fmla="*/ T28 w 80"/>
                <a:gd name="T30" fmla="+- 0 7091 7032"/>
                <a:gd name="T31" fmla="*/ 7091 h 121"/>
                <a:gd name="T32" fmla="+- 0 8678 8658"/>
                <a:gd name="T33" fmla="*/ T32 w 80"/>
                <a:gd name="T34" fmla="+- 0 7049 7032"/>
                <a:gd name="T35" fmla="*/ 7049 h 121"/>
                <a:gd name="T36" fmla="+- 0 8700 8658"/>
                <a:gd name="T37" fmla="*/ T36 w 80"/>
                <a:gd name="T38" fmla="+- 0 7049 7032"/>
                <a:gd name="T39" fmla="*/ 7049 h 121"/>
                <a:gd name="T40" fmla="+- 0 8707 8658"/>
                <a:gd name="T41" fmla="*/ T40 w 80"/>
                <a:gd name="T42" fmla="+- 0 7050 7032"/>
                <a:gd name="T43" fmla="*/ 7050 h 121"/>
                <a:gd name="T44" fmla="+- 0 8711 8658"/>
                <a:gd name="T45" fmla="*/ T44 w 80"/>
                <a:gd name="T46" fmla="+- 0 7054 7032"/>
                <a:gd name="T47" fmla="*/ 7054 h 121"/>
                <a:gd name="T48" fmla="+- 0 8715 8658"/>
                <a:gd name="T49" fmla="*/ T48 w 80"/>
                <a:gd name="T50" fmla="+- 0 7057 7032"/>
                <a:gd name="T51" fmla="*/ 7057 h 121"/>
                <a:gd name="T52" fmla="+- 0 8718 8658"/>
                <a:gd name="T53" fmla="*/ T52 w 80"/>
                <a:gd name="T54" fmla="+- 0 7062 7032"/>
                <a:gd name="T55" fmla="*/ 7062 h 121"/>
                <a:gd name="T56" fmla="+- 0 8718 8658"/>
                <a:gd name="T57" fmla="*/ T56 w 80"/>
                <a:gd name="T58" fmla="+- 0 7077 7032"/>
                <a:gd name="T59" fmla="*/ 7077 h 121"/>
                <a:gd name="T60" fmla="+- 0 8715 8658"/>
                <a:gd name="T61" fmla="*/ T60 w 80"/>
                <a:gd name="T62" fmla="+- 0 7082 7032"/>
                <a:gd name="T63" fmla="*/ 7082 h 121"/>
                <a:gd name="T64" fmla="+- 0 8710 8658"/>
                <a:gd name="T65" fmla="*/ T64 w 80"/>
                <a:gd name="T66" fmla="+- 0 7086 7032"/>
                <a:gd name="T67" fmla="*/ 7086 h 121"/>
                <a:gd name="T68" fmla="+- 0 8717 8658"/>
                <a:gd name="T69" fmla="*/ T68 w 80"/>
                <a:gd name="T70" fmla="+- 0 7104 7032"/>
                <a:gd name="T71" fmla="*/ 7104 h 121"/>
                <a:gd name="T72" fmla="+- 0 8725 8658"/>
                <a:gd name="T73" fmla="*/ T72 w 80"/>
                <a:gd name="T74" fmla="+- 0 7098 7032"/>
                <a:gd name="T75" fmla="*/ 7098 h 121"/>
                <a:gd name="T76" fmla="+- 0 8734 8658"/>
                <a:gd name="T77" fmla="*/ T76 w 80"/>
                <a:gd name="T78" fmla="+- 0 7091 7032"/>
                <a:gd name="T79" fmla="*/ 7091 h 121"/>
                <a:gd name="T80" fmla="+- 0 8738 8658"/>
                <a:gd name="T81" fmla="*/ T80 w 80"/>
                <a:gd name="T82" fmla="+- 0 7081 7032"/>
                <a:gd name="T83" fmla="*/ 7081 h 121"/>
                <a:gd name="T84" fmla="+- 0 8738 8658"/>
                <a:gd name="T85" fmla="*/ T84 w 80"/>
                <a:gd name="T86" fmla="+- 0 7057 7032"/>
                <a:gd name="T87" fmla="*/ 7057 h 121"/>
                <a:gd name="T88" fmla="+- 0 8734 8658"/>
                <a:gd name="T89" fmla="*/ T88 w 80"/>
                <a:gd name="T90" fmla="+- 0 7047 7032"/>
                <a:gd name="T91" fmla="*/ 7047 h 121"/>
                <a:gd name="T92" fmla="+- 0 8727 8658"/>
                <a:gd name="T93" fmla="*/ T92 w 80"/>
                <a:gd name="T94" fmla="+- 0 7041 7032"/>
                <a:gd name="T95" fmla="*/ 7041 h 121"/>
                <a:gd name="T96" fmla="+- 0 8719 8658"/>
                <a:gd name="T97" fmla="*/ T96 w 80"/>
                <a:gd name="T98" fmla="+- 0 7035 7032"/>
                <a:gd name="T99" fmla="*/ 7035 h 121"/>
                <a:gd name="T100" fmla="+- 0 8708 8658"/>
                <a:gd name="T101" fmla="*/ T100 w 80"/>
                <a:gd name="T102" fmla="+- 0 7032 7032"/>
                <a:gd name="T103" fmla="*/ 7032 h 121"/>
                <a:gd name="T104" fmla="+- 0 8693 8658"/>
                <a:gd name="T105" fmla="*/ T104 w 80"/>
                <a:gd name="T106" fmla="+- 0 7032 7032"/>
                <a:gd name="T107" fmla="*/ 7032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80" h="121">
                  <a:moveTo>
                    <a:pt x="35" y="0"/>
                  </a:moveTo>
                  <a:lnTo>
                    <a:pt x="0" y="0"/>
                  </a:lnTo>
                  <a:lnTo>
                    <a:pt x="0" y="121"/>
                  </a:lnTo>
                  <a:lnTo>
                    <a:pt x="20" y="121"/>
                  </a:lnTo>
                  <a:lnTo>
                    <a:pt x="20" y="76"/>
                  </a:lnTo>
                  <a:lnTo>
                    <a:pt x="32" y="76"/>
                  </a:lnTo>
                  <a:lnTo>
                    <a:pt x="40" y="59"/>
                  </a:lnTo>
                  <a:lnTo>
                    <a:pt x="20" y="59"/>
                  </a:lnTo>
                  <a:lnTo>
                    <a:pt x="20" y="17"/>
                  </a:lnTo>
                  <a:lnTo>
                    <a:pt x="42" y="17"/>
                  </a:lnTo>
                  <a:lnTo>
                    <a:pt x="49" y="18"/>
                  </a:lnTo>
                  <a:lnTo>
                    <a:pt x="53" y="22"/>
                  </a:lnTo>
                  <a:lnTo>
                    <a:pt x="57" y="25"/>
                  </a:lnTo>
                  <a:lnTo>
                    <a:pt x="60" y="30"/>
                  </a:lnTo>
                  <a:lnTo>
                    <a:pt x="60" y="45"/>
                  </a:lnTo>
                  <a:lnTo>
                    <a:pt x="57" y="50"/>
                  </a:lnTo>
                  <a:lnTo>
                    <a:pt x="52" y="54"/>
                  </a:lnTo>
                  <a:lnTo>
                    <a:pt x="59" y="72"/>
                  </a:lnTo>
                  <a:lnTo>
                    <a:pt x="67" y="66"/>
                  </a:lnTo>
                  <a:lnTo>
                    <a:pt x="76" y="59"/>
                  </a:lnTo>
                  <a:lnTo>
                    <a:pt x="80" y="49"/>
                  </a:lnTo>
                  <a:lnTo>
                    <a:pt x="80" y="25"/>
                  </a:lnTo>
                  <a:lnTo>
                    <a:pt x="76" y="15"/>
                  </a:lnTo>
                  <a:lnTo>
                    <a:pt x="69" y="9"/>
                  </a:lnTo>
                  <a:lnTo>
                    <a:pt x="61" y="3"/>
                  </a:lnTo>
                  <a:lnTo>
                    <a:pt x="50" y="0"/>
                  </a:lnTo>
                  <a:lnTo>
                    <a:pt x="35"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65"/>
            <p:cNvSpPr>
              <a:spLocks/>
            </p:cNvSpPr>
            <p:nvPr/>
          </p:nvSpPr>
          <p:spPr bwMode="auto">
            <a:xfrm>
              <a:off x="8658" y="7032"/>
              <a:ext cx="80" cy="121"/>
            </a:xfrm>
            <a:custGeom>
              <a:avLst/>
              <a:gdLst>
                <a:gd name="T0" fmla="+- 0 8706 8658"/>
                <a:gd name="T1" fmla="*/ T0 w 80"/>
                <a:gd name="T2" fmla="+- 0 7089 7032"/>
                <a:gd name="T3" fmla="*/ 7089 h 121"/>
                <a:gd name="T4" fmla="+- 0 8698 8658"/>
                <a:gd name="T5" fmla="*/ T4 w 80"/>
                <a:gd name="T6" fmla="+- 0 7091 7032"/>
                <a:gd name="T7" fmla="*/ 7091 h 121"/>
                <a:gd name="T8" fmla="+- 0 8690 8658"/>
                <a:gd name="T9" fmla="*/ T8 w 80"/>
                <a:gd name="T10" fmla="+- 0 7108 7032"/>
                <a:gd name="T11" fmla="*/ 7108 h 121"/>
                <a:gd name="T12" fmla="+- 0 8705 8658"/>
                <a:gd name="T13" fmla="*/ T12 w 80"/>
                <a:gd name="T14" fmla="+- 0 7108 7032"/>
                <a:gd name="T15" fmla="*/ 7108 h 121"/>
                <a:gd name="T16" fmla="+- 0 8717 8658"/>
                <a:gd name="T17" fmla="*/ T16 w 80"/>
                <a:gd name="T18" fmla="+- 0 7104 7032"/>
                <a:gd name="T19" fmla="*/ 7104 h 121"/>
                <a:gd name="T20" fmla="+- 0 8710 8658"/>
                <a:gd name="T21" fmla="*/ T20 w 80"/>
                <a:gd name="T22" fmla="+- 0 7086 7032"/>
                <a:gd name="T23" fmla="*/ 7086 h 121"/>
                <a:gd name="T24" fmla="+- 0 8706 8658"/>
                <a:gd name="T25" fmla="*/ T24 w 80"/>
                <a:gd name="T26" fmla="+- 0 7089 7032"/>
                <a:gd name="T27" fmla="*/ 7089 h 121"/>
              </a:gdLst>
              <a:ahLst/>
              <a:cxnLst>
                <a:cxn ang="0">
                  <a:pos x="T1" y="T3"/>
                </a:cxn>
                <a:cxn ang="0">
                  <a:pos x="T5" y="T7"/>
                </a:cxn>
                <a:cxn ang="0">
                  <a:pos x="T9" y="T11"/>
                </a:cxn>
                <a:cxn ang="0">
                  <a:pos x="T13" y="T15"/>
                </a:cxn>
                <a:cxn ang="0">
                  <a:pos x="T17" y="T19"/>
                </a:cxn>
                <a:cxn ang="0">
                  <a:pos x="T21" y="T23"/>
                </a:cxn>
                <a:cxn ang="0">
                  <a:pos x="T25" y="T27"/>
                </a:cxn>
              </a:cxnLst>
              <a:rect l="0" t="0" r="r" b="b"/>
              <a:pathLst>
                <a:path w="80" h="121">
                  <a:moveTo>
                    <a:pt x="48" y="57"/>
                  </a:moveTo>
                  <a:lnTo>
                    <a:pt x="40" y="59"/>
                  </a:lnTo>
                  <a:lnTo>
                    <a:pt x="32" y="76"/>
                  </a:lnTo>
                  <a:lnTo>
                    <a:pt x="47" y="76"/>
                  </a:lnTo>
                  <a:lnTo>
                    <a:pt x="59" y="72"/>
                  </a:lnTo>
                  <a:lnTo>
                    <a:pt x="52" y="54"/>
                  </a:lnTo>
                  <a:lnTo>
                    <a:pt x="48" y="5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66"/>
            <p:cNvSpPr>
              <a:spLocks/>
            </p:cNvSpPr>
            <p:nvPr/>
          </p:nvSpPr>
          <p:spPr bwMode="auto">
            <a:xfrm>
              <a:off x="8770" y="7024"/>
              <a:ext cx="0" cy="128"/>
            </a:xfrm>
            <a:custGeom>
              <a:avLst/>
              <a:gdLst>
                <a:gd name="T0" fmla="+- 0 7024 7024"/>
                <a:gd name="T1" fmla="*/ 7024 h 128"/>
                <a:gd name="T2" fmla="+- 0 7153 7024"/>
                <a:gd name="T3" fmla="*/ 7153 h 128"/>
              </a:gdLst>
              <a:ahLst/>
              <a:cxnLst>
                <a:cxn ang="0">
                  <a:pos x="0" y="T1"/>
                </a:cxn>
                <a:cxn ang="0">
                  <a:pos x="0" y="T3"/>
                </a:cxn>
              </a:cxnLst>
              <a:rect l="0" t="0" r="r" b="b"/>
              <a:pathLst>
                <a:path h="128">
                  <a:moveTo>
                    <a:pt x="0" y="0"/>
                  </a:moveTo>
                  <a:lnTo>
                    <a:pt x="0" y="129"/>
                  </a:lnTo>
                </a:path>
              </a:pathLst>
            </a:custGeom>
            <a:noFill/>
            <a:ln w="13589">
              <a:solidFill>
                <a:srgbClr val="36343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67"/>
            <p:cNvSpPr>
              <a:spLocks/>
            </p:cNvSpPr>
            <p:nvPr/>
          </p:nvSpPr>
          <p:spPr bwMode="auto">
            <a:xfrm>
              <a:off x="8801" y="7060"/>
              <a:ext cx="42" cy="95"/>
            </a:xfrm>
            <a:custGeom>
              <a:avLst/>
              <a:gdLst>
                <a:gd name="T0" fmla="+- 0 8842 8801"/>
                <a:gd name="T1" fmla="*/ T0 w 42"/>
                <a:gd name="T2" fmla="+- 0 7140 7060"/>
                <a:gd name="T3" fmla="*/ 7140 h 95"/>
                <a:gd name="T4" fmla="+- 0 8830 8801"/>
                <a:gd name="T5" fmla="*/ T4 w 42"/>
                <a:gd name="T6" fmla="+- 0 7140 7060"/>
                <a:gd name="T7" fmla="*/ 7140 h 95"/>
                <a:gd name="T8" fmla="+- 0 8824 8801"/>
                <a:gd name="T9" fmla="*/ T8 w 42"/>
                <a:gd name="T10" fmla="+- 0 7136 7060"/>
                <a:gd name="T11" fmla="*/ 7136 h 95"/>
                <a:gd name="T12" fmla="+- 0 8821 8801"/>
                <a:gd name="T13" fmla="*/ T12 w 42"/>
                <a:gd name="T14" fmla="+- 0 7131 7060"/>
                <a:gd name="T15" fmla="*/ 7131 h 95"/>
                <a:gd name="T16" fmla="+- 0 8829 8801"/>
                <a:gd name="T17" fmla="*/ T16 w 42"/>
                <a:gd name="T18" fmla="+- 0 7154 7060"/>
                <a:gd name="T19" fmla="*/ 7154 h 95"/>
                <a:gd name="T20" fmla="+- 0 8836 8801"/>
                <a:gd name="T21" fmla="*/ T20 w 42"/>
                <a:gd name="T22" fmla="+- 0 7154 7060"/>
                <a:gd name="T23" fmla="*/ 7154 h 95"/>
                <a:gd name="T24" fmla="+- 0 8842 8801"/>
                <a:gd name="T25" fmla="*/ T24 w 42"/>
                <a:gd name="T26" fmla="+- 0 7140 7060"/>
                <a:gd name="T27" fmla="*/ 7140 h 95"/>
              </a:gdLst>
              <a:ahLst/>
              <a:cxnLst>
                <a:cxn ang="0">
                  <a:pos x="T1" y="T3"/>
                </a:cxn>
                <a:cxn ang="0">
                  <a:pos x="T5" y="T7"/>
                </a:cxn>
                <a:cxn ang="0">
                  <a:pos x="T9" y="T11"/>
                </a:cxn>
                <a:cxn ang="0">
                  <a:pos x="T13" y="T15"/>
                </a:cxn>
                <a:cxn ang="0">
                  <a:pos x="T17" y="T19"/>
                </a:cxn>
                <a:cxn ang="0">
                  <a:pos x="T21" y="T23"/>
                </a:cxn>
                <a:cxn ang="0">
                  <a:pos x="T25" y="T27"/>
                </a:cxn>
              </a:cxnLst>
              <a:rect l="0" t="0" r="r" b="b"/>
              <a:pathLst>
                <a:path w="42" h="95">
                  <a:moveTo>
                    <a:pt x="41" y="80"/>
                  </a:moveTo>
                  <a:lnTo>
                    <a:pt x="29" y="80"/>
                  </a:lnTo>
                  <a:lnTo>
                    <a:pt x="23" y="76"/>
                  </a:lnTo>
                  <a:lnTo>
                    <a:pt x="20" y="71"/>
                  </a:lnTo>
                  <a:lnTo>
                    <a:pt x="28" y="94"/>
                  </a:lnTo>
                  <a:lnTo>
                    <a:pt x="35" y="94"/>
                  </a:lnTo>
                  <a:lnTo>
                    <a:pt x="41" y="8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8801" y="7060"/>
              <a:ext cx="42" cy="95"/>
            </a:xfrm>
            <a:custGeom>
              <a:avLst/>
              <a:gdLst>
                <a:gd name="T0" fmla="+- 0 8801 8801"/>
                <a:gd name="T1" fmla="*/ T0 w 42"/>
                <a:gd name="T2" fmla="+- 0 7117 7060"/>
                <a:gd name="T3" fmla="*/ 7117 h 95"/>
                <a:gd name="T4" fmla="+- 0 8801 8801"/>
                <a:gd name="T5" fmla="*/ T4 w 42"/>
                <a:gd name="T6" fmla="+- 0 7135 7060"/>
                <a:gd name="T7" fmla="*/ 7135 h 95"/>
                <a:gd name="T8" fmla="+- 0 8803 8801"/>
                <a:gd name="T9" fmla="*/ T8 w 42"/>
                <a:gd name="T10" fmla="+- 0 7142 7060"/>
                <a:gd name="T11" fmla="*/ 7142 h 95"/>
                <a:gd name="T12" fmla="+- 0 8808 8801"/>
                <a:gd name="T13" fmla="*/ T12 w 42"/>
                <a:gd name="T14" fmla="+- 0 7147 7060"/>
                <a:gd name="T15" fmla="*/ 7147 h 95"/>
                <a:gd name="T16" fmla="+- 0 8813 8801"/>
                <a:gd name="T17" fmla="*/ T16 w 42"/>
                <a:gd name="T18" fmla="+- 0 7152 7060"/>
                <a:gd name="T19" fmla="*/ 7152 h 95"/>
                <a:gd name="T20" fmla="+- 0 8820 8801"/>
                <a:gd name="T21" fmla="*/ T20 w 42"/>
                <a:gd name="T22" fmla="+- 0 7154 7060"/>
                <a:gd name="T23" fmla="*/ 7154 h 95"/>
                <a:gd name="T24" fmla="+- 0 8829 8801"/>
                <a:gd name="T25" fmla="*/ T24 w 42"/>
                <a:gd name="T26" fmla="+- 0 7154 7060"/>
                <a:gd name="T27" fmla="*/ 7154 h 95"/>
                <a:gd name="T28" fmla="+- 0 8821 8801"/>
                <a:gd name="T29" fmla="*/ T28 w 42"/>
                <a:gd name="T30" fmla="+- 0 7131 7060"/>
                <a:gd name="T31" fmla="*/ 7131 h 95"/>
                <a:gd name="T32" fmla="+- 0 8821 8801"/>
                <a:gd name="T33" fmla="*/ T32 w 42"/>
                <a:gd name="T34" fmla="+- 0 7121 7060"/>
                <a:gd name="T35" fmla="*/ 7121 h 95"/>
                <a:gd name="T36" fmla="+- 0 8823 8801"/>
                <a:gd name="T37" fmla="*/ T36 w 42"/>
                <a:gd name="T38" fmla="+- 0 7117 7060"/>
                <a:gd name="T39" fmla="*/ 7117 h 95"/>
                <a:gd name="T40" fmla="+- 0 8827 8801"/>
                <a:gd name="T41" fmla="*/ T40 w 42"/>
                <a:gd name="T42" fmla="+- 0 7114 7060"/>
                <a:gd name="T43" fmla="*/ 7114 h 95"/>
                <a:gd name="T44" fmla="+- 0 8831 8801"/>
                <a:gd name="T45" fmla="*/ T44 w 42"/>
                <a:gd name="T46" fmla="+- 0 7112 7060"/>
                <a:gd name="T47" fmla="*/ 7112 h 95"/>
                <a:gd name="T48" fmla="+- 0 8838 8801"/>
                <a:gd name="T49" fmla="*/ T48 w 42"/>
                <a:gd name="T50" fmla="+- 0 7110 7060"/>
                <a:gd name="T51" fmla="*/ 7110 h 95"/>
                <a:gd name="T52" fmla="+- 0 8847 8801"/>
                <a:gd name="T53" fmla="*/ T52 w 42"/>
                <a:gd name="T54" fmla="+- 0 7110 7060"/>
                <a:gd name="T55" fmla="*/ 7110 h 95"/>
                <a:gd name="T56" fmla="+- 0 8859 8801"/>
                <a:gd name="T57" fmla="*/ T56 w 42"/>
                <a:gd name="T58" fmla="+- 0 7109 7060"/>
                <a:gd name="T59" fmla="*/ 7109 h 95"/>
                <a:gd name="T60" fmla="+- 0 8859 8801"/>
                <a:gd name="T61" fmla="*/ T60 w 42"/>
                <a:gd name="T62" fmla="+- 0 7124 7060"/>
                <a:gd name="T63" fmla="*/ 7124 h 95"/>
                <a:gd name="T64" fmla="+- 0 8856 8801"/>
                <a:gd name="T65" fmla="*/ T64 w 42"/>
                <a:gd name="T66" fmla="+- 0 7130 7060"/>
                <a:gd name="T67" fmla="*/ 7130 h 95"/>
                <a:gd name="T68" fmla="+- 0 8852 8801"/>
                <a:gd name="T69" fmla="*/ T68 w 42"/>
                <a:gd name="T70" fmla="+- 0 7134 7060"/>
                <a:gd name="T71" fmla="*/ 7134 h 95"/>
                <a:gd name="T72" fmla="+- 0 8848 8801"/>
                <a:gd name="T73" fmla="*/ T72 w 42"/>
                <a:gd name="T74" fmla="+- 0 7138 7060"/>
                <a:gd name="T75" fmla="*/ 7138 h 95"/>
                <a:gd name="T76" fmla="+- 0 8842 8801"/>
                <a:gd name="T77" fmla="*/ T76 w 42"/>
                <a:gd name="T78" fmla="+- 0 7140 7060"/>
                <a:gd name="T79" fmla="*/ 7140 h 95"/>
                <a:gd name="T80" fmla="+- 0 8836 8801"/>
                <a:gd name="T81" fmla="*/ T80 w 42"/>
                <a:gd name="T82" fmla="+- 0 7154 7060"/>
                <a:gd name="T83" fmla="*/ 7154 h 95"/>
                <a:gd name="T84" fmla="+- 0 8842 8801"/>
                <a:gd name="T85" fmla="*/ T84 w 42"/>
                <a:gd name="T86" fmla="+- 0 7153 7060"/>
                <a:gd name="T87" fmla="*/ 7153 h 95"/>
                <a:gd name="T88" fmla="+- 0 8846 8801"/>
                <a:gd name="T89" fmla="*/ T88 w 42"/>
                <a:gd name="T90" fmla="+- 0 7151 7060"/>
                <a:gd name="T91" fmla="*/ 7151 h 95"/>
                <a:gd name="T92" fmla="+- 0 8851 8801"/>
                <a:gd name="T93" fmla="*/ T92 w 42"/>
                <a:gd name="T94" fmla="+- 0 7149 7060"/>
                <a:gd name="T95" fmla="*/ 7149 h 95"/>
                <a:gd name="T96" fmla="+- 0 8855 8801"/>
                <a:gd name="T97" fmla="*/ T96 w 42"/>
                <a:gd name="T98" fmla="+- 0 7146 7060"/>
                <a:gd name="T99" fmla="*/ 7146 h 95"/>
                <a:gd name="T100" fmla="+- 0 8860 8801"/>
                <a:gd name="T101" fmla="*/ T100 w 42"/>
                <a:gd name="T102" fmla="+- 0 7140 7060"/>
                <a:gd name="T103" fmla="*/ 7140 h 95"/>
                <a:gd name="T104" fmla="+- 0 8860 8801"/>
                <a:gd name="T105" fmla="*/ T104 w 42"/>
                <a:gd name="T106" fmla="+- 0 7140 7060"/>
                <a:gd name="T107" fmla="*/ 7140 h 95"/>
                <a:gd name="T108" fmla="+- 0 8864 8801"/>
                <a:gd name="T109" fmla="*/ T108 w 42"/>
                <a:gd name="T110" fmla="+- 0 7153 7060"/>
                <a:gd name="T111" fmla="*/ 7153 h 95"/>
                <a:gd name="T112" fmla="+- 0 8878 8801"/>
                <a:gd name="T113" fmla="*/ T112 w 42"/>
                <a:gd name="T114" fmla="+- 0 7153 7060"/>
                <a:gd name="T115" fmla="*/ 7153 h 95"/>
                <a:gd name="T116" fmla="+- 0 8878 8801"/>
                <a:gd name="T117" fmla="*/ T116 w 42"/>
                <a:gd name="T118" fmla="+- 0 7080 7060"/>
                <a:gd name="T119" fmla="*/ 7080 h 95"/>
                <a:gd name="T120" fmla="+- 0 8875 8801"/>
                <a:gd name="T121" fmla="*/ T120 w 42"/>
                <a:gd name="T122" fmla="+- 0 7072 7060"/>
                <a:gd name="T123" fmla="*/ 7072 h 95"/>
                <a:gd name="T124" fmla="+- 0 8869 8801"/>
                <a:gd name="T125" fmla="*/ T124 w 42"/>
                <a:gd name="T126" fmla="+- 0 7067 7060"/>
                <a:gd name="T127" fmla="*/ 7067 h 95"/>
                <a:gd name="T128" fmla="+- 0 8863 8801"/>
                <a:gd name="T129" fmla="*/ T128 w 42"/>
                <a:gd name="T130" fmla="+- 0 7062 7060"/>
                <a:gd name="T131" fmla="*/ 7062 h 95"/>
                <a:gd name="T132" fmla="+- 0 8854 8801"/>
                <a:gd name="T133" fmla="*/ T132 w 42"/>
                <a:gd name="T134" fmla="+- 0 7060 7060"/>
                <a:gd name="T135" fmla="*/ 7060 h 95"/>
                <a:gd name="T136" fmla="+- 0 8838 8801"/>
                <a:gd name="T137" fmla="*/ T136 w 42"/>
                <a:gd name="T138" fmla="+- 0 7060 7060"/>
                <a:gd name="T139" fmla="*/ 7060 h 95"/>
                <a:gd name="T140" fmla="+- 0 8832 8801"/>
                <a:gd name="T141" fmla="*/ T140 w 42"/>
                <a:gd name="T142" fmla="+- 0 7060 7060"/>
                <a:gd name="T143" fmla="*/ 7060 h 95"/>
                <a:gd name="T144" fmla="+- 0 8826 8801"/>
                <a:gd name="T145" fmla="*/ T144 w 42"/>
                <a:gd name="T146" fmla="+- 0 7062 7060"/>
                <a:gd name="T147" fmla="*/ 7062 h 95"/>
                <a:gd name="T148" fmla="+- 0 8820 8801"/>
                <a:gd name="T149" fmla="*/ T148 w 42"/>
                <a:gd name="T150" fmla="+- 0 7063 7060"/>
                <a:gd name="T151" fmla="*/ 7063 h 95"/>
                <a:gd name="T152" fmla="+- 0 8815 8801"/>
                <a:gd name="T153" fmla="*/ T152 w 42"/>
                <a:gd name="T154" fmla="+- 0 7065 7060"/>
                <a:gd name="T155" fmla="*/ 7065 h 95"/>
                <a:gd name="T156" fmla="+- 0 8810 8801"/>
                <a:gd name="T157" fmla="*/ T156 w 42"/>
                <a:gd name="T158" fmla="+- 0 7068 7060"/>
                <a:gd name="T159" fmla="*/ 7068 h 95"/>
                <a:gd name="T160" fmla="+- 0 8816 8801"/>
                <a:gd name="T161" fmla="*/ T160 w 42"/>
                <a:gd name="T162" fmla="+- 0 7082 7060"/>
                <a:gd name="T163" fmla="*/ 7082 h 95"/>
                <a:gd name="T164" fmla="+- 0 8820 8801"/>
                <a:gd name="T165" fmla="*/ T164 w 42"/>
                <a:gd name="T166" fmla="+- 0 7080 7060"/>
                <a:gd name="T167" fmla="*/ 7080 h 95"/>
                <a:gd name="T168" fmla="+- 0 8824 8801"/>
                <a:gd name="T169" fmla="*/ T168 w 42"/>
                <a:gd name="T170" fmla="+- 0 7078 7060"/>
                <a:gd name="T171" fmla="*/ 7078 h 95"/>
                <a:gd name="T172" fmla="+- 0 8829 8801"/>
                <a:gd name="T173" fmla="*/ T172 w 42"/>
                <a:gd name="T174" fmla="+- 0 7077 7060"/>
                <a:gd name="T175" fmla="*/ 7077 h 95"/>
                <a:gd name="T176" fmla="+- 0 8833 8801"/>
                <a:gd name="T177" fmla="*/ T176 w 42"/>
                <a:gd name="T178" fmla="+- 0 7075 7060"/>
                <a:gd name="T179" fmla="*/ 7075 h 95"/>
                <a:gd name="T180" fmla="+- 0 8837 8801"/>
                <a:gd name="T181" fmla="*/ T180 w 42"/>
                <a:gd name="T182" fmla="+- 0 7075 7060"/>
                <a:gd name="T183" fmla="*/ 7075 h 95"/>
                <a:gd name="T184" fmla="+- 0 8848 8801"/>
                <a:gd name="T185" fmla="*/ T184 w 42"/>
                <a:gd name="T186" fmla="+- 0 7075 7060"/>
                <a:gd name="T187" fmla="*/ 7075 h 95"/>
                <a:gd name="T188" fmla="+- 0 8852 8801"/>
                <a:gd name="T189" fmla="*/ T188 w 42"/>
                <a:gd name="T190" fmla="+- 0 7076 7060"/>
                <a:gd name="T191" fmla="*/ 7076 h 95"/>
                <a:gd name="T192" fmla="+- 0 8857 8801"/>
                <a:gd name="T193" fmla="*/ T192 w 42"/>
                <a:gd name="T194" fmla="+- 0 7082 7060"/>
                <a:gd name="T195" fmla="*/ 7082 h 95"/>
                <a:gd name="T196" fmla="+- 0 8859 8801"/>
                <a:gd name="T197" fmla="*/ T196 w 42"/>
                <a:gd name="T198" fmla="+- 0 7086 7060"/>
                <a:gd name="T199" fmla="*/ 7086 h 95"/>
                <a:gd name="T200" fmla="+- 0 8859 8801"/>
                <a:gd name="T201" fmla="*/ T200 w 42"/>
                <a:gd name="T202" fmla="+- 0 7097 7060"/>
                <a:gd name="T203" fmla="*/ 7097 h 95"/>
                <a:gd name="T204" fmla="+- 0 8843 8801"/>
                <a:gd name="T205" fmla="*/ T204 w 42"/>
                <a:gd name="T206" fmla="+- 0 7097 7060"/>
                <a:gd name="T207" fmla="*/ 7097 h 95"/>
                <a:gd name="T208" fmla="+- 0 8829 8801"/>
                <a:gd name="T209" fmla="*/ T208 w 42"/>
                <a:gd name="T210" fmla="+- 0 7098 7060"/>
                <a:gd name="T211" fmla="*/ 7098 h 95"/>
                <a:gd name="T212" fmla="+- 0 8818 8801"/>
                <a:gd name="T213" fmla="*/ T212 w 42"/>
                <a:gd name="T214" fmla="+- 0 7101 7060"/>
                <a:gd name="T215" fmla="*/ 7101 h 95"/>
                <a:gd name="T216" fmla="+- 0 8811 8801"/>
                <a:gd name="T217" fmla="*/ T216 w 42"/>
                <a:gd name="T218" fmla="+- 0 7105 7060"/>
                <a:gd name="T219" fmla="*/ 7105 h 95"/>
                <a:gd name="T220" fmla="+- 0 8804 8801"/>
                <a:gd name="T221" fmla="*/ T220 w 42"/>
                <a:gd name="T222" fmla="+- 0 7110 7060"/>
                <a:gd name="T223" fmla="*/ 7110 h 95"/>
                <a:gd name="T224" fmla="+- 0 8801 8801"/>
                <a:gd name="T225" fmla="*/ T224 w 42"/>
                <a:gd name="T226" fmla="+- 0 7117 7060"/>
                <a:gd name="T227" fmla="*/ 7117 h 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42" h="95">
                  <a:moveTo>
                    <a:pt x="0" y="57"/>
                  </a:moveTo>
                  <a:lnTo>
                    <a:pt x="0" y="75"/>
                  </a:lnTo>
                  <a:lnTo>
                    <a:pt x="2" y="82"/>
                  </a:lnTo>
                  <a:lnTo>
                    <a:pt x="7" y="87"/>
                  </a:lnTo>
                  <a:lnTo>
                    <a:pt x="12" y="92"/>
                  </a:lnTo>
                  <a:lnTo>
                    <a:pt x="19" y="94"/>
                  </a:lnTo>
                  <a:lnTo>
                    <a:pt x="28" y="94"/>
                  </a:lnTo>
                  <a:lnTo>
                    <a:pt x="20" y="71"/>
                  </a:lnTo>
                  <a:lnTo>
                    <a:pt x="20" y="61"/>
                  </a:lnTo>
                  <a:lnTo>
                    <a:pt x="22" y="57"/>
                  </a:lnTo>
                  <a:lnTo>
                    <a:pt x="26" y="54"/>
                  </a:lnTo>
                  <a:lnTo>
                    <a:pt x="30" y="52"/>
                  </a:lnTo>
                  <a:lnTo>
                    <a:pt x="37" y="50"/>
                  </a:lnTo>
                  <a:lnTo>
                    <a:pt x="46" y="50"/>
                  </a:lnTo>
                  <a:lnTo>
                    <a:pt x="58" y="49"/>
                  </a:lnTo>
                  <a:lnTo>
                    <a:pt x="58" y="64"/>
                  </a:lnTo>
                  <a:lnTo>
                    <a:pt x="55" y="70"/>
                  </a:lnTo>
                  <a:lnTo>
                    <a:pt x="51" y="74"/>
                  </a:lnTo>
                  <a:lnTo>
                    <a:pt x="47" y="78"/>
                  </a:lnTo>
                  <a:lnTo>
                    <a:pt x="41" y="80"/>
                  </a:lnTo>
                  <a:lnTo>
                    <a:pt x="35" y="94"/>
                  </a:lnTo>
                  <a:lnTo>
                    <a:pt x="41" y="93"/>
                  </a:lnTo>
                  <a:lnTo>
                    <a:pt x="45" y="91"/>
                  </a:lnTo>
                  <a:lnTo>
                    <a:pt x="50" y="89"/>
                  </a:lnTo>
                  <a:lnTo>
                    <a:pt x="54" y="86"/>
                  </a:lnTo>
                  <a:lnTo>
                    <a:pt x="59" y="80"/>
                  </a:lnTo>
                  <a:lnTo>
                    <a:pt x="63" y="93"/>
                  </a:lnTo>
                  <a:lnTo>
                    <a:pt x="77" y="93"/>
                  </a:lnTo>
                  <a:lnTo>
                    <a:pt x="77" y="20"/>
                  </a:lnTo>
                  <a:lnTo>
                    <a:pt x="74" y="12"/>
                  </a:lnTo>
                  <a:lnTo>
                    <a:pt x="68" y="7"/>
                  </a:lnTo>
                  <a:lnTo>
                    <a:pt x="62" y="2"/>
                  </a:lnTo>
                  <a:lnTo>
                    <a:pt x="53" y="0"/>
                  </a:lnTo>
                  <a:lnTo>
                    <a:pt x="37" y="0"/>
                  </a:lnTo>
                  <a:lnTo>
                    <a:pt x="31" y="0"/>
                  </a:lnTo>
                  <a:lnTo>
                    <a:pt x="25" y="2"/>
                  </a:lnTo>
                  <a:lnTo>
                    <a:pt x="19" y="3"/>
                  </a:lnTo>
                  <a:lnTo>
                    <a:pt x="14" y="5"/>
                  </a:lnTo>
                  <a:lnTo>
                    <a:pt x="9" y="8"/>
                  </a:lnTo>
                  <a:lnTo>
                    <a:pt x="15" y="22"/>
                  </a:lnTo>
                  <a:lnTo>
                    <a:pt x="19" y="20"/>
                  </a:lnTo>
                  <a:lnTo>
                    <a:pt x="23" y="18"/>
                  </a:lnTo>
                  <a:lnTo>
                    <a:pt x="28" y="17"/>
                  </a:lnTo>
                  <a:lnTo>
                    <a:pt x="32" y="15"/>
                  </a:lnTo>
                  <a:lnTo>
                    <a:pt x="36" y="15"/>
                  </a:lnTo>
                  <a:lnTo>
                    <a:pt x="47" y="15"/>
                  </a:lnTo>
                  <a:lnTo>
                    <a:pt x="51" y="16"/>
                  </a:lnTo>
                  <a:lnTo>
                    <a:pt x="56" y="22"/>
                  </a:lnTo>
                  <a:lnTo>
                    <a:pt x="58" y="26"/>
                  </a:lnTo>
                  <a:lnTo>
                    <a:pt x="58" y="37"/>
                  </a:lnTo>
                  <a:lnTo>
                    <a:pt x="42" y="37"/>
                  </a:lnTo>
                  <a:lnTo>
                    <a:pt x="28" y="38"/>
                  </a:lnTo>
                  <a:lnTo>
                    <a:pt x="17" y="41"/>
                  </a:lnTo>
                  <a:lnTo>
                    <a:pt x="10" y="45"/>
                  </a:lnTo>
                  <a:lnTo>
                    <a:pt x="3" y="50"/>
                  </a:lnTo>
                  <a:lnTo>
                    <a:pt x="0" y="5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8905" y="7060"/>
              <a:ext cx="80" cy="93"/>
            </a:xfrm>
            <a:custGeom>
              <a:avLst/>
              <a:gdLst>
                <a:gd name="T0" fmla="+- 0 8924 8905"/>
                <a:gd name="T1" fmla="*/ T0 w 80"/>
                <a:gd name="T2" fmla="+- 0 7153 7060"/>
                <a:gd name="T3" fmla="*/ 7153 h 93"/>
                <a:gd name="T4" fmla="+- 0 8924 8905"/>
                <a:gd name="T5" fmla="*/ T4 w 80"/>
                <a:gd name="T6" fmla="+- 0 7096 7060"/>
                <a:gd name="T7" fmla="*/ 7096 h 93"/>
                <a:gd name="T8" fmla="+- 0 8926 8905"/>
                <a:gd name="T9" fmla="*/ T8 w 80"/>
                <a:gd name="T10" fmla="+- 0 7088 7060"/>
                <a:gd name="T11" fmla="*/ 7088 h 93"/>
                <a:gd name="T12" fmla="+- 0 8930 8905"/>
                <a:gd name="T13" fmla="*/ T12 w 80"/>
                <a:gd name="T14" fmla="+- 0 7083 7060"/>
                <a:gd name="T15" fmla="*/ 7083 h 93"/>
                <a:gd name="T16" fmla="+- 0 8934 8905"/>
                <a:gd name="T17" fmla="*/ T16 w 80"/>
                <a:gd name="T18" fmla="+- 0 7078 7060"/>
                <a:gd name="T19" fmla="*/ 7078 h 93"/>
                <a:gd name="T20" fmla="+- 0 8940 8905"/>
                <a:gd name="T21" fmla="*/ T20 w 80"/>
                <a:gd name="T22" fmla="+- 0 7076 7060"/>
                <a:gd name="T23" fmla="*/ 7076 h 93"/>
                <a:gd name="T24" fmla="+- 0 8954 8905"/>
                <a:gd name="T25" fmla="*/ T24 w 80"/>
                <a:gd name="T26" fmla="+- 0 7076 7060"/>
                <a:gd name="T27" fmla="*/ 7076 h 93"/>
                <a:gd name="T28" fmla="+- 0 8959 8905"/>
                <a:gd name="T29" fmla="*/ T28 w 80"/>
                <a:gd name="T30" fmla="+- 0 7077 7060"/>
                <a:gd name="T31" fmla="*/ 7077 h 93"/>
                <a:gd name="T32" fmla="+- 0 8964 8905"/>
                <a:gd name="T33" fmla="*/ T32 w 80"/>
                <a:gd name="T34" fmla="+- 0 7084 7060"/>
                <a:gd name="T35" fmla="*/ 7084 h 93"/>
                <a:gd name="T36" fmla="+- 0 8966 8905"/>
                <a:gd name="T37" fmla="*/ T36 w 80"/>
                <a:gd name="T38" fmla="+- 0 7090 7060"/>
                <a:gd name="T39" fmla="*/ 7090 h 93"/>
                <a:gd name="T40" fmla="+- 0 8966 8905"/>
                <a:gd name="T41" fmla="*/ T40 w 80"/>
                <a:gd name="T42" fmla="+- 0 7153 7060"/>
                <a:gd name="T43" fmla="*/ 7153 h 93"/>
                <a:gd name="T44" fmla="+- 0 8985 8905"/>
                <a:gd name="T45" fmla="*/ T44 w 80"/>
                <a:gd name="T46" fmla="+- 0 7153 7060"/>
                <a:gd name="T47" fmla="*/ 7153 h 93"/>
                <a:gd name="T48" fmla="+- 0 8985 8905"/>
                <a:gd name="T49" fmla="*/ T48 w 80"/>
                <a:gd name="T50" fmla="+- 0 7093 7060"/>
                <a:gd name="T51" fmla="*/ 7093 h 93"/>
                <a:gd name="T52" fmla="+- 0 8985 8905"/>
                <a:gd name="T53" fmla="*/ T52 w 80"/>
                <a:gd name="T54" fmla="+- 0 7084 7060"/>
                <a:gd name="T55" fmla="*/ 7084 h 93"/>
                <a:gd name="T56" fmla="+- 0 8975 8905"/>
                <a:gd name="T57" fmla="*/ T56 w 80"/>
                <a:gd name="T58" fmla="+- 0 7066 7060"/>
                <a:gd name="T59" fmla="*/ 7066 h 93"/>
                <a:gd name="T60" fmla="+- 0 8953 8905"/>
                <a:gd name="T61" fmla="*/ T60 w 80"/>
                <a:gd name="T62" fmla="+- 0 7060 7060"/>
                <a:gd name="T63" fmla="*/ 7060 h 93"/>
                <a:gd name="T64" fmla="+- 0 8946 8905"/>
                <a:gd name="T65" fmla="*/ T64 w 80"/>
                <a:gd name="T66" fmla="+- 0 7060 7060"/>
                <a:gd name="T67" fmla="*/ 7060 h 93"/>
                <a:gd name="T68" fmla="+- 0 8941 8905"/>
                <a:gd name="T69" fmla="*/ T68 w 80"/>
                <a:gd name="T70" fmla="+- 0 7061 7060"/>
                <a:gd name="T71" fmla="*/ 7061 h 93"/>
                <a:gd name="T72" fmla="+- 0 8936 8905"/>
                <a:gd name="T73" fmla="*/ T72 w 80"/>
                <a:gd name="T74" fmla="+- 0 7063 7060"/>
                <a:gd name="T75" fmla="*/ 7063 h 93"/>
                <a:gd name="T76" fmla="+- 0 8931 8905"/>
                <a:gd name="T77" fmla="*/ T76 w 80"/>
                <a:gd name="T78" fmla="+- 0 7066 7060"/>
                <a:gd name="T79" fmla="*/ 7066 h 93"/>
                <a:gd name="T80" fmla="+- 0 8927 8905"/>
                <a:gd name="T81" fmla="*/ T80 w 80"/>
                <a:gd name="T82" fmla="+- 0 7069 7060"/>
                <a:gd name="T83" fmla="*/ 7069 h 93"/>
                <a:gd name="T84" fmla="+- 0 8924 8905"/>
                <a:gd name="T85" fmla="*/ T84 w 80"/>
                <a:gd name="T86" fmla="+- 0 7073 7060"/>
                <a:gd name="T87" fmla="*/ 7073 h 93"/>
                <a:gd name="T88" fmla="+- 0 8923 8905"/>
                <a:gd name="T89" fmla="*/ T88 w 80"/>
                <a:gd name="T90" fmla="+- 0 7073 7060"/>
                <a:gd name="T91" fmla="*/ 7073 h 93"/>
                <a:gd name="T92" fmla="+- 0 8920 8905"/>
                <a:gd name="T93" fmla="*/ T92 w 80"/>
                <a:gd name="T94" fmla="+- 0 7061 7060"/>
                <a:gd name="T95" fmla="*/ 7061 h 93"/>
                <a:gd name="T96" fmla="+- 0 8905 8905"/>
                <a:gd name="T97" fmla="*/ T96 w 80"/>
                <a:gd name="T98" fmla="+- 0 7061 7060"/>
                <a:gd name="T99" fmla="*/ 7061 h 93"/>
                <a:gd name="T100" fmla="+- 0 8905 8905"/>
                <a:gd name="T101" fmla="*/ T100 w 80"/>
                <a:gd name="T102" fmla="+- 0 7153 7060"/>
                <a:gd name="T103" fmla="*/ 7153 h 93"/>
                <a:gd name="T104" fmla="+- 0 8924 8905"/>
                <a:gd name="T105" fmla="*/ T104 w 80"/>
                <a:gd name="T106" fmla="+- 0 7153 7060"/>
                <a:gd name="T107" fmla="*/ 7153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80" h="93">
                  <a:moveTo>
                    <a:pt x="19" y="93"/>
                  </a:moveTo>
                  <a:lnTo>
                    <a:pt x="19" y="36"/>
                  </a:lnTo>
                  <a:lnTo>
                    <a:pt x="21" y="28"/>
                  </a:lnTo>
                  <a:lnTo>
                    <a:pt x="25" y="23"/>
                  </a:lnTo>
                  <a:lnTo>
                    <a:pt x="29" y="18"/>
                  </a:lnTo>
                  <a:lnTo>
                    <a:pt x="35" y="16"/>
                  </a:lnTo>
                  <a:lnTo>
                    <a:pt x="49" y="16"/>
                  </a:lnTo>
                  <a:lnTo>
                    <a:pt x="54" y="17"/>
                  </a:lnTo>
                  <a:lnTo>
                    <a:pt x="59" y="24"/>
                  </a:lnTo>
                  <a:lnTo>
                    <a:pt x="61" y="30"/>
                  </a:lnTo>
                  <a:lnTo>
                    <a:pt x="61" y="93"/>
                  </a:lnTo>
                  <a:lnTo>
                    <a:pt x="80" y="93"/>
                  </a:lnTo>
                  <a:lnTo>
                    <a:pt x="80" y="33"/>
                  </a:lnTo>
                  <a:lnTo>
                    <a:pt x="80" y="24"/>
                  </a:lnTo>
                  <a:lnTo>
                    <a:pt x="70" y="6"/>
                  </a:lnTo>
                  <a:lnTo>
                    <a:pt x="48" y="0"/>
                  </a:lnTo>
                  <a:lnTo>
                    <a:pt x="41" y="0"/>
                  </a:lnTo>
                  <a:lnTo>
                    <a:pt x="36" y="1"/>
                  </a:lnTo>
                  <a:lnTo>
                    <a:pt x="31" y="3"/>
                  </a:lnTo>
                  <a:lnTo>
                    <a:pt x="26" y="6"/>
                  </a:lnTo>
                  <a:lnTo>
                    <a:pt x="22" y="9"/>
                  </a:lnTo>
                  <a:lnTo>
                    <a:pt x="19" y="13"/>
                  </a:lnTo>
                  <a:lnTo>
                    <a:pt x="18" y="13"/>
                  </a:lnTo>
                  <a:lnTo>
                    <a:pt x="15" y="1"/>
                  </a:lnTo>
                  <a:lnTo>
                    <a:pt x="0" y="1"/>
                  </a:lnTo>
                  <a:lnTo>
                    <a:pt x="0" y="93"/>
                  </a:lnTo>
                  <a:lnTo>
                    <a:pt x="19"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9012" y="7060"/>
              <a:ext cx="80" cy="93"/>
            </a:xfrm>
            <a:custGeom>
              <a:avLst/>
              <a:gdLst>
                <a:gd name="T0" fmla="+- 0 9032 9012"/>
                <a:gd name="T1" fmla="*/ T0 w 80"/>
                <a:gd name="T2" fmla="+- 0 7153 7060"/>
                <a:gd name="T3" fmla="*/ 7153 h 93"/>
                <a:gd name="T4" fmla="+- 0 9032 9012"/>
                <a:gd name="T5" fmla="*/ T4 w 80"/>
                <a:gd name="T6" fmla="+- 0 7096 7060"/>
                <a:gd name="T7" fmla="*/ 7096 h 93"/>
                <a:gd name="T8" fmla="+- 0 9034 9012"/>
                <a:gd name="T9" fmla="*/ T8 w 80"/>
                <a:gd name="T10" fmla="+- 0 7088 7060"/>
                <a:gd name="T11" fmla="*/ 7088 h 93"/>
                <a:gd name="T12" fmla="+- 0 9037 9012"/>
                <a:gd name="T13" fmla="*/ T12 w 80"/>
                <a:gd name="T14" fmla="+- 0 7083 7060"/>
                <a:gd name="T15" fmla="*/ 7083 h 93"/>
                <a:gd name="T16" fmla="+- 0 9041 9012"/>
                <a:gd name="T17" fmla="*/ T16 w 80"/>
                <a:gd name="T18" fmla="+- 0 7078 7060"/>
                <a:gd name="T19" fmla="*/ 7078 h 93"/>
                <a:gd name="T20" fmla="+- 0 9047 9012"/>
                <a:gd name="T21" fmla="*/ T20 w 80"/>
                <a:gd name="T22" fmla="+- 0 7076 7060"/>
                <a:gd name="T23" fmla="*/ 7076 h 93"/>
                <a:gd name="T24" fmla="+- 0 9062 9012"/>
                <a:gd name="T25" fmla="*/ T24 w 80"/>
                <a:gd name="T26" fmla="+- 0 7076 7060"/>
                <a:gd name="T27" fmla="*/ 7076 h 93"/>
                <a:gd name="T28" fmla="+- 0 9066 9012"/>
                <a:gd name="T29" fmla="*/ T28 w 80"/>
                <a:gd name="T30" fmla="+- 0 7077 7060"/>
                <a:gd name="T31" fmla="*/ 7077 h 93"/>
                <a:gd name="T32" fmla="+- 0 9072 9012"/>
                <a:gd name="T33" fmla="*/ T32 w 80"/>
                <a:gd name="T34" fmla="+- 0 7084 7060"/>
                <a:gd name="T35" fmla="*/ 7084 h 93"/>
                <a:gd name="T36" fmla="+- 0 9073 9012"/>
                <a:gd name="T37" fmla="*/ T36 w 80"/>
                <a:gd name="T38" fmla="+- 0 7090 7060"/>
                <a:gd name="T39" fmla="*/ 7090 h 93"/>
                <a:gd name="T40" fmla="+- 0 9073 9012"/>
                <a:gd name="T41" fmla="*/ T40 w 80"/>
                <a:gd name="T42" fmla="+- 0 7153 7060"/>
                <a:gd name="T43" fmla="*/ 7153 h 93"/>
                <a:gd name="T44" fmla="+- 0 9093 9012"/>
                <a:gd name="T45" fmla="*/ T44 w 80"/>
                <a:gd name="T46" fmla="+- 0 7153 7060"/>
                <a:gd name="T47" fmla="*/ 7153 h 93"/>
                <a:gd name="T48" fmla="+- 0 9093 9012"/>
                <a:gd name="T49" fmla="*/ T48 w 80"/>
                <a:gd name="T50" fmla="+- 0 7093 7060"/>
                <a:gd name="T51" fmla="*/ 7093 h 93"/>
                <a:gd name="T52" fmla="+- 0 9092 9012"/>
                <a:gd name="T53" fmla="*/ T52 w 80"/>
                <a:gd name="T54" fmla="+- 0 7084 7060"/>
                <a:gd name="T55" fmla="*/ 7084 h 93"/>
                <a:gd name="T56" fmla="+- 0 9082 9012"/>
                <a:gd name="T57" fmla="*/ T56 w 80"/>
                <a:gd name="T58" fmla="+- 0 7066 7060"/>
                <a:gd name="T59" fmla="*/ 7066 h 93"/>
                <a:gd name="T60" fmla="+- 0 9060 9012"/>
                <a:gd name="T61" fmla="*/ T60 w 80"/>
                <a:gd name="T62" fmla="+- 0 7060 7060"/>
                <a:gd name="T63" fmla="*/ 7060 h 93"/>
                <a:gd name="T64" fmla="+- 0 9054 9012"/>
                <a:gd name="T65" fmla="*/ T64 w 80"/>
                <a:gd name="T66" fmla="+- 0 7060 7060"/>
                <a:gd name="T67" fmla="*/ 7060 h 93"/>
                <a:gd name="T68" fmla="+- 0 9048 9012"/>
                <a:gd name="T69" fmla="*/ T68 w 80"/>
                <a:gd name="T70" fmla="+- 0 7061 7060"/>
                <a:gd name="T71" fmla="*/ 7061 h 93"/>
                <a:gd name="T72" fmla="+- 0 9043 9012"/>
                <a:gd name="T73" fmla="*/ T72 w 80"/>
                <a:gd name="T74" fmla="+- 0 7063 7060"/>
                <a:gd name="T75" fmla="*/ 7063 h 93"/>
                <a:gd name="T76" fmla="+- 0 9038 9012"/>
                <a:gd name="T77" fmla="*/ T76 w 80"/>
                <a:gd name="T78" fmla="+- 0 7066 7060"/>
                <a:gd name="T79" fmla="*/ 7066 h 93"/>
                <a:gd name="T80" fmla="+- 0 9034 9012"/>
                <a:gd name="T81" fmla="*/ T80 w 80"/>
                <a:gd name="T82" fmla="+- 0 7069 7060"/>
                <a:gd name="T83" fmla="*/ 7069 h 93"/>
                <a:gd name="T84" fmla="+- 0 9031 9012"/>
                <a:gd name="T85" fmla="*/ T84 w 80"/>
                <a:gd name="T86" fmla="+- 0 7073 7060"/>
                <a:gd name="T87" fmla="*/ 7073 h 93"/>
                <a:gd name="T88" fmla="+- 0 9030 9012"/>
                <a:gd name="T89" fmla="*/ T88 w 80"/>
                <a:gd name="T90" fmla="+- 0 7073 7060"/>
                <a:gd name="T91" fmla="*/ 7073 h 93"/>
                <a:gd name="T92" fmla="+- 0 9028 9012"/>
                <a:gd name="T93" fmla="*/ T92 w 80"/>
                <a:gd name="T94" fmla="+- 0 7061 7060"/>
                <a:gd name="T95" fmla="*/ 7061 h 93"/>
                <a:gd name="T96" fmla="+- 0 9012 9012"/>
                <a:gd name="T97" fmla="*/ T96 w 80"/>
                <a:gd name="T98" fmla="+- 0 7061 7060"/>
                <a:gd name="T99" fmla="*/ 7061 h 93"/>
                <a:gd name="T100" fmla="+- 0 9012 9012"/>
                <a:gd name="T101" fmla="*/ T100 w 80"/>
                <a:gd name="T102" fmla="+- 0 7153 7060"/>
                <a:gd name="T103" fmla="*/ 7153 h 93"/>
                <a:gd name="T104" fmla="+- 0 9032 9012"/>
                <a:gd name="T105" fmla="*/ T104 w 80"/>
                <a:gd name="T106" fmla="+- 0 7153 7060"/>
                <a:gd name="T107" fmla="*/ 7153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80" h="93">
                  <a:moveTo>
                    <a:pt x="20" y="93"/>
                  </a:moveTo>
                  <a:lnTo>
                    <a:pt x="20" y="36"/>
                  </a:lnTo>
                  <a:lnTo>
                    <a:pt x="22" y="28"/>
                  </a:lnTo>
                  <a:lnTo>
                    <a:pt x="25" y="23"/>
                  </a:lnTo>
                  <a:lnTo>
                    <a:pt x="29" y="18"/>
                  </a:lnTo>
                  <a:lnTo>
                    <a:pt x="35" y="16"/>
                  </a:lnTo>
                  <a:lnTo>
                    <a:pt x="50" y="16"/>
                  </a:lnTo>
                  <a:lnTo>
                    <a:pt x="54" y="17"/>
                  </a:lnTo>
                  <a:lnTo>
                    <a:pt x="60" y="24"/>
                  </a:lnTo>
                  <a:lnTo>
                    <a:pt x="61" y="30"/>
                  </a:lnTo>
                  <a:lnTo>
                    <a:pt x="61" y="93"/>
                  </a:lnTo>
                  <a:lnTo>
                    <a:pt x="81" y="93"/>
                  </a:lnTo>
                  <a:lnTo>
                    <a:pt x="81" y="33"/>
                  </a:lnTo>
                  <a:lnTo>
                    <a:pt x="80" y="24"/>
                  </a:lnTo>
                  <a:lnTo>
                    <a:pt x="70" y="6"/>
                  </a:lnTo>
                  <a:lnTo>
                    <a:pt x="48" y="0"/>
                  </a:lnTo>
                  <a:lnTo>
                    <a:pt x="42" y="0"/>
                  </a:lnTo>
                  <a:lnTo>
                    <a:pt x="36" y="1"/>
                  </a:lnTo>
                  <a:lnTo>
                    <a:pt x="31" y="3"/>
                  </a:lnTo>
                  <a:lnTo>
                    <a:pt x="26" y="6"/>
                  </a:lnTo>
                  <a:lnTo>
                    <a:pt x="22" y="9"/>
                  </a:lnTo>
                  <a:lnTo>
                    <a:pt x="19" y="13"/>
                  </a:lnTo>
                  <a:lnTo>
                    <a:pt x="18" y="13"/>
                  </a:lnTo>
                  <a:lnTo>
                    <a:pt x="16" y="1"/>
                  </a:lnTo>
                  <a:lnTo>
                    <a:pt x="0" y="1"/>
                  </a:lnTo>
                  <a:lnTo>
                    <a:pt x="0" y="93"/>
                  </a:lnTo>
                  <a:lnTo>
                    <a:pt x="20"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9119" y="7026"/>
              <a:ext cx="21" cy="126"/>
            </a:xfrm>
            <a:custGeom>
              <a:avLst/>
              <a:gdLst>
                <a:gd name="T0" fmla="+- 0 9120 9119"/>
                <a:gd name="T1" fmla="*/ T0 w 21"/>
                <a:gd name="T2" fmla="+- 0 7061 7026"/>
                <a:gd name="T3" fmla="*/ 7061 h 126"/>
                <a:gd name="T4" fmla="+- 0 9120 9119"/>
                <a:gd name="T5" fmla="*/ T4 w 21"/>
                <a:gd name="T6" fmla="+- 0 7153 7026"/>
                <a:gd name="T7" fmla="*/ 7153 h 126"/>
                <a:gd name="T8" fmla="+- 0 9139 9119"/>
                <a:gd name="T9" fmla="*/ T8 w 21"/>
                <a:gd name="T10" fmla="+- 0 7153 7026"/>
                <a:gd name="T11" fmla="*/ 7153 h 126"/>
                <a:gd name="T12" fmla="+- 0 9139 9119"/>
                <a:gd name="T13" fmla="*/ T12 w 21"/>
                <a:gd name="T14" fmla="+- 0 7061 7026"/>
                <a:gd name="T15" fmla="*/ 7061 h 126"/>
                <a:gd name="T16" fmla="+- 0 9120 9119"/>
                <a:gd name="T17" fmla="*/ T16 w 21"/>
                <a:gd name="T18" fmla="+- 0 7061 7026"/>
                <a:gd name="T19" fmla="*/ 7061 h 126"/>
              </a:gdLst>
              <a:ahLst/>
              <a:cxnLst>
                <a:cxn ang="0">
                  <a:pos x="T1" y="T3"/>
                </a:cxn>
                <a:cxn ang="0">
                  <a:pos x="T5" y="T7"/>
                </a:cxn>
                <a:cxn ang="0">
                  <a:pos x="T9" y="T11"/>
                </a:cxn>
                <a:cxn ang="0">
                  <a:pos x="T13" y="T15"/>
                </a:cxn>
                <a:cxn ang="0">
                  <a:pos x="T17" y="T19"/>
                </a:cxn>
              </a:cxnLst>
              <a:rect l="0" t="0" r="r" b="b"/>
              <a:pathLst>
                <a:path w="21" h="126">
                  <a:moveTo>
                    <a:pt x="1" y="35"/>
                  </a:moveTo>
                  <a:lnTo>
                    <a:pt x="1" y="127"/>
                  </a:lnTo>
                  <a:lnTo>
                    <a:pt x="20" y="127"/>
                  </a:lnTo>
                  <a:lnTo>
                    <a:pt x="20" y="35"/>
                  </a:lnTo>
                  <a:lnTo>
                    <a:pt x="1" y="3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9119" y="7026"/>
              <a:ext cx="21" cy="126"/>
            </a:xfrm>
            <a:custGeom>
              <a:avLst/>
              <a:gdLst>
                <a:gd name="T0" fmla="+- 0 9121 9119"/>
                <a:gd name="T1" fmla="*/ T0 w 21"/>
                <a:gd name="T2" fmla="+- 0 7045 7026"/>
                <a:gd name="T3" fmla="*/ 7045 h 126"/>
                <a:gd name="T4" fmla="+- 0 9126 9119"/>
                <a:gd name="T5" fmla="*/ T4 w 21"/>
                <a:gd name="T6" fmla="+- 0 7048 7026"/>
                <a:gd name="T7" fmla="*/ 7048 h 126"/>
                <a:gd name="T8" fmla="+- 0 9133 9119"/>
                <a:gd name="T9" fmla="*/ T8 w 21"/>
                <a:gd name="T10" fmla="+- 0 7048 7026"/>
                <a:gd name="T11" fmla="*/ 7048 h 126"/>
                <a:gd name="T12" fmla="+- 0 9137 9119"/>
                <a:gd name="T13" fmla="*/ T12 w 21"/>
                <a:gd name="T14" fmla="+- 0 7045 7026"/>
                <a:gd name="T15" fmla="*/ 7045 h 126"/>
                <a:gd name="T16" fmla="+- 0 9140 9119"/>
                <a:gd name="T17" fmla="*/ T16 w 21"/>
                <a:gd name="T18" fmla="+- 0 7041 7026"/>
                <a:gd name="T19" fmla="*/ 7041 h 126"/>
                <a:gd name="T20" fmla="+- 0 9140 9119"/>
                <a:gd name="T21" fmla="*/ T20 w 21"/>
                <a:gd name="T22" fmla="+- 0 7034 7026"/>
                <a:gd name="T23" fmla="*/ 7034 h 126"/>
                <a:gd name="T24" fmla="+- 0 9137 9119"/>
                <a:gd name="T25" fmla="*/ T24 w 21"/>
                <a:gd name="T26" fmla="+- 0 7029 7026"/>
                <a:gd name="T27" fmla="*/ 7029 h 126"/>
                <a:gd name="T28" fmla="+- 0 9133 9119"/>
                <a:gd name="T29" fmla="*/ T28 w 21"/>
                <a:gd name="T30" fmla="+- 0 7026 7026"/>
                <a:gd name="T31" fmla="*/ 7026 h 126"/>
                <a:gd name="T32" fmla="+- 0 9126 9119"/>
                <a:gd name="T33" fmla="*/ T32 w 21"/>
                <a:gd name="T34" fmla="+- 0 7026 7026"/>
                <a:gd name="T35" fmla="*/ 7026 h 126"/>
                <a:gd name="T36" fmla="+- 0 9119 9119"/>
                <a:gd name="T37" fmla="*/ T36 w 21"/>
                <a:gd name="T38" fmla="+- 0 7031 7026"/>
                <a:gd name="T39" fmla="*/ 7031 h 126"/>
                <a:gd name="T40" fmla="+- 0 9119 9119"/>
                <a:gd name="T41" fmla="*/ T40 w 21"/>
                <a:gd name="T42" fmla="+- 0 7037 7026"/>
                <a:gd name="T43" fmla="*/ 7037 h 126"/>
                <a:gd name="T44" fmla="+- 0 9119 9119"/>
                <a:gd name="T45" fmla="*/ T44 w 21"/>
                <a:gd name="T46" fmla="+- 0 7041 7026"/>
                <a:gd name="T47" fmla="*/ 7041 h 126"/>
                <a:gd name="T48" fmla="+- 0 9121 9119"/>
                <a:gd name="T49" fmla="*/ T48 w 21"/>
                <a:gd name="T50" fmla="+- 0 7045 7026"/>
                <a:gd name="T51" fmla="*/ 7045 h 1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1" h="126">
                  <a:moveTo>
                    <a:pt x="2" y="19"/>
                  </a:moveTo>
                  <a:lnTo>
                    <a:pt x="7" y="22"/>
                  </a:lnTo>
                  <a:lnTo>
                    <a:pt x="14" y="22"/>
                  </a:lnTo>
                  <a:lnTo>
                    <a:pt x="18" y="19"/>
                  </a:lnTo>
                  <a:lnTo>
                    <a:pt x="21" y="15"/>
                  </a:lnTo>
                  <a:lnTo>
                    <a:pt x="21" y="8"/>
                  </a:lnTo>
                  <a:lnTo>
                    <a:pt x="18" y="3"/>
                  </a:lnTo>
                  <a:lnTo>
                    <a:pt x="14" y="0"/>
                  </a:lnTo>
                  <a:lnTo>
                    <a:pt x="7" y="0"/>
                  </a:lnTo>
                  <a:lnTo>
                    <a:pt x="0" y="5"/>
                  </a:lnTo>
                  <a:lnTo>
                    <a:pt x="0" y="11"/>
                  </a:lnTo>
                  <a:lnTo>
                    <a:pt x="0" y="15"/>
                  </a:lnTo>
                  <a:lnTo>
                    <a:pt x="2" y="1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9167" y="7060"/>
              <a:ext cx="80" cy="93"/>
            </a:xfrm>
            <a:custGeom>
              <a:avLst/>
              <a:gdLst>
                <a:gd name="T0" fmla="+- 0 9186 9167"/>
                <a:gd name="T1" fmla="*/ T0 w 80"/>
                <a:gd name="T2" fmla="+- 0 7153 7060"/>
                <a:gd name="T3" fmla="*/ 7153 h 93"/>
                <a:gd name="T4" fmla="+- 0 9186 9167"/>
                <a:gd name="T5" fmla="*/ T4 w 80"/>
                <a:gd name="T6" fmla="+- 0 7096 7060"/>
                <a:gd name="T7" fmla="*/ 7096 h 93"/>
                <a:gd name="T8" fmla="+- 0 9188 9167"/>
                <a:gd name="T9" fmla="*/ T8 w 80"/>
                <a:gd name="T10" fmla="+- 0 7088 7060"/>
                <a:gd name="T11" fmla="*/ 7088 h 93"/>
                <a:gd name="T12" fmla="+- 0 9192 9167"/>
                <a:gd name="T13" fmla="*/ T12 w 80"/>
                <a:gd name="T14" fmla="+- 0 7083 7060"/>
                <a:gd name="T15" fmla="*/ 7083 h 93"/>
                <a:gd name="T16" fmla="+- 0 9196 9167"/>
                <a:gd name="T17" fmla="*/ T16 w 80"/>
                <a:gd name="T18" fmla="+- 0 7078 7060"/>
                <a:gd name="T19" fmla="*/ 7078 h 93"/>
                <a:gd name="T20" fmla="+- 0 9202 9167"/>
                <a:gd name="T21" fmla="*/ T20 w 80"/>
                <a:gd name="T22" fmla="+- 0 7076 7060"/>
                <a:gd name="T23" fmla="*/ 7076 h 93"/>
                <a:gd name="T24" fmla="+- 0 9216 9167"/>
                <a:gd name="T25" fmla="*/ T24 w 80"/>
                <a:gd name="T26" fmla="+- 0 7076 7060"/>
                <a:gd name="T27" fmla="*/ 7076 h 93"/>
                <a:gd name="T28" fmla="+- 0 9221 9167"/>
                <a:gd name="T29" fmla="*/ T28 w 80"/>
                <a:gd name="T30" fmla="+- 0 7077 7060"/>
                <a:gd name="T31" fmla="*/ 7077 h 93"/>
                <a:gd name="T32" fmla="+- 0 9226 9167"/>
                <a:gd name="T33" fmla="*/ T32 w 80"/>
                <a:gd name="T34" fmla="+- 0 7084 7060"/>
                <a:gd name="T35" fmla="*/ 7084 h 93"/>
                <a:gd name="T36" fmla="+- 0 9228 9167"/>
                <a:gd name="T37" fmla="*/ T36 w 80"/>
                <a:gd name="T38" fmla="+- 0 7090 7060"/>
                <a:gd name="T39" fmla="*/ 7090 h 93"/>
                <a:gd name="T40" fmla="+- 0 9228 9167"/>
                <a:gd name="T41" fmla="*/ T40 w 80"/>
                <a:gd name="T42" fmla="+- 0 7153 7060"/>
                <a:gd name="T43" fmla="*/ 7153 h 93"/>
                <a:gd name="T44" fmla="+- 0 9247 9167"/>
                <a:gd name="T45" fmla="*/ T44 w 80"/>
                <a:gd name="T46" fmla="+- 0 7153 7060"/>
                <a:gd name="T47" fmla="*/ 7153 h 93"/>
                <a:gd name="T48" fmla="+- 0 9247 9167"/>
                <a:gd name="T49" fmla="*/ T48 w 80"/>
                <a:gd name="T50" fmla="+- 0 7093 7060"/>
                <a:gd name="T51" fmla="*/ 7093 h 93"/>
                <a:gd name="T52" fmla="+- 0 9246 9167"/>
                <a:gd name="T53" fmla="*/ T52 w 80"/>
                <a:gd name="T54" fmla="+- 0 7084 7060"/>
                <a:gd name="T55" fmla="*/ 7084 h 93"/>
                <a:gd name="T56" fmla="+- 0 9236 9167"/>
                <a:gd name="T57" fmla="*/ T56 w 80"/>
                <a:gd name="T58" fmla="+- 0 7066 7060"/>
                <a:gd name="T59" fmla="*/ 7066 h 93"/>
                <a:gd name="T60" fmla="+- 0 9214 9167"/>
                <a:gd name="T61" fmla="*/ T60 w 80"/>
                <a:gd name="T62" fmla="+- 0 7060 7060"/>
                <a:gd name="T63" fmla="*/ 7060 h 93"/>
                <a:gd name="T64" fmla="+- 0 9208 9167"/>
                <a:gd name="T65" fmla="*/ T64 w 80"/>
                <a:gd name="T66" fmla="+- 0 7060 7060"/>
                <a:gd name="T67" fmla="*/ 7060 h 93"/>
                <a:gd name="T68" fmla="+- 0 9202 9167"/>
                <a:gd name="T69" fmla="*/ T68 w 80"/>
                <a:gd name="T70" fmla="+- 0 7061 7060"/>
                <a:gd name="T71" fmla="*/ 7061 h 93"/>
                <a:gd name="T72" fmla="+- 0 9197 9167"/>
                <a:gd name="T73" fmla="*/ T72 w 80"/>
                <a:gd name="T74" fmla="+- 0 7063 7060"/>
                <a:gd name="T75" fmla="*/ 7063 h 93"/>
                <a:gd name="T76" fmla="+- 0 9192 9167"/>
                <a:gd name="T77" fmla="*/ T76 w 80"/>
                <a:gd name="T78" fmla="+- 0 7066 7060"/>
                <a:gd name="T79" fmla="*/ 7066 h 93"/>
                <a:gd name="T80" fmla="+- 0 9188 9167"/>
                <a:gd name="T81" fmla="*/ T80 w 80"/>
                <a:gd name="T82" fmla="+- 0 7069 7060"/>
                <a:gd name="T83" fmla="*/ 7069 h 93"/>
                <a:gd name="T84" fmla="+- 0 9186 9167"/>
                <a:gd name="T85" fmla="*/ T84 w 80"/>
                <a:gd name="T86" fmla="+- 0 7073 7060"/>
                <a:gd name="T87" fmla="*/ 7073 h 93"/>
                <a:gd name="T88" fmla="+- 0 9185 9167"/>
                <a:gd name="T89" fmla="*/ T88 w 80"/>
                <a:gd name="T90" fmla="+- 0 7073 7060"/>
                <a:gd name="T91" fmla="*/ 7073 h 93"/>
                <a:gd name="T92" fmla="+- 0 9182 9167"/>
                <a:gd name="T93" fmla="*/ T92 w 80"/>
                <a:gd name="T94" fmla="+- 0 7061 7060"/>
                <a:gd name="T95" fmla="*/ 7061 h 93"/>
                <a:gd name="T96" fmla="+- 0 9167 9167"/>
                <a:gd name="T97" fmla="*/ T96 w 80"/>
                <a:gd name="T98" fmla="+- 0 7061 7060"/>
                <a:gd name="T99" fmla="*/ 7061 h 93"/>
                <a:gd name="T100" fmla="+- 0 9167 9167"/>
                <a:gd name="T101" fmla="*/ T100 w 80"/>
                <a:gd name="T102" fmla="+- 0 7153 7060"/>
                <a:gd name="T103" fmla="*/ 7153 h 93"/>
                <a:gd name="T104" fmla="+- 0 9186 9167"/>
                <a:gd name="T105" fmla="*/ T104 w 80"/>
                <a:gd name="T106" fmla="+- 0 7153 7060"/>
                <a:gd name="T107" fmla="*/ 7153 h 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80" h="93">
                  <a:moveTo>
                    <a:pt x="19" y="93"/>
                  </a:moveTo>
                  <a:lnTo>
                    <a:pt x="19" y="36"/>
                  </a:lnTo>
                  <a:lnTo>
                    <a:pt x="21" y="28"/>
                  </a:lnTo>
                  <a:lnTo>
                    <a:pt x="25" y="23"/>
                  </a:lnTo>
                  <a:lnTo>
                    <a:pt x="29" y="18"/>
                  </a:lnTo>
                  <a:lnTo>
                    <a:pt x="35" y="16"/>
                  </a:lnTo>
                  <a:lnTo>
                    <a:pt x="49" y="16"/>
                  </a:lnTo>
                  <a:lnTo>
                    <a:pt x="54" y="17"/>
                  </a:lnTo>
                  <a:lnTo>
                    <a:pt x="59" y="24"/>
                  </a:lnTo>
                  <a:lnTo>
                    <a:pt x="61" y="30"/>
                  </a:lnTo>
                  <a:lnTo>
                    <a:pt x="61" y="93"/>
                  </a:lnTo>
                  <a:lnTo>
                    <a:pt x="80" y="93"/>
                  </a:lnTo>
                  <a:lnTo>
                    <a:pt x="80" y="33"/>
                  </a:lnTo>
                  <a:lnTo>
                    <a:pt x="79" y="24"/>
                  </a:lnTo>
                  <a:lnTo>
                    <a:pt x="69" y="6"/>
                  </a:lnTo>
                  <a:lnTo>
                    <a:pt x="47" y="0"/>
                  </a:lnTo>
                  <a:lnTo>
                    <a:pt x="41" y="0"/>
                  </a:lnTo>
                  <a:lnTo>
                    <a:pt x="35" y="1"/>
                  </a:lnTo>
                  <a:lnTo>
                    <a:pt x="30" y="3"/>
                  </a:lnTo>
                  <a:lnTo>
                    <a:pt x="25" y="6"/>
                  </a:lnTo>
                  <a:lnTo>
                    <a:pt x="21" y="9"/>
                  </a:lnTo>
                  <a:lnTo>
                    <a:pt x="19" y="13"/>
                  </a:lnTo>
                  <a:lnTo>
                    <a:pt x="18" y="13"/>
                  </a:lnTo>
                  <a:lnTo>
                    <a:pt x="15" y="1"/>
                  </a:lnTo>
                  <a:lnTo>
                    <a:pt x="0" y="1"/>
                  </a:lnTo>
                  <a:lnTo>
                    <a:pt x="0" y="93"/>
                  </a:lnTo>
                  <a:lnTo>
                    <a:pt x="19" y="9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9262" y="7060"/>
              <a:ext cx="89" cy="134"/>
            </a:xfrm>
            <a:custGeom>
              <a:avLst/>
              <a:gdLst>
                <a:gd name="T0" fmla="+- 0 9265 9262"/>
                <a:gd name="T1" fmla="*/ T0 w 89"/>
                <a:gd name="T2" fmla="+- 0 7182 7060"/>
                <a:gd name="T3" fmla="*/ 7182 h 134"/>
                <a:gd name="T4" fmla="+- 0 9272 9262"/>
                <a:gd name="T5" fmla="*/ T4 w 89"/>
                <a:gd name="T6" fmla="+- 0 7187 7060"/>
                <a:gd name="T7" fmla="*/ 7187 h 134"/>
                <a:gd name="T8" fmla="+- 0 9279 9262"/>
                <a:gd name="T9" fmla="*/ T8 w 89"/>
                <a:gd name="T10" fmla="+- 0 7191 7060"/>
                <a:gd name="T11" fmla="*/ 7191 h 134"/>
                <a:gd name="T12" fmla="+- 0 9288 9262"/>
                <a:gd name="T13" fmla="*/ T12 w 89"/>
                <a:gd name="T14" fmla="+- 0 7193 7060"/>
                <a:gd name="T15" fmla="*/ 7193 h 134"/>
                <a:gd name="T16" fmla="+- 0 9279 9262"/>
                <a:gd name="T17" fmla="*/ T16 w 89"/>
                <a:gd name="T18" fmla="+- 0 7171 7060"/>
                <a:gd name="T19" fmla="*/ 7171 h 134"/>
                <a:gd name="T20" fmla="+- 0 9279 9262"/>
                <a:gd name="T21" fmla="*/ T20 w 89"/>
                <a:gd name="T22" fmla="+- 0 7163 7060"/>
                <a:gd name="T23" fmla="*/ 7163 h 134"/>
                <a:gd name="T24" fmla="+- 0 9276 9262"/>
                <a:gd name="T25" fmla="*/ T24 w 89"/>
                <a:gd name="T26" fmla="+- 0 7147 7060"/>
                <a:gd name="T27" fmla="*/ 7147 h 134"/>
                <a:gd name="T28" fmla="+- 0 9271 9262"/>
                <a:gd name="T29" fmla="*/ T28 w 89"/>
                <a:gd name="T30" fmla="+- 0 7150 7060"/>
                <a:gd name="T31" fmla="*/ 7150 h 134"/>
                <a:gd name="T32" fmla="+- 0 9264 9262"/>
                <a:gd name="T33" fmla="*/ T32 w 89"/>
                <a:gd name="T34" fmla="+- 0 7158 7060"/>
                <a:gd name="T35" fmla="*/ 7158 h 134"/>
                <a:gd name="T36" fmla="+- 0 9262 9262"/>
                <a:gd name="T37" fmla="*/ T36 w 89"/>
                <a:gd name="T38" fmla="+- 0 7162 7060"/>
                <a:gd name="T39" fmla="*/ 7162 h 134"/>
                <a:gd name="T40" fmla="+- 0 9262 9262"/>
                <a:gd name="T41" fmla="*/ T40 w 89"/>
                <a:gd name="T42" fmla="+- 0 7176 7060"/>
                <a:gd name="T43" fmla="*/ 7176 h 134"/>
                <a:gd name="T44" fmla="+- 0 9265 9262"/>
                <a:gd name="T45" fmla="*/ T44 w 89"/>
                <a:gd name="T46" fmla="+- 0 7182 7060"/>
                <a:gd name="T47" fmla="*/ 7182 h 1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89" h="134">
                  <a:moveTo>
                    <a:pt x="3" y="122"/>
                  </a:moveTo>
                  <a:lnTo>
                    <a:pt x="10" y="127"/>
                  </a:lnTo>
                  <a:lnTo>
                    <a:pt x="17" y="131"/>
                  </a:lnTo>
                  <a:lnTo>
                    <a:pt x="26" y="133"/>
                  </a:lnTo>
                  <a:lnTo>
                    <a:pt x="17" y="111"/>
                  </a:lnTo>
                  <a:lnTo>
                    <a:pt x="17" y="103"/>
                  </a:lnTo>
                  <a:lnTo>
                    <a:pt x="14" y="87"/>
                  </a:lnTo>
                  <a:lnTo>
                    <a:pt x="9" y="90"/>
                  </a:lnTo>
                  <a:lnTo>
                    <a:pt x="2" y="98"/>
                  </a:lnTo>
                  <a:lnTo>
                    <a:pt x="0" y="102"/>
                  </a:lnTo>
                  <a:lnTo>
                    <a:pt x="0" y="116"/>
                  </a:lnTo>
                  <a:lnTo>
                    <a:pt x="3" y="12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9262" y="7060"/>
              <a:ext cx="89" cy="134"/>
            </a:xfrm>
            <a:custGeom>
              <a:avLst/>
              <a:gdLst>
                <a:gd name="T0" fmla="+- 0 9269 9262"/>
                <a:gd name="T1" fmla="*/ T0 w 89"/>
                <a:gd name="T2" fmla="+- 0 7081 7060"/>
                <a:gd name="T3" fmla="*/ 7081 h 134"/>
                <a:gd name="T4" fmla="+- 0 9269 9262"/>
                <a:gd name="T5" fmla="*/ T4 w 89"/>
                <a:gd name="T6" fmla="+- 0 7097 7060"/>
                <a:gd name="T7" fmla="*/ 7097 h 134"/>
                <a:gd name="T8" fmla="+- 0 9270 9262"/>
                <a:gd name="T9" fmla="*/ T8 w 89"/>
                <a:gd name="T10" fmla="+- 0 7103 7060"/>
                <a:gd name="T11" fmla="*/ 7103 h 134"/>
                <a:gd name="T12" fmla="+- 0 9273 9262"/>
                <a:gd name="T13" fmla="*/ T12 w 89"/>
                <a:gd name="T14" fmla="+- 0 7107 7060"/>
                <a:gd name="T15" fmla="*/ 7107 h 134"/>
                <a:gd name="T16" fmla="+- 0 9276 9262"/>
                <a:gd name="T17" fmla="*/ T16 w 89"/>
                <a:gd name="T18" fmla="+- 0 7112 7060"/>
                <a:gd name="T19" fmla="*/ 7112 h 134"/>
                <a:gd name="T20" fmla="+- 0 9280 9262"/>
                <a:gd name="T21" fmla="*/ T20 w 89"/>
                <a:gd name="T22" fmla="+- 0 7115 7060"/>
                <a:gd name="T23" fmla="*/ 7115 h 134"/>
                <a:gd name="T24" fmla="+- 0 9285 9262"/>
                <a:gd name="T25" fmla="*/ T24 w 89"/>
                <a:gd name="T26" fmla="+- 0 7117 7060"/>
                <a:gd name="T27" fmla="*/ 7117 h 134"/>
                <a:gd name="T28" fmla="+- 0 9278 9262"/>
                <a:gd name="T29" fmla="*/ T28 w 89"/>
                <a:gd name="T30" fmla="+- 0 7122 7060"/>
                <a:gd name="T31" fmla="*/ 7122 h 134"/>
                <a:gd name="T32" fmla="+- 0 9274 9262"/>
                <a:gd name="T33" fmla="*/ T32 w 89"/>
                <a:gd name="T34" fmla="+- 0 7126 7060"/>
                <a:gd name="T35" fmla="*/ 7126 h 134"/>
                <a:gd name="T36" fmla="+- 0 9273 9262"/>
                <a:gd name="T37" fmla="*/ T36 w 89"/>
                <a:gd name="T38" fmla="+- 0 7133 7060"/>
                <a:gd name="T39" fmla="*/ 7133 h 134"/>
                <a:gd name="T40" fmla="+- 0 9274 9262"/>
                <a:gd name="T41" fmla="*/ T40 w 89"/>
                <a:gd name="T42" fmla="+- 0 7138 7060"/>
                <a:gd name="T43" fmla="*/ 7138 h 134"/>
                <a:gd name="T44" fmla="+- 0 9278 9262"/>
                <a:gd name="T45" fmla="*/ T44 w 89"/>
                <a:gd name="T46" fmla="+- 0 7143 7060"/>
                <a:gd name="T47" fmla="*/ 7143 h 134"/>
                <a:gd name="T48" fmla="+- 0 9282 9262"/>
                <a:gd name="T49" fmla="*/ T48 w 89"/>
                <a:gd name="T50" fmla="+- 0 7146 7060"/>
                <a:gd name="T51" fmla="*/ 7146 h 134"/>
                <a:gd name="T52" fmla="+- 0 9276 9262"/>
                <a:gd name="T53" fmla="*/ T52 w 89"/>
                <a:gd name="T54" fmla="+- 0 7147 7060"/>
                <a:gd name="T55" fmla="*/ 7147 h 134"/>
                <a:gd name="T56" fmla="+- 0 9279 9262"/>
                <a:gd name="T57" fmla="*/ T56 w 89"/>
                <a:gd name="T58" fmla="+- 0 7163 7060"/>
                <a:gd name="T59" fmla="*/ 7163 h 134"/>
                <a:gd name="T60" fmla="+- 0 9281 9262"/>
                <a:gd name="T61" fmla="*/ T60 w 89"/>
                <a:gd name="T62" fmla="+- 0 7159 7060"/>
                <a:gd name="T63" fmla="*/ 7159 h 134"/>
                <a:gd name="T64" fmla="+- 0 9288 9262"/>
                <a:gd name="T65" fmla="*/ T64 w 89"/>
                <a:gd name="T66" fmla="+- 0 7154 7060"/>
                <a:gd name="T67" fmla="*/ 7154 h 134"/>
                <a:gd name="T68" fmla="+- 0 9292 9262"/>
                <a:gd name="T69" fmla="*/ T68 w 89"/>
                <a:gd name="T70" fmla="+- 0 7152 7060"/>
                <a:gd name="T71" fmla="*/ 7152 h 134"/>
                <a:gd name="T72" fmla="+- 0 9320 9262"/>
                <a:gd name="T73" fmla="*/ T72 w 89"/>
                <a:gd name="T74" fmla="+- 0 7152 7060"/>
                <a:gd name="T75" fmla="*/ 7152 h 134"/>
                <a:gd name="T76" fmla="+- 0 9325 9262"/>
                <a:gd name="T77" fmla="*/ T76 w 89"/>
                <a:gd name="T78" fmla="+- 0 7153 7060"/>
                <a:gd name="T79" fmla="*/ 7153 h 134"/>
                <a:gd name="T80" fmla="+- 0 9331 9262"/>
                <a:gd name="T81" fmla="*/ T80 w 89"/>
                <a:gd name="T82" fmla="+- 0 7157 7060"/>
                <a:gd name="T83" fmla="*/ 7157 h 134"/>
                <a:gd name="T84" fmla="+- 0 9332 9262"/>
                <a:gd name="T85" fmla="*/ T84 w 89"/>
                <a:gd name="T86" fmla="+- 0 7163 7060"/>
                <a:gd name="T87" fmla="*/ 7163 h 134"/>
                <a:gd name="T88" fmla="+- 0 9332 9262"/>
                <a:gd name="T89" fmla="*/ T88 w 89"/>
                <a:gd name="T90" fmla="+- 0 7168 7060"/>
                <a:gd name="T91" fmla="*/ 7168 h 134"/>
                <a:gd name="T92" fmla="+- 0 9330 9262"/>
                <a:gd name="T93" fmla="*/ T92 w 89"/>
                <a:gd name="T94" fmla="+- 0 7172 7060"/>
                <a:gd name="T95" fmla="*/ 7172 h 134"/>
                <a:gd name="T96" fmla="+- 0 9325 9262"/>
                <a:gd name="T97" fmla="*/ T96 w 89"/>
                <a:gd name="T98" fmla="+- 0 7175 7060"/>
                <a:gd name="T99" fmla="*/ 7175 h 134"/>
                <a:gd name="T100" fmla="+- 0 9319 9262"/>
                <a:gd name="T101" fmla="*/ T100 w 89"/>
                <a:gd name="T102" fmla="+- 0 7178 7060"/>
                <a:gd name="T103" fmla="*/ 7178 h 134"/>
                <a:gd name="T104" fmla="+- 0 9312 9262"/>
                <a:gd name="T105" fmla="*/ T104 w 89"/>
                <a:gd name="T106" fmla="+- 0 7180 7060"/>
                <a:gd name="T107" fmla="*/ 7180 h 134"/>
                <a:gd name="T108" fmla="+- 0 9294 9262"/>
                <a:gd name="T109" fmla="*/ T108 w 89"/>
                <a:gd name="T110" fmla="+- 0 7180 7060"/>
                <a:gd name="T111" fmla="*/ 7180 h 134"/>
                <a:gd name="T112" fmla="+- 0 9289 9262"/>
                <a:gd name="T113" fmla="*/ T112 w 89"/>
                <a:gd name="T114" fmla="+- 0 7179 7060"/>
                <a:gd name="T115" fmla="*/ 7179 h 134"/>
                <a:gd name="T116" fmla="+- 0 9285 9262"/>
                <a:gd name="T117" fmla="*/ T116 w 89"/>
                <a:gd name="T118" fmla="+- 0 7177 7060"/>
                <a:gd name="T119" fmla="*/ 7177 h 134"/>
                <a:gd name="T120" fmla="+- 0 9279 9262"/>
                <a:gd name="T121" fmla="*/ T120 w 89"/>
                <a:gd name="T122" fmla="+- 0 7171 7060"/>
                <a:gd name="T123" fmla="*/ 7171 h 134"/>
                <a:gd name="T124" fmla="+- 0 9288 9262"/>
                <a:gd name="T125" fmla="*/ T124 w 89"/>
                <a:gd name="T126" fmla="+- 0 7193 7060"/>
                <a:gd name="T127" fmla="*/ 7193 h 134"/>
                <a:gd name="T128" fmla="+- 0 9317 9262"/>
                <a:gd name="T129" fmla="*/ T128 w 89"/>
                <a:gd name="T130" fmla="+- 0 7193 7060"/>
                <a:gd name="T131" fmla="*/ 7193 h 134"/>
                <a:gd name="T132" fmla="+- 0 9329 9262"/>
                <a:gd name="T133" fmla="*/ T132 w 89"/>
                <a:gd name="T134" fmla="+- 0 7191 7060"/>
                <a:gd name="T135" fmla="*/ 7191 h 134"/>
                <a:gd name="T136" fmla="+- 0 9337 9262"/>
                <a:gd name="T137" fmla="*/ T136 w 89"/>
                <a:gd name="T138" fmla="+- 0 7185 7060"/>
                <a:gd name="T139" fmla="*/ 7185 h 134"/>
                <a:gd name="T140" fmla="+- 0 9346 9262"/>
                <a:gd name="T141" fmla="*/ T140 w 89"/>
                <a:gd name="T142" fmla="+- 0 7179 7060"/>
                <a:gd name="T143" fmla="*/ 7179 h 134"/>
                <a:gd name="T144" fmla="+- 0 9350 9262"/>
                <a:gd name="T145" fmla="*/ T144 w 89"/>
                <a:gd name="T146" fmla="+- 0 7171 7060"/>
                <a:gd name="T147" fmla="*/ 7171 h 134"/>
                <a:gd name="T148" fmla="+- 0 9350 9262"/>
                <a:gd name="T149" fmla="*/ T148 w 89"/>
                <a:gd name="T150" fmla="+- 0 7153 7060"/>
                <a:gd name="T151" fmla="*/ 7153 h 134"/>
                <a:gd name="T152" fmla="+- 0 9348 9262"/>
                <a:gd name="T153" fmla="*/ T152 w 89"/>
                <a:gd name="T154" fmla="+- 0 7147 7060"/>
                <a:gd name="T155" fmla="*/ 7147 h 134"/>
                <a:gd name="T156" fmla="+- 0 9342 9262"/>
                <a:gd name="T157" fmla="*/ T156 w 89"/>
                <a:gd name="T158" fmla="+- 0 7142 7060"/>
                <a:gd name="T159" fmla="*/ 7142 h 134"/>
                <a:gd name="T160" fmla="+- 0 9337 9262"/>
                <a:gd name="T161" fmla="*/ T160 w 89"/>
                <a:gd name="T162" fmla="+- 0 7138 7060"/>
                <a:gd name="T163" fmla="*/ 7138 h 134"/>
                <a:gd name="T164" fmla="+- 0 9330 9262"/>
                <a:gd name="T165" fmla="*/ T164 w 89"/>
                <a:gd name="T166" fmla="+- 0 7136 7060"/>
                <a:gd name="T167" fmla="*/ 7136 h 134"/>
                <a:gd name="T168" fmla="+- 0 9298 9262"/>
                <a:gd name="T169" fmla="*/ T168 w 89"/>
                <a:gd name="T170" fmla="+- 0 7136 7060"/>
                <a:gd name="T171" fmla="*/ 7136 h 134"/>
                <a:gd name="T172" fmla="+- 0 9293 9262"/>
                <a:gd name="T173" fmla="*/ T172 w 89"/>
                <a:gd name="T174" fmla="+- 0 7134 7060"/>
                <a:gd name="T175" fmla="*/ 7134 h 134"/>
                <a:gd name="T176" fmla="+- 0 9290 9262"/>
                <a:gd name="T177" fmla="*/ T176 w 89"/>
                <a:gd name="T178" fmla="+- 0 7130 7060"/>
                <a:gd name="T179" fmla="*/ 7130 h 134"/>
                <a:gd name="T180" fmla="+- 0 9292 9262"/>
                <a:gd name="T181" fmla="*/ T180 w 89"/>
                <a:gd name="T182" fmla="+- 0 7123 7060"/>
                <a:gd name="T183" fmla="*/ 7123 h 134"/>
                <a:gd name="T184" fmla="+- 0 9296 9262"/>
                <a:gd name="T185" fmla="*/ T184 w 89"/>
                <a:gd name="T186" fmla="+- 0 7121 7060"/>
                <a:gd name="T187" fmla="*/ 7121 h 134"/>
                <a:gd name="T188" fmla="+- 0 9299 9262"/>
                <a:gd name="T189" fmla="*/ T188 w 89"/>
                <a:gd name="T190" fmla="+- 0 7109 7060"/>
                <a:gd name="T191" fmla="*/ 7109 h 134"/>
                <a:gd name="T192" fmla="+- 0 9295 9262"/>
                <a:gd name="T193" fmla="*/ T192 w 89"/>
                <a:gd name="T194" fmla="+- 0 7107 7060"/>
                <a:gd name="T195" fmla="*/ 7107 h 134"/>
                <a:gd name="T196" fmla="+- 0 9289 9262"/>
                <a:gd name="T197" fmla="*/ T196 w 89"/>
                <a:gd name="T198" fmla="+- 0 7101 7060"/>
                <a:gd name="T199" fmla="*/ 7101 h 134"/>
                <a:gd name="T200" fmla="+- 0 9288 9262"/>
                <a:gd name="T201" fmla="*/ T200 w 89"/>
                <a:gd name="T202" fmla="+- 0 7097 7060"/>
                <a:gd name="T203" fmla="*/ 7097 h 134"/>
                <a:gd name="T204" fmla="+- 0 9288 9262"/>
                <a:gd name="T205" fmla="*/ T204 w 89"/>
                <a:gd name="T206" fmla="+- 0 7085 7060"/>
                <a:gd name="T207" fmla="*/ 7085 h 134"/>
                <a:gd name="T208" fmla="+- 0 9294 9262"/>
                <a:gd name="T209" fmla="*/ T208 w 89"/>
                <a:gd name="T210" fmla="+- 0 7060 7060"/>
                <a:gd name="T211" fmla="*/ 7060 h 134"/>
                <a:gd name="T212" fmla="+- 0 9285 9262"/>
                <a:gd name="T213" fmla="*/ T212 w 89"/>
                <a:gd name="T214" fmla="+- 0 7063 7060"/>
                <a:gd name="T215" fmla="*/ 7063 h 134"/>
                <a:gd name="T216" fmla="+- 0 9278 9262"/>
                <a:gd name="T217" fmla="*/ T216 w 89"/>
                <a:gd name="T218" fmla="+- 0 7068 7060"/>
                <a:gd name="T219" fmla="*/ 7068 h 134"/>
                <a:gd name="T220" fmla="+- 0 9272 9262"/>
                <a:gd name="T221" fmla="*/ T220 w 89"/>
                <a:gd name="T222" fmla="+- 0 7073 7060"/>
                <a:gd name="T223" fmla="*/ 7073 h 134"/>
                <a:gd name="T224" fmla="+- 0 9269 9262"/>
                <a:gd name="T225" fmla="*/ T224 w 89"/>
                <a:gd name="T226" fmla="+- 0 7081 7060"/>
                <a:gd name="T227" fmla="*/ 7081 h 1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89" h="134">
                  <a:moveTo>
                    <a:pt x="7" y="21"/>
                  </a:moveTo>
                  <a:lnTo>
                    <a:pt x="7" y="37"/>
                  </a:lnTo>
                  <a:lnTo>
                    <a:pt x="8" y="43"/>
                  </a:lnTo>
                  <a:lnTo>
                    <a:pt x="11" y="47"/>
                  </a:lnTo>
                  <a:lnTo>
                    <a:pt x="14" y="52"/>
                  </a:lnTo>
                  <a:lnTo>
                    <a:pt x="18" y="55"/>
                  </a:lnTo>
                  <a:lnTo>
                    <a:pt x="23" y="57"/>
                  </a:lnTo>
                  <a:lnTo>
                    <a:pt x="16" y="62"/>
                  </a:lnTo>
                  <a:lnTo>
                    <a:pt x="12" y="66"/>
                  </a:lnTo>
                  <a:lnTo>
                    <a:pt x="11" y="73"/>
                  </a:lnTo>
                  <a:lnTo>
                    <a:pt x="12" y="78"/>
                  </a:lnTo>
                  <a:lnTo>
                    <a:pt x="16" y="83"/>
                  </a:lnTo>
                  <a:lnTo>
                    <a:pt x="20" y="86"/>
                  </a:lnTo>
                  <a:lnTo>
                    <a:pt x="14" y="87"/>
                  </a:lnTo>
                  <a:lnTo>
                    <a:pt x="17" y="103"/>
                  </a:lnTo>
                  <a:lnTo>
                    <a:pt x="19" y="99"/>
                  </a:lnTo>
                  <a:lnTo>
                    <a:pt x="26" y="94"/>
                  </a:lnTo>
                  <a:lnTo>
                    <a:pt x="30" y="92"/>
                  </a:lnTo>
                  <a:lnTo>
                    <a:pt x="58" y="92"/>
                  </a:lnTo>
                  <a:lnTo>
                    <a:pt x="63" y="93"/>
                  </a:lnTo>
                  <a:lnTo>
                    <a:pt x="69" y="97"/>
                  </a:lnTo>
                  <a:lnTo>
                    <a:pt x="70" y="103"/>
                  </a:lnTo>
                  <a:lnTo>
                    <a:pt x="70" y="108"/>
                  </a:lnTo>
                  <a:lnTo>
                    <a:pt x="68" y="112"/>
                  </a:lnTo>
                  <a:lnTo>
                    <a:pt x="63" y="115"/>
                  </a:lnTo>
                  <a:lnTo>
                    <a:pt x="57" y="118"/>
                  </a:lnTo>
                  <a:lnTo>
                    <a:pt x="50" y="120"/>
                  </a:lnTo>
                  <a:lnTo>
                    <a:pt x="32" y="120"/>
                  </a:lnTo>
                  <a:lnTo>
                    <a:pt x="27" y="119"/>
                  </a:lnTo>
                  <a:lnTo>
                    <a:pt x="23" y="117"/>
                  </a:lnTo>
                  <a:lnTo>
                    <a:pt x="17" y="111"/>
                  </a:lnTo>
                  <a:lnTo>
                    <a:pt x="26" y="133"/>
                  </a:lnTo>
                  <a:lnTo>
                    <a:pt x="55" y="133"/>
                  </a:lnTo>
                  <a:lnTo>
                    <a:pt x="67" y="131"/>
                  </a:lnTo>
                  <a:lnTo>
                    <a:pt x="75" y="125"/>
                  </a:lnTo>
                  <a:lnTo>
                    <a:pt x="84" y="119"/>
                  </a:lnTo>
                  <a:lnTo>
                    <a:pt x="88" y="111"/>
                  </a:lnTo>
                  <a:lnTo>
                    <a:pt x="88" y="93"/>
                  </a:lnTo>
                  <a:lnTo>
                    <a:pt x="86" y="87"/>
                  </a:lnTo>
                  <a:lnTo>
                    <a:pt x="80" y="82"/>
                  </a:lnTo>
                  <a:lnTo>
                    <a:pt x="75" y="78"/>
                  </a:lnTo>
                  <a:lnTo>
                    <a:pt x="68" y="76"/>
                  </a:lnTo>
                  <a:lnTo>
                    <a:pt x="36" y="76"/>
                  </a:lnTo>
                  <a:lnTo>
                    <a:pt x="31" y="74"/>
                  </a:lnTo>
                  <a:lnTo>
                    <a:pt x="28" y="70"/>
                  </a:lnTo>
                  <a:lnTo>
                    <a:pt x="30" y="63"/>
                  </a:lnTo>
                  <a:lnTo>
                    <a:pt x="34" y="61"/>
                  </a:lnTo>
                  <a:lnTo>
                    <a:pt x="37" y="49"/>
                  </a:lnTo>
                  <a:lnTo>
                    <a:pt x="33" y="47"/>
                  </a:lnTo>
                  <a:lnTo>
                    <a:pt x="27" y="41"/>
                  </a:lnTo>
                  <a:lnTo>
                    <a:pt x="26" y="37"/>
                  </a:lnTo>
                  <a:lnTo>
                    <a:pt x="26" y="25"/>
                  </a:lnTo>
                  <a:lnTo>
                    <a:pt x="32" y="0"/>
                  </a:lnTo>
                  <a:lnTo>
                    <a:pt x="23" y="3"/>
                  </a:lnTo>
                  <a:lnTo>
                    <a:pt x="16" y="8"/>
                  </a:lnTo>
                  <a:lnTo>
                    <a:pt x="10" y="13"/>
                  </a:lnTo>
                  <a:lnTo>
                    <a:pt x="7" y="2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9262" y="7060"/>
              <a:ext cx="89" cy="134"/>
            </a:xfrm>
            <a:custGeom>
              <a:avLst/>
              <a:gdLst>
                <a:gd name="T0" fmla="+- 0 9296 9262"/>
                <a:gd name="T1" fmla="*/ T0 w 89"/>
                <a:gd name="T2" fmla="+- 0 7121 7060"/>
                <a:gd name="T3" fmla="*/ 7121 h 134"/>
                <a:gd name="T4" fmla="+- 0 9298 9262"/>
                <a:gd name="T5" fmla="*/ T4 w 89"/>
                <a:gd name="T6" fmla="+- 0 7121 7060"/>
                <a:gd name="T7" fmla="*/ 7121 h 134"/>
                <a:gd name="T8" fmla="+- 0 9304 9262"/>
                <a:gd name="T9" fmla="*/ T8 w 89"/>
                <a:gd name="T10" fmla="+- 0 7121 7060"/>
                <a:gd name="T11" fmla="*/ 7121 h 134"/>
                <a:gd name="T12" fmla="+- 0 9315 9262"/>
                <a:gd name="T13" fmla="*/ T12 w 89"/>
                <a:gd name="T14" fmla="+- 0 7121 7060"/>
                <a:gd name="T15" fmla="*/ 7121 h 134"/>
                <a:gd name="T16" fmla="+- 0 9324 9262"/>
                <a:gd name="T17" fmla="*/ T16 w 89"/>
                <a:gd name="T18" fmla="+- 0 7119 7060"/>
                <a:gd name="T19" fmla="*/ 7119 h 134"/>
                <a:gd name="T20" fmla="+- 0 9331 9262"/>
                <a:gd name="T21" fmla="*/ T20 w 89"/>
                <a:gd name="T22" fmla="+- 0 7113 7060"/>
                <a:gd name="T23" fmla="*/ 7113 h 134"/>
                <a:gd name="T24" fmla="+- 0 9337 9262"/>
                <a:gd name="T25" fmla="*/ T24 w 89"/>
                <a:gd name="T26" fmla="+- 0 7108 7060"/>
                <a:gd name="T27" fmla="*/ 7108 h 134"/>
                <a:gd name="T28" fmla="+- 0 9341 9262"/>
                <a:gd name="T29" fmla="*/ T28 w 89"/>
                <a:gd name="T30" fmla="+- 0 7100 7060"/>
                <a:gd name="T31" fmla="*/ 7100 h 134"/>
                <a:gd name="T32" fmla="+- 0 9341 9262"/>
                <a:gd name="T33" fmla="*/ T32 w 89"/>
                <a:gd name="T34" fmla="+- 0 7091 7060"/>
                <a:gd name="T35" fmla="*/ 7091 h 134"/>
                <a:gd name="T36" fmla="+- 0 9340 9262"/>
                <a:gd name="T37" fmla="*/ T36 w 89"/>
                <a:gd name="T38" fmla="+- 0 7085 7060"/>
                <a:gd name="T39" fmla="*/ 7085 h 134"/>
                <a:gd name="T40" fmla="+- 0 9338 9262"/>
                <a:gd name="T41" fmla="*/ T40 w 89"/>
                <a:gd name="T42" fmla="+- 0 7079 7060"/>
                <a:gd name="T43" fmla="*/ 7079 h 134"/>
                <a:gd name="T44" fmla="+- 0 9336 9262"/>
                <a:gd name="T45" fmla="*/ T44 w 89"/>
                <a:gd name="T46" fmla="+- 0 7075 7060"/>
                <a:gd name="T47" fmla="*/ 7075 h 134"/>
                <a:gd name="T48" fmla="+- 0 9351 9262"/>
                <a:gd name="T49" fmla="*/ T48 w 89"/>
                <a:gd name="T50" fmla="+- 0 7072 7060"/>
                <a:gd name="T51" fmla="*/ 7072 h 134"/>
                <a:gd name="T52" fmla="+- 0 9351 9262"/>
                <a:gd name="T53" fmla="*/ T52 w 89"/>
                <a:gd name="T54" fmla="+- 0 7061 7060"/>
                <a:gd name="T55" fmla="*/ 7061 h 134"/>
                <a:gd name="T56" fmla="+- 0 9320 9262"/>
                <a:gd name="T57" fmla="*/ T56 w 89"/>
                <a:gd name="T58" fmla="+- 0 7061 7060"/>
                <a:gd name="T59" fmla="*/ 7061 h 134"/>
                <a:gd name="T60" fmla="+- 0 9316 9262"/>
                <a:gd name="T61" fmla="*/ T60 w 89"/>
                <a:gd name="T62" fmla="+- 0 7061 7060"/>
                <a:gd name="T63" fmla="*/ 7061 h 134"/>
                <a:gd name="T64" fmla="+- 0 9310 9262"/>
                <a:gd name="T65" fmla="*/ T64 w 89"/>
                <a:gd name="T66" fmla="+- 0 7060 7060"/>
                <a:gd name="T67" fmla="*/ 7060 h 134"/>
                <a:gd name="T68" fmla="+- 0 9294 9262"/>
                <a:gd name="T69" fmla="*/ T68 w 89"/>
                <a:gd name="T70" fmla="+- 0 7060 7060"/>
                <a:gd name="T71" fmla="*/ 7060 h 134"/>
                <a:gd name="T72" fmla="+- 0 9288 9262"/>
                <a:gd name="T73" fmla="*/ T72 w 89"/>
                <a:gd name="T74" fmla="+- 0 7085 7060"/>
                <a:gd name="T75" fmla="*/ 7085 h 134"/>
                <a:gd name="T76" fmla="+- 0 9289 9262"/>
                <a:gd name="T77" fmla="*/ T76 w 89"/>
                <a:gd name="T78" fmla="+- 0 7080 7060"/>
                <a:gd name="T79" fmla="*/ 7080 h 134"/>
                <a:gd name="T80" fmla="+- 0 9295 9262"/>
                <a:gd name="T81" fmla="*/ T80 w 89"/>
                <a:gd name="T82" fmla="+- 0 7074 7060"/>
                <a:gd name="T83" fmla="*/ 7074 h 134"/>
                <a:gd name="T84" fmla="+- 0 9299 9262"/>
                <a:gd name="T85" fmla="*/ T84 w 89"/>
                <a:gd name="T86" fmla="+- 0 7072 7060"/>
                <a:gd name="T87" fmla="*/ 7072 h 134"/>
                <a:gd name="T88" fmla="+- 0 9311 9262"/>
                <a:gd name="T89" fmla="*/ T88 w 89"/>
                <a:gd name="T90" fmla="+- 0 7072 7060"/>
                <a:gd name="T91" fmla="*/ 7072 h 134"/>
                <a:gd name="T92" fmla="+- 0 9315 9262"/>
                <a:gd name="T93" fmla="*/ T92 w 89"/>
                <a:gd name="T94" fmla="+- 0 7074 7060"/>
                <a:gd name="T95" fmla="*/ 7074 h 134"/>
                <a:gd name="T96" fmla="+- 0 9320 9262"/>
                <a:gd name="T97" fmla="*/ T96 w 89"/>
                <a:gd name="T98" fmla="+- 0 7080 7060"/>
                <a:gd name="T99" fmla="*/ 7080 h 134"/>
                <a:gd name="T100" fmla="+- 0 9322 9262"/>
                <a:gd name="T101" fmla="*/ T100 w 89"/>
                <a:gd name="T102" fmla="+- 0 7085 7060"/>
                <a:gd name="T103" fmla="*/ 7085 h 134"/>
                <a:gd name="T104" fmla="+- 0 9322 9262"/>
                <a:gd name="T105" fmla="*/ T104 w 89"/>
                <a:gd name="T106" fmla="+- 0 7103 7060"/>
                <a:gd name="T107" fmla="*/ 7103 h 134"/>
                <a:gd name="T108" fmla="+- 0 9316 9262"/>
                <a:gd name="T109" fmla="*/ T108 w 89"/>
                <a:gd name="T110" fmla="+- 0 7109 7060"/>
                <a:gd name="T111" fmla="*/ 7109 h 134"/>
                <a:gd name="T112" fmla="+- 0 9299 9262"/>
                <a:gd name="T113" fmla="*/ T112 w 89"/>
                <a:gd name="T114" fmla="+- 0 7109 7060"/>
                <a:gd name="T115" fmla="*/ 7109 h 134"/>
                <a:gd name="T116" fmla="+- 0 9296 9262"/>
                <a:gd name="T117" fmla="*/ T116 w 89"/>
                <a:gd name="T118" fmla="+- 0 7121 7060"/>
                <a:gd name="T119" fmla="*/ 7121 h 1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Lst>
              <a:rect l="0" t="0" r="r" b="b"/>
              <a:pathLst>
                <a:path w="89" h="134">
                  <a:moveTo>
                    <a:pt x="34" y="61"/>
                  </a:moveTo>
                  <a:lnTo>
                    <a:pt x="36" y="61"/>
                  </a:lnTo>
                  <a:lnTo>
                    <a:pt x="42" y="61"/>
                  </a:lnTo>
                  <a:lnTo>
                    <a:pt x="53" y="61"/>
                  </a:lnTo>
                  <a:lnTo>
                    <a:pt x="62" y="59"/>
                  </a:lnTo>
                  <a:lnTo>
                    <a:pt x="69" y="53"/>
                  </a:lnTo>
                  <a:lnTo>
                    <a:pt x="75" y="48"/>
                  </a:lnTo>
                  <a:lnTo>
                    <a:pt x="79" y="40"/>
                  </a:lnTo>
                  <a:lnTo>
                    <a:pt x="79" y="31"/>
                  </a:lnTo>
                  <a:lnTo>
                    <a:pt x="78" y="25"/>
                  </a:lnTo>
                  <a:lnTo>
                    <a:pt x="76" y="19"/>
                  </a:lnTo>
                  <a:lnTo>
                    <a:pt x="74" y="15"/>
                  </a:lnTo>
                  <a:lnTo>
                    <a:pt x="89" y="12"/>
                  </a:lnTo>
                  <a:lnTo>
                    <a:pt x="89" y="1"/>
                  </a:lnTo>
                  <a:lnTo>
                    <a:pt x="58" y="1"/>
                  </a:lnTo>
                  <a:lnTo>
                    <a:pt x="54" y="1"/>
                  </a:lnTo>
                  <a:lnTo>
                    <a:pt x="48" y="0"/>
                  </a:lnTo>
                  <a:lnTo>
                    <a:pt x="32" y="0"/>
                  </a:lnTo>
                  <a:lnTo>
                    <a:pt x="26" y="25"/>
                  </a:lnTo>
                  <a:lnTo>
                    <a:pt x="27" y="20"/>
                  </a:lnTo>
                  <a:lnTo>
                    <a:pt x="33" y="14"/>
                  </a:lnTo>
                  <a:lnTo>
                    <a:pt x="37" y="12"/>
                  </a:lnTo>
                  <a:lnTo>
                    <a:pt x="49" y="12"/>
                  </a:lnTo>
                  <a:lnTo>
                    <a:pt x="53" y="14"/>
                  </a:lnTo>
                  <a:lnTo>
                    <a:pt x="58" y="20"/>
                  </a:lnTo>
                  <a:lnTo>
                    <a:pt x="60" y="25"/>
                  </a:lnTo>
                  <a:lnTo>
                    <a:pt x="60" y="43"/>
                  </a:lnTo>
                  <a:lnTo>
                    <a:pt x="54" y="49"/>
                  </a:lnTo>
                  <a:lnTo>
                    <a:pt x="37" y="49"/>
                  </a:lnTo>
                  <a:lnTo>
                    <a:pt x="34" y="6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9" name="Picture 77"/>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5273" y="4769"/>
              <a:ext cx="2651" cy="6013"/>
            </a:xfrm>
            <a:prstGeom prst="rect">
              <a:avLst/>
            </a:prstGeom>
            <a:noFill/>
            <a:extLst>
              <a:ext uri="{909E8E84-426E-40DD-AFC4-6F175D3DCCD1}">
                <a14:hiddenFill xmlns="" xmlns:a14="http://schemas.microsoft.com/office/drawing/2010/main">
                  <a:solidFill>
                    <a:srgbClr val="FFFFFF"/>
                  </a:solidFill>
                </a14:hiddenFill>
              </a:ext>
            </a:extLst>
          </p:spPr>
        </p:pic>
        <p:pic>
          <p:nvPicPr>
            <p:cNvPr id="80" name="Picture 78"/>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667" y="14483"/>
              <a:ext cx="380" cy="295"/>
            </a:xfrm>
            <a:prstGeom prst="rect">
              <a:avLst/>
            </a:prstGeom>
            <a:noFill/>
            <a:extLst>
              <a:ext uri="{909E8E84-426E-40DD-AFC4-6F175D3DCCD1}">
                <a14:hiddenFill xmlns="" xmlns:a14="http://schemas.microsoft.com/office/drawing/2010/main">
                  <a:solidFill>
                    <a:srgbClr val="FFFFFF"/>
                  </a:solidFill>
                </a14:hiddenFill>
              </a:ext>
            </a:extLst>
          </p:spPr>
        </p:pic>
        <p:sp>
          <p:nvSpPr>
            <p:cNvPr id="81" name="Freeform 79"/>
            <p:cNvSpPr>
              <a:spLocks/>
            </p:cNvSpPr>
            <p:nvPr/>
          </p:nvSpPr>
          <p:spPr bwMode="auto">
            <a:xfrm>
              <a:off x="6433" y="12852"/>
              <a:ext cx="0" cy="536"/>
            </a:xfrm>
            <a:custGeom>
              <a:avLst/>
              <a:gdLst>
                <a:gd name="T0" fmla="+- 0 12852 12852"/>
                <a:gd name="T1" fmla="*/ 12852 h 536"/>
                <a:gd name="T2" fmla="+- 0 13388 12852"/>
                <a:gd name="T3" fmla="*/ 13388 h 536"/>
              </a:gdLst>
              <a:ahLst/>
              <a:cxnLst>
                <a:cxn ang="0">
                  <a:pos x="0" y="T1"/>
                </a:cxn>
                <a:cxn ang="0">
                  <a:pos x="0" y="T3"/>
                </a:cxn>
              </a:cxnLst>
              <a:rect l="0" t="0" r="r" b="b"/>
              <a:pathLst>
                <a:path h="536">
                  <a:moveTo>
                    <a:pt x="0" y="0"/>
                  </a:moveTo>
                  <a:lnTo>
                    <a:pt x="0" y="536"/>
                  </a:lnTo>
                </a:path>
              </a:pathLst>
            </a:custGeom>
            <a:noFill/>
            <a:ln w="52413">
              <a:solidFill>
                <a:srgbClr val="85C1BD"/>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80"/>
            <p:cNvSpPr>
              <a:spLocks/>
            </p:cNvSpPr>
            <p:nvPr/>
          </p:nvSpPr>
          <p:spPr bwMode="auto">
            <a:xfrm>
              <a:off x="6183" y="13129"/>
              <a:ext cx="280" cy="317"/>
            </a:xfrm>
            <a:custGeom>
              <a:avLst/>
              <a:gdLst>
                <a:gd name="T0" fmla="+- 0 6447 6183"/>
                <a:gd name="T1" fmla="*/ T0 w 280"/>
                <a:gd name="T2" fmla="+- 0 13367 13129"/>
                <a:gd name="T3" fmla="*/ 13367 h 317"/>
                <a:gd name="T4" fmla="+- 0 6437 6183"/>
                <a:gd name="T5" fmla="*/ T4 w 280"/>
                <a:gd name="T6" fmla="+- 0 13368 13129"/>
                <a:gd name="T7" fmla="*/ 13368 h 317"/>
                <a:gd name="T8" fmla="+- 0 6442 6183"/>
                <a:gd name="T9" fmla="*/ T8 w 280"/>
                <a:gd name="T10" fmla="+- 0 13447 13129"/>
                <a:gd name="T11" fmla="*/ 13447 h 317"/>
                <a:gd name="T12" fmla="+- 0 6443 6183"/>
                <a:gd name="T13" fmla="*/ T12 w 280"/>
                <a:gd name="T14" fmla="+- 0 13447 13129"/>
                <a:gd name="T15" fmla="*/ 13447 h 317"/>
                <a:gd name="T16" fmla="+- 0 6463 6183"/>
                <a:gd name="T17" fmla="*/ T16 w 280"/>
                <a:gd name="T18" fmla="+- 0 13444 13129"/>
                <a:gd name="T19" fmla="*/ 13444 h 317"/>
                <a:gd name="T20" fmla="+- 0 6454 6183"/>
                <a:gd name="T21" fmla="*/ T20 w 280"/>
                <a:gd name="T22" fmla="+- 0 13360 13129"/>
                <a:gd name="T23" fmla="*/ 13360 h 317"/>
                <a:gd name="T24" fmla="+- 0 6447 6183"/>
                <a:gd name="T25" fmla="*/ T24 w 280"/>
                <a:gd name="T26" fmla="+- 0 13367 13129"/>
                <a:gd name="T27" fmla="*/ 13367 h 317"/>
              </a:gdLst>
              <a:ahLst/>
              <a:cxnLst>
                <a:cxn ang="0">
                  <a:pos x="T1" y="T3"/>
                </a:cxn>
                <a:cxn ang="0">
                  <a:pos x="T5" y="T7"/>
                </a:cxn>
                <a:cxn ang="0">
                  <a:pos x="T9" y="T11"/>
                </a:cxn>
                <a:cxn ang="0">
                  <a:pos x="T13" y="T15"/>
                </a:cxn>
                <a:cxn ang="0">
                  <a:pos x="T17" y="T19"/>
                </a:cxn>
                <a:cxn ang="0">
                  <a:pos x="T21" y="T23"/>
                </a:cxn>
                <a:cxn ang="0">
                  <a:pos x="T25" y="T27"/>
                </a:cxn>
              </a:cxnLst>
              <a:rect l="0" t="0" r="r" b="b"/>
              <a:pathLst>
                <a:path w="280" h="317">
                  <a:moveTo>
                    <a:pt x="264" y="238"/>
                  </a:moveTo>
                  <a:lnTo>
                    <a:pt x="254" y="239"/>
                  </a:lnTo>
                  <a:lnTo>
                    <a:pt x="259" y="318"/>
                  </a:lnTo>
                  <a:lnTo>
                    <a:pt x="260" y="318"/>
                  </a:lnTo>
                  <a:lnTo>
                    <a:pt x="280" y="315"/>
                  </a:lnTo>
                  <a:lnTo>
                    <a:pt x="271" y="231"/>
                  </a:lnTo>
                  <a:lnTo>
                    <a:pt x="264" y="238"/>
                  </a:lnTo>
                  <a:close/>
                </a:path>
              </a:pathLst>
            </a:custGeom>
            <a:solidFill>
              <a:srgbClr val="518C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1"/>
            <p:cNvSpPr>
              <a:spLocks/>
            </p:cNvSpPr>
            <p:nvPr/>
          </p:nvSpPr>
          <p:spPr bwMode="auto">
            <a:xfrm>
              <a:off x="6183" y="13129"/>
              <a:ext cx="280" cy="317"/>
            </a:xfrm>
            <a:custGeom>
              <a:avLst/>
              <a:gdLst>
                <a:gd name="T0" fmla="+- 0 6680 6183"/>
                <a:gd name="T1" fmla="*/ T0 w 280"/>
                <a:gd name="T2" fmla="+- 0 13209 13129"/>
                <a:gd name="T3" fmla="*/ 13209 h 317"/>
                <a:gd name="T4" fmla="+- 0 6683 6183"/>
                <a:gd name="T5" fmla="*/ T4 w 280"/>
                <a:gd name="T6" fmla="+- 0 13190 13129"/>
                <a:gd name="T7" fmla="*/ 13190 h 317"/>
                <a:gd name="T8" fmla="+- 0 6682 6183"/>
                <a:gd name="T9" fmla="*/ T8 w 280"/>
                <a:gd name="T10" fmla="+- 0 13175 13129"/>
                <a:gd name="T11" fmla="*/ 13175 h 317"/>
                <a:gd name="T12" fmla="+- 0 6678 6183"/>
                <a:gd name="T13" fmla="*/ T12 w 280"/>
                <a:gd name="T14" fmla="+- 0 13165 13129"/>
                <a:gd name="T15" fmla="*/ 13165 h 317"/>
                <a:gd name="T16" fmla="+- 0 6674 6183"/>
                <a:gd name="T17" fmla="*/ T16 w 280"/>
                <a:gd name="T18" fmla="+- 0 13158 13129"/>
                <a:gd name="T19" fmla="*/ 13158 h 317"/>
                <a:gd name="T20" fmla="+- 0 6663 6183"/>
                <a:gd name="T21" fmla="*/ T20 w 280"/>
                <a:gd name="T22" fmla="+- 0 13145 13129"/>
                <a:gd name="T23" fmla="*/ 13145 h 317"/>
                <a:gd name="T24" fmla="+- 0 6644 6183"/>
                <a:gd name="T25" fmla="*/ T24 w 280"/>
                <a:gd name="T26" fmla="+- 0 13134 13129"/>
                <a:gd name="T27" fmla="*/ 13134 h 317"/>
                <a:gd name="T28" fmla="+- 0 6614 6183"/>
                <a:gd name="T29" fmla="*/ T28 w 280"/>
                <a:gd name="T30" fmla="+- 0 13129 13129"/>
                <a:gd name="T31" fmla="*/ 13129 h 317"/>
                <a:gd name="T32" fmla="+- 0 6251 6183"/>
                <a:gd name="T33" fmla="*/ T32 w 280"/>
                <a:gd name="T34" fmla="+- 0 13129 13129"/>
                <a:gd name="T35" fmla="*/ 13129 h 317"/>
                <a:gd name="T36" fmla="+- 0 6230 6183"/>
                <a:gd name="T37" fmla="*/ T36 w 280"/>
                <a:gd name="T38" fmla="+- 0 13131 13129"/>
                <a:gd name="T39" fmla="*/ 13131 h 317"/>
                <a:gd name="T40" fmla="+- 0 6208 6183"/>
                <a:gd name="T41" fmla="*/ T40 w 280"/>
                <a:gd name="T42" fmla="+- 0 13141 13129"/>
                <a:gd name="T43" fmla="*/ 13141 h 317"/>
                <a:gd name="T44" fmla="+- 0 6194 6183"/>
                <a:gd name="T45" fmla="*/ T44 w 280"/>
                <a:gd name="T46" fmla="+- 0 13154 13129"/>
                <a:gd name="T47" fmla="*/ 13154 h 317"/>
                <a:gd name="T48" fmla="+- 0 6186 6183"/>
                <a:gd name="T49" fmla="*/ T48 w 280"/>
                <a:gd name="T50" fmla="+- 0 13170 13129"/>
                <a:gd name="T51" fmla="*/ 13170 h 317"/>
                <a:gd name="T52" fmla="+- 0 6183 6183"/>
                <a:gd name="T53" fmla="*/ T52 w 280"/>
                <a:gd name="T54" fmla="+- 0 13182 13129"/>
                <a:gd name="T55" fmla="*/ 13182 h 317"/>
                <a:gd name="T56" fmla="+- 0 6184 6183"/>
                <a:gd name="T57" fmla="*/ T56 w 280"/>
                <a:gd name="T58" fmla="+- 0 13199 13129"/>
                <a:gd name="T59" fmla="*/ 13199 h 317"/>
                <a:gd name="T60" fmla="+- 0 6192 6183"/>
                <a:gd name="T61" fmla="*/ T60 w 280"/>
                <a:gd name="T62" fmla="+- 0 13220 13129"/>
                <a:gd name="T63" fmla="*/ 13220 h 317"/>
                <a:gd name="T64" fmla="+- 0 6208 6183"/>
                <a:gd name="T65" fmla="*/ T64 w 280"/>
                <a:gd name="T66" fmla="+- 0 13242 13129"/>
                <a:gd name="T67" fmla="*/ 13242 h 317"/>
                <a:gd name="T68" fmla="+- 0 6372 6183"/>
                <a:gd name="T69" fmla="*/ T68 w 280"/>
                <a:gd name="T70" fmla="+- 0 13416 13129"/>
                <a:gd name="T71" fmla="*/ 13416 h 317"/>
                <a:gd name="T72" fmla="+- 0 6385 6183"/>
                <a:gd name="T73" fmla="*/ T72 w 280"/>
                <a:gd name="T74" fmla="+- 0 13427 13129"/>
                <a:gd name="T75" fmla="*/ 13427 h 317"/>
                <a:gd name="T76" fmla="+- 0 6402 6183"/>
                <a:gd name="T77" fmla="*/ T76 w 280"/>
                <a:gd name="T78" fmla="+- 0 13438 13129"/>
                <a:gd name="T79" fmla="*/ 13438 h 317"/>
                <a:gd name="T80" fmla="+- 0 6421 6183"/>
                <a:gd name="T81" fmla="*/ T80 w 280"/>
                <a:gd name="T82" fmla="+- 0 13444 13129"/>
                <a:gd name="T83" fmla="*/ 13444 h 317"/>
                <a:gd name="T84" fmla="+- 0 6442 6183"/>
                <a:gd name="T85" fmla="*/ T84 w 280"/>
                <a:gd name="T86" fmla="+- 0 13447 13129"/>
                <a:gd name="T87" fmla="*/ 13447 h 317"/>
                <a:gd name="T88" fmla="+- 0 6437 6183"/>
                <a:gd name="T89" fmla="*/ T88 w 280"/>
                <a:gd name="T90" fmla="+- 0 13368 13129"/>
                <a:gd name="T91" fmla="*/ 13368 h 317"/>
                <a:gd name="T92" fmla="+- 0 6430 6183"/>
                <a:gd name="T93" fmla="*/ T92 w 280"/>
                <a:gd name="T94" fmla="+- 0 13361 13129"/>
                <a:gd name="T95" fmla="*/ 13361 h 317"/>
                <a:gd name="T96" fmla="+- 0 6288 6183"/>
                <a:gd name="T97" fmla="*/ T96 w 280"/>
                <a:gd name="T98" fmla="+- 0 13210 13129"/>
                <a:gd name="T99" fmla="*/ 13210 h 317"/>
                <a:gd name="T100" fmla="+- 0 6583 6183"/>
                <a:gd name="T101" fmla="*/ T100 w 280"/>
                <a:gd name="T102" fmla="+- 0 13210 13129"/>
                <a:gd name="T103" fmla="*/ 13210 h 317"/>
                <a:gd name="T104" fmla="+- 0 6454 6183"/>
                <a:gd name="T105" fmla="*/ T104 w 280"/>
                <a:gd name="T106" fmla="+- 0 13360 13129"/>
                <a:gd name="T107" fmla="*/ 13360 h 317"/>
                <a:gd name="T108" fmla="+- 0 6463 6183"/>
                <a:gd name="T109" fmla="*/ T108 w 280"/>
                <a:gd name="T110" fmla="+- 0 13444 13129"/>
                <a:gd name="T111" fmla="*/ 13444 h 317"/>
                <a:gd name="T112" fmla="+- 0 6482 6183"/>
                <a:gd name="T113" fmla="*/ T112 w 280"/>
                <a:gd name="T114" fmla="+- 0 13437 13129"/>
                <a:gd name="T115" fmla="*/ 13437 h 317"/>
                <a:gd name="T116" fmla="+- 0 6500 6183"/>
                <a:gd name="T117" fmla="*/ T116 w 280"/>
                <a:gd name="T118" fmla="+- 0 13427 13129"/>
                <a:gd name="T119" fmla="*/ 13427 h 317"/>
                <a:gd name="T120" fmla="+- 0 6515 6183"/>
                <a:gd name="T121" fmla="*/ T120 w 280"/>
                <a:gd name="T122" fmla="+- 0 13412 13129"/>
                <a:gd name="T123" fmla="*/ 13412 h 317"/>
                <a:gd name="T124" fmla="+- 0 6660 6183"/>
                <a:gd name="T125" fmla="*/ T124 w 280"/>
                <a:gd name="T126" fmla="+- 0 13243 13129"/>
                <a:gd name="T127" fmla="*/ 13243 h 317"/>
                <a:gd name="T128" fmla="+- 0 6670 6183"/>
                <a:gd name="T129" fmla="*/ T128 w 280"/>
                <a:gd name="T130" fmla="+- 0 13231 13129"/>
                <a:gd name="T131" fmla="*/ 13231 h 317"/>
                <a:gd name="T132" fmla="+- 0 6680 6183"/>
                <a:gd name="T133" fmla="*/ T132 w 280"/>
                <a:gd name="T134" fmla="+- 0 13209 13129"/>
                <a:gd name="T135" fmla="*/ 13209 h 31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280" h="317">
                  <a:moveTo>
                    <a:pt x="497" y="80"/>
                  </a:moveTo>
                  <a:lnTo>
                    <a:pt x="500" y="61"/>
                  </a:lnTo>
                  <a:lnTo>
                    <a:pt x="499" y="46"/>
                  </a:lnTo>
                  <a:lnTo>
                    <a:pt x="495" y="36"/>
                  </a:lnTo>
                  <a:lnTo>
                    <a:pt x="491" y="29"/>
                  </a:lnTo>
                  <a:lnTo>
                    <a:pt x="480" y="16"/>
                  </a:lnTo>
                  <a:lnTo>
                    <a:pt x="461" y="5"/>
                  </a:lnTo>
                  <a:lnTo>
                    <a:pt x="431" y="0"/>
                  </a:lnTo>
                  <a:lnTo>
                    <a:pt x="68" y="0"/>
                  </a:lnTo>
                  <a:lnTo>
                    <a:pt x="47" y="2"/>
                  </a:lnTo>
                  <a:lnTo>
                    <a:pt x="25" y="12"/>
                  </a:lnTo>
                  <a:lnTo>
                    <a:pt x="11" y="25"/>
                  </a:lnTo>
                  <a:lnTo>
                    <a:pt x="3" y="41"/>
                  </a:lnTo>
                  <a:lnTo>
                    <a:pt x="0" y="53"/>
                  </a:lnTo>
                  <a:lnTo>
                    <a:pt x="1" y="70"/>
                  </a:lnTo>
                  <a:lnTo>
                    <a:pt x="9" y="91"/>
                  </a:lnTo>
                  <a:lnTo>
                    <a:pt x="25" y="113"/>
                  </a:lnTo>
                  <a:lnTo>
                    <a:pt x="189" y="287"/>
                  </a:lnTo>
                  <a:lnTo>
                    <a:pt x="202" y="298"/>
                  </a:lnTo>
                  <a:lnTo>
                    <a:pt x="219" y="309"/>
                  </a:lnTo>
                  <a:lnTo>
                    <a:pt x="238" y="315"/>
                  </a:lnTo>
                  <a:lnTo>
                    <a:pt x="259" y="318"/>
                  </a:lnTo>
                  <a:lnTo>
                    <a:pt x="254" y="239"/>
                  </a:lnTo>
                  <a:lnTo>
                    <a:pt x="247" y="232"/>
                  </a:lnTo>
                  <a:lnTo>
                    <a:pt x="105" y="81"/>
                  </a:lnTo>
                  <a:lnTo>
                    <a:pt x="400" y="81"/>
                  </a:lnTo>
                  <a:lnTo>
                    <a:pt x="271" y="231"/>
                  </a:lnTo>
                  <a:lnTo>
                    <a:pt x="280" y="315"/>
                  </a:lnTo>
                  <a:lnTo>
                    <a:pt x="299" y="308"/>
                  </a:lnTo>
                  <a:lnTo>
                    <a:pt x="317" y="298"/>
                  </a:lnTo>
                  <a:lnTo>
                    <a:pt x="332" y="283"/>
                  </a:lnTo>
                  <a:lnTo>
                    <a:pt x="477" y="114"/>
                  </a:lnTo>
                  <a:lnTo>
                    <a:pt x="487" y="102"/>
                  </a:lnTo>
                  <a:lnTo>
                    <a:pt x="497" y="80"/>
                  </a:lnTo>
                  <a:close/>
                </a:path>
              </a:pathLst>
            </a:custGeom>
            <a:solidFill>
              <a:srgbClr val="518C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2700" y="8016"/>
              <a:ext cx="766" cy="7275"/>
            </a:xfrm>
            <a:custGeom>
              <a:avLst/>
              <a:gdLst>
                <a:gd name="T0" fmla="+- 0 3466 2700"/>
                <a:gd name="T1" fmla="*/ T0 w 766"/>
                <a:gd name="T2" fmla="+- 0 14908 8016"/>
                <a:gd name="T3" fmla="*/ 14908 h 7275"/>
                <a:gd name="T4" fmla="+- 0 3466 2700"/>
                <a:gd name="T5" fmla="*/ T4 w 766"/>
                <a:gd name="T6" fmla="+- 0 8399 8016"/>
                <a:gd name="T7" fmla="*/ 8399 h 7275"/>
                <a:gd name="T8" fmla="+- 0 3465 2700"/>
                <a:gd name="T9" fmla="*/ T8 w 766"/>
                <a:gd name="T10" fmla="+- 0 8367 8016"/>
                <a:gd name="T11" fmla="*/ 8367 h 7275"/>
                <a:gd name="T12" fmla="+- 0 3455 2700"/>
                <a:gd name="T13" fmla="*/ T12 w 766"/>
                <a:gd name="T14" fmla="+- 0 8307 8016"/>
                <a:gd name="T15" fmla="*/ 8307 h 7275"/>
                <a:gd name="T16" fmla="+- 0 3436 2700"/>
                <a:gd name="T17" fmla="*/ T16 w 766"/>
                <a:gd name="T18" fmla="+- 0 8250 8016"/>
                <a:gd name="T19" fmla="*/ 8250 h 7275"/>
                <a:gd name="T20" fmla="+- 0 3392 2700"/>
                <a:gd name="T21" fmla="*/ T20 w 766"/>
                <a:gd name="T22" fmla="+- 0 8173 8016"/>
                <a:gd name="T23" fmla="*/ 8173 h 7275"/>
                <a:gd name="T24" fmla="+- 0 3332 2700"/>
                <a:gd name="T25" fmla="*/ T24 w 766"/>
                <a:gd name="T26" fmla="+- 0 8108 8016"/>
                <a:gd name="T27" fmla="*/ 8108 h 7275"/>
                <a:gd name="T28" fmla="+- 0 3259 2700"/>
                <a:gd name="T29" fmla="*/ T28 w 766"/>
                <a:gd name="T30" fmla="+- 0 8058 8016"/>
                <a:gd name="T31" fmla="*/ 8058 h 7275"/>
                <a:gd name="T32" fmla="+- 0 3175 2700"/>
                <a:gd name="T33" fmla="*/ T32 w 766"/>
                <a:gd name="T34" fmla="+- 0 8027 8016"/>
                <a:gd name="T35" fmla="*/ 8027 h 7275"/>
                <a:gd name="T36" fmla="+- 0 3115 2700"/>
                <a:gd name="T37" fmla="*/ T36 w 766"/>
                <a:gd name="T38" fmla="+- 0 8017 8016"/>
                <a:gd name="T39" fmla="*/ 8017 h 7275"/>
                <a:gd name="T40" fmla="+- 0 3083 2700"/>
                <a:gd name="T41" fmla="*/ T40 w 766"/>
                <a:gd name="T42" fmla="+- 0 8016 8016"/>
                <a:gd name="T43" fmla="*/ 8016 h 7275"/>
                <a:gd name="T44" fmla="+- 0 3052 2700"/>
                <a:gd name="T45" fmla="*/ T44 w 766"/>
                <a:gd name="T46" fmla="+- 0 8017 8016"/>
                <a:gd name="T47" fmla="*/ 8017 h 7275"/>
                <a:gd name="T48" fmla="+- 0 2991 2700"/>
                <a:gd name="T49" fmla="*/ T48 w 766"/>
                <a:gd name="T50" fmla="+- 0 8027 8016"/>
                <a:gd name="T51" fmla="*/ 8027 h 7275"/>
                <a:gd name="T52" fmla="+- 0 2934 2700"/>
                <a:gd name="T53" fmla="*/ T52 w 766"/>
                <a:gd name="T54" fmla="+- 0 8046 8016"/>
                <a:gd name="T55" fmla="*/ 8046 h 7275"/>
                <a:gd name="T56" fmla="+- 0 2857 2700"/>
                <a:gd name="T57" fmla="*/ T56 w 766"/>
                <a:gd name="T58" fmla="+- 0 8090 8016"/>
                <a:gd name="T59" fmla="*/ 8090 h 7275"/>
                <a:gd name="T60" fmla="+- 0 2792 2700"/>
                <a:gd name="T61" fmla="*/ T60 w 766"/>
                <a:gd name="T62" fmla="+- 0 8149 8016"/>
                <a:gd name="T63" fmla="*/ 8149 h 7275"/>
                <a:gd name="T64" fmla="+- 0 2743 2700"/>
                <a:gd name="T65" fmla="*/ T64 w 766"/>
                <a:gd name="T66" fmla="+- 0 8223 8016"/>
                <a:gd name="T67" fmla="*/ 8223 h 7275"/>
                <a:gd name="T68" fmla="+- 0 2711 2700"/>
                <a:gd name="T69" fmla="*/ T68 w 766"/>
                <a:gd name="T70" fmla="+- 0 8307 8016"/>
                <a:gd name="T71" fmla="*/ 8307 h 7275"/>
                <a:gd name="T72" fmla="+- 0 2701 2700"/>
                <a:gd name="T73" fmla="*/ T72 w 766"/>
                <a:gd name="T74" fmla="+- 0 8367 8016"/>
                <a:gd name="T75" fmla="*/ 8367 h 7275"/>
                <a:gd name="T76" fmla="+- 0 2700 2700"/>
                <a:gd name="T77" fmla="*/ T76 w 766"/>
                <a:gd name="T78" fmla="+- 0 8399 8016"/>
                <a:gd name="T79" fmla="*/ 8399 h 7275"/>
                <a:gd name="T80" fmla="+- 0 2700 2700"/>
                <a:gd name="T81" fmla="*/ T80 w 766"/>
                <a:gd name="T82" fmla="+- 0 14908 8016"/>
                <a:gd name="T83" fmla="*/ 14908 h 7275"/>
                <a:gd name="T84" fmla="+- 0 2705 2700"/>
                <a:gd name="T85" fmla="*/ T84 w 766"/>
                <a:gd name="T86" fmla="+- 0 14970 8016"/>
                <a:gd name="T87" fmla="*/ 14970 h 7275"/>
                <a:gd name="T88" fmla="+- 0 2720 2700"/>
                <a:gd name="T89" fmla="*/ T88 w 766"/>
                <a:gd name="T90" fmla="+- 0 15029 8016"/>
                <a:gd name="T91" fmla="*/ 15029 h 7275"/>
                <a:gd name="T92" fmla="+- 0 2758 2700"/>
                <a:gd name="T93" fmla="*/ T92 w 766"/>
                <a:gd name="T94" fmla="+- 0 15109 8016"/>
                <a:gd name="T95" fmla="*/ 15109 h 7275"/>
                <a:gd name="T96" fmla="+- 0 2812 2700"/>
                <a:gd name="T97" fmla="*/ T96 w 766"/>
                <a:gd name="T98" fmla="+- 0 15178 8016"/>
                <a:gd name="T99" fmla="*/ 15178 h 7275"/>
                <a:gd name="T100" fmla="+- 0 2881 2700"/>
                <a:gd name="T101" fmla="*/ T100 w 766"/>
                <a:gd name="T102" fmla="+- 0 15233 8016"/>
                <a:gd name="T103" fmla="*/ 15233 h 7275"/>
                <a:gd name="T104" fmla="+- 0 2962 2700"/>
                <a:gd name="T105" fmla="*/ T104 w 766"/>
                <a:gd name="T106" fmla="+- 0 15271 8016"/>
                <a:gd name="T107" fmla="*/ 15271 h 7275"/>
                <a:gd name="T108" fmla="+- 0 3021 2700"/>
                <a:gd name="T109" fmla="*/ T108 w 766"/>
                <a:gd name="T110" fmla="+- 0 15286 8016"/>
                <a:gd name="T111" fmla="*/ 15286 h 7275"/>
                <a:gd name="T112" fmla="+- 0 3083 2700"/>
                <a:gd name="T113" fmla="*/ T112 w 766"/>
                <a:gd name="T114" fmla="+- 0 15291 8016"/>
                <a:gd name="T115" fmla="*/ 15291 h 7275"/>
                <a:gd name="T116" fmla="+- 0 3115 2700"/>
                <a:gd name="T117" fmla="*/ T116 w 766"/>
                <a:gd name="T118" fmla="+- 0 15289 8016"/>
                <a:gd name="T119" fmla="*/ 15289 h 7275"/>
                <a:gd name="T120" fmla="+- 0 3175 2700"/>
                <a:gd name="T121" fmla="*/ T120 w 766"/>
                <a:gd name="T122" fmla="+- 0 15280 8016"/>
                <a:gd name="T123" fmla="*/ 15280 h 7275"/>
                <a:gd name="T124" fmla="+- 0 3232 2700"/>
                <a:gd name="T125" fmla="*/ T124 w 766"/>
                <a:gd name="T126" fmla="+- 0 15261 8016"/>
                <a:gd name="T127" fmla="*/ 15261 h 7275"/>
                <a:gd name="T128" fmla="+- 0 3309 2700"/>
                <a:gd name="T129" fmla="*/ T128 w 766"/>
                <a:gd name="T130" fmla="+- 0 15217 8016"/>
                <a:gd name="T131" fmla="*/ 15217 h 7275"/>
                <a:gd name="T132" fmla="+- 0 3374 2700"/>
                <a:gd name="T133" fmla="*/ T132 w 766"/>
                <a:gd name="T134" fmla="+- 0 15157 8016"/>
                <a:gd name="T135" fmla="*/ 15157 h 7275"/>
                <a:gd name="T136" fmla="+- 0 3423 2700"/>
                <a:gd name="T137" fmla="*/ T136 w 766"/>
                <a:gd name="T138" fmla="+- 0 15084 8016"/>
                <a:gd name="T139" fmla="*/ 15084 h 7275"/>
                <a:gd name="T140" fmla="+- 0 3455 2700"/>
                <a:gd name="T141" fmla="*/ T140 w 766"/>
                <a:gd name="T142" fmla="+- 0 15000 8016"/>
                <a:gd name="T143" fmla="*/ 15000 h 7275"/>
                <a:gd name="T144" fmla="+- 0 3465 2700"/>
                <a:gd name="T145" fmla="*/ T144 w 766"/>
                <a:gd name="T146" fmla="+- 0 14939 8016"/>
                <a:gd name="T147" fmla="*/ 14939 h 7275"/>
                <a:gd name="T148" fmla="+- 0 3466 2700"/>
                <a:gd name="T149" fmla="*/ T148 w 766"/>
                <a:gd name="T150" fmla="+- 0 14908 8016"/>
                <a:gd name="T151" fmla="*/ 14908 h 727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766" h="7275">
                  <a:moveTo>
                    <a:pt x="766" y="6892"/>
                  </a:moveTo>
                  <a:lnTo>
                    <a:pt x="766" y="383"/>
                  </a:lnTo>
                  <a:lnTo>
                    <a:pt x="765" y="351"/>
                  </a:lnTo>
                  <a:lnTo>
                    <a:pt x="755" y="291"/>
                  </a:lnTo>
                  <a:lnTo>
                    <a:pt x="736" y="234"/>
                  </a:lnTo>
                  <a:lnTo>
                    <a:pt x="692" y="157"/>
                  </a:lnTo>
                  <a:lnTo>
                    <a:pt x="632" y="92"/>
                  </a:lnTo>
                  <a:lnTo>
                    <a:pt x="559" y="42"/>
                  </a:lnTo>
                  <a:lnTo>
                    <a:pt x="475" y="11"/>
                  </a:lnTo>
                  <a:lnTo>
                    <a:pt x="415" y="1"/>
                  </a:lnTo>
                  <a:lnTo>
                    <a:pt x="383" y="0"/>
                  </a:lnTo>
                  <a:lnTo>
                    <a:pt x="352" y="1"/>
                  </a:lnTo>
                  <a:lnTo>
                    <a:pt x="291" y="11"/>
                  </a:lnTo>
                  <a:lnTo>
                    <a:pt x="234" y="30"/>
                  </a:lnTo>
                  <a:lnTo>
                    <a:pt x="157" y="74"/>
                  </a:lnTo>
                  <a:lnTo>
                    <a:pt x="92" y="133"/>
                  </a:lnTo>
                  <a:lnTo>
                    <a:pt x="43" y="207"/>
                  </a:lnTo>
                  <a:lnTo>
                    <a:pt x="11" y="291"/>
                  </a:lnTo>
                  <a:lnTo>
                    <a:pt x="1" y="351"/>
                  </a:lnTo>
                  <a:lnTo>
                    <a:pt x="0" y="383"/>
                  </a:lnTo>
                  <a:lnTo>
                    <a:pt x="0" y="6892"/>
                  </a:lnTo>
                  <a:lnTo>
                    <a:pt x="5" y="6954"/>
                  </a:lnTo>
                  <a:lnTo>
                    <a:pt x="20" y="7013"/>
                  </a:lnTo>
                  <a:lnTo>
                    <a:pt x="58" y="7093"/>
                  </a:lnTo>
                  <a:lnTo>
                    <a:pt x="112" y="7162"/>
                  </a:lnTo>
                  <a:lnTo>
                    <a:pt x="181" y="7217"/>
                  </a:lnTo>
                  <a:lnTo>
                    <a:pt x="262" y="7255"/>
                  </a:lnTo>
                  <a:lnTo>
                    <a:pt x="321" y="7270"/>
                  </a:lnTo>
                  <a:lnTo>
                    <a:pt x="383" y="7275"/>
                  </a:lnTo>
                  <a:lnTo>
                    <a:pt x="415" y="7273"/>
                  </a:lnTo>
                  <a:lnTo>
                    <a:pt x="475" y="7264"/>
                  </a:lnTo>
                  <a:lnTo>
                    <a:pt x="532" y="7245"/>
                  </a:lnTo>
                  <a:lnTo>
                    <a:pt x="609" y="7201"/>
                  </a:lnTo>
                  <a:lnTo>
                    <a:pt x="674" y="7141"/>
                  </a:lnTo>
                  <a:lnTo>
                    <a:pt x="723" y="7068"/>
                  </a:lnTo>
                  <a:lnTo>
                    <a:pt x="755" y="6984"/>
                  </a:lnTo>
                  <a:lnTo>
                    <a:pt x="765" y="6923"/>
                  </a:lnTo>
                  <a:lnTo>
                    <a:pt x="766" y="6892"/>
                  </a:lnTo>
                  <a:close/>
                </a:path>
              </a:pathLst>
            </a:custGeom>
            <a:solidFill>
              <a:srgbClr val="B9663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2965" y="14336"/>
              <a:ext cx="229" cy="131"/>
            </a:xfrm>
            <a:custGeom>
              <a:avLst/>
              <a:gdLst>
                <a:gd name="T0" fmla="+- 0 3103 2965"/>
                <a:gd name="T1" fmla="*/ T0 w 229"/>
                <a:gd name="T2" fmla="+- 0 14419 14336"/>
                <a:gd name="T3" fmla="*/ 14419 h 131"/>
                <a:gd name="T4" fmla="+- 0 3103 2965"/>
                <a:gd name="T5" fmla="*/ T4 w 229"/>
                <a:gd name="T6" fmla="+- 0 14341 14336"/>
                <a:gd name="T7" fmla="*/ 14341 h 131"/>
                <a:gd name="T8" fmla="+- 0 3063 2965"/>
                <a:gd name="T9" fmla="*/ T8 w 229"/>
                <a:gd name="T10" fmla="+- 0 14341 14336"/>
                <a:gd name="T11" fmla="*/ 14341 h 131"/>
                <a:gd name="T12" fmla="+- 0 3063 2965"/>
                <a:gd name="T13" fmla="*/ T12 w 229"/>
                <a:gd name="T14" fmla="+- 0 14419 14336"/>
                <a:gd name="T15" fmla="*/ 14419 h 131"/>
                <a:gd name="T16" fmla="+- 0 3004 2965"/>
                <a:gd name="T17" fmla="*/ T16 w 229"/>
                <a:gd name="T18" fmla="+- 0 14419 14336"/>
                <a:gd name="T19" fmla="*/ 14419 h 131"/>
                <a:gd name="T20" fmla="+- 0 3004 2965"/>
                <a:gd name="T21" fmla="*/ T20 w 229"/>
                <a:gd name="T22" fmla="+- 0 14336 14336"/>
                <a:gd name="T23" fmla="*/ 14336 h 131"/>
                <a:gd name="T24" fmla="+- 0 2965 2965"/>
                <a:gd name="T25" fmla="*/ T24 w 229"/>
                <a:gd name="T26" fmla="+- 0 14336 14336"/>
                <a:gd name="T27" fmla="*/ 14336 h 131"/>
                <a:gd name="T28" fmla="+- 0 2965 2965"/>
                <a:gd name="T29" fmla="*/ T28 w 229"/>
                <a:gd name="T30" fmla="+- 0 14467 14336"/>
                <a:gd name="T31" fmla="*/ 14467 h 131"/>
                <a:gd name="T32" fmla="+- 0 3193 2965"/>
                <a:gd name="T33" fmla="*/ T32 w 229"/>
                <a:gd name="T34" fmla="+- 0 14467 14336"/>
                <a:gd name="T35" fmla="*/ 14467 h 131"/>
                <a:gd name="T36" fmla="+- 0 3193 2965"/>
                <a:gd name="T37" fmla="*/ T36 w 229"/>
                <a:gd name="T38" fmla="+- 0 14419 14336"/>
                <a:gd name="T39" fmla="*/ 14419 h 131"/>
                <a:gd name="T40" fmla="+- 0 3103 2965"/>
                <a:gd name="T41" fmla="*/ T40 w 229"/>
                <a:gd name="T42" fmla="+- 0 14419 14336"/>
                <a:gd name="T43" fmla="*/ 14419 h 1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229" h="131">
                  <a:moveTo>
                    <a:pt x="138" y="83"/>
                  </a:moveTo>
                  <a:lnTo>
                    <a:pt x="138" y="5"/>
                  </a:lnTo>
                  <a:lnTo>
                    <a:pt x="98" y="5"/>
                  </a:lnTo>
                  <a:lnTo>
                    <a:pt x="98" y="83"/>
                  </a:lnTo>
                  <a:lnTo>
                    <a:pt x="39" y="83"/>
                  </a:lnTo>
                  <a:lnTo>
                    <a:pt x="39" y="0"/>
                  </a:lnTo>
                  <a:lnTo>
                    <a:pt x="0" y="0"/>
                  </a:lnTo>
                  <a:lnTo>
                    <a:pt x="0" y="131"/>
                  </a:lnTo>
                  <a:lnTo>
                    <a:pt x="228" y="131"/>
                  </a:lnTo>
                  <a:lnTo>
                    <a:pt x="228" y="83"/>
                  </a:lnTo>
                  <a:lnTo>
                    <a:pt x="138" y="83"/>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2964" y="14099"/>
              <a:ext cx="230" cy="221"/>
            </a:xfrm>
            <a:custGeom>
              <a:avLst/>
              <a:gdLst>
                <a:gd name="T0" fmla="+- 0 3193 2964"/>
                <a:gd name="T1" fmla="*/ T0 w 230"/>
                <a:gd name="T2" fmla="+- 0 14320 14099"/>
                <a:gd name="T3" fmla="*/ 14320 h 221"/>
                <a:gd name="T4" fmla="+- 0 3066 2964"/>
                <a:gd name="T5" fmla="*/ T4 w 230"/>
                <a:gd name="T6" fmla="+- 0 14229 14099"/>
                <a:gd name="T7" fmla="*/ 14229 h 221"/>
                <a:gd name="T8" fmla="+- 0 3042 2964"/>
                <a:gd name="T9" fmla="*/ T8 w 230"/>
                <a:gd name="T10" fmla="+- 0 14221 14099"/>
                <a:gd name="T11" fmla="*/ 14221 h 221"/>
                <a:gd name="T12" fmla="+- 0 3024 2964"/>
                <a:gd name="T13" fmla="*/ T12 w 230"/>
                <a:gd name="T14" fmla="+- 0 14216 14099"/>
                <a:gd name="T15" fmla="*/ 14216 h 221"/>
                <a:gd name="T16" fmla="+- 0 3009 2964"/>
                <a:gd name="T17" fmla="*/ T16 w 230"/>
                <a:gd name="T18" fmla="+- 0 14212 14099"/>
                <a:gd name="T19" fmla="*/ 14212 h 221"/>
                <a:gd name="T20" fmla="+- 0 2999 2964"/>
                <a:gd name="T21" fmla="*/ T20 w 230"/>
                <a:gd name="T22" fmla="+- 0 14209 14099"/>
                <a:gd name="T23" fmla="*/ 14209 h 221"/>
                <a:gd name="T24" fmla="+- 0 2964 2964"/>
                <a:gd name="T25" fmla="*/ T24 w 230"/>
                <a:gd name="T26" fmla="+- 0 14239 14099"/>
                <a:gd name="T27" fmla="*/ 14239 h 221"/>
                <a:gd name="T28" fmla="+- 0 3193 2964"/>
                <a:gd name="T29" fmla="*/ T28 w 230"/>
                <a:gd name="T30" fmla="+- 0 14320 14099"/>
                <a:gd name="T31" fmla="*/ 14320 h 221"/>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230" h="221">
                  <a:moveTo>
                    <a:pt x="229" y="221"/>
                  </a:moveTo>
                  <a:lnTo>
                    <a:pt x="102" y="130"/>
                  </a:lnTo>
                  <a:lnTo>
                    <a:pt x="78" y="122"/>
                  </a:lnTo>
                  <a:lnTo>
                    <a:pt x="60" y="117"/>
                  </a:lnTo>
                  <a:lnTo>
                    <a:pt x="45" y="113"/>
                  </a:lnTo>
                  <a:lnTo>
                    <a:pt x="35" y="110"/>
                  </a:lnTo>
                  <a:lnTo>
                    <a:pt x="0" y="140"/>
                  </a:lnTo>
                  <a:lnTo>
                    <a:pt x="229" y="22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2964" y="14099"/>
              <a:ext cx="230" cy="221"/>
            </a:xfrm>
            <a:custGeom>
              <a:avLst/>
              <a:gdLst>
                <a:gd name="T0" fmla="+- 0 3139 2964"/>
                <a:gd name="T1" fmla="*/ T0 w 230"/>
                <a:gd name="T2" fmla="+- 0 14251 14099"/>
                <a:gd name="T3" fmla="*/ 14251 h 221"/>
                <a:gd name="T4" fmla="+- 0 3139 2964"/>
                <a:gd name="T5" fmla="*/ T4 w 230"/>
                <a:gd name="T6" fmla="+- 0 14167 14099"/>
                <a:gd name="T7" fmla="*/ 14167 h 221"/>
                <a:gd name="T8" fmla="+- 0 3193 2964"/>
                <a:gd name="T9" fmla="*/ T8 w 230"/>
                <a:gd name="T10" fmla="+- 0 14151 14099"/>
                <a:gd name="T11" fmla="*/ 14151 h 221"/>
                <a:gd name="T12" fmla="+- 0 3193 2964"/>
                <a:gd name="T13" fmla="*/ T12 w 230"/>
                <a:gd name="T14" fmla="+- 0 14099 14099"/>
                <a:gd name="T15" fmla="*/ 14099 h 221"/>
                <a:gd name="T16" fmla="+- 0 2964 2964"/>
                <a:gd name="T17" fmla="*/ T16 w 230"/>
                <a:gd name="T18" fmla="+- 0 14180 14099"/>
                <a:gd name="T19" fmla="*/ 14180 h 221"/>
                <a:gd name="T20" fmla="+- 0 2964 2964"/>
                <a:gd name="T21" fmla="*/ T20 w 230"/>
                <a:gd name="T22" fmla="+- 0 14239 14099"/>
                <a:gd name="T23" fmla="*/ 14239 h 221"/>
                <a:gd name="T24" fmla="+- 0 2999 2964"/>
                <a:gd name="T25" fmla="*/ T24 w 230"/>
                <a:gd name="T26" fmla="+- 0 14209 14099"/>
                <a:gd name="T27" fmla="*/ 14209 h 221"/>
                <a:gd name="T28" fmla="+- 0 3003 2964"/>
                <a:gd name="T29" fmla="*/ T28 w 230"/>
                <a:gd name="T30" fmla="+- 0 14208 14099"/>
                <a:gd name="T31" fmla="*/ 14208 h 221"/>
                <a:gd name="T32" fmla="+- 0 3008 2964"/>
                <a:gd name="T33" fmla="*/ T32 w 230"/>
                <a:gd name="T34" fmla="+- 0 14207 14099"/>
                <a:gd name="T35" fmla="*/ 14207 h 221"/>
                <a:gd name="T36" fmla="+- 0 3015 2964"/>
                <a:gd name="T37" fmla="*/ T36 w 230"/>
                <a:gd name="T38" fmla="+- 0 14205 14099"/>
                <a:gd name="T39" fmla="*/ 14205 h 221"/>
                <a:gd name="T40" fmla="+- 0 3027 2964"/>
                <a:gd name="T41" fmla="*/ T40 w 230"/>
                <a:gd name="T42" fmla="+- 0 14201 14099"/>
                <a:gd name="T43" fmla="*/ 14201 h 221"/>
                <a:gd name="T44" fmla="+- 0 3044 2964"/>
                <a:gd name="T45" fmla="*/ T44 w 230"/>
                <a:gd name="T46" fmla="+- 0 14196 14099"/>
                <a:gd name="T47" fmla="*/ 14196 h 221"/>
                <a:gd name="T48" fmla="+- 0 3068 2964"/>
                <a:gd name="T49" fmla="*/ T48 w 230"/>
                <a:gd name="T50" fmla="+- 0 14188 14099"/>
                <a:gd name="T51" fmla="*/ 14188 h 221"/>
                <a:gd name="T52" fmla="+- 0 3098 2964"/>
                <a:gd name="T53" fmla="*/ T52 w 230"/>
                <a:gd name="T54" fmla="+- 0 14179 14099"/>
                <a:gd name="T55" fmla="*/ 14179 h 221"/>
                <a:gd name="T56" fmla="+- 0 3098 2964"/>
                <a:gd name="T57" fmla="*/ T56 w 230"/>
                <a:gd name="T58" fmla="+- 0 14239 14099"/>
                <a:gd name="T59" fmla="*/ 14239 h 221"/>
                <a:gd name="T60" fmla="+- 0 3093 2964"/>
                <a:gd name="T61" fmla="*/ T60 w 230"/>
                <a:gd name="T62" fmla="+- 0 14237 14099"/>
                <a:gd name="T63" fmla="*/ 14237 h 221"/>
                <a:gd name="T64" fmla="+- 0 3066 2964"/>
                <a:gd name="T65" fmla="*/ T64 w 230"/>
                <a:gd name="T66" fmla="+- 0 14229 14099"/>
                <a:gd name="T67" fmla="*/ 14229 h 221"/>
                <a:gd name="T68" fmla="+- 0 3193 2964"/>
                <a:gd name="T69" fmla="*/ T68 w 230"/>
                <a:gd name="T70" fmla="+- 0 14320 14099"/>
                <a:gd name="T71" fmla="*/ 14320 h 221"/>
                <a:gd name="T72" fmla="+- 0 3193 2964"/>
                <a:gd name="T73" fmla="*/ T72 w 230"/>
                <a:gd name="T74" fmla="+- 0 14267 14099"/>
                <a:gd name="T75" fmla="*/ 14267 h 221"/>
                <a:gd name="T76" fmla="+- 0 3139 2964"/>
                <a:gd name="T77" fmla="*/ T76 w 230"/>
                <a:gd name="T78" fmla="+- 0 14251 14099"/>
                <a:gd name="T79" fmla="*/ 14251 h 2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230" h="221">
                  <a:moveTo>
                    <a:pt x="175" y="152"/>
                  </a:moveTo>
                  <a:lnTo>
                    <a:pt x="175" y="68"/>
                  </a:lnTo>
                  <a:lnTo>
                    <a:pt x="229" y="52"/>
                  </a:lnTo>
                  <a:lnTo>
                    <a:pt x="229" y="0"/>
                  </a:lnTo>
                  <a:lnTo>
                    <a:pt x="0" y="81"/>
                  </a:lnTo>
                  <a:lnTo>
                    <a:pt x="0" y="140"/>
                  </a:lnTo>
                  <a:lnTo>
                    <a:pt x="35" y="110"/>
                  </a:lnTo>
                  <a:lnTo>
                    <a:pt x="39" y="109"/>
                  </a:lnTo>
                  <a:lnTo>
                    <a:pt x="44" y="108"/>
                  </a:lnTo>
                  <a:lnTo>
                    <a:pt x="51" y="106"/>
                  </a:lnTo>
                  <a:lnTo>
                    <a:pt x="63" y="102"/>
                  </a:lnTo>
                  <a:lnTo>
                    <a:pt x="80" y="97"/>
                  </a:lnTo>
                  <a:lnTo>
                    <a:pt x="104" y="89"/>
                  </a:lnTo>
                  <a:lnTo>
                    <a:pt x="134" y="80"/>
                  </a:lnTo>
                  <a:lnTo>
                    <a:pt x="134" y="140"/>
                  </a:lnTo>
                  <a:lnTo>
                    <a:pt x="129" y="138"/>
                  </a:lnTo>
                  <a:lnTo>
                    <a:pt x="102" y="130"/>
                  </a:lnTo>
                  <a:lnTo>
                    <a:pt x="229" y="221"/>
                  </a:lnTo>
                  <a:lnTo>
                    <a:pt x="229" y="168"/>
                  </a:lnTo>
                  <a:lnTo>
                    <a:pt x="175" y="152"/>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2961" y="13906"/>
              <a:ext cx="235" cy="174"/>
            </a:xfrm>
            <a:custGeom>
              <a:avLst/>
              <a:gdLst>
                <a:gd name="T0" fmla="+- 0 3022 2961"/>
                <a:gd name="T1" fmla="*/ T0 w 235"/>
                <a:gd name="T2" fmla="+- 0 14015 13906"/>
                <a:gd name="T3" fmla="*/ 14015 h 174"/>
                <a:gd name="T4" fmla="+- 0 3017 2961"/>
                <a:gd name="T5" fmla="*/ T4 w 235"/>
                <a:gd name="T6" fmla="+- 0 14010 13906"/>
                <a:gd name="T7" fmla="*/ 14010 h 174"/>
                <a:gd name="T8" fmla="+- 0 3005 2961"/>
                <a:gd name="T9" fmla="*/ T8 w 235"/>
                <a:gd name="T10" fmla="+- 0 13994 13906"/>
                <a:gd name="T11" fmla="*/ 13994 h 174"/>
                <a:gd name="T12" fmla="+- 0 3002 2961"/>
                <a:gd name="T13" fmla="*/ T12 w 235"/>
                <a:gd name="T14" fmla="+- 0 13973 13906"/>
                <a:gd name="T15" fmla="*/ 13973 h 174"/>
                <a:gd name="T16" fmla="+- 0 3002 2961"/>
                <a:gd name="T17" fmla="*/ T16 w 235"/>
                <a:gd name="T18" fmla="+- 0 13964 13906"/>
                <a:gd name="T19" fmla="*/ 13964 h 174"/>
                <a:gd name="T20" fmla="+- 0 3003 2961"/>
                <a:gd name="T21" fmla="*/ T20 w 235"/>
                <a:gd name="T22" fmla="+- 0 13956 13906"/>
                <a:gd name="T23" fmla="*/ 13956 h 174"/>
                <a:gd name="T24" fmla="+- 0 3006 2961"/>
                <a:gd name="T25" fmla="*/ T24 w 235"/>
                <a:gd name="T26" fmla="+- 0 13947 13906"/>
                <a:gd name="T27" fmla="*/ 13947 h 174"/>
                <a:gd name="T28" fmla="+- 0 3009 2961"/>
                <a:gd name="T29" fmla="*/ T28 w 235"/>
                <a:gd name="T30" fmla="+- 0 13938 13906"/>
                <a:gd name="T31" fmla="*/ 13938 h 174"/>
                <a:gd name="T32" fmla="+- 0 3013 2961"/>
                <a:gd name="T33" fmla="*/ T32 w 235"/>
                <a:gd name="T34" fmla="+- 0 13930 13906"/>
                <a:gd name="T35" fmla="*/ 13930 h 174"/>
                <a:gd name="T36" fmla="+- 0 3017 2961"/>
                <a:gd name="T37" fmla="*/ T36 w 235"/>
                <a:gd name="T38" fmla="+- 0 13921 13906"/>
                <a:gd name="T39" fmla="*/ 13921 h 174"/>
                <a:gd name="T40" fmla="+- 0 2978 2961"/>
                <a:gd name="T41" fmla="*/ T40 w 235"/>
                <a:gd name="T42" fmla="+- 0 13906 13906"/>
                <a:gd name="T43" fmla="*/ 13906 h 174"/>
                <a:gd name="T44" fmla="+- 0 2974 2961"/>
                <a:gd name="T45" fmla="*/ T44 w 235"/>
                <a:gd name="T46" fmla="+- 0 13914 13906"/>
                <a:gd name="T47" fmla="*/ 13914 h 174"/>
                <a:gd name="T48" fmla="+- 0 2967 2961"/>
                <a:gd name="T49" fmla="*/ T48 w 235"/>
                <a:gd name="T50" fmla="+- 0 13934 13906"/>
                <a:gd name="T51" fmla="*/ 13934 h 174"/>
                <a:gd name="T52" fmla="+- 0 2963 2961"/>
                <a:gd name="T53" fmla="*/ T52 w 235"/>
                <a:gd name="T54" fmla="+- 0 13953 13906"/>
                <a:gd name="T55" fmla="*/ 13953 h 174"/>
                <a:gd name="T56" fmla="+- 0 2961 2961"/>
                <a:gd name="T57" fmla="*/ T56 w 235"/>
                <a:gd name="T58" fmla="+- 0 13973 13906"/>
                <a:gd name="T59" fmla="*/ 13973 h 174"/>
                <a:gd name="T60" fmla="+- 0 2963 2961"/>
                <a:gd name="T61" fmla="*/ T60 w 235"/>
                <a:gd name="T62" fmla="+- 0 13993 13906"/>
                <a:gd name="T63" fmla="*/ 13993 h 174"/>
                <a:gd name="T64" fmla="+- 0 2968 2961"/>
                <a:gd name="T65" fmla="*/ T64 w 235"/>
                <a:gd name="T66" fmla="+- 0 14012 13906"/>
                <a:gd name="T67" fmla="*/ 14012 h 174"/>
                <a:gd name="T68" fmla="+- 0 2976 2961"/>
                <a:gd name="T69" fmla="*/ T68 w 235"/>
                <a:gd name="T70" fmla="+- 0 14030 13906"/>
                <a:gd name="T71" fmla="*/ 14030 h 174"/>
                <a:gd name="T72" fmla="+- 0 2985 2961"/>
                <a:gd name="T73" fmla="*/ T72 w 235"/>
                <a:gd name="T74" fmla="+- 0 14042 13906"/>
                <a:gd name="T75" fmla="*/ 14042 h 174"/>
                <a:gd name="T76" fmla="+- 0 2999 2961"/>
                <a:gd name="T77" fmla="*/ T76 w 235"/>
                <a:gd name="T78" fmla="+- 0 14056 13906"/>
                <a:gd name="T79" fmla="*/ 14056 h 174"/>
                <a:gd name="T80" fmla="+- 0 3017 2961"/>
                <a:gd name="T81" fmla="*/ T80 w 235"/>
                <a:gd name="T82" fmla="+- 0 14067 13906"/>
                <a:gd name="T83" fmla="*/ 14067 h 174"/>
                <a:gd name="T84" fmla="+- 0 3038 2961"/>
                <a:gd name="T85" fmla="*/ T84 w 235"/>
                <a:gd name="T86" fmla="+- 0 14075 13906"/>
                <a:gd name="T87" fmla="*/ 14075 h 174"/>
                <a:gd name="T88" fmla="+- 0 3058 2961"/>
                <a:gd name="T89" fmla="*/ T88 w 235"/>
                <a:gd name="T90" fmla="+- 0 14079 13906"/>
                <a:gd name="T91" fmla="*/ 14079 h 174"/>
                <a:gd name="T92" fmla="+- 0 3079 2961"/>
                <a:gd name="T93" fmla="*/ T92 w 235"/>
                <a:gd name="T94" fmla="+- 0 14080 13906"/>
                <a:gd name="T95" fmla="*/ 14080 h 174"/>
                <a:gd name="T96" fmla="+- 0 3093 2961"/>
                <a:gd name="T97" fmla="*/ T96 w 235"/>
                <a:gd name="T98" fmla="+- 0 14080 13906"/>
                <a:gd name="T99" fmla="*/ 14080 h 174"/>
                <a:gd name="T100" fmla="+- 0 3115 2961"/>
                <a:gd name="T101" fmla="*/ T100 w 235"/>
                <a:gd name="T102" fmla="+- 0 14077 13906"/>
                <a:gd name="T103" fmla="*/ 14077 h 174"/>
                <a:gd name="T104" fmla="+- 0 3135 2961"/>
                <a:gd name="T105" fmla="*/ T104 w 235"/>
                <a:gd name="T106" fmla="+- 0 14072 13906"/>
                <a:gd name="T107" fmla="*/ 14072 h 174"/>
                <a:gd name="T108" fmla="+- 0 3152 2961"/>
                <a:gd name="T109" fmla="*/ T108 w 235"/>
                <a:gd name="T110" fmla="+- 0 14064 13906"/>
                <a:gd name="T111" fmla="*/ 14064 h 174"/>
                <a:gd name="T112" fmla="+- 0 3166 2961"/>
                <a:gd name="T113" fmla="*/ T112 w 235"/>
                <a:gd name="T114" fmla="+- 0 14053 13906"/>
                <a:gd name="T115" fmla="*/ 14053 h 174"/>
                <a:gd name="T116" fmla="+- 0 3180 2961"/>
                <a:gd name="T117" fmla="*/ T116 w 235"/>
                <a:gd name="T118" fmla="+- 0 14037 13906"/>
                <a:gd name="T119" fmla="*/ 14037 h 174"/>
                <a:gd name="T120" fmla="+- 0 3189 2961"/>
                <a:gd name="T121" fmla="*/ T120 w 235"/>
                <a:gd name="T122" fmla="+- 0 14020 13906"/>
                <a:gd name="T123" fmla="*/ 14020 h 174"/>
                <a:gd name="T124" fmla="+- 0 3195 2961"/>
                <a:gd name="T125" fmla="*/ T124 w 235"/>
                <a:gd name="T126" fmla="+- 0 14000 13906"/>
                <a:gd name="T127" fmla="*/ 14000 h 174"/>
                <a:gd name="T128" fmla="+- 0 3197 2961"/>
                <a:gd name="T129" fmla="*/ T128 w 235"/>
                <a:gd name="T130" fmla="+- 0 13977 13906"/>
                <a:gd name="T131" fmla="*/ 13977 h 174"/>
                <a:gd name="T132" fmla="+- 0 3197 2961"/>
                <a:gd name="T133" fmla="*/ T132 w 235"/>
                <a:gd name="T134" fmla="+- 0 13973 13906"/>
                <a:gd name="T135" fmla="*/ 13973 h 174"/>
                <a:gd name="T136" fmla="+- 0 3195 2961"/>
                <a:gd name="T137" fmla="*/ T136 w 235"/>
                <a:gd name="T138" fmla="+- 0 13952 13906"/>
                <a:gd name="T139" fmla="*/ 13952 h 174"/>
                <a:gd name="T140" fmla="+- 0 3191 2961"/>
                <a:gd name="T141" fmla="*/ T140 w 235"/>
                <a:gd name="T142" fmla="+- 0 13932 13906"/>
                <a:gd name="T143" fmla="*/ 13932 h 174"/>
                <a:gd name="T144" fmla="+- 0 3185 2961"/>
                <a:gd name="T145" fmla="*/ T144 w 235"/>
                <a:gd name="T146" fmla="+- 0 13914 13906"/>
                <a:gd name="T147" fmla="*/ 13914 h 174"/>
                <a:gd name="T148" fmla="+- 0 3144 2961"/>
                <a:gd name="T149" fmla="*/ T148 w 235"/>
                <a:gd name="T150" fmla="+- 0 13914 13906"/>
                <a:gd name="T151" fmla="*/ 13914 h 174"/>
                <a:gd name="T152" fmla="+- 0 3151 2961"/>
                <a:gd name="T153" fmla="*/ T152 w 235"/>
                <a:gd name="T154" fmla="+- 0 13936 13906"/>
                <a:gd name="T155" fmla="*/ 13936 h 174"/>
                <a:gd name="T156" fmla="+- 0 3155 2961"/>
                <a:gd name="T157" fmla="*/ T156 w 235"/>
                <a:gd name="T158" fmla="+- 0 13955 13906"/>
                <a:gd name="T159" fmla="*/ 13955 h 174"/>
                <a:gd name="T160" fmla="+- 0 3156 2961"/>
                <a:gd name="T161" fmla="*/ T160 w 235"/>
                <a:gd name="T162" fmla="+- 0 13973 13906"/>
                <a:gd name="T163" fmla="*/ 13973 h 174"/>
                <a:gd name="T164" fmla="+- 0 3154 2961"/>
                <a:gd name="T165" fmla="*/ T164 w 235"/>
                <a:gd name="T166" fmla="+- 0 13990 13906"/>
                <a:gd name="T167" fmla="*/ 13990 h 174"/>
                <a:gd name="T168" fmla="+- 0 3146 2961"/>
                <a:gd name="T169" fmla="*/ T168 w 235"/>
                <a:gd name="T170" fmla="+- 0 14007 13906"/>
                <a:gd name="T171" fmla="*/ 14007 h 174"/>
                <a:gd name="T172" fmla="+- 0 3130 2961"/>
                <a:gd name="T173" fmla="*/ T172 w 235"/>
                <a:gd name="T174" fmla="+- 0 14020 13906"/>
                <a:gd name="T175" fmla="*/ 14020 h 174"/>
                <a:gd name="T176" fmla="+- 0 3108 2961"/>
                <a:gd name="T177" fmla="*/ T176 w 235"/>
                <a:gd name="T178" fmla="+- 0 14027 13906"/>
                <a:gd name="T179" fmla="*/ 14027 h 174"/>
                <a:gd name="T180" fmla="+- 0 3080 2961"/>
                <a:gd name="T181" fmla="*/ T180 w 235"/>
                <a:gd name="T182" fmla="+- 0 14030 13906"/>
                <a:gd name="T183" fmla="*/ 14030 h 174"/>
                <a:gd name="T184" fmla="+- 0 3057 2961"/>
                <a:gd name="T185" fmla="*/ T184 w 235"/>
                <a:gd name="T186" fmla="+- 0 14028 13906"/>
                <a:gd name="T187" fmla="*/ 14028 h 174"/>
                <a:gd name="T188" fmla="+- 0 3038 2961"/>
                <a:gd name="T189" fmla="*/ T188 w 235"/>
                <a:gd name="T190" fmla="+- 0 14023 13906"/>
                <a:gd name="T191" fmla="*/ 14023 h 174"/>
                <a:gd name="T192" fmla="+- 0 3022 2961"/>
                <a:gd name="T193" fmla="*/ T192 w 235"/>
                <a:gd name="T194" fmla="+- 0 14015 13906"/>
                <a:gd name="T195" fmla="*/ 14015 h 1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235" h="174">
                  <a:moveTo>
                    <a:pt x="61" y="109"/>
                  </a:moveTo>
                  <a:lnTo>
                    <a:pt x="56" y="104"/>
                  </a:lnTo>
                  <a:lnTo>
                    <a:pt x="44" y="88"/>
                  </a:lnTo>
                  <a:lnTo>
                    <a:pt x="41" y="67"/>
                  </a:lnTo>
                  <a:lnTo>
                    <a:pt x="41" y="58"/>
                  </a:lnTo>
                  <a:lnTo>
                    <a:pt x="42" y="50"/>
                  </a:lnTo>
                  <a:lnTo>
                    <a:pt x="45" y="41"/>
                  </a:lnTo>
                  <a:lnTo>
                    <a:pt x="48" y="32"/>
                  </a:lnTo>
                  <a:lnTo>
                    <a:pt x="52" y="24"/>
                  </a:lnTo>
                  <a:lnTo>
                    <a:pt x="56" y="15"/>
                  </a:lnTo>
                  <a:lnTo>
                    <a:pt x="17" y="0"/>
                  </a:lnTo>
                  <a:lnTo>
                    <a:pt x="13" y="8"/>
                  </a:lnTo>
                  <a:lnTo>
                    <a:pt x="6" y="28"/>
                  </a:lnTo>
                  <a:lnTo>
                    <a:pt x="2" y="47"/>
                  </a:lnTo>
                  <a:lnTo>
                    <a:pt x="0" y="67"/>
                  </a:lnTo>
                  <a:lnTo>
                    <a:pt x="2" y="87"/>
                  </a:lnTo>
                  <a:lnTo>
                    <a:pt x="7" y="106"/>
                  </a:lnTo>
                  <a:lnTo>
                    <a:pt x="15" y="124"/>
                  </a:lnTo>
                  <a:lnTo>
                    <a:pt x="24" y="136"/>
                  </a:lnTo>
                  <a:lnTo>
                    <a:pt x="38" y="150"/>
                  </a:lnTo>
                  <a:lnTo>
                    <a:pt x="56" y="161"/>
                  </a:lnTo>
                  <a:lnTo>
                    <a:pt x="77" y="169"/>
                  </a:lnTo>
                  <a:lnTo>
                    <a:pt x="97" y="173"/>
                  </a:lnTo>
                  <a:lnTo>
                    <a:pt x="118" y="174"/>
                  </a:lnTo>
                  <a:lnTo>
                    <a:pt x="132" y="174"/>
                  </a:lnTo>
                  <a:lnTo>
                    <a:pt x="154" y="171"/>
                  </a:lnTo>
                  <a:lnTo>
                    <a:pt x="174" y="166"/>
                  </a:lnTo>
                  <a:lnTo>
                    <a:pt x="191" y="158"/>
                  </a:lnTo>
                  <a:lnTo>
                    <a:pt x="205" y="147"/>
                  </a:lnTo>
                  <a:lnTo>
                    <a:pt x="219" y="131"/>
                  </a:lnTo>
                  <a:lnTo>
                    <a:pt x="228" y="114"/>
                  </a:lnTo>
                  <a:lnTo>
                    <a:pt x="234" y="94"/>
                  </a:lnTo>
                  <a:lnTo>
                    <a:pt x="236" y="71"/>
                  </a:lnTo>
                  <a:lnTo>
                    <a:pt x="236" y="67"/>
                  </a:lnTo>
                  <a:lnTo>
                    <a:pt x="234" y="46"/>
                  </a:lnTo>
                  <a:lnTo>
                    <a:pt x="230" y="26"/>
                  </a:lnTo>
                  <a:lnTo>
                    <a:pt x="224" y="8"/>
                  </a:lnTo>
                  <a:lnTo>
                    <a:pt x="183" y="8"/>
                  </a:lnTo>
                  <a:lnTo>
                    <a:pt x="190" y="30"/>
                  </a:lnTo>
                  <a:lnTo>
                    <a:pt x="194" y="49"/>
                  </a:lnTo>
                  <a:lnTo>
                    <a:pt x="195" y="67"/>
                  </a:lnTo>
                  <a:lnTo>
                    <a:pt x="193" y="84"/>
                  </a:lnTo>
                  <a:lnTo>
                    <a:pt x="185" y="101"/>
                  </a:lnTo>
                  <a:lnTo>
                    <a:pt x="169" y="114"/>
                  </a:lnTo>
                  <a:lnTo>
                    <a:pt x="147" y="121"/>
                  </a:lnTo>
                  <a:lnTo>
                    <a:pt x="119" y="124"/>
                  </a:lnTo>
                  <a:lnTo>
                    <a:pt x="96" y="122"/>
                  </a:lnTo>
                  <a:lnTo>
                    <a:pt x="77" y="117"/>
                  </a:lnTo>
                  <a:lnTo>
                    <a:pt x="61" y="109"/>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2965" y="13841"/>
              <a:ext cx="229" cy="0"/>
            </a:xfrm>
            <a:custGeom>
              <a:avLst/>
              <a:gdLst>
                <a:gd name="T0" fmla="+- 0 2965 2965"/>
                <a:gd name="T1" fmla="*/ T0 w 229"/>
                <a:gd name="T2" fmla="+- 0 3193 2965"/>
                <a:gd name="T3" fmla="*/ T2 w 229"/>
              </a:gdLst>
              <a:ahLst/>
              <a:cxnLst>
                <a:cxn ang="0">
                  <a:pos x="T1" y="0"/>
                </a:cxn>
                <a:cxn ang="0">
                  <a:pos x="T3" y="0"/>
                </a:cxn>
              </a:cxnLst>
              <a:rect l="0" t="0" r="r" b="b"/>
              <a:pathLst>
                <a:path w="229">
                  <a:moveTo>
                    <a:pt x="0" y="0"/>
                  </a:moveTo>
                  <a:lnTo>
                    <a:pt x="228" y="0"/>
                  </a:lnTo>
                </a:path>
              </a:pathLst>
            </a:custGeom>
            <a:noFill/>
            <a:ln w="32080">
              <a:solidFill>
                <a:srgbClr val="FFFAD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2965" y="13618"/>
              <a:ext cx="229" cy="141"/>
            </a:xfrm>
            <a:custGeom>
              <a:avLst/>
              <a:gdLst>
                <a:gd name="T0" fmla="+- 0 3193 2965"/>
                <a:gd name="T1" fmla="*/ T0 w 229"/>
                <a:gd name="T2" fmla="+- 0 13759 13618"/>
                <a:gd name="T3" fmla="*/ 13759 h 141"/>
                <a:gd name="T4" fmla="+- 0 3193 2965"/>
                <a:gd name="T5" fmla="*/ T4 w 229"/>
                <a:gd name="T6" fmla="+- 0 13618 13618"/>
                <a:gd name="T7" fmla="*/ 13618 h 141"/>
                <a:gd name="T8" fmla="+- 0 3153 2965"/>
                <a:gd name="T9" fmla="*/ T8 w 229"/>
                <a:gd name="T10" fmla="+- 0 13618 13618"/>
                <a:gd name="T11" fmla="*/ 13618 h 141"/>
                <a:gd name="T12" fmla="+- 0 3153 2965"/>
                <a:gd name="T13" fmla="*/ T12 w 229"/>
                <a:gd name="T14" fmla="+- 0 13711 13618"/>
                <a:gd name="T15" fmla="*/ 13711 h 141"/>
                <a:gd name="T16" fmla="+- 0 2965 2965"/>
                <a:gd name="T17" fmla="*/ T16 w 229"/>
                <a:gd name="T18" fmla="+- 0 13711 13618"/>
                <a:gd name="T19" fmla="*/ 13711 h 141"/>
                <a:gd name="T20" fmla="+- 0 2965 2965"/>
                <a:gd name="T21" fmla="*/ T20 w 229"/>
                <a:gd name="T22" fmla="+- 0 13759 13618"/>
                <a:gd name="T23" fmla="*/ 13759 h 141"/>
                <a:gd name="T24" fmla="+- 0 3193 2965"/>
                <a:gd name="T25" fmla="*/ T24 w 229"/>
                <a:gd name="T26" fmla="+- 0 13759 13618"/>
                <a:gd name="T27" fmla="*/ 13759 h 141"/>
              </a:gdLst>
              <a:ahLst/>
              <a:cxnLst>
                <a:cxn ang="0">
                  <a:pos x="T1" y="T3"/>
                </a:cxn>
                <a:cxn ang="0">
                  <a:pos x="T5" y="T7"/>
                </a:cxn>
                <a:cxn ang="0">
                  <a:pos x="T9" y="T11"/>
                </a:cxn>
                <a:cxn ang="0">
                  <a:pos x="T13" y="T15"/>
                </a:cxn>
                <a:cxn ang="0">
                  <a:pos x="T17" y="T19"/>
                </a:cxn>
                <a:cxn ang="0">
                  <a:pos x="T21" y="T23"/>
                </a:cxn>
                <a:cxn ang="0">
                  <a:pos x="T25" y="T27"/>
                </a:cxn>
              </a:cxnLst>
              <a:rect l="0" t="0" r="r" b="b"/>
              <a:pathLst>
                <a:path w="229" h="141">
                  <a:moveTo>
                    <a:pt x="228" y="141"/>
                  </a:moveTo>
                  <a:lnTo>
                    <a:pt x="228" y="0"/>
                  </a:lnTo>
                  <a:lnTo>
                    <a:pt x="188" y="0"/>
                  </a:lnTo>
                  <a:lnTo>
                    <a:pt x="188" y="93"/>
                  </a:lnTo>
                  <a:lnTo>
                    <a:pt x="0" y="93"/>
                  </a:lnTo>
                  <a:lnTo>
                    <a:pt x="0" y="141"/>
                  </a:lnTo>
                  <a:lnTo>
                    <a:pt x="228" y="14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2965" y="13554"/>
              <a:ext cx="229" cy="0"/>
            </a:xfrm>
            <a:custGeom>
              <a:avLst/>
              <a:gdLst>
                <a:gd name="T0" fmla="+- 0 2965 2965"/>
                <a:gd name="T1" fmla="*/ T0 w 229"/>
                <a:gd name="T2" fmla="+- 0 3193 2965"/>
                <a:gd name="T3" fmla="*/ T2 w 229"/>
              </a:gdLst>
              <a:ahLst/>
              <a:cxnLst>
                <a:cxn ang="0">
                  <a:pos x="T1" y="0"/>
                </a:cxn>
                <a:cxn ang="0">
                  <a:pos x="T3" y="0"/>
                </a:cxn>
              </a:cxnLst>
              <a:rect l="0" t="0" r="r" b="b"/>
              <a:pathLst>
                <a:path w="229">
                  <a:moveTo>
                    <a:pt x="0" y="0"/>
                  </a:moveTo>
                  <a:lnTo>
                    <a:pt x="228" y="0"/>
                  </a:lnTo>
                </a:path>
              </a:pathLst>
            </a:custGeom>
            <a:noFill/>
            <a:ln w="32080">
              <a:solidFill>
                <a:srgbClr val="FFFAD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90"/>
            <p:cNvSpPr>
              <a:spLocks/>
            </p:cNvSpPr>
            <p:nvPr/>
          </p:nvSpPr>
          <p:spPr bwMode="auto">
            <a:xfrm>
              <a:off x="2965" y="13322"/>
              <a:ext cx="229" cy="173"/>
            </a:xfrm>
            <a:custGeom>
              <a:avLst/>
              <a:gdLst>
                <a:gd name="T0" fmla="+- 0 2965 2965"/>
                <a:gd name="T1" fmla="*/ T0 w 229"/>
                <a:gd name="T2" fmla="+- 0 13322 13322"/>
                <a:gd name="T3" fmla="*/ 13322 h 173"/>
                <a:gd name="T4" fmla="+- 0 2965 2965"/>
                <a:gd name="T5" fmla="*/ T4 w 229"/>
                <a:gd name="T6" fmla="+- 0 13495 13322"/>
                <a:gd name="T7" fmla="*/ 13495 h 173"/>
                <a:gd name="T8" fmla="+- 0 3005 2965"/>
                <a:gd name="T9" fmla="*/ T8 w 229"/>
                <a:gd name="T10" fmla="+- 0 13495 13322"/>
                <a:gd name="T11" fmla="*/ 13495 h 173"/>
                <a:gd name="T12" fmla="+- 0 3005 2965"/>
                <a:gd name="T13" fmla="*/ T12 w 229"/>
                <a:gd name="T14" fmla="+- 0 13432 13322"/>
                <a:gd name="T15" fmla="*/ 13432 h 173"/>
                <a:gd name="T16" fmla="+- 0 3193 2965"/>
                <a:gd name="T17" fmla="*/ T16 w 229"/>
                <a:gd name="T18" fmla="+- 0 13432 13322"/>
                <a:gd name="T19" fmla="*/ 13432 h 173"/>
                <a:gd name="T20" fmla="+- 0 3193 2965"/>
                <a:gd name="T21" fmla="*/ T20 w 229"/>
                <a:gd name="T22" fmla="+- 0 13384 13322"/>
                <a:gd name="T23" fmla="*/ 13384 h 173"/>
                <a:gd name="T24" fmla="+- 0 3005 2965"/>
                <a:gd name="T25" fmla="*/ T24 w 229"/>
                <a:gd name="T26" fmla="+- 0 13384 13322"/>
                <a:gd name="T27" fmla="*/ 13384 h 173"/>
                <a:gd name="T28" fmla="+- 0 3005 2965"/>
                <a:gd name="T29" fmla="*/ T28 w 229"/>
                <a:gd name="T30" fmla="+- 0 13322 13322"/>
                <a:gd name="T31" fmla="*/ 13322 h 173"/>
                <a:gd name="T32" fmla="+- 0 2965 2965"/>
                <a:gd name="T33" fmla="*/ T32 w 229"/>
                <a:gd name="T34" fmla="+- 0 13322 13322"/>
                <a:gd name="T35" fmla="*/ 13322 h 17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29" h="173">
                  <a:moveTo>
                    <a:pt x="0" y="0"/>
                  </a:moveTo>
                  <a:lnTo>
                    <a:pt x="0" y="173"/>
                  </a:lnTo>
                  <a:lnTo>
                    <a:pt x="40" y="173"/>
                  </a:lnTo>
                  <a:lnTo>
                    <a:pt x="40" y="110"/>
                  </a:lnTo>
                  <a:lnTo>
                    <a:pt x="228" y="110"/>
                  </a:lnTo>
                  <a:lnTo>
                    <a:pt x="228" y="62"/>
                  </a:lnTo>
                  <a:lnTo>
                    <a:pt x="40" y="62"/>
                  </a:lnTo>
                  <a:lnTo>
                    <a:pt x="40" y="0"/>
                  </a:lnTo>
                  <a:lnTo>
                    <a:pt x="0"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1"/>
            <p:cNvSpPr>
              <a:spLocks/>
            </p:cNvSpPr>
            <p:nvPr/>
          </p:nvSpPr>
          <p:spPr bwMode="auto">
            <a:xfrm>
              <a:off x="2965" y="13115"/>
              <a:ext cx="229" cy="200"/>
            </a:xfrm>
            <a:custGeom>
              <a:avLst/>
              <a:gdLst>
                <a:gd name="T0" fmla="+- 0 3059 2965"/>
                <a:gd name="T1" fmla="*/ T0 w 229"/>
                <a:gd name="T2" fmla="+- 0 13215 13115"/>
                <a:gd name="T3" fmla="*/ 13215 h 200"/>
                <a:gd name="T4" fmla="+- 0 2965 2965"/>
                <a:gd name="T5" fmla="*/ T4 w 229"/>
                <a:gd name="T6" fmla="+- 0 13263 13115"/>
                <a:gd name="T7" fmla="*/ 13263 h 200"/>
                <a:gd name="T8" fmla="+- 0 2965 2965"/>
                <a:gd name="T9" fmla="*/ T8 w 229"/>
                <a:gd name="T10" fmla="+- 0 13315 13115"/>
                <a:gd name="T11" fmla="*/ 13315 h 200"/>
                <a:gd name="T12" fmla="+- 0 3106 2965"/>
                <a:gd name="T13" fmla="*/ T12 w 229"/>
                <a:gd name="T14" fmla="+- 0 13239 13115"/>
                <a:gd name="T15" fmla="*/ 13239 h 200"/>
                <a:gd name="T16" fmla="+- 0 3193 2965"/>
                <a:gd name="T17" fmla="*/ T16 w 229"/>
                <a:gd name="T18" fmla="+- 0 13239 13115"/>
                <a:gd name="T19" fmla="*/ 13239 h 200"/>
                <a:gd name="T20" fmla="+- 0 3193 2965"/>
                <a:gd name="T21" fmla="*/ T20 w 229"/>
                <a:gd name="T22" fmla="+- 0 13191 13115"/>
                <a:gd name="T23" fmla="*/ 13191 h 200"/>
                <a:gd name="T24" fmla="+- 0 3104 2965"/>
                <a:gd name="T25" fmla="*/ T24 w 229"/>
                <a:gd name="T26" fmla="+- 0 13191 13115"/>
                <a:gd name="T27" fmla="*/ 13191 h 200"/>
                <a:gd name="T28" fmla="+- 0 2965 2965"/>
                <a:gd name="T29" fmla="*/ T28 w 229"/>
                <a:gd name="T30" fmla="+- 0 13115 13115"/>
                <a:gd name="T31" fmla="*/ 13115 h 200"/>
                <a:gd name="T32" fmla="+- 0 2965 2965"/>
                <a:gd name="T33" fmla="*/ T32 w 229"/>
                <a:gd name="T34" fmla="+- 0 13168 13115"/>
                <a:gd name="T35" fmla="*/ 13168 h 200"/>
                <a:gd name="T36" fmla="+- 0 3059 2965"/>
                <a:gd name="T37" fmla="*/ T36 w 229"/>
                <a:gd name="T38" fmla="+- 0 13215 13115"/>
                <a:gd name="T39" fmla="*/ 13215 h 2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29" h="200">
                  <a:moveTo>
                    <a:pt x="94" y="100"/>
                  </a:moveTo>
                  <a:lnTo>
                    <a:pt x="0" y="148"/>
                  </a:lnTo>
                  <a:lnTo>
                    <a:pt x="0" y="200"/>
                  </a:lnTo>
                  <a:lnTo>
                    <a:pt x="141" y="124"/>
                  </a:lnTo>
                  <a:lnTo>
                    <a:pt x="228" y="124"/>
                  </a:lnTo>
                  <a:lnTo>
                    <a:pt x="228" y="76"/>
                  </a:lnTo>
                  <a:lnTo>
                    <a:pt x="139" y="76"/>
                  </a:lnTo>
                  <a:lnTo>
                    <a:pt x="0" y="0"/>
                  </a:lnTo>
                  <a:lnTo>
                    <a:pt x="0" y="53"/>
                  </a:lnTo>
                  <a:lnTo>
                    <a:pt x="94" y="10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2"/>
            <p:cNvSpPr>
              <a:spLocks/>
            </p:cNvSpPr>
            <p:nvPr/>
          </p:nvSpPr>
          <p:spPr bwMode="auto">
            <a:xfrm>
              <a:off x="2965" y="12862"/>
              <a:ext cx="229" cy="141"/>
            </a:xfrm>
            <a:custGeom>
              <a:avLst/>
              <a:gdLst>
                <a:gd name="T0" fmla="+- 0 3193 2965"/>
                <a:gd name="T1" fmla="*/ T0 w 229"/>
                <a:gd name="T2" fmla="+- 0 13003 12862"/>
                <a:gd name="T3" fmla="*/ 13003 h 141"/>
                <a:gd name="T4" fmla="+- 0 3193 2965"/>
                <a:gd name="T5" fmla="*/ T4 w 229"/>
                <a:gd name="T6" fmla="+- 0 12862 12862"/>
                <a:gd name="T7" fmla="*/ 12862 h 141"/>
                <a:gd name="T8" fmla="+- 0 3153 2965"/>
                <a:gd name="T9" fmla="*/ T8 w 229"/>
                <a:gd name="T10" fmla="+- 0 12862 12862"/>
                <a:gd name="T11" fmla="*/ 12862 h 141"/>
                <a:gd name="T12" fmla="+- 0 3153 2965"/>
                <a:gd name="T13" fmla="*/ T12 w 229"/>
                <a:gd name="T14" fmla="+- 0 12955 12862"/>
                <a:gd name="T15" fmla="*/ 12955 h 141"/>
                <a:gd name="T16" fmla="+- 0 2965 2965"/>
                <a:gd name="T17" fmla="*/ T16 w 229"/>
                <a:gd name="T18" fmla="+- 0 12955 12862"/>
                <a:gd name="T19" fmla="*/ 12955 h 141"/>
                <a:gd name="T20" fmla="+- 0 2965 2965"/>
                <a:gd name="T21" fmla="*/ T20 w 229"/>
                <a:gd name="T22" fmla="+- 0 13003 12862"/>
                <a:gd name="T23" fmla="*/ 13003 h 141"/>
                <a:gd name="T24" fmla="+- 0 3193 2965"/>
                <a:gd name="T25" fmla="*/ T24 w 229"/>
                <a:gd name="T26" fmla="+- 0 13003 12862"/>
                <a:gd name="T27" fmla="*/ 13003 h 141"/>
              </a:gdLst>
              <a:ahLst/>
              <a:cxnLst>
                <a:cxn ang="0">
                  <a:pos x="T1" y="T3"/>
                </a:cxn>
                <a:cxn ang="0">
                  <a:pos x="T5" y="T7"/>
                </a:cxn>
                <a:cxn ang="0">
                  <a:pos x="T9" y="T11"/>
                </a:cxn>
                <a:cxn ang="0">
                  <a:pos x="T13" y="T15"/>
                </a:cxn>
                <a:cxn ang="0">
                  <a:pos x="T17" y="T19"/>
                </a:cxn>
                <a:cxn ang="0">
                  <a:pos x="T21" y="T23"/>
                </a:cxn>
                <a:cxn ang="0">
                  <a:pos x="T25" y="T27"/>
                </a:cxn>
              </a:cxnLst>
              <a:rect l="0" t="0" r="r" b="b"/>
              <a:pathLst>
                <a:path w="229" h="141">
                  <a:moveTo>
                    <a:pt x="228" y="141"/>
                  </a:moveTo>
                  <a:lnTo>
                    <a:pt x="228" y="0"/>
                  </a:lnTo>
                  <a:lnTo>
                    <a:pt x="188" y="0"/>
                  </a:lnTo>
                  <a:lnTo>
                    <a:pt x="188" y="93"/>
                  </a:lnTo>
                  <a:lnTo>
                    <a:pt x="0" y="93"/>
                  </a:lnTo>
                  <a:lnTo>
                    <a:pt x="0" y="141"/>
                  </a:lnTo>
                  <a:lnTo>
                    <a:pt x="228" y="14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3"/>
            <p:cNvSpPr>
              <a:spLocks/>
            </p:cNvSpPr>
            <p:nvPr/>
          </p:nvSpPr>
          <p:spPr bwMode="auto">
            <a:xfrm>
              <a:off x="2965" y="12690"/>
              <a:ext cx="229" cy="132"/>
            </a:xfrm>
            <a:custGeom>
              <a:avLst/>
              <a:gdLst>
                <a:gd name="T0" fmla="+- 0 3193 2965"/>
                <a:gd name="T1" fmla="*/ T0 w 229"/>
                <a:gd name="T2" fmla="+- 0 12822 12690"/>
                <a:gd name="T3" fmla="*/ 12822 h 132"/>
                <a:gd name="T4" fmla="+- 0 3193 2965"/>
                <a:gd name="T5" fmla="*/ T4 w 229"/>
                <a:gd name="T6" fmla="+- 0 12690 12690"/>
                <a:gd name="T7" fmla="*/ 12690 h 132"/>
                <a:gd name="T8" fmla="+- 0 3153 2965"/>
                <a:gd name="T9" fmla="*/ T8 w 229"/>
                <a:gd name="T10" fmla="+- 0 12690 12690"/>
                <a:gd name="T11" fmla="*/ 12690 h 132"/>
                <a:gd name="T12" fmla="+- 0 3153 2965"/>
                <a:gd name="T13" fmla="*/ T12 w 229"/>
                <a:gd name="T14" fmla="+- 0 12774 12690"/>
                <a:gd name="T15" fmla="*/ 12774 h 132"/>
                <a:gd name="T16" fmla="+- 0 3094 2965"/>
                <a:gd name="T17" fmla="*/ T16 w 229"/>
                <a:gd name="T18" fmla="+- 0 12774 12690"/>
                <a:gd name="T19" fmla="*/ 12774 h 132"/>
                <a:gd name="T20" fmla="+- 0 3094 2965"/>
                <a:gd name="T21" fmla="*/ T20 w 229"/>
                <a:gd name="T22" fmla="+- 0 12696 12690"/>
                <a:gd name="T23" fmla="*/ 12696 h 132"/>
                <a:gd name="T24" fmla="+- 0 3055 2965"/>
                <a:gd name="T25" fmla="*/ T24 w 229"/>
                <a:gd name="T26" fmla="+- 0 12696 12690"/>
                <a:gd name="T27" fmla="*/ 12696 h 132"/>
                <a:gd name="T28" fmla="+- 0 3055 2965"/>
                <a:gd name="T29" fmla="*/ T28 w 229"/>
                <a:gd name="T30" fmla="+- 0 12774 12690"/>
                <a:gd name="T31" fmla="*/ 12774 h 132"/>
                <a:gd name="T32" fmla="+- 0 3004 2965"/>
                <a:gd name="T33" fmla="*/ T32 w 229"/>
                <a:gd name="T34" fmla="+- 0 12774 12690"/>
                <a:gd name="T35" fmla="*/ 12774 h 132"/>
                <a:gd name="T36" fmla="+- 0 3004 2965"/>
                <a:gd name="T37" fmla="*/ T36 w 229"/>
                <a:gd name="T38" fmla="+- 0 12690 12690"/>
                <a:gd name="T39" fmla="*/ 12690 h 132"/>
                <a:gd name="T40" fmla="+- 0 2965 2965"/>
                <a:gd name="T41" fmla="*/ T40 w 229"/>
                <a:gd name="T42" fmla="+- 0 12690 12690"/>
                <a:gd name="T43" fmla="*/ 12690 h 132"/>
                <a:gd name="T44" fmla="+- 0 2965 2965"/>
                <a:gd name="T45" fmla="*/ T44 w 229"/>
                <a:gd name="T46" fmla="+- 0 12822 12690"/>
                <a:gd name="T47" fmla="*/ 12822 h 132"/>
                <a:gd name="T48" fmla="+- 0 3193 2965"/>
                <a:gd name="T49" fmla="*/ T48 w 229"/>
                <a:gd name="T50" fmla="+- 0 12822 12690"/>
                <a:gd name="T51" fmla="*/ 12822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29" h="132">
                  <a:moveTo>
                    <a:pt x="228" y="132"/>
                  </a:moveTo>
                  <a:lnTo>
                    <a:pt x="228" y="0"/>
                  </a:lnTo>
                  <a:lnTo>
                    <a:pt x="188" y="0"/>
                  </a:lnTo>
                  <a:lnTo>
                    <a:pt x="188" y="84"/>
                  </a:lnTo>
                  <a:lnTo>
                    <a:pt x="129" y="84"/>
                  </a:lnTo>
                  <a:lnTo>
                    <a:pt x="129" y="6"/>
                  </a:lnTo>
                  <a:lnTo>
                    <a:pt x="90" y="6"/>
                  </a:lnTo>
                  <a:lnTo>
                    <a:pt x="90" y="84"/>
                  </a:lnTo>
                  <a:lnTo>
                    <a:pt x="39" y="84"/>
                  </a:lnTo>
                  <a:lnTo>
                    <a:pt x="39" y="0"/>
                  </a:lnTo>
                  <a:lnTo>
                    <a:pt x="0" y="0"/>
                  </a:lnTo>
                  <a:lnTo>
                    <a:pt x="0" y="132"/>
                  </a:lnTo>
                  <a:lnTo>
                    <a:pt x="228" y="132"/>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94"/>
            <p:cNvSpPr>
              <a:spLocks/>
            </p:cNvSpPr>
            <p:nvPr/>
          </p:nvSpPr>
          <p:spPr bwMode="auto">
            <a:xfrm>
              <a:off x="2965" y="12463"/>
              <a:ext cx="229" cy="208"/>
            </a:xfrm>
            <a:custGeom>
              <a:avLst/>
              <a:gdLst>
                <a:gd name="T0" fmla="+- 0 3101 2965"/>
                <a:gd name="T1" fmla="*/ T0 w 229"/>
                <a:gd name="T2" fmla="+- 0 12556 12463"/>
                <a:gd name="T3" fmla="*/ 12556 h 208"/>
                <a:gd name="T4" fmla="+- 0 3116 2965"/>
                <a:gd name="T5" fmla="*/ T4 w 229"/>
                <a:gd name="T6" fmla="+- 0 12560 12463"/>
                <a:gd name="T7" fmla="*/ 12560 h 208"/>
                <a:gd name="T8" fmla="+- 0 3137 2965"/>
                <a:gd name="T9" fmla="*/ T8 w 229"/>
                <a:gd name="T10" fmla="+- 0 12565 12463"/>
                <a:gd name="T11" fmla="*/ 12565 h 208"/>
                <a:gd name="T12" fmla="+- 0 3151 2965"/>
                <a:gd name="T13" fmla="*/ T12 w 229"/>
                <a:gd name="T14" fmla="+- 0 12567 12463"/>
                <a:gd name="T15" fmla="*/ 12567 h 208"/>
                <a:gd name="T16" fmla="+- 0 3147 2965"/>
                <a:gd name="T17" fmla="*/ T16 w 229"/>
                <a:gd name="T18" fmla="+- 0 12568 12463"/>
                <a:gd name="T19" fmla="*/ 12568 h 208"/>
                <a:gd name="T20" fmla="+- 0 3129 2965"/>
                <a:gd name="T21" fmla="*/ T20 w 229"/>
                <a:gd name="T22" fmla="+- 0 12572 12463"/>
                <a:gd name="T23" fmla="*/ 12572 h 208"/>
                <a:gd name="T24" fmla="+- 0 3118 2965"/>
                <a:gd name="T25" fmla="*/ T24 w 229"/>
                <a:gd name="T26" fmla="+- 0 12575 12463"/>
                <a:gd name="T27" fmla="*/ 12575 h 208"/>
                <a:gd name="T28" fmla="+- 0 3109 2965"/>
                <a:gd name="T29" fmla="*/ T28 w 229"/>
                <a:gd name="T30" fmla="+- 0 12577 12463"/>
                <a:gd name="T31" fmla="*/ 12577 h 208"/>
                <a:gd name="T32" fmla="+- 0 3101 2965"/>
                <a:gd name="T33" fmla="*/ T32 w 229"/>
                <a:gd name="T34" fmla="+- 0 12580 12463"/>
                <a:gd name="T35" fmla="*/ 12580 h 208"/>
                <a:gd name="T36" fmla="+- 0 2965 2965"/>
                <a:gd name="T37" fmla="*/ T36 w 229"/>
                <a:gd name="T38" fmla="+- 0 12623 12463"/>
                <a:gd name="T39" fmla="*/ 12623 h 208"/>
                <a:gd name="T40" fmla="+- 0 2965 2965"/>
                <a:gd name="T41" fmla="*/ T40 w 229"/>
                <a:gd name="T42" fmla="+- 0 12672 12463"/>
                <a:gd name="T43" fmla="*/ 12672 h 208"/>
                <a:gd name="T44" fmla="+- 0 3193 2965"/>
                <a:gd name="T45" fmla="*/ T44 w 229"/>
                <a:gd name="T46" fmla="+- 0 12594 12463"/>
                <a:gd name="T47" fmla="*/ 12594 h 208"/>
                <a:gd name="T48" fmla="+- 0 3193 2965"/>
                <a:gd name="T49" fmla="*/ T48 w 229"/>
                <a:gd name="T50" fmla="+- 0 12541 12463"/>
                <a:gd name="T51" fmla="*/ 12541 h 208"/>
                <a:gd name="T52" fmla="+- 0 2965 2965"/>
                <a:gd name="T53" fmla="*/ T52 w 229"/>
                <a:gd name="T54" fmla="+- 0 12463 12463"/>
                <a:gd name="T55" fmla="*/ 12463 h 208"/>
                <a:gd name="T56" fmla="+- 0 2965 2965"/>
                <a:gd name="T57" fmla="*/ T56 w 229"/>
                <a:gd name="T58" fmla="+- 0 12512 12463"/>
                <a:gd name="T59" fmla="*/ 12512 h 208"/>
                <a:gd name="T60" fmla="+- 0 3101 2965"/>
                <a:gd name="T61" fmla="*/ T60 w 229"/>
                <a:gd name="T62" fmla="+- 0 12556 12463"/>
                <a:gd name="T63" fmla="*/ 12556 h 20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229" h="208">
                  <a:moveTo>
                    <a:pt x="136" y="93"/>
                  </a:moveTo>
                  <a:lnTo>
                    <a:pt x="151" y="97"/>
                  </a:lnTo>
                  <a:lnTo>
                    <a:pt x="172" y="102"/>
                  </a:lnTo>
                  <a:lnTo>
                    <a:pt x="186" y="104"/>
                  </a:lnTo>
                  <a:lnTo>
                    <a:pt x="182" y="105"/>
                  </a:lnTo>
                  <a:lnTo>
                    <a:pt x="164" y="109"/>
                  </a:lnTo>
                  <a:lnTo>
                    <a:pt x="153" y="112"/>
                  </a:lnTo>
                  <a:lnTo>
                    <a:pt x="144" y="114"/>
                  </a:lnTo>
                  <a:lnTo>
                    <a:pt x="136" y="117"/>
                  </a:lnTo>
                  <a:lnTo>
                    <a:pt x="0" y="160"/>
                  </a:lnTo>
                  <a:lnTo>
                    <a:pt x="0" y="209"/>
                  </a:lnTo>
                  <a:lnTo>
                    <a:pt x="228" y="131"/>
                  </a:lnTo>
                  <a:lnTo>
                    <a:pt x="228" y="78"/>
                  </a:lnTo>
                  <a:lnTo>
                    <a:pt x="0" y="0"/>
                  </a:lnTo>
                  <a:lnTo>
                    <a:pt x="0" y="49"/>
                  </a:lnTo>
                  <a:lnTo>
                    <a:pt x="136" y="93"/>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95"/>
            <p:cNvSpPr>
              <a:spLocks/>
            </p:cNvSpPr>
            <p:nvPr/>
          </p:nvSpPr>
          <p:spPr bwMode="auto">
            <a:xfrm>
              <a:off x="2965" y="12303"/>
              <a:ext cx="229" cy="132"/>
            </a:xfrm>
            <a:custGeom>
              <a:avLst/>
              <a:gdLst>
                <a:gd name="T0" fmla="+- 0 3193 2965"/>
                <a:gd name="T1" fmla="*/ T0 w 229"/>
                <a:gd name="T2" fmla="+- 0 12434 12303"/>
                <a:gd name="T3" fmla="*/ 12434 h 132"/>
                <a:gd name="T4" fmla="+- 0 3193 2965"/>
                <a:gd name="T5" fmla="*/ T4 w 229"/>
                <a:gd name="T6" fmla="+- 0 12303 12303"/>
                <a:gd name="T7" fmla="*/ 12303 h 132"/>
                <a:gd name="T8" fmla="+- 0 3153 2965"/>
                <a:gd name="T9" fmla="*/ T8 w 229"/>
                <a:gd name="T10" fmla="+- 0 12303 12303"/>
                <a:gd name="T11" fmla="*/ 12303 h 132"/>
                <a:gd name="T12" fmla="+- 0 3153 2965"/>
                <a:gd name="T13" fmla="*/ T12 w 229"/>
                <a:gd name="T14" fmla="+- 0 12386 12303"/>
                <a:gd name="T15" fmla="*/ 12386 h 132"/>
                <a:gd name="T16" fmla="+- 0 3094 2965"/>
                <a:gd name="T17" fmla="*/ T16 w 229"/>
                <a:gd name="T18" fmla="+- 0 12386 12303"/>
                <a:gd name="T19" fmla="*/ 12386 h 132"/>
                <a:gd name="T20" fmla="+- 0 3094 2965"/>
                <a:gd name="T21" fmla="*/ T20 w 229"/>
                <a:gd name="T22" fmla="+- 0 12308 12303"/>
                <a:gd name="T23" fmla="*/ 12308 h 132"/>
                <a:gd name="T24" fmla="+- 0 3055 2965"/>
                <a:gd name="T25" fmla="*/ T24 w 229"/>
                <a:gd name="T26" fmla="+- 0 12308 12303"/>
                <a:gd name="T27" fmla="*/ 12308 h 132"/>
                <a:gd name="T28" fmla="+- 0 3055 2965"/>
                <a:gd name="T29" fmla="*/ T28 w 229"/>
                <a:gd name="T30" fmla="+- 0 12386 12303"/>
                <a:gd name="T31" fmla="*/ 12386 h 132"/>
                <a:gd name="T32" fmla="+- 0 3004 2965"/>
                <a:gd name="T33" fmla="*/ T32 w 229"/>
                <a:gd name="T34" fmla="+- 0 12386 12303"/>
                <a:gd name="T35" fmla="*/ 12386 h 132"/>
                <a:gd name="T36" fmla="+- 0 3004 2965"/>
                <a:gd name="T37" fmla="*/ T36 w 229"/>
                <a:gd name="T38" fmla="+- 0 12303 12303"/>
                <a:gd name="T39" fmla="*/ 12303 h 132"/>
                <a:gd name="T40" fmla="+- 0 2965 2965"/>
                <a:gd name="T41" fmla="*/ T40 w 229"/>
                <a:gd name="T42" fmla="+- 0 12303 12303"/>
                <a:gd name="T43" fmla="*/ 12303 h 132"/>
                <a:gd name="T44" fmla="+- 0 2965 2965"/>
                <a:gd name="T45" fmla="*/ T44 w 229"/>
                <a:gd name="T46" fmla="+- 0 12434 12303"/>
                <a:gd name="T47" fmla="*/ 12434 h 132"/>
                <a:gd name="T48" fmla="+- 0 3193 2965"/>
                <a:gd name="T49" fmla="*/ T48 w 229"/>
                <a:gd name="T50" fmla="+- 0 12434 12303"/>
                <a:gd name="T51" fmla="*/ 12434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29" h="132">
                  <a:moveTo>
                    <a:pt x="228" y="131"/>
                  </a:moveTo>
                  <a:lnTo>
                    <a:pt x="228" y="0"/>
                  </a:lnTo>
                  <a:lnTo>
                    <a:pt x="188" y="0"/>
                  </a:lnTo>
                  <a:lnTo>
                    <a:pt x="188" y="83"/>
                  </a:lnTo>
                  <a:lnTo>
                    <a:pt x="129" y="83"/>
                  </a:lnTo>
                  <a:lnTo>
                    <a:pt x="129" y="5"/>
                  </a:lnTo>
                  <a:lnTo>
                    <a:pt x="90" y="5"/>
                  </a:lnTo>
                  <a:lnTo>
                    <a:pt x="90" y="83"/>
                  </a:lnTo>
                  <a:lnTo>
                    <a:pt x="39" y="83"/>
                  </a:lnTo>
                  <a:lnTo>
                    <a:pt x="39" y="0"/>
                  </a:lnTo>
                  <a:lnTo>
                    <a:pt x="0" y="0"/>
                  </a:lnTo>
                  <a:lnTo>
                    <a:pt x="0" y="131"/>
                  </a:lnTo>
                  <a:lnTo>
                    <a:pt x="228" y="13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96"/>
            <p:cNvSpPr>
              <a:spLocks/>
            </p:cNvSpPr>
            <p:nvPr/>
          </p:nvSpPr>
          <p:spPr bwMode="auto">
            <a:xfrm>
              <a:off x="2965" y="12114"/>
              <a:ext cx="229" cy="141"/>
            </a:xfrm>
            <a:custGeom>
              <a:avLst/>
              <a:gdLst>
                <a:gd name="T0" fmla="+- 0 3193 2965"/>
                <a:gd name="T1" fmla="*/ T0 w 229"/>
                <a:gd name="T2" fmla="+- 0 12255 12114"/>
                <a:gd name="T3" fmla="*/ 12255 h 141"/>
                <a:gd name="T4" fmla="+- 0 3193 2965"/>
                <a:gd name="T5" fmla="*/ T4 w 229"/>
                <a:gd name="T6" fmla="+- 0 12114 12114"/>
                <a:gd name="T7" fmla="*/ 12114 h 141"/>
                <a:gd name="T8" fmla="+- 0 3153 2965"/>
                <a:gd name="T9" fmla="*/ T8 w 229"/>
                <a:gd name="T10" fmla="+- 0 12114 12114"/>
                <a:gd name="T11" fmla="*/ 12114 h 141"/>
                <a:gd name="T12" fmla="+- 0 3153 2965"/>
                <a:gd name="T13" fmla="*/ T12 w 229"/>
                <a:gd name="T14" fmla="+- 0 12206 12114"/>
                <a:gd name="T15" fmla="*/ 12206 h 141"/>
                <a:gd name="T16" fmla="+- 0 2965 2965"/>
                <a:gd name="T17" fmla="*/ T16 w 229"/>
                <a:gd name="T18" fmla="+- 0 12206 12114"/>
                <a:gd name="T19" fmla="*/ 12206 h 141"/>
                <a:gd name="T20" fmla="+- 0 2965 2965"/>
                <a:gd name="T21" fmla="*/ T20 w 229"/>
                <a:gd name="T22" fmla="+- 0 12255 12114"/>
                <a:gd name="T23" fmla="*/ 12255 h 141"/>
                <a:gd name="T24" fmla="+- 0 3193 2965"/>
                <a:gd name="T25" fmla="*/ T24 w 229"/>
                <a:gd name="T26" fmla="+- 0 12255 12114"/>
                <a:gd name="T27" fmla="*/ 12255 h 141"/>
              </a:gdLst>
              <a:ahLst/>
              <a:cxnLst>
                <a:cxn ang="0">
                  <a:pos x="T1" y="T3"/>
                </a:cxn>
                <a:cxn ang="0">
                  <a:pos x="T5" y="T7"/>
                </a:cxn>
                <a:cxn ang="0">
                  <a:pos x="T9" y="T11"/>
                </a:cxn>
                <a:cxn ang="0">
                  <a:pos x="T13" y="T15"/>
                </a:cxn>
                <a:cxn ang="0">
                  <a:pos x="T17" y="T19"/>
                </a:cxn>
                <a:cxn ang="0">
                  <a:pos x="T21" y="T23"/>
                </a:cxn>
                <a:cxn ang="0">
                  <a:pos x="T25" y="T27"/>
                </a:cxn>
              </a:cxnLst>
              <a:rect l="0" t="0" r="r" b="b"/>
              <a:pathLst>
                <a:path w="229" h="141">
                  <a:moveTo>
                    <a:pt x="228" y="141"/>
                  </a:moveTo>
                  <a:lnTo>
                    <a:pt x="228" y="0"/>
                  </a:lnTo>
                  <a:lnTo>
                    <a:pt x="188" y="0"/>
                  </a:lnTo>
                  <a:lnTo>
                    <a:pt x="188" y="92"/>
                  </a:lnTo>
                  <a:lnTo>
                    <a:pt x="0" y="92"/>
                  </a:lnTo>
                  <a:lnTo>
                    <a:pt x="0" y="141"/>
                  </a:lnTo>
                  <a:lnTo>
                    <a:pt x="228" y="14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97"/>
            <p:cNvSpPr>
              <a:spLocks/>
            </p:cNvSpPr>
            <p:nvPr/>
          </p:nvSpPr>
          <p:spPr bwMode="auto">
            <a:xfrm>
              <a:off x="10419" y="2866"/>
              <a:ext cx="766" cy="12413"/>
            </a:xfrm>
            <a:custGeom>
              <a:avLst/>
              <a:gdLst>
                <a:gd name="T0" fmla="+- 0 11186 10419"/>
                <a:gd name="T1" fmla="*/ T0 w 766"/>
                <a:gd name="T2" fmla="+- 0 14896 2866"/>
                <a:gd name="T3" fmla="*/ 14896 h 12413"/>
                <a:gd name="T4" fmla="+- 0 11186 10419"/>
                <a:gd name="T5" fmla="*/ T4 w 766"/>
                <a:gd name="T6" fmla="+- 0 3249 2866"/>
                <a:gd name="T7" fmla="*/ 3249 h 12413"/>
                <a:gd name="T8" fmla="+- 0 11184 10419"/>
                <a:gd name="T9" fmla="*/ T8 w 766"/>
                <a:gd name="T10" fmla="+- 0 3218 2866"/>
                <a:gd name="T11" fmla="*/ 3218 h 12413"/>
                <a:gd name="T12" fmla="+- 0 11174 10419"/>
                <a:gd name="T13" fmla="*/ T12 w 766"/>
                <a:gd name="T14" fmla="+- 0 3157 2866"/>
                <a:gd name="T15" fmla="*/ 3157 h 12413"/>
                <a:gd name="T16" fmla="+- 0 11155 10419"/>
                <a:gd name="T17" fmla="*/ T16 w 766"/>
                <a:gd name="T18" fmla="+- 0 3100 2866"/>
                <a:gd name="T19" fmla="*/ 3100 h 12413"/>
                <a:gd name="T20" fmla="+- 0 11112 10419"/>
                <a:gd name="T21" fmla="*/ T20 w 766"/>
                <a:gd name="T22" fmla="+- 0 3023 2866"/>
                <a:gd name="T23" fmla="*/ 3023 h 12413"/>
                <a:gd name="T24" fmla="+- 0 11052 10419"/>
                <a:gd name="T25" fmla="*/ T24 w 766"/>
                <a:gd name="T26" fmla="+- 0 2959 2866"/>
                <a:gd name="T27" fmla="*/ 2959 h 12413"/>
                <a:gd name="T28" fmla="+- 0 10978 10419"/>
                <a:gd name="T29" fmla="*/ T28 w 766"/>
                <a:gd name="T30" fmla="+- 0 2909 2866"/>
                <a:gd name="T31" fmla="*/ 2909 h 12413"/>
                <a:gd name="T32" fmla="+- 0 10895 10419"/>
                <a:gd name="T33" fmla="*/ T32 w 766"/>
                <a:gd name="T34" fmla="+- 0 2878 2866"/>
                <a:gd name="T35" fmla="*/ 2878 h 12413"/>
                <a:gd name="T36" fmla="+- 0 10834 10419"/>
                <a:gd name="T37" fmla="*/ T36 w 766"/>
                <a:gd name="T38" fmla="+- 0 2868 2866"/>
                <a:gd name="T39" fmla="*/ 2868 h 12413"/>
                <a:gd name="T40" fmla="+- 0 10802 10419"/>
                <a:gd name="T41" fmla="*/ T40 w 766"/>
                <a:gd name="T42" fmla="+- 0 2866 2866"/>
                <a:gd name="T43" fmla="*/ 2866 h 12413"/>
                <a:gd name="T44" fmla="+- 0 10771 10419"/>
                <a:gd name="T45" fmla="*/ T44 w 766"/>
                <a:gd name="T46" fmla="+- 0 2868 2866"/>
                <a:gd name="T47" fmla="*/ 2868 h 12413"/>
                <a:gd name="T48" fmla="+- 0 10710 10419"/>
                <a:gd name="T49" fmla="*/ T48 w 766"/>
                <a:gd name="T50" fmla="+- 0 2878 2866"/>
                <a:gd name="T51" fmla="*/ 2878 h 12413"/>
                <a:gd name="T52" fmla="+- 0 10653 10419"/>
                <a:gd name="T53" fmla="*/ T52 w 766"/>
                <a:gd name="T54" fmla="+- 0 2897 2866"/>
                <a:gd name="T55" fmla="*/ 2897 h 12413"/>
                <a:gd name="T56" fmla="+- 0 10576 10419"/>
                <a:gd name="T57" fmla="*/ T56 w 766"/>
                <a:gd name="T58" fmla="+- 0 2940 2866"/>
                <a:gd name="T59" fmla="*/ 2940 h 12413"/>
                <a:gd name="T60" fmla="+- 0 10512 10419"/>
                <a:gd name="T61" fmla="*/ T60 w 766"/>
                <a:gd name="T62" fmla="+- 0 3000 2866"/>
                <a:gd name="T63" fmla="*/ 3000 h 12413"/>
                <a:gd name="T64" fmla="+- 0 10462 10419"/>
                <a:gd name="T65" fmla="*/ T64 w 766"/>
                <a:gd name="T66" fmla="+- 0 3073 2866"/>
                <a:gd name="T67" fmla="*/ 3073 h 12413"/>
                <a:gd name="T68" fmla="+- 0 10431 10419"/>
                <a:gd name="T69" fmla="*/ T68 w 766"/>
                <a:gd name="T70" fmla="+- 0 3157 2866"/>
                <a:gd name="T71" fmla="*/ 3157 h 12413"/>
                <a:gd name="T72" fmla="+- 0 10421 10419"/>
                <a:gd name="T73" fmla="*/ T72 w 766"/>
                <a:gd name="T74" fmla="+- 0 3218 2866"/>
                <a:gd name="T75" fmla="*/ 3218 h 12413"/>
                <a:gd name="T76" fmla="+- 0 10419 10419"/>
                <a:gd name="T77" fmla="*/ T76 w 766"/>
                <a:gd name="T78" fmla="+- 0 3249 2866"/>
                <a:gd name="T79" fmla="*/ 3249 h 12413"/>
                <a:gd name="T80" fmla="+- 0 10419 10419"/>
                <a:gd name="T81" fmla="*/ T80 w 766"/>
                <a:gd name="T82" fmla="+- 0 14896 2866"/>
                <a:gd name="T83" fmla="*/ 14896 h 12413"/>
                <a:gd name="T84" fmla="+- 0 10424 10419"/>
                <a:gd name="T85" fmla="*/ T84 w 766"/>
                <a:gd name="T86" fmla="+- 0 14958 2866"/>
                <a:gd name="T87" fmla="*/ 14958 h 12413"/>
                <a:gd name="T88" fmla="+- 0 10439 10419"/>
                <a:gd name="T89" fmla="*/ T88 w 766"/>
                <a:gd name="T90" fmla="+- 0 15017 2866"/>
                <a:gd name="T91" fmla="*/ 15017 h 12413"/>
                <a:gd name="T92" fmla="+- 0 10477 10419"/>
                <a:gd name="T93" fmla="*/ T92 w 766"/>
                <a:gd name="T94" fmla="+- 0 15098 2866"/>
                <a:gd name="T95" fmla="*/ 15098 h 12413"/>
                <a:gd name="T96" fmla="+- 0 10532 10419"/>
                <a:gd name="T97" fmla="*/ T96 w 766"/>
                <a:gd name="T98" fmla="+- 0 15167 2866"/>
                <a:gd name="T99" fmla="*/ 15167 h 12413"/>
                <a:gd name="T100" fmla="+- 0 10601 10419"/>
                <a:gd name="T101" fmla="*/ T100 w 766"/>
                <a:gd name="T102" fmla="+- 0 15222 2866"/>
                <a:gd name="T103" fmla="*/ 15222 h 12413"/>
                <a:gd name="T104" fmla="+- 0 10681 10419"/>
                <a:gd name="T105" fmla="*/ T104 w 766"/>
                <a:gd name="T106" fmla="+- 0 15259 2866"/>
                <a:gd name="T107" fmla="*/ 15259 h 12413"/>
                <a:gd name="T108" fmla="+- 0 10740 10419"/>
                <a:gd name="T109" fmla="*/ T108 w 766"/>
                <a:gd name="T110" fmla="+- 0 15274 2866"/>
                <a:gd name="T111" fmla="*/ 15274 h 12413"/>
                <a:gd name="T112" fmla="+- 0 10802 10419"/>
                <a:gd name="T113" fmla="*/ T112 w 766"/>
                <a:gd name="T114" fmla="+- 0 15279 2866"/>
                <a:gd name="T115" fmla="*/ 15279 h 12413"/>
                <a:gd name="T116" fmla="+- 0 10834 10419"/>
                <a:gd name="T117" fmla="*/ T116 w 766"/>
                <a:gd name="T118" fmla="+- 0 15278 2866"/>
                <a:gd name="T119" fmla="*/ 15278 h 12413"/>
                <a:gd name="T120" fmla="+- 0 10895 10419"/>
                <a:gd name="T121" fmla="*/ T120 w 766"/>
                <a:gd name="T122" fmla="+- 0 15268 2866"/>
                <a:gd name="T123" fmla="*/ 15268 h 12413"/>
                <a:gd name="T124" fmla="+- 0 10952 10419"/>
                <a:gd name="T125" fmla="*/ T124 w 766"/>
                <a:gd name="T126" fmla="+- 0 15249 2866"/>
                <a:gd name="T127" fmla="*/ 15249 h 12413"/>
                <a:gd name="T128" fmla="+- 0 11029 10419"/>
                <a:gd name="T129" fmla="*/ T128 w 766"/>
                <a:gd name="T130" fmla="+- 0 15205 2866"/>
                <a:gd name="T131" fmla="*/ 15205 h 12413"/>
                <a:gd name="T132" fmla="+- 0 11093 10419"/>
                <a:gd name="T133" fmla="*/ T132 w 766"/>
                <a:gd name="T134" fmla="+- 0 15145 2866"/>
                <a:gd name="T135" fmla="*/ 15145 h 12413"/>
                <a:gd name="T136" fmla="+- 0 11143 10419"/>
                <a:gd name="T137" fmla="*/ T136 w 766"/>
                <a:gd name="T138" fmla="+- 0 15072 2866"/>
                <a:gd name="T139" fmla="*/ 15072 h 12413"/>
                <a:gd name="T140" fmla="+- 0 11174 10419"/>
                <a:gd name="T141" fmla="*/ T140 w 766"/>
                <a:gd name="T142" fmla="+- 0 14988 2866"/>
                <a:gd name="T143" fmla="*/ 14988 h 12413"/>
                <a:gd name="T144" fmla="+- 0 11184 10419"/>
                <a:gd name="T145" fmla="*/ T144 w 766"/>
                <a:gd name="T146" fmla="+- 0 14927 2866"/>
                <a:gd name="T147" fmla="*/ 14927 h 12413"/>
                <a:gd name="T148" fmla="+- 0 11186 10419"/>
                <a:gd name="T149" fmla="*/ T148 w 766"/>
                <a:gd name="T150" fmla="+- 0 14896 2866"/>
                <a:gd name="T151" fmla="*/ 14896 h 1241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766" h="12413">
                  <a:moveTo>
                    <a:pt x="767" y="12030"/>
                  </a:moveTo>
                  <a:lnTo>
                    <a:pt x="767" y="383"/>
                  </a:lnTo>
                  <a:lnTo>
                    <a:pt x="765" y="352"/>
                  </a:lnTo>
                  <a:lnTo>
                    <a:pt x="755" y="291"/>
                  </a:lnTo>
                  <a:lnTo>
                    <a:pt x="736" y="234"/>
                  </a:lnTo>
                  <a:lnTo>
                    <a:pt x="693" y="157"/>
                  </a:lnTo>
                  <a:lnTo>
                    <a:pt x="633" y="93"/>
                  </a:lnTo>
                  <a:lnTo>
                    <a:pt x="559" y="43"/>
                  </a:lnTo>
                  <a:lnTo>
                    <a:pt x="476" y="12"/>
                  </a:lnTo>
                  <a:lnTo>
                    <a:pt x="415" y="2"/>
                  </a:lnTo>
                  <a:lnTo>
                    <a:pt x="383" y="0"/>
                  </a:lnTo>
                  <a:lnTo>
                    <a:pt x="352" y="2"/>
                  </a:lnTo>
                  <a:lnTo>
                    <a:pt x="291" y="12"/>
                  </a:lnTo>
                  <a:lnTo>
                    <a:pt x="234" y="31"/>
                  </a:lnTo>
                  <a:lnTo>
                    <a:pt x="157" y="74"/>
                  </a:lnTo>
                  <a:lnTo>
                    <a:pt x="93" y="134"/>
                  </a:lnTo>
                  <a:lnTo>
                    <a:pt x="43" y="207"/>
                  </a:lnTo>
                  <a:lnTo>
                    <a:pt x="12" y="291"/>
                  </a:lnTo>
                  <a:lnTo>
                    <a:pt x="2" y="352"/>
                  </a:lnTo>
                  <a:lnTo>
                    <a:pt x="0" y="383"/>
                  </a:lnTo>
                  <a:lnTo>
                    <a:pt x="0" y="12030"/>
                  </a:lnTo>
                  <a:lnTo>
                    <a:pt x="5" y="12092"/>
                  </a:lnTo>
                  <a:lnTo>
                    <a:pt x="20" y="12151"/>
                  </a:lnTo>
                  <a:lnTo>
                    <a:pt x="58" y="12232"/>
                  </a:lnTo>
                  <a:lnTo>
                    <a:pt x="113" y="12301"/>
                  </a:lnTo>
                  <a:lnTo>
                    <a:pt x="182" y="12356"/>
                  </a:lnTo>
                  <a:lnTo>
                    <a:pt x="262" y="12393"/>
                  </a:lnTo>
                  <a:lnTo>
                    <a:pt x="321" y="12408"/>
                  </a:lnTo>
                  <a:lnTo>
                    <a:pt x="383" y="12413"/>
                  </a:lnTo>
                  <a:lnTo>
                    <a:pt x="415" y="12412"/>
                  </a:lnTo>
                  <a:lnTo>
                    <a:pt x="476" y="12402"/>
                  </a:lnTo>
                  <a:lnTo>
                    <a:pt x="533" y="12383"/>
                  </a:lnTo>
                  <a:lnTo>
                    <a:pt x="610" y="12339"/>
                  </a:lnTo>
                  <a:lnTo>
                    <a:pt x="674" y="12279"/>
                  </a:lnTo>
                  <a:lnTo>
                    <a:pt x="724" y="12206"/>
                  </a:lnTo>
                  <a:lnTo>
                    <a:pt x="755" y="12122"/>
                  </a:lnTo>
                  <a:lnTo>
                    <a:pt x="765" y="12061"/>
                  </a:lnTo>
                  <a:lnTo>
                    <a:pt x="767" y="12030"/>
                  </a:lnTo>
                  <a:close/>
                </a:path>
              </a:pathLst>
            </a:custGeom>
            <a:solidFill>
              <a:srgbClr val="F2743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98"/>
            <p:cNvSpPr>
              <a:spLocks/>
            </p:cNvSpPr>
            <p:nvPr/>
          </p:nvSpPr>
          <p:spPr bwMode="auto">
            <a:xfrm>
              <a:off x="10717" y="11379"/>
              <a:ext cx="235" cy="174"/>
            </a:xfrm>
            <a:custGeom>
              <a:avLst/>
              <a:gdLst>
                <a:gd name="T0" fmla="+- 0 10856 10717"/>
                <a:gd name="T1" fmla="*/ T0 w 235"/>
                <a:gd name="T2" fmla="+- 0 11431 11379"/>
                <a:gd name="T3" fmla="*/ 11431 h 174"/>
                <a:gd name="T4" fmla="+- 0 10876 10717"/>
                <a:gd name="T5" fmla="*/ T4 w 235"/>
                <a:gd name="T6" fmla="+- 0 11436 11379"/>
                <a:gd name="T7" fmla="*/ 11436 h 174"/>
                <a:gd name="T8" fmla="+- 0 10891 10717"/>
                <a:gd name="T9" fmla="*/ T8 w 235"/>
                <a:gd name="T10" fmla="+- 0 11444 11379"/>
                <a:gd name="T11" fmla="*/ 11444 h 174"/>
                <a:gd name="T12" fmla="+- 0 10897 10717"/>
                <a:gd name="T13" fmla="*/ T12 w 235"/>
                <a:gd name="T14" fmla="+- 0 11449 11379"/>
                <a:gd name="T15" fmla="*/ 11449 h 174"/>
                <a:gd name="T16" fmla="+- 0 10908 10717"/>
                <a:gd name="T17" fmla="*/ T16 w 235"/>
                <a:gd name="T18" fmla="+- 0 11465 11379"/>
                <a:gd name="T19" fmla="*/ 11465 h 174"/>
                <a:gd name="T20" fmla="+- 0 10912 10717"/>
                <a:gd name="T21" fmla="*/ T20 w 235"/>
                <a:gd name="T22" fmla="+- 0 11486 11379"/>
                <a:gd name="T23" fmla="*/ 11486 h 174"/>
                <a:gd name="T24" fmla="+- 0 10912 10717"/>
                <a:gd name="T25" fmla="*/ T24 w 235"/>
                <a:gd name="T26" fmla="+- 0 11495 11379"/>
                <a:gd name="T27" fmla="*/ 11495 h 174"/>
                <a:gd name="T28" fmla="+- 0 10910 10717"/>
                <a:gd name="T29" fmla="*/ T28 w 235"/>
                <a:gd name="T30" fmla="+- 0 11503 11379"/>
                <a:gd name="T31" fmla="*/ 11503 h 174"/>
                <a:gd name="T32" fmla="+- 0 10907 10717"/>
                <a:gd name="T33" fmla="*/ T32 w 235"/>
                <a:gd name="T34" fmla="+- 0 11512 11379"/>
                <a:gd name="T35" fmla="*/ 11512 h 174"/>
                <a:gd name="T36" fmla="+- 0 10904 10717"/>
                <a:gd name="T37" fmla="*/ T36 w 235"/>
                <a:gd name="T38" fmla="+- 0 11521 11379"/>
                <a:gd name="T39" fmla="*/ 11521 h 174"/>
                <a:gd name="T40" fmla="+- 0 10901 10717"/>
                <a:gd name="T41" fmla="*/ T40 w 235"/>
                <a:gd name="T42" fmla="+- 0 11529 11379"/>
                <a:gd name="T43" fmla="*/ 11529 h 174"/>
                <a:gd name="T44" fmla="+- 0 10897 10717"/>
                <a:gd name="T45" fmla="*/ T44 w 235"/>
                <a:gd name="T46" fmla="+- 0 11538 11379"/>
                <a:gd name="T47" fmla="*/ 11538 h 174"/>
                <a:gd name="T48" fmla="+- 0 10936 10717"/>
                <a:gd name="T49" fmla="*/ T48 w 235"/>
                <a:gd name="T50" fmla="+- 0 11553 11379"/>
                <a:gd name="T51" fmla="*/ 11553 h 174"/>
                <a:gd name="T52" fmla="+- 0 10940 10717"/>
                <a:gd name="T53" fmla="*/ T52 w 235"/>
                <a:gd name="T54" fmla="+- 0 11545 11379"/>
                <a:gd name="T55" fmla="*/ 11545 h 174"/>
                <a:gd name="T56" fmla="+- 0 10947 10717"/>
                <a:gd name="T57" fmla="*/ T56 w 235"/>
                <a:gd name="T58" fmla="+- 0 11525 11379"/>
                <a:gd name="T59" fmla="*/ 11525 h 174"/>
                <a:gd name="T60" fmla="+- 0 10951 10717"/>
                <a:gd name="T61" fmla="*/ T60 w 235"/>
                <a:gd name="T62" fmla="+- 0 11506 11379"/>
                <a:gd name="T63" fmla="*/ 11506 h 174"/>
                <a:gd name="T64" fmla="+- 0 10952 10717"/>
                <a:gd name="T65" fmla="*/ T64 w 235"/>
                <a:gd name="T66" fmla="+- 0 11486 11379"/>
                <a:gd name="T67" fmla="*/ 11486 h 174"/>
                <a:gd name="T68" fmla="+- 0 10951 10717"/>
                <a:gd name="T69" fmla="*/ T68 w 235"/>
                <a:gd name="T70" fmla="+- 0 11466 11379"/>
                <a:gd name="T71" fmla="*/ 11466 h 174"/>
                <a:gd name="T72" fmla="+- 0 10946 10717"/>
                <a:gd name="T73" fmla="*/ T72 w 235"/>
                <a:gd name="T74" fmla="+- 0 11447 11379"/>
                <a:gd name="T75" fmla="*/ 11447 h 174"/>
                <a:gd name="T76" fmla="+- 0 10938 10717"/>
                <a:gd name="T77" fmla="*/ T76 w 235"/>
                <a:gd name="T78" fmla="+- 0 11429 11379"/>
                <a:gd name="T79" fmla="*/ 11429 h 174"/>
                <a:gd name="T80" fmla="+- 0 10929 10717"/>
                <a:gd name="T81" fmla="*/ T80 w 235"/>
                <a:gd name="T82" fmla="+- 0 11417 11379"/>
                <a:gd name="T83" fmla="*/ 11417 h 174"/>
                <a:gd name="T84" fmla="+- 0 10915 10717"/>
                <a:gd name="T85" fmla="*/ T84 w 235"/>
                <a:gd name="T86" fmla="+- 0 11403 11379"/>
                <a:gd name="T87" fmla="*/ 11403 h 174"/>
                <a:gd name="T88" fmla="+- 0 10897 10717"/>
                <a:gd name="T89" fmla="*/ T88 w 235"/>
                <a:gd name="T90" fmla="+- 0 11392 11379"/>
                <a:gd name="T91" fmla="*/ 11392 h 174"/>
                <a:gd name="T92" fmla="+- 0 10876 10717"/>
                <a:gd name="T93" fmla="*/ T92 w 235"/>
                <a:gd name="T94" fmla="+- 0 11384 11379"/>
                <a:gd name="T95" fmla="*/ 11384 h 174"/>
                <a:gd name="T96" fmla="+- 0 10856 10717"/>
                <a:gd name="T97" fmla="*/ T96 w 235"/>
                <a:gd name="T98" fmla="+- 0 11380 11379"/>
                <a:gd name="T99" fmla="*/ 11380 h 174"/>
                <a:gd name="T100" fmla="+- 0 10834 10717"/>
                <a:gd name="T101" fmla="*/ T100 w 235"/>
                <a:gd name="T102" fmla="+- 0 11379 11379"/>
                <a:gd name="T103" fmla="*/ 11379 h 174"/>
                <a:gd name="T104" fmla="+- 0 10821 10717"/>
                <a:gd name="T105" fmla="*/ T104 w 235"/>
                <a:gd name="T106" fmla="+- 0 11379 11379"/>
                <a:gd name="T107" fmla="*/ 11379 h 174"/>
                <a:gd name="T108" fmla="+- 0 10799 10717"/>
                <a:gd name="T109" fmla="*/ T108 w 235"/>
                <a:gd name="T110" fmla="+- 0 11382 11379"/>
                <a:gd name="T111" fmla="*/ 11382 h 174"/>
                <a:gd name="T112" fmla="+- 0 10779 10717"/>
                <a:gd name="T113" fmla="*/ T112 w 235"/>
                <a:gd name="T114" fmla="+- 0 11387 11379"/>
                <a:gd name="T115" fmla="*/ 11387 h 174"/>
                <a:gd name="T116" fmla="+- 0 10762 10717"/>
                <a:gd name="T117" fmla="*/ T116 w 235"/>
                <a:gd name="T118" fmla="+- 0 11395 11379"/>
                <a:gd name="T119" fmla="*/ 11395 h 174"/>
                <a:gd name="T120" fmla="+- 0 10747 10717"/>
                <a:gd name="T121" fmla="*/ T120 w 235"/>
                <a:gd name="T122" fmla="+- 0 11405 11379"/>
                <a:gd name="T123" fmla="*/ 11405 h 174"/>
                <a:gd name="T124" fmla="+- 0 10733 10717"/>
                <a:gd name="T125" fmla="*/ T124 w 235"/>
                <a:gd name="T126" fmla="+- 0 11421 11379"/>
                <a:gd name="T127" fmla="*/ 11421 h 174"/>
                <a:gd name="T128" fmla="+- 0 10724 10717"/>
                <a:gd name="T129" fmla="*/ T128 w 235"/>
                <a:gd name="T130" fmla="+- 0 11439 11379"/>
                <a:gd name="T131" fmla="*/ 11439 h 174"/>
                <a:gd name="T132" fmla="+- 0 10719 10717"/>
                <a:gd name="T133" fmla="*/ T132 w 235"/>
                <a:gd name="T134" fmla="+- 0 11459 11379"/>
                <a:gd name="T135" fmla="*/ 11459 h 174"/>
                <a:gd name="T136" fmla="+- 0 10717 10717"/>
                <a:gd name="T137" fmla="*/ T136 w 235"/>
                <a:gd name="T138" fmla="+- 0 11482 11379"/>
                <a:gd name="T139" fmla="*/ 11482 h 174"/>
                <a:gd name="T140" fmla="+- 0 10717 10717"/>
                <a:gd name="T141" fmla="*/ T140 w 235"/>
                <a:gd name="T142" fmla="+- 0 11486 11379"/>
                <a:gd name="T143" fmla="*/ 11486 h 174"/>
                <a:gd name="T144" fmla="+- 0 10719 10717"/>
                <a:gd name="T145" fmla="*/ T144 w 235"/>
                <a:gd name="T146" fmla="+- 0 11507 11379"/>
                <a:gd name="T147" fmla="*/ 11507 h 174"/>
                <a:gd name="T148" fmla="+- 0 10723 10717"/>
                <a:gd name="T149" fmla="*/ T148 w 235"/>
                <a:gd name="T150" fmla="+- 0 11527 11379"/>
                <a:gd name="T151" fmla="*/ 11527 h 174"/>
                <a:gd name="T152" fmla="+- 0 10729 10717"/>
                <a:gd name="T153" fmla="*/ T152 w 235"/>
                <a:gd name="T154" fmla="+- 0 11545 11379"/>
                <a:gd name="T155" fmla="*/ 11545 h 174"/>
                <a:gd name="T156" fmla="+- 0 10770 10717"/>
                <a:gd name="T157" fmla="*/ T156 w 235"/>
                <a:gd name="T158" fmla="+- 0 11545 11379"/>
                <a:gd name="T159" fmla="*/ 11545 h 174"/>
                <a:gd name="T160" fmla="+- 0 10763 10717"/>
                <a:gd name="T161" fmla="*/ T160 w 235"/>
                <a:gd name="T162" fmla="+- 0 11523 11379"/>
                <a:gd name="T163" fmla="*/ 11523 h 174"/>
                <a:gd name="T164" fmla="+- 0 10759 10717"/>
                <a:gd name="T165" fmla="*/ T164 w 235"/>
                <a:gd name="T166" fmla="+- 0 11504 11379"/>
                <a:gd name="T167" fmla="*/ 11504 h 174"/>
                <a:gd name="T168" fmla="+- 0 10758 10717"/>
                <a:gd name="T169" fmla="*/ T168 w 235"/>
                <a:gd name="T170" fmla="+- 0 11486 11379"/>
                <a:gd name="T171" fmla="*/ 11486 h 174"/>
                <a:gd name="T172" fmla="+- 0 10760 10717"/>
                <a:gd name="T173" fmla="*/ T172 w 235"/>
                <a:gd name="T174" fmla="+- 0 11469 11379"/>
                <a:gd name="T175" fmla="*/ 11469 h 174"/>
                <a:gd name="T176" fmla="+- 0 10768 10717"/>
                <a:gd name="T177" fmla="*/ T176 w 235"/>
                <a:gd name="T178" fmla="+- 0 11452 11379"/>
                <a:gd name="T179" fmla="*/ 11452 h 174"/>
                <a:gd name="T180" fmla="+- 0 10783 10717"/>
                <a:gd name="T181" fmla="*/ T180 w 235"/>
                <a:gd name="T182" fmla="+- 0 11439 11379"/>
                <a:gd name="T183" fmla="*/ 11439 h 174"/>
                <a:gd name="T184" fmla="+- 0 10805 10717"/>
                <a:gd name="T185" fmla="*/ T184 w 235"/>
                <a:gd name="T186" fmla="+- 0 11431 11379"/>
                <a:gd name="T187" fmla="*/ 11431 h 174"/>
                <a:gd name="T188" fmla="+- 0 10834 10717"/>
                <a:gd name="T189" fmla="*/ T188 w 235"/>
                <a:gd name="T190" fmla="+- 0 11429 11379"/>
                <a:gd name="T191" fmla="*/ 11429 h 174"/>
                <a:gd name="T192" fmla="+- 0 10856 10717"/>
                <a:gd name="T193" fmla="*/ T192 w 235"/>
                <a:gd name="T194" fmla="+- 0 11431 11379"/>
                <a:gd name="T195" fmla="*/ 11431 h 17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Lst>
              <a:rect l="0" t="0" r="r" b="b"/>
              <a:pathLst>
                <a:path w="235" h="174">
                  <a:moveTo>
                    <a:pt x="139" y="52"/>
                  </a:moveTo>
                  <a:lnTo>
                    <a:pt x="159" y="57"/>
                  </a:lnTo>
                  <a:lnTo>
                    <a:pt x="174" y="65"/>
                  </a:lnTo>
                  <a:lnTo>
                    <a:pt x="180" y="70"/>
                  </a:lnTo>
                  <a:lnTo>
                    <a:pt x="191" y="86"/>
                  </a:lnTo>
                  <a:lnTo>
                    <a:pt x="195" y="107"/>
                  </a:lnTo>
                  <a:lnTo>
                    <a:pt x="195" y="116"/>
                  </a:lnTo>
                  <a:lnTo>
                    <a:pt x="193" y="124"/>
                  </a:lnTo>
                  <a:lnTo>
                    <a:pt x="190" y="133"/>
                  </a:lnTo>
                  <a:lnTo>
                    <a:pt x="187" y="142"/>
                  </a:lnTo>
                  <a:lnTo>
                    <a:pt x="184" y="150"/>
                  </a:lnTo>
                  <a:lnTo>
                    <a:pt x="180" y="159"/>
                  </a:lnTo>
                  <a:lnTo>
                    <a:pt x="219" y="174"/>
                  </a:lnTo>
                  <a:lnTo>
                    <a:pt x="223" y="166"/>
                  </a:lnTo>
                  <a:lnTo>
                    <a:pt x="230" y="146"/>
                  </a:lnTo>
                  <a:lnTo>
                    <a:pt x="234" y="127"/>
                  </a:lnTo>
                  <a:lnTo>
                    <a:pt x="235" y="107"/>
                  </a:lnTo>
                  <a:lnTo>
                    <a:pt x="234" y="87"/>
                  </a:lnTo>
                  <a:lnTo>
                    <a:pt x="229" y="68"/>
                  </a:lnTo>
                  <a:lnTo>
                    <a:pt x="221" y="50"/>
                  </a:lnTo>
                  <a:lnTo>
                    <a:pt x="212" y="38"/>
                  </a:lnTo>
                  <a:lnTo>
                    <a:pt x="198" y="24"/>
                  </a:lnTo>
                  <a:lnTo>
                    <a:pt x="180" y="13"/>
                  </a:lnTo>
                  <a:lnTo>
                    <a:pt x="159" y="5"/>
                  </a:lnTo>
                  <a:lnTo>
                    <a:pt x="139" y="1"/>
                  </a:lnTo>
                  <a:lnTo>
                    <a:pt x="117" y="0"/>
                  </a:lnTo>
                  <a:lnTo>
                    <a:pt x="104" y="0"/>
                  </a:lnTo>
                  <a:lnTo>
                    <a:pt x="82" y="3"/>
                  </a:lnTo>
                  <a:lnTo>
                    <a:pt x="62" y="8"/>
                  </a:lnTo>
                  <a:lnTo>
                    <a:pt x="45" y="16"/>
                  </a:lnTo>
                  <a:lnTo>
                    <a:pt x="30" y="26"/>
                  </a:lnTo>
                  <a:lnTo>
                    <a:pt x="16" y="42"/>
                  </a:lnTo>
                  <a:lnTo>
                    <a:pt x="7" y="60"/>
                  </a:lnTo>
                  <a:lnTo>
                    <a:pt x="2" y="80"/>
                  </a:lnTo>
                  <a:lnTo>
                    <a:pt x="0" y="103"/>
                  </a:lnTo>
                  <a:lnTo>
                    <a:pt x="0" y="107"/>
                  </a:lnTo>
                  <a:lnTo>
                    <a:pt x="2" y="128"/>
                  </a:lnTo>
                  <a:lnTo>
                    <a:pt x="6" y="148"/>
                  </a:lnTo>
                  <a:lnTo>
                    <a:pt x="12" y="166"/>
                  </a:lnTo>
                  <a:lnTo>
                    <a:pt x="53" y="166"/>
                  </a:lnTo>
                  <a:lnTo>
                    <a:pt x="46" y="144"/>
                  </a:lnTo>
                  <a:lnTo>
                    <a:pt x="42" y="125"/>
                  </a:lnTo>
                  <a:lnTo>
                    <a:pt x="41" y="107"/>
                  </a:lnTo>
                  <a:lnTo>
                    <a:pt x="43" y="90"/>
                  </a:lnTo>
                  <a:lnTo>
                    <a:pt x="51" y="73"/>
                  </a:lnTo>
                  <a:lnTo>
                    <a:pt x="66" y="60"/>
                  </a:lnTo>
                  <a:lnTo>
                    <a:pt x="88" y="52"/>
                  </a:lnTo>
                  <a:lnTo>
                    <a:pt x="117" y="50"/>
                  </a:lnTo>
                  <a:lnTo>
                    <a:pt x="139" y="52"/>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99"/>
            <p:cNvSpPr>
              <a:spLocks/>
            </p:cNvSpPr>
            <p:nvPr/>
          </p:nvSpPr>
          <p:spPr bwMode="auto">
            <a:xfrm>
              <a:off x="10717" y="11583"/>
              <a:ext cx="205" cy="218"/>
            </a:xfrm>
            <a:custGeom>
              <a:avLst/>
              <a:gdLst>
                <a:gd name="T0" fmla="+- 0 10811 10717"/>
                <a:gd name="T1" fmla="*/ T0 w 205"/>
                <a:gd name="T2" fmla="+- 0 11800 11583"/>
                <a:gd name="T3" fmla="*/ 11800 h 218"/>
                <a:gd name="T4" fmla="+- 0 10835 10717"/>
                <a:gd name="T5" fmla="*/ T4 w 205"/>
                <a:gd name="T6" fmla="+- 0 11801 11583"/>
                <a:gd name="T7" fmla="*/ 11801 h 218"/>
                <a:gd name="T8" fmla="+- 0 10849 10717"/>
                <a:gd name="T9" fmla="*/ T8 w 205"/>
                <a:gd name="T10" fmla="+- 0 11801 11583"/>
                <a:gd name="T11" fmla="*/ 11801 h 218"/>
                <a:gd name="T12" fmla="+- 0 10871 10717"/>
                <a:gd name="T13" fmla="*/ T12 w 205"/>
                <a:gd name="T14" fmla="+- 0 11798 11583"/>
                <a:gd name="T15" fmla="*/ 11798 h 218"/>
                <a:gd name="T16" fmla="+- 0 10891 10717"/>
                <a:gd name="T17" fmla="*/ T16 w 205"/>
                <a:gd name="T18" fmla="+- 0 11792 11583"/>
                <a:gd name="T19" fmla="*/ 11792 h 218"/>
                <a:gd name="T20" fmla="+- 0 10908 10717"/>
                <a:gd name="T21" fmla="*/ T20 w 205"/>
                <a:gd name="T22" fmla="+- 0 11784 11583"/>
                <a:gd name="T23" fmla="*/ 11784 h 218"/>
                <a:gd name="T24" fmla="+- 0 10922 10717"/>
                <a:gd name="T25" fmla="*/ T24 w 205"/>
                <a:gd name="T26" fmla="+- 0 11773 11583"/>
                <a:gd name="T27" fmla="*/ 11773 h 218"/>
                <a:gd name="T28" fmla="+- 0 10912 10717"/>
                <a:gd name="T29" fmla="*/ T28 w 205"/>
                <a:gd name="T30" fmla="+- 0 11693 11583"/>
                <a:gd name="T31" fmla="*/ 11693 h 218"/>
                <a:gd name="T32" fmla="+- 0 10910 10717"/>
                <a:gd name="T33" fmla="*/ T32 w 205"/>
                <a:gd name="T34" fmla="+- 0 11711 11583"/>
                <a:gd name="T35" fmla="*/ 11711 h 218"/>
                <a:gd name="T36" fmla="+- 0 10901 10717"/>
                <a:gd name="T37" fmla="*/ T36 w 205"/>
                <a:gd name="T38" fmla="+- 0 11728 11583"/>
                <a:gd name="T39" fmla="*/ 11728 h 218"/>
                <a:gd name="T40" fmla="+- 0 10886 10717"/>
                <a:gd name="T41" fmla="*/ T40 w 205"/>
                <a:gd name="T42" fmla="+- 0 11740 11583"/>
                <a:gd name="T43" fmla="*/ 11740 h 218"/>
                <a:gd name="T44" fmla="+- 0 10864 10717"/>
                <a:gd name="T45" fmla="*/ T44 w 205"/>
                <a:gd name="T46" fmla="+- 0 11748 11583"/>
                <a:gd name="T47" fmla="*/ 11748 h 218"/>
                <a:gd name="T48" fmla="+- 0 10835 10717"/>
                <a:gd name="T49" fmla="*/ T48 w 205"/>
                <a:gd name="T50" fmla="+- 0 11750 11583"/>
                <a:gd name="T51" fmla="*/ 11750 h 218"/>
                <a:gd name="T52" fmla="+- 0 10811 10717"/>
                <a:gd name="T53" fmla="*/ T52 w 205"/>
                <a:gd name="T54" fmla="+- 0 11800 11583"/>
                <a:gd name="T55" fmla="*/ 11800 h 2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205" h="218">
                  <a:moveTo>
                    <a:pt x="94" y="217"/>
                  </a:moveTo>
                  <a:lnTo>
                    <a:pt x="118" y="218"/>
                  </a:lnTo>
                  <a:lnTo>
                    <a:pt x="132" y="218"/>
                  </a:lnTo>
                  <a:lnTo>
                    <a:pt x="154" y="215"/>
                  </a:lnTo>
                  <a:lnTo>
                    <a:pt x="174" y="209"/>
                  </a:lnTo>
                  <a:lnTo>
                    <a:pt x="191" y="201"/>
                  </a:lnTo>
                  <a:lnTo>
                    <a:pt x="205" y="190"/>
                  </a:lnTo>
                  <a:lnTo>
                    <a:pt x="195" y="110"/>
                  </a:lnTo>
                  <a:lnTo>
                    <a:pt x="193" y="128"/>
                  </a:lnTo>
                  <a:lnTo>
                    <a:pt x="184" y="145"/>
                  </a:lnTo>
                  <a:lnTo>
                    <a:pt x="169" y="157"/>
                  </a:lnTo>
                  <a:lnTo>
                    <a:pt x="147" y="165"/>
                  </a:lnTo>
                  <a:lnTo>
                    <a:pt x="118" y="167"/>
                  </a:lnTo>
                  <a:lnTo>
                    <a:pt x="94" y="217"/>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0"/>
            <p:cNvSpPr>
              <a:spLocks/>
            </p:cNvSpPr>
            <p:nvPr/>
          </p:nvSpPr>
          <p:spPr bwMode="auto">
            <a:xfrm>
              <a:off x="10717" y="11583"/>
              <a:ext cx="205" cy="218"/>
            </a:xfrm>
            <a:custGeom>
              <a:avLst/>
              <a:gdLst>
                <a:gd name="T0" fmla="+- 0 10771 10717"/>
                <a:gd name="T1" fmla="*/ T0 w 205"/>
                <a:gd name="T2" fmla="+- 0 11730 11583"/>
                <a:gd name="T3" fmla="*/ 11730 h 218"/>
                <a:gd name="T4" fmla="+- 0 10761 10717"/>
                <a:gd name="T5" fmla="*/ T4 w 205"/>
                <a:gd name="T6" fmla="+- 0 11714 11583"/>
                <a:gd name="T7" fmla="*/ 11714 h 218"/>
                <a:gd name="T8" fmla="+- 0 10758 10717"/>
                <a:gd name="T9" fmla="*/ T8 w 205"/>
                <a:gd name="T10" fmla="+- 0 11692 11583"/>
                <a:gd name="T11" fmla="*/ 11692 h 218"/>
                <a:gd name="T12" fmla="+- 0 10758 10717"/>
                <a:gd name="T13" fmla="*/ T12 w 205"/>
                <a:gd name="T14" fmla="+- 0 11683 11583"/>
                <a:gd name="T15" fmla="*/ 11683 h 218"/>
                <a:gd name="T16" fmla="+- 0 10764 10717"/>
                <a:gd name="T17" fmla="*/ T16 w 205"/>
                <a:gd name="T18" fmla="+- 0 11663 11583"/>
                <a:gd name="T19" fmla="*/ 11663 h 218"/>
                <a:gd name="T20" fmla="+- 0 10777 10717"/>
                <a:gd name="T21" fmla="*/ T20 w 205"/>
                <a:gd name="T22" fmla="+- 0 11649 11583"/>
                <a:gd name="T23" fmla="*/ 11649 h 218"/>
                <a:gd name="T24" fmla="+- 0 10792 10717"/>
                <a:gd name="T25" fmla="*/ T24 w 205"/>
                <a:gd name="T26" fmla="+- 0 11641 11583"/>
                <a:gd name="T27" fmla="*/ 11641 h 218"/>
                <a:gd name="T28" fmla="+- 0 10811 10717"/>
                <a:gd name="T29" fmla="*/ T28 w 205"/>
                <a:gd name="T30" fmla="+- 0 11636 11583"/>
                <a:gd name="T31" fmla="*/ 11636 h 218"/>
                <a:gd name="T32" fmla="+- 0 10835 10717"/>
                <a:gd name="T33" fmla="*/ T32 w 205"/>
                <a:gd name="T34" fmla="+- 0 11634 11583"/>
                <a:gd name="T35" fmla="*/ 11634 h 218"/>
                <a:gd name="T36" fmla="+- 0 10858 10717"/>
                <a:gd name="T37" fmla="*/ T36 w 205"/>
                <a:gd name="T38" fmla="+- 0 11636 11583"/>
                <a:gd name="T39" fmla="*/ 11636 h 218"/>
                <a:gd name="T40" fmla="+- 0 10878 10717"/>
                <a:gd name="T41" fmla="*/ T40 w 205"/>
                <a:gd name="T42" fmla="+- 0 11641 11583"/>
                <a:gd name="T43" fmla="*/ 11641 h 218"/>
                <a:gd name="T44" fmla="+- 0 10893 10717"/>
                <a:gd name="T45" fmla="*/ T44 w 205"/>
                <a:gd name="T46" fmla="+- 0 11649 11583"/>
                <a:gd name="T47" fmla="*/ 11649 h 218"/>
                <a:gd name="T48" fmla="+- 0 10899 10717"/>
                <a:gd name="T49" fmla="*/ T48 w 205"/>
                <a:gd name="T50" fmla="+- 0 11654 11583"/>
                <a:gd name="T51" fmla="*/ 11654 h 218"/>
                <a:gd name="T52" fmla="+- 0 10909 10717"/>
                <a:gd name="T53" fmla="*/ T52 w 205"/>
                <a:gd name="T54" fmla="+- 0 11671 11583"/>
                <a:gd name="T55" fmla="*/ 11671 h 218"/>
                <a:gd name="T56" fmla="+- 0 10912 10717"/>
                <a:gd name="T57" fmla="*/ T56 w 205"/>
                <a:gd name="T58" fmla="+- 0 11693 11583"/>
                <a:gd name="T59" fmla="*/ 11693 h 218"/>
                <a:gd name="T60" fmla="+- 0 10922 10717"/>
                <a:gd name="T61" fmla="*/ T60 w 205"/>
                <a:gd name="T62" fmla="+- 0 11773 11583"/>
                <a:gd name="T63" fmla="*/ 11773 h 218"/>
                <a:gd name="T64" fmla="+- 0 10927 10717"/>
                <a:gd name="T65" fmla="*/ T64 w 205"/>
                <a:gd name="T66" fmla="+- 0 11769 11583"/>
                <a:gd name="T67" fmla="*/ 11769 h 218"/>
                <a:gd name="T68" fmla="+- 0 10938 10717"/>
                <a:gd name="T69" fmla="*/ T68 w 205"/>
                <a:gd name="T70" fmla="+- 0 11754 11583"/>
                <a:gd name="T71" fmla="*/ 11754 h 218"/>
                <a:gd name="T72" fmla="+- 0 10946 10717"/>
                <a:gd name="T73" fmla="*/ T72 w 205"/>
                <a:gd name="T74" fmla="+- 0 11736 11583"/>
                <a:gd name="T75" fmla="*/ 11736 h 218"/>
                <a:gd name="T76" fmla="+- 0 10951 10717"/>
                <a:gd name="T77" fmla="*/ T76 w 205"/>
                <a:gd name="T78" fmla="+- 0 11716 11583"/>
                <a:gd name="T79" fmla="*/ 11716 h 218"/>
                <a:gd name="T80" fmla="+- 0 10953 10717"/>
                <a:gd name="T81" fmla="*/ T80 w 205"/>
                <a:gd name="T82" fmla="+- 0 11693 11583"/>
                <a:gd name="T83" fmla="*/ 11693 h 218"/>
                <a:gd name="T84" fmla="+- 0 10953 10717"/>
                <a:gd name="T85" fmla="*/ T84 w 205"/>
                <a:gd name="T86" fmla="+- 0 11685 11583"/>
                <a:gd name="T87" fmla="*/ 11685 h 218"/>
                <a:gd name="T88" fmla="+- 0 10950 10717"/>
                <a:gd name="T89" fmla="*/ T88 w 205"/>
                <a:gd name="T90" fmla="+- 0 11663 11583"/>
                <a:gd name="T91" fmla="*/ 11663 h 218"/>
                <a:gd name="T92" fmla="+- 0 10944 10717"/>
                <a:gd name="T93" fmla="*/ T92 w 205"/>
                <a:gd name="T94" fmla="+- 0 11643 11583"/>
                <a:gd name="T95" fmla="*/ 11643 h 218"/>
                <a:gd name="T96" fmla="+- 0 10935 10717"/>
                <a:gd name="T97" fmla="*/ T96 w 205"/>
                <a:gd name="T98" fmla="+- 0 11626 11583"/>
                <a:gd name="T99" fmla="*/ 11626 h 218"/>
                <a:gd name="T100" fmla="+- 0 10923 10717"/>
                <a:gd name="T101" fmla="*/ T100 w 205"/>
                <a:gd name="T102" fmla="+- 0 11612 11583"/>
                <a:gd name="T103" fmla="*/ 11612 h 218"/>
                <a:gd name="T104" fmla="+- 0 10914 10717"/>
                <a:gd name="T105" fmla="*/ T104 w 205"/>
                <a:gd name="T106" fmla="+- 0 11605 11583"/>
                <a:gd name="T107" fmla="*/ 11605 h 218"/>
                <a:gd name="T108" fmla="+- 0 10899 10717"/>
                <a:gd name="T109" fmla="*/ T108 w 205"/>
                <a:gd name="T110" fmla="+- 0 11595 11583"/>
                <a:gd name="T111" fmla="*/ 11595 h 218"/>
                <a:gd name="T112" fmla="+- 0 10880 10717"/>
                <a:gd name="T113" fmla="*/ T112 w 205"/>
                <a:gd name="T114" fmla="+- 0 11589 11583"/>
                <a:gd name="T115" fmla="*/ 11589 h 218"/>
                <a:gd name="T116" fmla="+- 0 10859 10717"/>
                <a:gd name="T117" fmla="*/ T116 w 205"/>
                <a:gd name="T118" fmla="+- 0 11585 11583"/>
                <a:gd name="T119" fmla="*/ 11585 h 218"/>
                <a:gd name="T120" fmla="+- 0 10835 10717"/>
                <a:gd name="T121" fmla="*/ T120 w 205"/>
                <a:gd name="T122" fmla="+- 0 11583 11583"/>
                <a:gd name="T123" fmla="*/ 11583 h 218"/>
                <a:gd name="T124" fmla="+- 0 10821 10717"/>
                <a:gd name="T125" fmla="*/ T124 w 205"/>
                <a:gd name="T126" fmla="+- 0 11584 11583"/>
                <a:gd name="T127" fmla="*/ 11584 h 218"/>
                <a:gd name="T128" fmla="+- 0 10799 10717"/>
                <a:gd name="T129" fmla="*/ T128 w 205"/>
                <a:gd name="T130" fmla="+- 0 11587 11583"/>
                <a:gd name="T131" fmla="*/ 11587 h 218"/>
                <a:gd name="T132" fmla="+- 0 10779 10717"/>
                <a:gd name="T133" fmla="*/ T132 w 205"/>
                <a:gd name="T134" fmla="+- 0 11592 11583"/>
                <a:gd name="T135" fmla="*/ 11592 h 218"/>
                <a:gd name="T136" fmla="+- 0 10762 10717"/>
                <a:gd name="T137" fmla="*/ T136 w 205"/>
                <a:gd name="T138" fmla="+- 0 11601 11583"/>
                <a:gd name="T139" fmla="*/ 11601 h 218"/>
                <a:gd name="T140" fmla="+- 0 10748 10717"/>
                <a:gd name="T141" fmla="*/ T140 w 205"/>
                <a:gd name="T142" fmla="+- 0 11611 11583"/>
                <a:gd name="T143" fmla="*/ 11611 h 218"/>
                <a:gd name="T144" fmla="+- 0 10732 10717"/>
                <a:gd name="T145" fmla="*/ T144 w 205"/>
                <a:gd name="T146" fmla="+- 0 11631 11583"/>
                <a:gd name="T147" fmla="*/ 11631 h 218"/>
                <a:gd name="T148" fmla="+- 0 10724 10717"/>
                <a:gd name="T149" fmla="*/ T148 w 205"/>
                <a:gd name="T150" fmla="+- 0 11649 11583"/>
                <a:gd name="T151" fmla="*/ 11649 h 218"/>
                <a:gd name="T152" fmla="+- 0 10719 10717"/>
                <a:gd name="T153" fmla="*/ T152 w 205"/>
                <a:gd name="T154" fmla="+- 0 11669 11583"/>
                <a:gd name="T155" fmla="*/ 11669 h 218"/>
                <a:gd name="T156" fmla="+- 0 10717 10717"/>
                <a:gd name="T157" fmla="*/ T156 w 205"/>
                <a:gd name="T158" fmla="+- 0 11692 11583"/>
                <a:gd name="T159" fmla="*/ 11692 h 218"/>
                <a:gd name="T160" fmla="+- 0 10717 10717"/>
                <a:gd name="T161" fmla="*/ T160 w 205"/>
                <a:gd name="T162" fmla="+- 0 11700 11583"/>
                <a:gd name="T163" fmla="*/ 11700 h 218"/>
                <a:gd name="T164" fmla="+- 0 10720 10717"/>
                <a:gd name="T165" fmla="*/ T164 w 205"/>
                <a:gd name="T166" fmla="+- 0 11722 11583"/>
                <a:gd name="T167" fmla="*/ 11722 h 218"/>
                <a:gd name="T168" fmla="+- 0 10726 10717"/>
                <a:gd name="T169" fmla="*/ T168 w 205"/>
                <a:gd name="T170" fmla="+- 0 11742 11583"/>
                <a:gd name="T171" fmla="*/ 11742 h 218"/>
                <a:gd name="T172" fmla="+- 0 10735 10717"/>
                <a:gd name="T173" fmla="*/ T172 w 205"/>
                <a:gd name="T174" fmla="+- 0 11759 11583"/>
                <a:gd name="T175" fmla="*/ 11759 h 218"/>
                <a:gd name="T176" fmla="+- 0 10748 10717"/>
                <a:gd name="T177" fmla="*/ T176 w 205"/>
                <a:gd name="T178" fmla="+- 0 11773 11583"/>
                <a:gd name="T179" fmla="*/ 11773 h 218"/>
                <a:gd name="T180" fmla="+- 0 10756 10717"/>
                <a:gd name="T181" fmla="*/ T180 w 205"/>
                <a:gd name="T182" fmla="+- 0 11780 11583"/>
                <a:gd name="T183" fmla="*/ 11780 h 218"/>
                <a:gd name="T184" fmla="+- 0 10772 10717"/>
                <a:gd name="T185" fmla="*/ T184 w 205"/>
                <a:gd name="T186" fmla="+- 0 11789 11583"/>
                <a:gd name="T187" fmla="*/ 11789 h 218"/>
                <a:gd name="T188" fmla="+- 0 10790 10717"/>
                <a:gd name="T189" fmla="*/ T188 w 205"/>
                <a:gd name="T190" fmla="+- 0 11796 11583"/>
                <a:gd name="T191" fmla="*/ 11796 h 218"/>
                <a:gd name="T192" fmla="+- 0 10811 10717"/>
                <a:gd name="T193" fmla="*/ T192 w 205"/>
                <a:gd name="T194" fmla="+- 0 11800 11583"/>
                <a:gd name="T195" fmla="*/ 11800 h 218"/>
                <a:gd name="T196" fmla="+- 0 10835 10717"/>
                <a:gd name="T197" fmla="*/ T196 w 205"/>
                <a:gd name="T198" fmla="+- 0 11750 11583"/>
                <a:gd name="T199" fmla="*/ 11750 h 218"/>
                <a:gd name="T200" fmla="+- 0 10811 10717"/>
                <a:gd name="T201" fmla="*/ T200 w 205"/>
                <a:gd name="T202" fmla="+- 0 11749 11583"/>
                <a:gd name="T203" fmla="*/ 11749 h 218"/>
                <a:gd name="T204" fmla="+- 0 10788 10717"/>
                <a:gd name="T205" fmla="*/ T204 w 205"/>
                <a:gd name="T206" fmla="+- 0 11742 11583"/>
                <a:gd name="T207" fmla="*/ 11742 h 218"/>
                <a:gd name="T208" fmla="+- 0 10771 10717"/>
                <a:gd name="T209" fmla="*/ T208 w 205"/>
                <a:gd name="T210" fmla="+- 0 11730 11583"/>
                <a:gd name="T211" fmla="*/ 11730 h 2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Lst>
              <a:rect l="0" t="0" r="r" b="b"/>
              <a:pathLst>
                <a:path w="205" h="218">
                  <a:moveTo>
                    <a:pt x="54" y="147"/>
                  </a:moveTo>
                  <a:lnTo>
                    <a:pt x="44" y="131"/>
                  </a:lnTo>
                  <a:lnTo>
                    <a:pt x="41" y="109"/>
                  </a:lnTo>
                  <a:lnTo>
                    <a:pt x="41" y="100"/>
                  </a:lnTo>
                  <a:lnTo>
                    <a:pt x="47" y="80"/>
                  </a:lnTo>
                  <a:lnTo>
                    <a:pt x="60" y="66"/>
                  </a:lnTo>
                  <a:lnTo>
                    <a:pt x="75" y="58"/>
                  </a:lnTo>
                  <a:lnTo>
                    <a:pt x="94" y="53"/>
                  </a:lnTo>
                  <a:lnTo>
                    <a:pt x="118" y="51"/>
                  </a:lnTo>
                  <a:lnTo>
                    <a:pt x="141" y="53"/>
                  </a:lnTo>
                  <a:lnTo>
                    <a:pt x="161" y="58"/>
                  </a:lnTo>
                  <a:lnTo>
                    <a:pt x="176" y="66"/>
                  </a:lnTo>
                  <a:lnTo>
                    <a:pt x="182" y="71"/>
                  </a:lnTo>
                  <a:lnTo>
                    <a:pt x="192" y="88"/>
                  </a:lnTo>
                  <a:lnTo>
                    <a:pt x="195" y="110"/>
                  </a:lnTo>
                  <a:lnTo>
                    <a:pt x="205" y="190"/>
                  </a:lnTo>
                  <a:lnTo>
                    <a:pt x="210" y="186"/>
                  </a:lnTo>
                  <a:lnTo>
                    <a:pt x="221" y="171"/>
                  </a:lnTo>
                  <a:lnTo>
                    <a:pt x="229" y="153"/>
                  </a:lnTo>
                  <a:lnTo>
                    <a:pt x="234" y="133"/>
                  </a:lnTo>
                  <a:lnTo>
                    <a:pt x="236" y="110"/>
                  </a:lnTo>
                  <a:lnTo>
                    <a:pt x="236" y="102"/>
                  </a:lnTo>
                  <a:lnTo>
                    <a:pt x="233" y="80"/>
                  </a:lnTo>
                  <a:lnTo>
                    <a:pt x="227" y="60"/>
                  </a:lnTo>
                  <a:lnTo>
                    <a:pt x="218" y="43"/>
                  </a:lnTo>
                  <a:lnTo>
                    <a:pt x="206" y="29"/>
                  </a:lnTo>
                  <a:lnTo>
                    <a:pt x="197" y="22"/>
                  </a:lnTo>
                  <a:lnTo>
                    <a:pt x="182" y="12"/>
                  </a:lnTo>
                  <a:lnTo>
                    <a:pt x="163" y="6"/>
                  </a:lnTo>
                  <a:lnTo>
                    <a:pt x="142" y="2"/>
                  </a:lnTo>
                  <a:lnTo>
                    <a:pt x="118" y="0"/>
                  </a:lnTo>
                  <a:lnTo>
                    <a:pt x="104" y="1"/>
                  </a:lnTo>
                  <a:lnTo>
                    <a:pt x="82" y="4"/>
                  </a:lnTo>
                  <a:lnTo>
                    <a:pt x="62" y="9"/>
                  </a:lnTo>
                  <a:lnTo>
                    <a:pt x="45" y="18"/>
                  </a:lnTo>
                  <a:lnTo>
                    <a:pt x="31" y="28"/>
                  </a:lnTo>
                  <a:lnTo>
                    <a:pt x="15" y="48"/>
                  </a:lnTo>
                  <a:lnTo>
                    <a:pt x="7" y="66"/>
                  </a:lnTo>
                  <a:lnTo>
                    <a:pt x="2" y="86"/>
                  </a:lnTo>
                  <a:lnTo>
                    <a:pt x="0" y="109"/>
                  </a:lnTo>
                  <a:lnTo>
                    <a:pt x="0" y="117"/>
                  </a:lnTo>
                  <a:lnTo>
                    <a:pt x="3" y="139"/>
                  </a:lnTo>
                  <a:lnTo>
                    <a:pt x="9" y="159"/>
                  </a:lnTo>
                  <a:lnTo>
                    <a:pt x="18" y="176"/>
                  </a:lnTo>
                  <a:lnTo>
                    <a:pt x="31" y="190"/>
                  </a:lnTo>
                  <a:lnTo>
                    <a:pt x="39" y="197"/>
                  </a:lnTo>
                  <a:lnTo>
                    <a:pt x="55" y="206"/>
                  </a:lnTo>
                  <a:lnTo>
                    <a:pt x="73" y="213"/>
                  </a:lnTo>
                  <a:lnTo>
                    <a:pt x="94" y="217"/>
                  </a:lnTo>
                  <a:lnTo>
                    <a:pt x="118" y="167"/>
                  </a:lnTo>
                  <a:lnTo>
                    <a:pt x="94" y="166"/>
                  </a:lnTo>
                  <a:lnTo>
                    <a:pt x="71" y="159"/>
                  </a:lnTo>
                  <a:lnTo>
                    <a:pt x="54" y="147"/>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1"/>
            <p:cNvSpPr>
              <a:spLocks/>
            </p:cNvSpPr>
            <p:nvPr/>
          </p:nvSpPr>
          <p:spPr bwMode="auto">
            <a:xfrm>
              <a:off x="10720" y="11849"/>
              <a:ext cx="229" cy="245"/>
            </a:xfrm>
            <a:custGeom>
              <a:avLst/>
              <a:gdLst>
                <a:gd name="T0" fmla="+- 0 10899 10720"/>
                <a:gd name="T1" fmla="*/ T0 w 229"/>
                <a:gd name="T2" fmla="+- 0 12049 11849"/>
                <a:gd name="T3" fmla="*/ 12049 h 245"/>
                <a:gd name="T4" fmla="+- 0 10899 10720"/>
                <a:gd name="T5" fmla="*/ T4 w 229"/>
                <a:gd name="T6" fmla="+- 0 12050 11849"/>
                <a:gd name="T7" fmla="*/ 12050 h 245"/>
                <a:gd name="T8" fmla="+- 0 10880 10720"/>
                <a:gd name="T9" fmla="*/ T8 w 229"/>
                <a:gd name="T10" fmla="+- 0 12049 11849"/>
                <a:gd name="T11" fmla="*/ 12049 h 245"/>
                <a:gd name="T12" fmla="+- 0 10858 10720"/>
                <a:gd name="T13" fmla="*/ T12 w 229"/>
                <a:gd name="T14" fmla="+- 0 12049 11849"/>
                <a:gd name="T15" fmla="*/ 12049 h 245"/>
                <a:gd name="T16" fmla="+- 0 10846 10720"/>
                <a:gd name="T17" fmla="*/ T16 w 229"/>
                <a:gd name="T18" fmla="+- 0 12048 11849"/>
                <a:gd name="T19" fmla="*/ 12048 h 245"/>
                <a:gd name="T20" fmla="+- 0 10834 10720"/>
                <a:gd name="T21" fmla="*/ T20 w 229"/>
                <a:gd name="T22" fmla="+- 0 12048 11849"/>
                <a:gd name="T23" fmla="*/ 12048 h 245"/>
                <a:gd name="T24" fmla="+- 0 10720 10720"/>
                <a:gd name="T25" fmla="*/ T24 w 229"/>
                <a:gd name="T26" fmla="+- 0 12048 11849"/>
                <a:gd name="T27" fmla="*/ 12048 h 245"/>
                <a:gd name="T28" fmla="+- 0 10720 10720"/>
                <a:gd name="T29" fmla="*/ T28 w 229"/>
                <a:gd name="T30" fmla="+- 0 12093 11849"/>
                <a:gd name="T31" fmla="*/ 12093 h 245"/>
                <a:gd name="T32" fmla="+- 0 10949 10720"/>
                <a:gd name="T33" fmla="*/ T32 w 229"/>
                <a:gd name="T34" fmla="+- 0 12093 11849"/>
                <a:gd name="T35" fmla="*/ 12093 h 245"/>
                <a:gd name="T36" fmla="+- 0 10949 10720"/>
                <a:gd name="T37" fmla="*/ T36 w 229"/>
                <a:gd name="T38" fmla="+- 0 12027 11849"/>
                <a:gd name="T39" fmla="*/ 12027 h 245"/>
                <a:gd name="T40" fmla="+- 0 10774 10720"/>
                <a:gd name="T41" fmla="*/ T40 w 229"/>
                <a:gd name="T42" fmla="+- 0 11970 11849"/>
                <a:gd name="T43" fmla="*/ 11970 h 245"/>
                <a:gd name="T44" fmla="+- 0 10774 10720"/>
                <a:gd name="T45" fmla="*/ T44 w 229"/>
                <a:gd name="T46" fmla="+- 0 11969 11849"/>
                <a:gd name="T47" fmla="*/ 11969 h 245"/>
                <a:gd name="T48" fmla="+- 0 10949 10720"/>
                <a:gd name="T49" fmla="*/ T48 w 229"/>
                <a:gd name="T50" fmla="+- 0 11915 11849"/>
                <a:gd name="T51" fmla="*/ 11915 h 245"/>
                <a:gd name="T52" fmla="+- 0 10949 10720"/>
                <a:gd name="T53" fmla="*/ T52 w 229"/>
                <a:gd name="T54" fmla="+- 0 11849 11849"/>
                <a:gd name="T55" fmla="*/ 11849 h 245"/>
                <a:gd name="T56" fmla="+- 0 10720 10720"/>
                <a:gd name="T57" fmla="*/ T56 w 229"/>
                <a:gd name="T58" fmla="+- 0 11849 11849"/>
                <a:gd name="T59" fmla="*/ 11849 h 245"/>
                <a:gd name="T60" fmla="+- 0 10720 10720"/>
                <a:gd name="T61" fmla="*/ T60 w 229"/>
                <a:gd name="T62" fmla="+- 0 11892 11849"/>
                <a:gd name="T63" fmla="*/ 11892 h 245"/>
                <a:gd name="T64" fmla="+- 0 10834 10720"/>
                <a:gd name="T65" fmla="*/ T64 w 229"/>
                <a:gd name="T66" fmla="+- 0 11892 11849"/>
                <a:gd name="T67" fmla="*/ 11892 h 245"/>
                <a:gd name="T68" fmla="+- 0 10851 10720"/>
                <a:gd name="T69" fmla="*/ T68 w 229"/>
                <a:gd name="T70" fmla="+- 0 11891 11849"/>
                <a:gd name="T71" fmla="*/ 11891 h 245"/>
                <a:gd name="T72" fmla="+- 0 10873 10720"/>
                <a:gd name="T73" fmla="*/ T72 w 229"/>
                <a:gd name="T74" fmla="+- 0 11890 11849"/>
                <a:gd name="T75" fmla="*/ 11890 h 245"/>
                <a:gd name="T76" fmla="+- 0 10900 10720"/>
                <a:gd name="T77" fmla="*/ T76 w 229"/>
                <a:gd name="T78" fmla="+- 0 11889 11849"/>
                <a:gd name="T79" fmla="*/ 11889 h 245"/>
                <a:gd name="T80" fmla="+- 0 10900 10720"/>
                <a:gd name="T81" fmla="*/ T80 w 229"/>
                <a:gd name="T82" fmla="+- 0 11890 11849"/>
                <a:gd name="T83" fmla="*/ 11890 h 245"/>
                <a:gd name="T84" fmla="+- 0 10720 10720"/>
                <a:gd name="T85" fmla="*/ T84 w 229"/>
                <a:gd name="T86" fmla="+- 0 11945 11849"/>
                <a:gd name="T87" fmla="*/ 11945 h 245"/>
                <a:gd name="T88" fmla="+- 0 10720 10720"/>
                <a:gd name="T89" fmla="*/ T88 w 229"/>
                <a:gd name="T90" fmla="+- 0 11990 11849"/>
                <a:gd name="T91" fmla="*/ 11990 h 245"/>
                <a:gd name="T92" fmla="+- 0 10899 10720"/>
                <a:gd name="T93" fmla="*/ T92 w 229"/>
                <a:gd name="T94" fmla="+- 0 12049 11849"/>
                <a:gd name="T95" fmla="*/ 12049 h 2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29" h="245">
                  <a:moveTo>
                    <a:pt x="179" y="200"/>
                  </a:moveTo>
                  <a:lnTo>
                    <a:pt x="179" y="201"/>
                  </a:lnTo>
                  <a:lnTo>
                    <a:pt x="160" y="200"/>
                  </a:lnTo>
                  <a:lnTo>
                    <a:pt x="138" y="200"/>
                  </a:lnTo>
                  <a:lnTo>
                    <a:pt x="126" y="199"/>
                  </a:lnTo>
                  <a:lnTo>
                    <a:pt x="114" y="199"/>
                  </a:lnTo>
                  <a:lnTo>
                    <a:pt x="0" y="199"/>
                  </a:lnTo>
                  <a:lnTo>
                    <a:pt x="0" y="244"/>
                  </a:lnTo>
                  <a:lnTo>
                    <a:pt x="229" y="244"/>
                  </a:lnTo>
                  <a:lnTo>
                    <a:pt x="229" y="178"/>
                  </a:lnTo>
                  <a:lnTo>
                    <a:pt x="54" y="121"/>
                  </a:lnTo>
                  <a:lnTo>
                    <a:pt x="54" y="120"/>
                  </a:lnTo>
                  <a:lnTo>
                    <a:pt x="229" y="66"/>
                  </a:lnTo>
                  <a:lnTo>
                    <a:pt x="229" y="0"/>
                  </a:lnTo>
                  <a:lnTo>
                    <a:pt x="0" y="0"/>
                  </a:lnTo>
                  <a:lnTo>
                    <a:pt x="0" y="43"/>
                  </a:lnTo>
                  <a:lnTo>
                    <a:pt x="114" y="43"/>
                  </a:lnTo>
                  <a:lnTo>
                    <a:pt x="131" y="42"/>
                  </a:lnTo>
                  <a:lnTo>
                    <a:pt x="153" y="41"/>
                  </a:lnTo>
                  <a:lnTo>
                    <a:pt x="180" y="40"/>
                  </a:lnTo>
                  <a:lnTo>
                    <a:pt x="180" y="41"/>
                  </a:lnTo>
                  <a:lnTo>
                    <a:pt x="0" y="96"/>
                  </a:lnTo>
                  <a:lnTo>
                    <a:pt x="0" y="141"/>
                  </a:lnTo>
                  <a:lnTo>
                    <a:pt x="179" y="20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2"/>
            <p:cNvSpPr>
              <a:spLocks/>
            </p:cNvSpPr>
            <p:nvPr/>
          </p:nvSpPr>
          <p:spPr bwMode="auto">
            <a:xfrm>
              <a:off x="10720" y="12151"/>
              <a:ext cx="229" cy="245"/>
            </a:xfrm>
            <a:custGeom>
              <a:avLst/>
              <a:gdLst>
                <a:gd name="T0" fmla="+- 0 10899 10720"/>
                <a:gd name="T1" fmla="*/ T0 w 229"/>
                <a:gd name="T2" fmla="+- 0 12351 12151"/>
                <a:gd name="T3" fmla="*/ 12351 h 245"/>
                <a:gd name="T4" fmla="+- 0 10899 10720"/>
                <a:gd name="T5" fmla="*/ T4 w 229"/>
                <a:gd name="T6" fmla="+- 0 12352 12151"/>
                <a:gd name="T7" fmla="*/ 12352 h 245"/>
                <a:gd name="T8" fmla="+- 0 10880 10720"/>
                <a:gd name="T9" fmla="*/ T8 w 229"/>
                <a:gd name="T10" fmla="+- 0 12352 12151"/>
                <a:gd name="T11" fmla="*/ 12352 h 245"/>
                <a:gd name="T12" fmla="+- 0 10858 10720"/>
                <a:gd name="T13" fmla="*/ T12 w 229"/>
                <a:gd name="T14" fmla="+- 0 12351 12151"/>
                <a:gd name="T15" fmla="*/ 12351 h 245"/>
                <a:gd name="T16" fmla="+- 0 10846 10720"/>
                <a:gd name="T17" fmla="*/ T16 w 229"/>
                <a:gd name="T18" fmla="+- 0 12350 12151"/>
                <a:gd name="T19" fmla="*/ 12350 h 245"/>
                <a:gd name="T20" fmla="+- 0 10834 10720"/>
                <a:gd name="T21" fmla="*/ T20 w 229"/>
                <a:gd name="T22" fmla="+- 0 12350 12151"/>
                <a:gd name="T23" fmla="*/ 12350 h 245"/>
                <a:gd name="T24" fmla="+- 0 10720 10720"/>
                <a:gd name="T25" fmla="*/ T24 w 229"/>
                <a:gd name="T26" fmla="+- 0 12350 12151"/>
                <a:gd name="T27" fmla="*/ 12350 h 245"/>
                <a:gd name="T28" fmla="+- 0 10720 10720"/>
                <a:gd name="T29" fmla="*/ T28 w 229"/>
                <a:gd name="T30" fmla="+- 0 12395 12151"/>
                <a:gd name="T31" fmla="*/ 12395 h 245"/>
                <a:gd name="T32" fmla="+- 0 10949 10720"/>
                <a:gd name="T33" fmla="*/ T32 w 229"/>
                <a:gd name="T34" fmla="+- 0 12395 12151"/>
                <a:gd name="T35" fmla="*/ 12395 h 245"/>
                <a:gd name="T36" fmla="+- 0 10949 10720"/>
                <a:gd name="T37" fmla="*/ T36 w 229"/>
                <a:gd name="T38" fmla="+- 0 12329 12151"/>
                <a:gd name="T39" fmla="*/ 12329 h 245"/>
                <a:gd name="T40" fmla="+- 0 10774 10720"/>
                <a:gd name="T41" fmla="*/ T40 w 229"/>
                <a:gd name="T42" fmla="+- 0 12272 12151"/>
                <a:gd name="T43" fmla="*/ 12272 h 245"/>
                <a:gd name="T44" fmla="+- 0 10774 10720"/>
                <a:gd name="T45" fmla="*/ T44 w 229"/>
                <a:gd name="T46" fmla="+- 0 12271 12151"/>
                <a:gd name="T47" fmla="*/ 12271 h 245"/>
                <a:gd name="T48" fmla="+- 0 10949 10720"/>
                <a:gd name="T49" fmla="*/ T48 w 229"/>
                <a:gd name="T50" fmla="+- 0 12217 12151"/>
                <a:gd name="T51" fmla="*/ 12217 h 245"/>
                <a:gd name="T52" fmla="+- 0 10949 10720"/>
                <a:gd name="T53" fmla="*/ T52 w 229"/>
                <a:gd name="T54" fmla="+- 0 12151 12151"/>
                <a:gd name="T55" fmla="*/ 12151 h 245"/>
                <a:gd name="T56" fmla="+- 0 10720 10720"/>
                <a:gd name="T57" fmla="*/ T56 w 229"/>
                <a:gd name="T58" fmla="+- 0 12151 12151"/>
                <a:gd name="T59" fmla="*/ 12151 h 245"/>
                <a:gd name="T60" fmla="+- 0 10720 10720"/>
                <a:gd name="T61" fmla="*/ T60 w 229"/>
                <a:gd name="T62" fmla="+- 0 12194 12151"/>
                <a:gd name="T63" fmla="*/ 12194 h 245"/>
                <a:gd name="T64" fmla="+- 0 10834 10720"/>
                <a:gd name="T65" fmla="*/ T64 w 229"/>
                <a:gd name="T66" fmla="+- 0 12194 12151"/>
                <a:gd name="T67" fmla="*/ 12194 h 245"/>
                <a:gd name="T68" fmla="+- 0 10851 10720"/>
                <a:gd name="T69" fmla="*/ T68 w 229"/>
                <a:gd name="T70" fmla="+- 0 12193 12151"/>
                <a:gd name="T71" fmla="*/ 12193 h 245"/>
                <a:gd name="T72" fmla="+- 0 10873 10720"/>
                <a:gd name="T73" fmla="*/ T72 w 229"/>
                <a:gd name="T74" fmla="+- 0 12193 12151"/>
                <a:gd name="T75" fmla="*/ 12193 h 245"/>
                <a:gd name="T76" fmla="+- 0 10900 10720"/>
                <a:gd name="T77" fmla="*/ T76 w 229"/>
                <a:gd name="T78" fmla="+- 0 12191 12151"/>
                <a:gd name="T79" fmla="*/ 12191 h 245"/>
                <a:gd name="T80" fmla="+- 0 10900 10720"/>
                <a:gd name="T81" fmla="*/ T80 w 229"/>
                <a:gd name="T82" fmla="+- 0 12193 12151"/>
                <a:gd name="T83" fmla="*/ 12193 h 245"/>
                <a:gd name="T84" fmla="+- 0 10720 10720"/>
                <a:gd name="T85" fmla="*/ T84 w 229"/>
                <a:gd name="T86" fmla="+- 0 12248 12151"/>
                <a:gd name="T87" fmla="*/ 12248 h 245"/>
                <a:gd name="T88" fmla="+- 0 10720 10720"/>
                <a:gd name="T89" fmla="*/ T88 w 229"/>
                <a:gd name="T90" fmla="+- 0 12292 12151"/>
                <a:gd name="T91" fmla="*/ 12292 h 245"/>
                <a:gd name="T92" fmla="+- 0 10899 10720"/>
                <a:gd name="T93" fmla="*/ T92 w 229"/>
                <a:gd name="T94" fmla="+- 0 12351 12151"/>
                <a:gd name="T95" fmla="*/ 12351 h 24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229" h="245">
                  <a:moveTo>
                    <a:pt x="179" y="200"/>
                  </a:moveTo>
                  <a:lnTo>
                    <a:pt x="179" y="201"/>
                  </a:lnTo>
                  <a:lnTo>
                    <a:pt x="160" y="201"/>
                  </a:lnTo>
                  <a:lnTo>
                    <a:pt x="138" y="200"/>
                  </a:lnTo>
                  <a:lnTo>
                    <a:pt x="126" y="199"/>
                  </a:lnTo>
                  <a:lnTo>
                    <a:pt x="114" y="199"/>
                  </a:lnTo>
                  <a:lnTo>
                    <a:pt x="0" y="199"/>
                  </a:lnTo>
                  <a:lnTo>
                    <a:pt x="0" y="244"/>
                  </a:lnTo>
                  <a:lnTo>
                    <a:pt x="229" y="244"/>
                  </a:lnTo>
                  <a:lnTo>
                    <a:pt x="229" y="178"/>
                  </a:lnTo>
                  <a:lnTo>
                    <a:pt x="54" y="121"/>
                  </a:lnTo>
                  <a:lnTo>
                    <a:pt x="54" y="120"/>
                  </a:lnTo>
                  <a:lnTo>
                    <a:pt x="229" y="66"/>
                  </a:lnTo>
                  <a:lnTo>
                    <a:pt x="229" y="0"/>
                  </a:lnTo>
                  <a:lnTo>
                    <a:pt x="0" y="0"/>
                  </a:lnTo>
                  <a:lnTo>
                    <a:pt x="0" y="43"/>
                  </a:lnTo>
                  <a:lnTo>
                    <a:pt x="114" y="43"/>
                  </a:lnTo>
                  <a:lnTo>
                    <a:pt x="131" y="42"/>
                  </a:lnTo>
                  <a:lnTo>
                    <a:pt x="153" y="42"/>
                  </a:lnTo>
                  <a:lnTo>
                    <a:pt x="180" y="40"/>
                  </a:lnTo>
                  <a:lnTo>
                    <a:pt x="180" y="42"/>
                  </a:lnTo>
                  <a:lnTo>
                    <a:pt x="0" y="97"/>
                  </a:lnTo>
                  <a:lnTo>
                    <a:pt x="0" y="141"/>
                  </a:lnTo>
                  <a:lnTo>
                    <a:pt x="179" y="20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3"/>
            <p:cNvSpPr>
              <a:spLocks/>
            </p:cNvSpPr>
            <p:nvPr/>
          </p:nvSpPr>
          <p:spPr bwMode="auto">
            <a:xfrm>
              <a:off x="10717" y="12451"/>
              <a:ext cx="232" cy="188"/>
            </a:xfrm>
            <a:custGeom>
              <a:avLst/>
              <a:gdLst>
                <a:gd name="T0" fmla="+- 0 10949 10717"/>
                <a:gd name="T1" fmla="*/ T0 w 232"/>
                <a:gd name="T2" fmla="+- 0 12591 12451"/>
                <a:gd name="T3" fmla="*/ 12591 h 188"/>
                <a:gd name="T4" fmla="+- 0 10809 10717"/>
                <a:gd name="T5" fmla="*/ T4 w 232"/>
                <a:gd name="T6" fmla="+- 0 12591 12451"/>
                <a:gd name="T7" fmla="*/ 12591 h 188"/>
                <a:gd name="T8" fmla="+- 0 10786 10717"/>
                <a:gd name="T9" fmla="*/ T8 w 232"/>
                <a:gd name="T10" fmla="+- 0 12588 12451"/>
                <a:gd name="T11" fmla="*/ 12588 h 188"/>
                <a:gd name="T12" fmla="+- 0 10770 10717"/>
                <a:gd name="T13" fmla="*/ T12 w 232"/>
                <a:gd name="T14" fmla="+- 0 12580 12451"/>
                <a:gd name="T15" fmla="*/ 12580 h 188"/>
                <a:gd name="T16" fmla="+- 0 10762 10717"/>
                <a:gd name="T17" fmla="*/ T16 w 232"/>
                <a:gd name="T18" fmla="+- 0 12573 12451"/>
                <a:gd name="T19" fmla="*/ 12573 h 188"/>
                <a:gd name="T20" fmla="+- 0 10758 10717"/>
                <a:gd name="T21" fmla="*/ T20 w 232"/>
                <a:gd name="T22" fmla="+- 0 12561 12451"/>
                <a:gd name="T23" fmla="*/ 12561 h 188"/>
                <a:gd name="T24" fmla="+- 0 10758 10717"/>
                <a:gd name="T25" fmla="*/ T24 w 232"/>
                <a:gd name="T26" fmla="+- 0 12529 12451"/>
                <a:gd name="T27" fmla="*/ 12529 h 188"/>
                <a:gd name="T28" fmla="+- 0 10762 10717"/>
                <a:gd name="T29" fmla="*/ T28 w 232"/>
                <a:gd name="T30" fmla="+- 0 12517 12451"/>
                <a:gd name="T31" fmla="*/ 12517 h 188"/>
                <a:gd name="T32" fmla="+- 0 10770 10717"/>
                <a:gd name="T33" fmla="*/ T32 w 232"/>
                <a:gd name="T34" fmla="+- 0 12510 12451"/>
                <a:gd name="T35" fmla="*/ 12510 h 188"/>
                <a:gd name="T36" fmla="+- 0 10786 10717"/>
                <a:gd name="T37" fmla="*/ T36 w 232"/>
                <a:gd name="T38" fmla="+- 0 12502 12451"/>
                <a:gd name="T39" fmla="*/ 12502 h 188"/>
                <a:gd name="T40" fmla="+- 0 10809 10717"/>
                <a:gd name="T41" fmla="*/ T40 w 232"/>
                <a:gd name="T42" fmla="+- 0 12500 12451"/>
                <a:gd name="T43" fmla="*/ 12500 h 188"/>
                <a:gd name="T44" fmla="+- 0 10949 10717"/>
                <a:gd name="T45" fmla="*/ T44 w 232"/>
                <a:gd name="T46" fmla="+- 0 12500 12451"/>
                <a:gd name="T47" fmla="*/ 12500 h 188"/>
                <a:gd name="T48" fmla="+- 0 10949 10717"/>
                <a:gd name="T49" fmla="*/ T48 w 232"/>
                <a:gd name="T50" fmla="+- 0 12451 12451"/>
                <a:gd name="T51" fmla="*/ 12451 h 188"/>
                <a:gd name="T52" fmla="+- 0 10802 10717"/>
                <a:gd name="T53" fmla="*/ T52 w 232"/>
                <a:gd name="T54" fmla="+- 0 12451 12451"/>
                <a:gd name="T55" fmla="*/ 12451 h 188"/>
                <a:gd name="T56" fmla="+- 0 10794 10717"/>
                <a:gd name="T57" fmla="*/ T56 w 232"/>
                <a:gd name="T58" fmla="+- 0 12452 12451"/>
                <a:gd name="T59" fmla="*/ 12452 h 188"/>
                <a:gd name="T60" fmla="+- 0 10773 10717"/>
                <a:gd name="T61" fmla="*/ T60 w 232"/>
                <a:gd name="T62" fmla="+- 0 12455 12451"/>
                <a:gd name="T63" fmla="*/ 12455 h 188"/>
                <a:gd name="T64" fmla="+- 0 10755 10717"/>
                <a:gd name="T65" fmla="*/ T64 w 232"/>
                <a:gd name="T66" fmla="+- 0 12463 12451"/>
                <a:gd name="T67" fmla="*/ 12463 h 188"/>
                <a:gd name="T68" fmla="+- 0 10740 10717"/>
                <a:gd name="T69" fmla="*/ T68 w 232"/>
                <a:gd name="T70" fmla="+- 0 12476 12451"/>
                <a:gd name="T71" fmla="*/ 12476 h 188"/>
                <a:gd name="T72" fmla="+- 0 10733 10717"/>
                <a:gd name="T73" fmla="*/ T72 w 232"/>
                <a:gd name="T74" fmla="+- 0 12485 12451"/>
                <a:gd name="T75" fmla="*/ 12485 h 188"/>
                <a:gd name="T76" fmla="+- 0 10724 10717"/>
                <a:gd name="T77" fmla="*/ T76 w 232"/>
                <a:gd name="T78" fmla="+- 0 12501 12451"/>
                <a:gd name="T79" fmla="*/ 12501 h 188"/>
                <a:gd name="T80" fmla="+- 0 10719 10717"/>
                <a:gd name="T81" fmla="*/ T80 w 232"/>
                <a:gd name="T82" fmla="+- 0 12521 12451"/>
                <a:gd name="T83" fmla="*/ 12521 h 188"/>
                <a:gd name="T84" fmla="+- 0 10717 10717"/>
                <a:gd name="T85" fmla="*/ T84 w 232"/>
                <a:gd name="T86" fmla="+- 0 12544 12451"/>
                <a:gd name="T87" fmla="*/ 12544 h 188"/>
                <a:gd name="T88" fmla="+- 0 10718 10717"/>
                <a:gd name="T89" fmla="*/ T88 w 232"/>
                <a:gd name="T90" fmla="+- 0 12557 12451"/>
                <a:gd name="T91" fmla="*/ 12557 h 188"/>
                <a:gd name="T92" fmla="+- 0 10721 10717"/>
                <a:gd name="T93" fmla="*/ T92 w 232"/>
                <a:gd name="T94" fmla="+- 0 12577 12451"/>
                <a:gd name="T95" fmla="*/ 12577 h 188"/>
                <a:gd name="T96" fmla="+- 0 10727 10717"/>
                <a:gd name="T97" fmla="*/ T96 w 232"/>
                <a:gd name="T98" fmla="+- 0 12595 12451"/>
                <a:gd name="T99" fmla="*/ 12595 h 188"/>
                <a:gd name="T100" fmla="+- 0 10741 10717"/>
                <a:gd name="T101" fmla="*/ T100 w 232"/>
                <a:gd name="T102" fmla="+- 0 12615 12451"/>
                <a:gd name="T103" fmla="*/ 12615 h 188"/>
                <a:gd name="T104" fmla="+- 0 10757 10717"/>
                <a:gd name="T105" fmla="*/ T104 w 232"/>
                <a:gd name="T106" fmla="+- 0 12628 12451"/>
                <a:gd name="T107" fmla="*/ 12628 h 188"/>
                <a:gd name="T108" fmla="+- 0 10780 10717"/>
                <a:gd name="T109" fmla="*/ T108 w 232"/>
                <a:gd name="T110" fmla="+- 0 12637 12451"/>
                <a:gd name="T111" fmla="*/ 12637 h 188"/>
                <a:gd name="T112" fmla="+- 0 10801 10717"/>
                <a:gd name="T113" fmla="*/ T112 w 232"/>
                <a:gd name="T114" fmla="+- 0 12639 12451"/>
                <a:gd name="T115" fmla="*/ 12639 h 188"/>
                <a:gd name="T116" fmla="+- 0 10949 10717"/>
                <a:gd name="T117" fmla="*/ T116 w 232"/>
                <a:gd name="T118" fmla="+- 0 12639 12451"/>
                <a:gd name="T119" fmla="*/ 12639 h 188"/>
                <a:gd name="T120" fmla="+- 0 10949 10717"/>
                <a:gd name="T121" fmla="*/ T120 w 232"/>
                <a:gd name="T122" fmla="+- 0 12591 12451"/>
                <a:gd name="T123" fmla="*/ 12591 h 18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232" h="188">
                  <a:moveTo>
                    <a:pt x="232" y="140"/>
                  </a:moveTo>
                  <a:lnTo>
                    <a:pt x="92" y="140"/>
                  </a:lnTo>
                  <a:lnTo>
                    <a:pt x="69" y="137"/>
                  </a:lnTo>
                  <a:lnTo>
                    <a:pt x="53" y="129"/>
                  </a:lnTo>
                  <a:lnTo>
                    <a:pt x="45" y="122"/>
                  </a:lnTo>
                  <a:lnTo>
                    <a:pt x="41" y="110"/>
                  </a:lnTo>
                  <a:lnTo>
                    <a:pt x="41" y="78"/>
                  </a:lnTo>
                  <a:lnTo>
                    <a:pt x="45" y="66"/>
                  </a:lnTo>
                  <a:lnTo>
                    <a:pt x="53" y="59"/>
                  </a:lnTo>
                  <a:lnTo>
                    <a:pt x="69" y="51"/>
                  </a:lnTo>
                  <a:lnTo>
                    <a:pt x="92" y="49"/>
                  </a:lnTo>
                  <a:lnTo>
                    <a:pt x="232" y="49"/>
                  </a:lnTo>
                  <a:lnTo>
                    <a:pt x="232" y="0"/>
                  </a:lnTo>
                  <a:lnTo>
                    <a:pt x="85" y="0"/>
                  </a:lnTo>
                  <a:lnTo>
                    <a:pt x="77" y="1"/>
                  </a:lnTo>
                  <a:lnTo>
                    <a:pt x="56" y="4"/>
                  </a:lnTo>
                  <a:lnTo>
                    <a:pt x="38" y="12"/>
                  </a:lnTo>
                  <a:lnTo>
                    <a:pt x="23" y="25"/>
                  </a:lnTo>
                  <a:lnTo>
                    <a:pt x="16" y="34"/>
                  </a:lnTo>
                  <a:lnTo>
                    <a:pt x="7" y="50"/>
                  </a:lnTo>
                  <a:lnTo>
                    <a:pt x="2" y="70"/>
                  </a:lnTo>
                  <a:lnTo>
                    <a:pt x="0" y="93"/>
                  </a:lnTo>
                  <a:lnTo>
                    <a:pt x="1" y="106"/>
                  </a:lnTo>
                  <a:lnTo>
                    <a:pt x="4" y="126"/>
                  </a:lnTo>
                  <a:lnTo>
                    <a:pt x="10" y="144"/>
                  </a:lnTo>
                  <a:lnTo>
                    <a:pt x="24" y="164"/>
                  </a:lnTo>
                  <a:lnTo>
                    <a:pt x="40" y="177"/>
                  </a:lnTo>
                  <a:lnTo>
                    <a:pt x="63" y="186"/>
                  </a:lnTo>
                  <a:lnTo>
                    <a:pt x="84" y="188"/>
                  </a:lnTo>
                  <a:lnTo>
                    <a:pt x="232" y="188"/>
                  </a:lnTo>
                  <a:lnTo>
                    <a:pt x="232" y="14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04"/>
            <p:cNvSpPr>
              <a:spLocks/>
            </p:cNvSpPr>
            <p:nvPr/>
          </p:nvSpPr>
          <p:spPr bwMode="auto">
            <a:xfrm>
              <a:off x="10720" y="12695"/>
              <a:ext cx="229" cy="203"/>
            </a:xfrm>
            <a:custGeom>
              <a:avLst/>
              <a:gdLst>
                <a:gd name="T0" fmla="+- 0 10949 10720"/>
                <a:gd name="T1" fmla="*/ T0 w 229"/>
                <a:gd name="T2" fmla="+- 0 12695 12695"/>
                <a:gd name="T3" fmla="*/ 12695 h 203"/>
                <a:gd name="T4" fmla="+- 0 10720 10720"/>
                <a:gd name="T5" fmla="*/ T4 w 229"/>
                <a:gd name="T6" fmla="+- 0 12695 12695"/>
                <a:gd name="T7" fmla="*/ 12695 h 203"/>
                <a:gd name="T8" fmla="+- 0 10720 10720"/>
                <a:gd name="T9" fmla="*/ T8 w 229"/>
                <a:gd name="T10" fmla="+- 0 12739 12695"/>
                <a:gd name="T11" fmla="*/ 12739 h 203"/>
                <a:gd name="T12" fmla="+- 0 10831 10720"/>
                <a:gd name="T13" fmla="*/ T12 w 229"/>
                <a:gd name="T14" fmla="+- 0 12739 12695"/>
                <a:gd name="T15" fmla="*/ 12739 h 203"/>
                <a:gd name="T16" fmla="+- 0 10847 10720"/>
                <a:gd name="T17" fmla="*/ T16 w 229"/>
                <a:gd name="T18" fmla="+- 0 12738 12695"/>
                <a:gd name="T19" fmla="*/ 12738 h 203"/>
                <a:gd name="T20" fmla="+- 0 10868 10720"/>
                <a:gd name="T21" fmla="*/ T20 w 229"/>
                <a:gd name="T22" fmla="+- 0 12737 12695"/>
                <a:gd name="T23" fmla="*/ 12737 h 203"/>
                <a:gd name="T24" fmla="+- 0 10893 10720"/>
                <a:gd name="T25" fmla="*/ T24 w 229"/>
                <a:gd name="T26" fmla="+- 0 12736 12695"/>
                <a:gd name="T27" fmla="*/ 12736 h 203"/>
                <a:gd name="T28" fmla="+- 0 10893 10720"/>
                <a:gd name="T29" fmla="*/ T28 w 229"/>
                <a:gd name="T30" fmla="+- 0 12737 12695"/>
                <a:gd name="T31" fmla="*/ 12737 h 203"/>
                <a:gd name="T32" fmla="+- 0 10720 10720"/>
                <a:gd name="T33" fmla="*/ T32 w 229"/>
                <a:gd name="T34" fmla="+- 0 12837 12695"/>
                <a:gd name="T35" fmla="*/ 12837 h 203"/>
                <a:gd name="T36" fmla="+- 0 10720 10720"/>
                <a:gd name="T37" fmla="*/ T36 w 229"/>
                <a:gd name="T38" fmla="+- 0 12898 12695"/>
                <a:gd name="T39" fmla="*/ 12898 h 203"/>
                <a:gd name="T40" fmla="+- 0 10949 10720"/>
                <a:gd name="T41" fmla="*/ T40 w 229"/>
                <a:gd name="T42" fmla="+- 0 12898 12695"/>
                <a:gd name="T43" fmla="*/ 12898 h 203"/>
                <a:gd name="T44" fmla="+- 0 10949 10720"/>
                <a:gd name="T45" fmla="*/ T44 w 229"/>
                <a:gd name="T46" fmla="+- 0 12855 12695"/>
                <a:gd name="T47" fmla="*/ 12855 h 203"/>
                <a:gd name="T48" fmla="+- 0 10839 10720"/>
                <a:gd name="T49" fmla="*/ T48 w 229"/>
                <a:gd name="T50" fmla="+- 0 12855 12695"/>
                <a:gd name="T51" fmla="*/ 12855 h 203"/>
                <a:gd name="T52" fmla="+- 0 10824 10720"/>
                <a:gd name="T53" fmla="*/ T52 w 229"/>
                <a:gd name="T54" fmla="+- 0 12855 12695"/>
                <a:gd name="T55" fmla="*/ 12855 h 203"/>
                <a:gd name="T56" fmla="+- 0 10803 10720"/>
                <a:gd name="T57" fmla="*/ T56 w 229"/>
                <a:gd name="T58" fmla="+- 0 12856 12695"/>
                <a:gd name="T59" fmla="*/ 12856 h 203"/>
                <a:gd name="T60" fmla="+- 0 10778 10720"/>
                <a:gd name="T61" fmla="*/ T60 w 229"/>
                <a:gd name="T62" fmla="+- 0 12857 12695"/>
                <a:gd name="T63" fmla="*/ 12857 h 203"/>
                <a:gd name="T64" fmla="+- 0 10778 10720"/>
                <a:gd name="T65" fmla="*/ T64 w 229"/>
                <a:gd name="T66" fmla="+- 0 12856 12695"/>
                <a:gd name="T67" fmla="*/ 12856 h 203"/>
                <a:gd name="T68" fmla="+- 0 10949 10720"/>
                <a:gd name="T69" fmla="*/ T68 w 229"/>
                <a:gd name="T70" fmla="+- 0 12756 12695"/>
                <a:gd name="T71" fmla="*/ 12756 h 203"/>
                <a:gd name="T72" fmla="+- 0 10949 10720"/>
                <a:gd name="T73" fmla="*/ T72 w 229"/>
                <a:gd name="T74" fmla="+- 0 12695 12695"/>
                <a:gd name="T75" fmla="*/ 12695 h 2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229" h="203">
                  <a:moveTo>
                    <a:pt x="229" y="0"/>
                  </a:moveTo>
                  <a:lnTo>
                    <a:pt x="0" y="0"/>
                  </a:lnTo>
                  <a:lnTo>
                    <a:pt x="0" y="44"/>
                  </a:lnTo>
                  <a:lnTo>
                    <a:pt x="111" y="44"/>
                  </a:lnTo>
                  <a:lnTo>
                    <a:pt x="127" y="43"/>
                  </a:lnTo>
                  <a:lnTo>
                    <a:pt x="148" y="42"/>
                  </a:lnTo>
                  <a:lnTo>
                    <a:pt x="173" y="41"/>
                  </a:lnTo>
                  <a:lnTo>
                    <a:pt x="173" y="42"/>
                  </a:lnTo>
                  <a:lnTo>
                    <a:pt x="0" y="142"/>
                  </a:lnTo>
                  <a:lnTo>
                    <a:pt x="0" y="203"/>
                  </a:lnTo>
                  <a:lnTo>
                    <a:pt x="229" y="203"/>
                  </a:lnTo>
                  <a:lnTo>
                    <a:pt x="229" y="160"/>
                  </a:lnTo>
                  <a:lnTo>
                    <a:pt x="119" y="160"/>
                  </a:lnTo>
                  <a:lnTo>
                    <a:pt x="104" y="160"/>
                  </a:lnTo>
                  <a:lnTo>
                    <a:pt x="83" y="161"/>
                  </a:lnTo>
                  <a:lnTo>
                    <a:pt x="58" y="162"/>
                  </a:lnTo>
                  <a:lnTo>
                    <a:pt x="58" y="161"/>
                  </a:lnTo>
                  <a:lnTo>
                    <a:pt x="229" y="61"/>
                  </a:lnTo>
                  <a:lnTo>
                    <a:pt x="229"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5"/>
            <p:cNvSpPr>
              <a:spLocks/>
            </p:cNvSpPr>
            <p:nvPr/>
          </p:nvSpPr>
          <p:spPr bwMode="auto">
            <a:xfrm>
              <a:off x="10720" y="12980"/>
              <a:ext cx="229" cy="0"/>
            </a:xfrm>
            <a:custGeom>
              <a:avLst/>
              <a:gdLst>
                <a:gd name="T0" fmla="+- 0 10720 10720"/>
                <a:gd name="T1" fmla="*/ T0 w 229"/>
                <a:gd name="T2" fmla="+- 0 10949 10720"/>
                <a:gd name="T3" fmla="*/ T2 w 229"/>
              </a:gdLst>
              <a:ahLst/>
              <a:cxnLst>
                <a:cxn ang="0">
                  <a:pos x="T1" y="0"/>
                </a:cxn>
                <a:cxn ang="0">
                  <a:pos x="T3" y="0"/>
                </a:cxn>
              </a:cxnLst>
              <a:rect l="0" t="0" r="r" b="b"/>
              <a:pathLst>
                <a:path w="229">
                  <a:moveTo>
                    <a:pt x="0" y="0"/>
                  </a:moveTo>
                  <a:lnTo>
                    <a:pt x="229" y="0"/>
                  </a:lnTo>
                </a:path>
              </a:pathLst>
            </a:custGeom>
            <a:noFill/>
            <a:ln w="32080">
              <a:solidFill>
                <a:srgbClr val="FFFAD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106"/>
            <p:cNvSpPr>
              <a:spLocks/>
            </p:cNvSpPr>
            <p:nvPr/>
          </p:nvSpPr>
          <p:spPr bwMode="auto">
            <a:xfrm>
              <a:off x="10720" y="13040"/>
              <a:ext cx="229" cy="173"/>
            </a:xfrm>
            <a:custGeom>
              <a:avLst/>
              <a:gdLst>
                <a:gd name="T0" fmla="+- 0 10949 10720"/>
                <a:gd name="T1" fmla="*/ T0 w 229"/>
                <a:gd name="T2" fmla="+- 0 13040 13040"/>
                <a:gd name="T3" fmla="*/ 13040 h 173"/>
                <a:gd name="T4" fmla="+- 0 10909 10720"/>
                <a:gd name="T5" fmla="*/ T4 w 229"/>
                <a:gd name="T6" fmla="+- 0 13040 13040"/>
                <a:gd name="T7" fmla="*/ 13040 h 173"/>
                <a:gd name="T8" fmla="+- 0 10909 10720"/>
                <a:gd name="T9" fmla="*/ T8 w 229"/>
                <a:gd name="T10" fmla="+- 0 13102 13040"/>
                <a:gd name="T11" fmla="*/ 13102 h 173"/>
                <a:gd name="T12" fmla="+- 0 10720 10720"/>
                <a:gd name="T13" fmla="*/ T12 w 229"/>
                <a:gd name="T14" fmla="+- 0 13102 13040"/>
                <a:gd name="T15" fmla="*/ 13102 h 173"/>
                <a:gd name="T16" fmla="+- 0 10720 10720"/>
                <a:gd name="T17" fmla="*/ T16 w 229"/>
                <a:gd name="T18" fmla="+- 0 13150 13040"/>
                <a:gd name="T19" fmla="*/ 13150 h 173"/>
                <a:gd name="T20" fmla="+- 0 10909 10720"/>
                <a:gd name="T21" fmla="*/ T20 w 229"/>
                <a:gd name="T22" fmla="+- 0 13150 13040"/>
                <a:gd name="T23" fmla="*/ 13150 h 173"/>
                <a:gd name="T24" fmla="+- 0 10909 10720"/>
                <a:gd name="T25" fmla="*/ T24 w 229"/>
                <a:gd name="T26" fmla="+- 0 13212 13040"/>
                <a:gd name="T27" fmla="*/ 13212 h 173"/>
                <a:gd name="T28" fmla="+- 0 10949 10720"/>
                <a:gd name="T29" fmla="*/ T28 w 229"/>
                <a:gd name="T30" fmla="+- 0 13212 13040"/>
                <a:gd name="T31" fmla="*/ 13212 h 173"/>
                <a:gd name="T32" fmla="+- 0 10949 10720"/>
                <a:gd name="T33" fmla="*/ T32 w 229"/>
                <a:gd name="T34" fmla="+- 0 13040 13040"/>
                <a:gd name="T35" fmla="*/ 13040 h 17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29" h="173">
                  <a:moveTo>
                    <a:pt x="229" y="0"/>
                  </a:moveTo>
                  <a:lnTo>
                    <a:pt x="189" y="0"/>
                  </a:lnTo>
                  <a:lnTo>
                    <a:pt x="189" y="62"/>
                  </a:lnTo>
                  <a:lnTo>
                    <a:pt x="0" y="62"/>
                  </a:lnTo>
                  <a:lnTo>
                    <a:pt x="0" y="110"/>
                  </a:lnTo>
                  <a:lnTo>
                    <a:pt x="189" y="110"/>
                  </a:lnTo>
                  <a:lnTo>
                    <a:pt x="189" y="172"/>
                  </a:lnTo>
                  <a:lnTo>
                    <a:pt x="229" y="172"/>
                  </a:lnTo>
                  <a:lnTo>
                    <a:pt x="229"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7"/>
            <p:cNvSpPr>
              <a:spLocks/>
            </p:cNvSpPr>
            <p:nvPr/>
          </p:nvSpPr>
          <p:spPr bwMode="auto">
            <a:xfrm>
              <a:off x="10720" y="13219"/>
              <a:ext cx="229" cy="200"/>
            </a:xfrm>
            <a:custGeom>
              <a:avLst/>
              <a:gdLst>
                <a:gd name="T0" fmla="+- 0 10855 10720"/>
                <a:gd name="T1" fmla="*/ T0 w 229"/>
                <a:gd name="T2" fmla="+- 0 13319 13219"/>
                <a:gd name="T3" fmla="*/ 13319 h 200"/>
                <a:gd name="T4" fmla="+- 0 10949 10720"/>
                <a:gd name="T5" fmla="*/ T4 w 229"/>
                <a:gd name="T6" fmla="+- 0 13271 13219"/>
                <a:gd name="T7" fmla="*/ 13271 h 200"/>
                <a:gd name="T8" fmla="+- 0 10949 10720"/>
                <a:gd name="T9" fmla="*/ T8 w 229"/>
                <a:gd name="T10" fmla="+- 0 13219 13219"/>
                <a:gd name="T11" fmla="*/ 13219 h 200"/>
                <a:gd name="T12" fmla="+- 0 10808 10720"/>
                <a:gd name="T13" fmla="*/ T12 w 229"/>
                <a:gd name="T14" fmla="+- 0 13295 13219"/>
                <a:gd name="T15" fmla="*/ 13295 h 200"/>
                <a:gd name="T16" fmla="+- 0 10720 10720"/>
                <a:gd name="T17" fmla="*/ T16 w 229"/>
                <a:gd name="T18" fmla="+- 0 13295 13219"/>
                <a:gd name="T19" fmla="*/ 13295 h 200"/>
                <a:gd name="T20" fmla="+- 0 10720 10720"/>
                <a:gd name="T21" fmla="*/ T20 w 229"/>
                <a:gd name="T22" fmla="+- 0 13343 13219"/>
                <a:gd name="T23" fmla="*/ 13343 h 200"/>
                <a:gd name="T24" fmla="+- 0 10809 10720"/>
                <a:gd name="T25" fmla="*/ T24 w 229"/>
                <a:gd name="T26" fmla="+- 0 13343 13219"/>
                <a:gd name="T27" fmla="*/ 13343 h 200"/>
                <a:gd name="T28" fmla="+- 0 10949 10720"/>
                <a:gd name="T29" fmla="*/ T28 w 229"/>
                <a:gd name="T30" fmla="+- 0 13419 13219"/>
                <a:gd name="T31" fmla="*/ 13419 h 200"/>
                <a:gd name="T32" fmla="+- 0 10949 10720"/>
                <a:gd name="T33" fmla="*/ T32 w 229"/>
                <a:gd name="T34" fmla="+- 0 13366 13219"/>
                <a:gd name="T35" fmla="*/ 13366 h 200"/>
                <a:gd name="T36" fmla="+- 0 10855 10720"/>
                <a:gd name="T37" fmla="*/ T36 w 229"/>
                <a:gd name="T38" fmla="+- 0 13319 13219"/>
                <a:gd name="T39" fmla="*/ 13319 h 2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29" h="200">
                  <a:moveTo>
                    <a:pt x="135" y="100"/>
                  </a:moveTo>
                  <a:lnTo>
                    <a:pt x="229" y="52"/>
                  </a:lnTo>
                  <a:lnTo>
                    <a:pt x="229" y="0"/>
                  </a:lnTo>
                  <a:lnTo>
                    <a:pt x="88" y="76"/>
                  </a:lnTo>
                  <a:lnTo>
                    <a:pt x="0" y="76"/>
                  </a:lnTo>
                  <a:lnTo>
                    <a:pt x="0" y="124"/>
                  </a:lnTo>
                  <a:lnTo>
                    <a:pt x="89" y="124"/>
                  </a:lnTo>
                  <a:lnTo>
                    <a:pt x="229" y="200"/>
                  </a:lnTo>
                  <a:lnTo>
                    <a:pt x="229" y="147"/>
                  </a:lnTo>
                  <a:lnTo>
                    <a:pt x="135" y="10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8"/>
            <p:cNvSpPr>
              <a:spLocks/>
            </p:cNvSpPr>
            <p:nvPr/>
          </p:nvSpPr>
          <p:spPr bwMode="auto">
            <a:xfrm>
              <a:off x="10720" y="13531"/>
              <a:ext cx="229" cy="141"/>
            </a:xfrm>
            <a:custGeom>
              <a:avLst/>
              <a:gdLst>
                <a:gd name="T0" fmla="+- 0 10720 10720"/>
                <a:gd name="T1" fmla="*/ T0 w 229"/>
                <a:gd name="T2" fmla="+- 0 13531 13531"/>
                <a:gd name="T3" fmla="*/ 13531 h 141"/>
                <a:gd name="T4" fmla="+- 0 10720 10720"/>
                <a:gd name="T5" fmla="*/ T4 w 229"/>
                <a:gd name="T6" fmla="+- 0 13672 13531"/>
                <a:gd name="T7" fmla="*/ 13672 h 141"/>
                <a:gd name="T8" fmla="+- 0 10760 10720"/>
                <a:gd name="T9" fmla="*/ T8 w 229"/>
                <a:gd name="T10" fmla="+- 0 13672 13531"/>
                <a:gd name="T11" fmla="*/ 13672 h 141"/>
                <a:gd name="T12" fmla="+- 0 10760 10720"/>
                <a:gd name="T13" fmla="*/ T12 w 229"/>
                <a:gd name="T14" fmla="+- 0 13579 13531"/>
                <a:gd name="T15" fmla="*/ 13579 h 141"/>
                <a:gd name="T16" fmla="+- 0 10949 10720"/>
                <a:gd name="T17" fmla="*/ T16 w 229"/>
                <a:gd name="T18" fmla="+- 0 13579 13531"/>
                <a:gd name="T19" fmla="*/ 13579 h 141"/>
                <a:gd name="T20" fmla="+- 0 10949 10720"/>
                <a:gd name="T21" fmla="*/ T20 w 229"/>
                <a:gd name="T22" fmla="+- 0 13531 13531"/>
                <a:gd name="T23" fmla="*/ 13531 h 141"/>
                <a:gd name="T24" fmla="+- 0 10720 10720"/>
                <a:gd name="T25" fmla="*/ T24 w 229"/>
                <a:gd name="T26" fmla="+- 0 13531 13531"/>
                <a:gd name="T27" fmla="*/ 13531 h 141"/>
              </a:gdLst>
              <a:ahLst/>
              <a:cxnLst>
                <a:cxn ang="0">
                  <a:pos x="T1" y="T3"/>
                </a:cxn>
                <a:cxn ang="0">
                  <a:pos x="T5" y="T7"/>
                </a:cxn>
                <a:cxn ang="0">
                  <a:pos x="T9" y="T11"/>
                </a:cxn>
                <a:cxn ang="0">
                  <a:pos x="T13" y="T15"/>
                </a:cxn>
                <a:cxn ang="0">
                  <a:pos x="T17" y="T19"/>
                </a:cxn>
                <a:cxn ang="0">
                  <a:pos x="T21" y="T23"/>
                </a:cxn>
                <a:cxn ang="0">
                  <a:pos x="T25" y="T27"/>
                </a:cxn>
              </a:cxnLst>
              <a:rect l="0" t="0" r="r" b="b"/>
              <a:pathLst>
                <a:path w="229" h="141">
                  <a:moveTo>
                    <a:pt x="0" y="0"/>
                  </a:moveTo>
                  <a:lnTo>
                    <a:pt x="0" y="141"/>
                  </a:lnTo>
                  <a:lnTo>
                    <a:pt x="40" y="141"/>
                  </a:lnTo>
                  <a:lnTo>
                    <a:pt x="40" y="48"/>
                  </a:lnTo>
                  <a:lnTo>
                    <a:pt x="229" y="48"/>
                  </a:lnTo>
                  <a:lnTo>
                    <a:pt x="229" y="0"/>
                  </a:lnTo>
                  <a:lnTo>
                    <a:pt x="0"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09"/>
            <p:cNvSpPr>
              <a:spLocks/>
            </p:cNvSpPr>
            <p:nvPr/>
          </p:nvSpPr>
          <p:spPr bwMode="auto">
            <a:xfrm>
              <a:off x="10720" y="13712"/>
              <a:ext cx="229" cy="132"/>
            </a:xfrm>
            <a:custGeom>
              <a:avLst/>
              <a:gdLst>
                <a:gd name="T0" fmla="+- 0 10909 10720"/>
                <a:gd name="T1" fmla="*/ T0 w 229"/>
                <a:gd name="T2" fmla="+- 0 13844 13712"/>
                <a:gd name="T3" fmla="*/ 13844 h 132"/>
                <a:gd name="T4" fmla="+- 0 10949 10720"/>
                <a:gd name="T5" fmla="*/ T4 w 229"/>
                <a:gd name="T6" fmla="+- 0 13844 13712"/>
                <a:gd name="T7" fmla="*/ 13844 h 132"/>
                <a:gd name="T8" fmla="+- 0 10949 10720"/>
                <a:gd name="T9" fmla="*/ T8 w 229"/>
                <a:gd name="T10" fmla="+- 0 13712 13712"/>
                <a:gd name="T11" fmla="*/ 13712 h 132"/>
                <a:gd name="T12" fmla="+- 0 10720 10720"/>
                <a:gd name="T13" fmla="*/ T12 w 229"/>
                <a:gd name="T14" fmla="+- 0 13712 13712"/>
                <a:gd name="T15" fmla="*/ 13712 h 132"/>
                <a:gd name="T16" fmla="+- 0 10720 10720"/>
                <a:gd name="T17" fmla="*/ T16 w 229"/>
                <a:gd name="T18" fmla="+- 0 13844 13712"/>
                <a:gd name="T19" fmla="*/ 13844 h 132"/>
                <a:gd name="T20" fmla="+- 0 10760 10720"/>
                <a:gd name="T21" fmla="*/ T20 w 229"/>
                <a:gd name="T22" fmla="+- 0 13844 13712"/>
                <a:gd name="T23" fmla="*/ 13844 h 132"/>
                <a:gd name="T24" fmla="+- 0 10760 10720"/>
                <a:gd name="T25" fmla="*/ T24 w 229"/>
                <a:gd name="T26" fmla="+- 0 13760 13712"/>
                <a:gd name="T27" fmla="*/ 13760 h 132"/>
                <a:gd name="T28" fmla="+- 0 10819 10720"/>
                <a:gd name="T29" fmla="*/ T28 w 229"/>
                <a:gd name="T30" fmla="+- 0 13760 13712"/>
                <a:gd name="T31" fmla="*/ 13760 h 132"/>
                <a:gd name="T32" fmla="+- 0 10819 10720"/>
                <a:gd name="T33" fmla="*/ T32 w 229"/>
                <a:gd name="T34" fmla="+- 0 13838 13712"/>
                <a:gd name="T35" fmla="*/ 13838 h 132"/>
                <a:gd name="T36" fmla="+- 0 10859 10720"/>
                <a:gd name="T37" fmla="*/ T36 w 229"/>
                <a:gd name="T38" fmla="+- 0 13838 13712"/>
                <a:gd name="T39" fmla="*/ 13838 h 132"/>
                <a:gd name="T40" fmla="+- 0 10859 10720"/>
                <a:gd name="T41" fmla="*/ T40 w 229"/>
                <a:gd name="T42" fmla="+- 0 13760 13712"/>
                <a:gd name="T43" fmla="*/ 13760 h 132"/>
                <a:gd name="T44" fmla="+- 0 10909 10720"/>
                <a:gd name="T45" fmla="*/ T44 w 229"/>
                <a:gd name="T46" fmla="+- 0 13760 13712"/>
                <a:gd name="T47" fmla="*/ 13760 h 132"/>
                <a:gd name="T48" fmla="+- 0 10909 10720"/>
                <a:gd name="T49" fmla="*/ T48 w 229"/>
                <a:gd name="T50" fmla="+- 0 13844 13712"/>
                <a:gd name="T51" fmla="*/ 13844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29" h="132">
                  <a:moveTo>
                    <a:pt x="189" y="132"/>
                  </a:moveTo>
                  <a:lnTo>
                    <a:pt x="229" y="132"/>
                  </a:lnTo>
                  <a:lnTo>
                    <a:pt x="229" y="0"/>
                  </a:lnTo>
                  <a:lnTo>
                    <a:pt x="0" y="0"/>
                  </a:lnTo>
                  <a:lnTo>
                    <a:pt x="0" y="132"/>
                  </a:lnTo>
                  <a:lnTo>
                    <a:pt x="40" y="132"/>
                  </a:lnTo>
                  <a:lnTo>
                    <a:pt x="40" y="48"/>
                  </a:lnTo>
                  <a:lnTo>
                    <a:pt x="99" y="48"/>
                  </a:lnTo>
                  <a:lnTo>
                    <a:pt x="99" y="126"/>
                  </a:lnTo>
                  <a:lnTo>
                    <a:pt x="139" y="126"/>
                  </a:lnTo>
                  <a:lnTo>
                    <a:pt x="139" y="48"/>
                  </a:lnTo>
                  <a:lnTo>
                    <a:pt x="189" y="48"/>
                  </a:lnTo>
                  <a:lnTo>
                    <a:pt x="189" y="132"/>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10"/>
            <p:cNvSpPr>
              <a:spLocks/>
            </p:cNvSpPr>
            <p:nvPr/>
          </p:nvSpPr>
          <p:spPr bwMode="auto">
            <a:xfrm>
              <a:off x="10720" y="13863"/>
              <a:ext cx="229" cy="208"/>
            </a:xfrm>
            <a:custGeom>
              <a:avLst/>
              <a:gdLst>
                <a:gd name="T0" fmla="+- 0 10949 10720"/>
                <a:gd name="T1" fmla="*/ T0 w 229"/>
                <a:gd name="T2" fmla="+- 0 13863 13863"/>
                <a:gd name="T3" fmla="*/ 13863 h 208"/>
                <a:gd name="T4" fmla="+- 0 10720 10720"/>
                <a:gd name="T5" fmla="*/ T4 w 229"/>
                <a:gd name="T6" fmla="+- 0 13940 13863"/>
                <a:gd name="T7" fmla="*/ 13940 h 208"/>
                <a:gd name="T8" fmla="+- 0 10720 10720"/>
                <a:gd name="T9" fmla="*/ T8 w 229"/>
                <a:gd name="T10" fmla="+- 0 13993 13863"/>
                <a:gd name="T11" fmla="*/ 13993 h 208"/>
                <a:gd name="T12" fmla="+- 0 10949 10720"/>
                <a:gd name="T13" fmla="*/ T12 w 229"/>
                <a:gd name="T14" fmla="+- 0 14071 13863"/>
                <a:gd name="T15" fmla="*/ 14071 h 208"/>
                <a:gd name="T16" fmla="+- 0 10949 10720"/>
                <a:gd name="T17" fmla="*/ T16 w 229"/>
                <a:gd name="T18" fmla="+- 0 14022 13863"/>
                <a:gd name="T19" fmla="*/ 14022 h 208"/>
                <a:gd name="T20" fmla="+- 0 10813 10720"/>
                <a:gd name="T21" fmla="*/ T20 w 229"/>
                <a:gd name="T22" fmla="+- 0 13978 13863"/>
                <a:gd name="T23" fmla="*/ 13978 h 208"/>
                <a:gd name="T24" fmla="+- 0 10798 10720"/>
                <a:gd name="T25" fmla="*/ T24 w 229"/>
                <a:gd name="T26" fmla="+- 0 13974 13863"/>
                <a:gd name="T27" fmla="*/ 13974 h 208"/>
                <a:gd name="T28" fmla="+- 0 10777 10720"/>
                <a:gd name="T29" fmla="*/ T28 w 229"/>
                <a:gd name="T30" fmla="+- 0 13969 13863"/>
                <a:gd name="T31" fmla="*/ 13969 h 208"/>
                <a:gd name="T32" fmla="+- 0 10763 10720"/>
                <a:gd name="T33" fmla="*/ T32 w 229"/>
                <a:gd name="T34" fmla="+- 0 13967 13863"/>
                <a:gd name="T35" fmla="*/ 13967 h 208"/>
                <a:gd name="T36" fmla="+- 0 10767 10720"/>
                <a:gd name="T37" fmla="*/ T36 w 229"/>
                <a:gd name="T38" fmla="+- 0 13966 13863"/>
                <a:gd name="T39" fmla="*/ 13966 h 208"/>
                <a:gd name="T40" fmla="+- 0 10774 10720"/>
                <a:gd name="T41" fmla="*/ T40 w 229"/>
                <a:gd name="T42" fmla="+- 0 13965 13863"/>
                <a:gd name="T43" fmla="*/ 13965 h 208"/>
                <a:gd name="T44" fmla="+- 0 10785 10720"/>
                <a:gd name="T45" fmla="*/ T44 w 229"/>
                <a:gd name="T46" fmla="+- 0 13962 13863"/>
                <a:gd name="T47" fmla="*/ 13962 h 208"/>
                <a:gd name="T48" fmla="+- 0 10796 10720"/>
                <a:gd name="T49" fmla="*/ T48 w 229"/>
                <a:gd name="T50" fmla="+- 0 13959 13863"/>
                <a:gd name="T51" fmla="*/ 13959 h 208"/>
                <a:gd name="T52" fmla="+- 0 10805 10720"/>
                <a:gd name="T53" fmla="*/ T52 w 229"/>
                <a:gd name="T54" fmla="+- 0 13957 13863"/>
                <a:gd name="T55" fmla="*/ 13957 h 208"/>
                <a:gd name="T56" fmla="+- 0 10813 10720"/>
                <a:gd name="T57" fmla="*/ T56 w 229"/>
                <a:gd name="T58" fmla="+- 0 13955 13863"/>
                <a:gd name="T59" fmla="*/ 13955 h 208"/>
                <a:gd name="T60" fmla="+- 0 10949 10720"/>
                <a:gd name="T61" fmla="*/ T60 w 229"/>
                <a:gd name="T62" fmla="+- 0 13912 13863"/>
                <a:gd name="T63" fmla="*/ 13912 h 208"/>
                <a:gd name="T64" fmla="+- 0 10949 10720"/>
                <a:gd name="T65" fmla="*/ T64 w 229"/>
                <a:gd name="T66" fmla="+- 0 13863 13863"/>
                <a:gd name="T67" fmla="*/ 13863 h 20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229" h="208">
                  <a:moveTo>
                    <a:pt x="229" y="0"/>
                  </a:moveTo>
                  <a:lnTo>
                    <a:pt x="0" y="77"/>
                  </a:lnTo>
                  <a:lnTo>
                    <a:pt x="0" y="130"/>
                  </a:lnTo>
                  <a:lnTo>
                    <a:pt x="229" y="208"/>
                  </a:lnTo>
                  <a:lnTo>
                    <a:pt x="229" y="159"/>
                  </a:lnTo>
                  <a:lnTo>
                    <a:pt x="93" y="115"/>
                  </a:lnTo>
                  <a:lnTo>
                    <a:pt x="78" y="111"/>
                  </a:lnTo>
                  <a:lnTo>
                    <a:pt x="57" y="106"/>
                  </a:lnTo>
                  <a:lnTo>
                    <a:pt x="43" y="104"/>
                  </a:lnTo>
                  <a:lnTo>
                    <a:pt x="47" y="103"/>
                  </a:lnTo>
                  <a:lnTo>
                    <a:pt x="54" y="102"/>
                  </a:lnTo>
                  <a:lnTo>
                    <a:pt x="65" y="99"/>
                  </a:lnTo>
                  <a:lnTo>
                    <a:pt x="76" y="96"/>
                  </a:lnTo>
                  <a:lnTo>
                    <a:pt x="85" y="94"/>
                  </a:lnTo>
                  <a:lnTo>
                    <a:pt x="93" y="92"/>
                  </a:lnTo>
                  <a:lnTo>
                    <a:pt x="229" y="49"/>
                  </a:lnTo>
                  <a:lnTo>
                    <a:pt x="229"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11"/>
            <p:cNvSpPr>
              <a:spLocks/>
            </p:cNvSpPr>
            <p:nvPr/>
          </p:nvSpPr>
          <p:spPr bwMode="auto">
            <a:xfrm>
              <a:off x="10720" y="14100"/>
              <a:ext cx="229" cy="132"/>
            </a:xfrm>
            <a:custGeom>
              <a:avLst/>
              <a:gdLst>
                <a:gd name="T0" fmla="+- 0 10909 10720"/>
                <a:gd name="T1" fmla="*/ T0 w 229"/>
                <a:gd name="T2" fmla="+- 0 14231 14100"/>
                <a:gd name="T3" fmla="*/ 14231 h 132"/>
                <a:gd name="T4" fmla="+- 0 10949 10720"/>
                <a:gd name="T5" fmla="*/ T4 w 229"/>
                <a:gd name="T6" fmla="+- 0 14231 14100"/>
                <a:gd name="T7" fmla="*/ 14231 h 132"/>
                <a:gd name="T8" fmla="+- 0 10949 10720"/>
                <a:gd name="T9" fmla="*/ T8 w 229"/>
                <a:gd name="T10" fmla="+- 0 14100 14100"/>
                <a:gd name="T11" fmla="*/ 14100 h 132"/>
                <a:gd name="T12" fmla="+- 0 10720 10720"/>
                <a:gd name="T13" fmla="*/ T12 w 229"/>
                <a:gd name="T14" fmla="+- 0 14100 14100"/>
                <a:gd name="T15" fmla="*/ 14100 h 132"/>
                <a:gd name="T16" fmla="+- 0 10720 10720"/>
                <a:gd name="T17" fmla="*/ T16 w 229"/>
                <a:gd name="T18" fmla="+- 0 14231 14100"/>
                <a:gd name="T19" fmla="*/ 14231 h 132"/>
                <a:gd name="T20" fmla="+- 0 10760 10720"/>
                <a:gd name="T21" fmla="*/ T20 w 229"/>
                <a:gd name="T22" fmla="+- 0 14231 14100"/>
                <a:gd name="T23" fmla="*/ 14231 h 132"/>
                <a:gd name="T24" fmla="+- 0 10760 10720"/>
                <a:gd name="T25" fmla="*/ T24 w 229"/>
                <a:gd name="T26" fmla="+- 0 14148 14100"/>
                <a:gd name="T27" fmla="*/ 14148 h 132"/>
                <a:gd name="T28" fmla="+- 0 10819 10720"/>
                <a:gd name="T29" fmla="*/ T28 w 229"/>
                <a:gd name="T30" fmla="+- 0 14148 14100"/>
                <a:gd name="T31" fmla="*/ 14148 h 132"/>
                <a:gd name="T32" fmla="+- 0 10819 10720"/>
                <a:gd name="T33" fmla="*/ T32 w 229"/>
                <a:gd name="T34" fmla="+- 0 14226 14100"/>
                <a:gd name="T35" fmla="*/ 14226 h 132"/>
                <a:gd name="T36" fmla="+- 0 10859 10720"/>
                <a:gd name="T37" fmla="*/ T36 w 229"/>
                <a:gd name="T38" fmla="+- 0 14226 14100"/>
                <a:gd name="T39" fmla="*/ 14226 h 132"/>
                <a:gd name="T40" fmla="+- 0 10859 10720"/>
                <a:gd name="T41" fmla="*/ T40 w 229"/>
                <a:gd name="T42" fmla="+- 0 14148 14100"/>
                <a:gd name="T43" fmla="*/ 14148 h 132"/>
                <a:gd name="T44" fmla="+- 0 10909 10720"/>
                <a:gd name="T45" fmla="*/ T44 w 229"/>
                <a:gd name="T46" fmla="+- 0 14148 14100"/>
                <a:gd name="T47" fmla="*/ 14148 h 132"/>
                <a:gd name="T48" fmla="+- 0 10909 10720"/>
                <a:gd name="T49" fmla="*/ T48 w 229"/>
                <a:gd name="T50" fmla="+- 0 14231 14100"/>
                <a:gd name="T51" fmla="*/ 14231 h 13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29" h="132">
                  <a:moveTo>
                    <a:pt x="189" y="131"/>
                  </a:moveTo>
                  <a:lnTo>
                    <a:pt x="229" y="131"/>
                  </a:lnTo>
                  <a:lnTo>
                    <a:pt x="229" y="0"/>
                  </a:lnTo>
                  <a:lnTo>
                    <a:pt x="0" y="0"/>
                  </a:lnTo>
                  <a:lnTo>
                    <a:pt x="0" y="131"/>
                  </a:lnTo>
                  <a:lnTo>
                    <a:pt x="40" y="131"/>
                  </a:lnTo>
                  <a:lnTo>
                    <a:pt x="40" y="48"/>
                  </a:lnTo>
                  <a:lnTo>
                    <a:pt x="99" y="48"/>
                  </a:lnTo>
                  <a:lnTo>
                    <a:pt x="99" y="126"/>
                  </a:lnTo>
                  <a:lnTo>
                    <a:pt x="139" y="126"/>
                  </a:lnTo>
                  <a:lnTo>
                    <a:pt x="139" y="48"/>
                  </a:lnTo>
                  <a:lnTo>
                    <a:pt x="189" y="48"/>
                  </a:lnTo>
                  <a:lnTo>
                    <a:pt x="189" y="131"/>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12"/>
            <p:cNvSpPr>
              <a:spLocks/>
            </p:cNvSpPr>
            <p:nvPr/>
          </p:nvSpPr>
          <p:spPr bwMode="auto">
            <a:xfrm>
              <a:off x="10720" y="14279"/>
              <a:ext cx="229" cy="141"/>
            </a:xfrm>
            <a:custGeom>
              <a:avLst/>
              <a:gdLst>
                <a:gd name="T0" fmla="+- 0 10720 10720"/>
                <a:gd name="T1" fmla="*/ T0 w 229"/>
                <a:gd name="T2" fmla="+- 0 14279 14279"/>
                <a:gd name="T3" fmla="*/ 14279 h 141"/>
                <a:gd name="T4" fmla="+- 0 10720 10720"/>
                <a:gd name="T5" fmla="*/ T4 w 229"/>
                <a:gd name="T6" fmla="+- 0 14420 14279"/>
                <a:gd name="T7" fmla="*/ 14420 h 141"/>
                <a:gd name="T8" fmla="+- 0 10760 10720"/>
                <a:gd name="T9" fmla="*/ T8 w 229"/>
                <a:gd name="T10" fmla="+- 0 14420 14279"/>
                <a:gd name="T11" fmla="*/ 14420 h 141"/>
                <a:gd name="T12" fmla="+- 0 10760 10720"/>
                <a:gd name="T13" fmla="*/ T12 w 229"/>
                <a:gd name="T14" fmla="+- 0 14328 14279"/>
                <a:gd name="T15" fmla="*/ 14328 h 141"/>
                <a:gd name="T16" fmla="+- 0 10949 10720"/>
                <a:gd name="T17" fmla="*/ T16 w 229"/>
                <a:gd name="T18" fmla="+- 0 14328 14279"/>
                <a:gd name="T19" fmla="*/ 14328 h 141"/>
                <a:gd name="T20" fmla="+- 0 10949 10720"/>
                <a:gd name="T21" fmla="*/ T20 w 229"/>
                <a:gd name="T22" fmla="+- 0 14279 14279"/>
                <a:gd name="T23" fmla="*/ 14279 h 141"/>
                <a:gd name="T24" fmla="+- 0 10720 10720"/>
                <a:gd name="T25" fmla="*/ T24 w 229"/>
                <a:gd name="T26" fmla="+- 0 14279 14279"/>
                <a:gd name="T27" fmla="*/ 14279 h 141"/>
              </a:gdLst>
              <a:ahLst/>
              <a:cxnLst>
                <a:cxn ang="0">
                  <a:pos x="T1" y="T3"/>
                </a:cxn>
                <a:cxn ang="0">
                  <a:pos x="T5" y="T7"/>
                </a:cxn>
                <a:cxn ang="0">
                  <a:pos x="T9" y="T11"/>
                </a:cxn>
                <a:cxn ang="0">
                  <a:pos x="T13" y="T15"/>
                </a:cxn>
                <a:cxn ang="0">
                  <a:pos x="T17" y="T19"/>
                </a:cxn>
                <a:cxn ang="0">
                  <a:pos x="T21" y="T23"/>
                </a:cxn>
                <a:cxn ang="0">
                  <a:pos x="T25" y="T27"/>
                </a:cxn>
              </a:cxnLst>
              <a:rect l="0" t="0" r="r" b="b"/>
              <a:pathLst>
                <a:path w="229" h="141">
                  <a:moveTo>
                    <a:pt x="0" y="0"/>
                  </a:moveTo>
                  <a:lnTo>
                    <a:pt x="0" y="141"/>
                  </a:lnTo>
                  <a:lnTo>
                    <a:pt x="40" y="141"/>
                  </a:lnTo>
                  <a:lnTo>
                    <a:pt x="40" y="49"/>
                  </a:lnTo>
                  <a:lnTo>
                    <a:pt x="229" y="49"/>
                  </a:lnTo>
                  <a:lnTo>
                    <a:pt x="229" y="0"/>
                  </a:lnTo>
                  <a:lnTo>
                    <a:pt x="0" y="0"/>
                  </a:lnTo>
                  <a:close/>
                </a:path>
              </a:pathLst>
            </a:custGeom>
            <a:solidFill>
              <a:srgbClr val="FFFAD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3"/>
            <p:cNvSpPr>
              <a:spLocks/>
            </p:cNvSpPr>
            <p:nvPr/>
          </p:nvSpPr>
          <p:spPr bwMode="auto">
            <a:xfrm>
              <a:off x="3615" y="5955"/>
              <a:ext cx="1016" cy="609"/>
            </a:xfrm>
            <a:custGeom>
              <a:avLst/>
              <a:gdLst>
                <a:gd name="T0" fmla="+- 0 4631 3615"/>
                <a:gd name="T1" fmla="*/ T0 w 1016"/>
                <a:gd name="T2" fmla="+- 0 6260 5955"/>
                <a:gd name="T3" fmla="*/ 6260 h 609"/>
                <a:gd name="T4" fmla="+- 0 4630 3615"/>
                <a:gd name="T5" fmla="*/ T4 w 1016"/>
                <a:gd name="T6" fmla="+- 0 6235 5955"/>
                <a:gd name="T7" fmla="*/ 6235 h 609"/>
                <a:gd name="T8" fmla="+- 0 4627 3615"/>
                <a:gd name="T9" fmla="*/ T8 w 1016"/>
                <a:gd name="T10" fmla="+- 0 6210 5955"/>
                <a:gd name="T11" fmla="*/ 6210 h 609"/>
                <a:gd name="T12" fmla="+- 0 4616 3615"/>
                <a:gd name="T13" fmla="*/ T12 w 1016"/>
                <a:gd name="T14" fmla="+- 0 6163 5955"/>
                <a:gd name="T15" fmla="*/ 6163 h 609"/>
                <a:gd name="T16" fmla="+- 0 4597 3615"/>
                <a:gd name="T17" fmla="*/ T16 w 1016"/>
                <a:gd name="T18" fmla="+- 0 6120 5955"/>
                <a:gd name="T19" fmla="*/ 6120 h 609"/>
                <a:gd name="T20" fmla="+- 0 4572 3615"/>
                <a:gd name="T21" fmla="*/ T20 w 1016"/>
                <a:gd name="T22" fmla="+- 0 6080 5955"/>
                <a:gd name="T23" fmla="*/ 6080 h 609"/>
                <a:gd name="T24" fmla="+- 0 4542 3615"/>
                <a:gd name="T25" fmla="*/ T24 w 1016"/>
                <a:gd name="T26" fmla="+- 0 6044 5955"/>
                <a:gd name="T27" fmla="*/ 6044 h 609"/>
                <a:gd name="T28" fmla="+- 0 4506 3615"/>
                <a:gd name="T29" fmla="*/ T28 w 1016"/>
                <a:gd name="T30" fmla="+- 0 6014 5955"/>
                <a:gd name="T31" fmla="*/ 6014 h 609"/>
                <a:gd name="T32" fmla="+- 0 4467 3615"/>
                <a:gd name="T33" fmla="*/ T32 w 1016"/>
                <a:gd name="T34" fmla="+- 0 5989 5955"/>
                <a:gd name="T35" fmla="*/ 5989 h 609"/>
                <a:gd name="T36" fmla="+- 0 4423 3615"/>
                <a:gd name="T37" fmla="*/ T36 w 1016"/>
                <a:gd name="T38" fmla="+- 0 5971 5955"/>
                <a:gd name="T39" fmla="*/ 5971 h 609"/>
                <a:gd name="T40" fmla="+- 0 4376 3615"/>
                <a:gd name="T41" fmla="*/ T40 w 1016"/>
                <a:gd name="T42" fmla="+- 0 5959 5955"/>
                <a:gd name="T43" fmla="*/ 5959 h 609"/>
                <a:gd name="T44" fmla="+- 0 4327 3615"/>
                <a:gd name="T45" fmla="*/ T44 w 1016"/>
                <a:gd name="T46" fmla="+- 0 5955 5955"/>
                <a:gd name="T47" fmla="*/ 5955 h 609"/>
                <a:gd name="T48" fmla="+- 0 3920 3615"/>
                <a:gd name="T49" fmla="*/ T48 w 1016"/>
                <a:gd name="T50" fmla="+- 0 5955 5955"/>
                <a:gd name="T51" fmla="*/ 5955 h 609"/>
                <a:gd name="T52" fmla="+- 0 3870 3615"/>
                <a:gd name="T53" fmla="*/ T52 w 1016"/>
                <a:gd name="T54" fmla="+- 0 5959 5955"/>
                <a:gd name="T55" fmla="*/ 5959 h 609"/>
                <a:gd name="T56" fmla="+- 0 3823 3615"/>
                <a:gd name="T57" fmla="*/ T56 w 1016"/>
                <a:gd name="T58" fmla="+- 0 5971 5955"/>
                <a:gd name="T59" fmla="*/ 5971 h 609"/>
                <a:gd name="T60" fmla="+- 0 3780 3615"/>
                <a:gd name="T61" fmla="*/ T60 w 1016"/>
                <a:gd name="T62" fmla="+- 0 5989 5955"/>
                <a:gd name="T63" fmla="*/ 5989 h 609"/>
                <a:gd name="T64" fmla="+- 0 3740 3615"/>
                <a:gd name="T65" fmla="*/ T64 w 1016"/>
                <a:gd name="T66" fmla="+- 0 6014 5955"/>
                <a:gd name="T67" fmla="*/ 6014 h 609"/>
                <a:gd name="T68" fmla="+- 0 3704 3615"/>
                <a:gd name="T69" fmla="*/ T68 w 1016"/>
                <a:gd name="T70" fmla="+- 0 6044 5955"/>
                <a:gd name="T71" fmla="*/ 6044 h 609"/>
                <a:gd name="T72" fmla="+- 0 3674 3615"/>
                <a:gd name="T73" fmla="*/ T72 w 1016"/>
                <a:gd name="T74" fmla="+- 0 6080 5955"/>
                <a:gd name="T75" fmla="*/ 6080 h 609"/>
                <a:gd name="T76" fmla="+- 0 3649 3615"/>
                <a:gd name="T77" fmla="*/ T76 w 1016"/>
                <a:gd name="T78" fmla="+- 0 6120 5955"/>
                <a:gd name="T79" fmla="*/ 6120 h 609"/>
                <a:gd name="T80" fmla="+- 0 3631 3615"/>
                <a:gd name="T81" fmla="*/ T80 w 1016"/>
                <a:gd name="T82" fmla="+- 0 6163 5955"/>
                <a:gd name="T83" fmla="*/ 6163 h 609"/>
                <a:gd name="T84" fmla="+- 0 3619 3615"/>
                <a:gd name="T85" fmla="*/ T84 w 1016"/>
                <a:gd name="T86" fmla="+- 0 6210 5955"/>
                <a:gd name="T87" fmla="*/ 6210 h 609"/>
                <a:gd name="T88" fmla="+- 0 3615 3615"/>
                <a:gd name="T89" fmla="*/ T88 w 1016"/>
                <a:gd name="T90" fmla="+- 0 6260 5955"/>
                <a:gd name="T91" fmla="*/ 6260 h 609"/>
                <a:gd name="T92" fmla="+- 0 3616 3615"/>
                <a:gd name="T93" fmla="*/ T92 w 1016"/>
                <a:gd name="T94" fmla="+- 0 6285 5955"/>
                <a:gd name="T95" fmla="*/ 6285 h 609"/>
                <a:gd name="T96" fmla="+- 0 3624 3615"/>
                <a:gd name="T97" fmla="*/ T96 w 1016"/>
                <a:gd name="T98" fmla="+- 0 6333 5955"/>
                <a:gd name="T99" fmla="*/ 6333 h 609"/>
                <a:gd name="T100" fmla="+- 0 3639 3615"/>
                <a:gd name="T101" fmla="*/ T100 w 1016"/>
                <a:gd name="T102" fmla="+- 0 6378 5955"/>
                <a:gd name="T103" fmla="*/ 6378 h 609"/>
                <a:gd name="T104" fmla="+- 0 3661 3615"/>
                <a:gd name="T105" fmla="*/ T104 w 1016"/>
                <a:gd name="T106" fmla="+- 0 6420 5955"/>
                <a:gd name="T107" fmla="*/ 6420 h 609"/>
                <a:gd name="T108" fmla="+- 0 3688 3615"/>
                <a:gd name="T109" fmla="*/ T108 w 1016"/>
                <a:gd name="T110" fmla="+- 0 6458 5955"/>
                <a:gd name="T111" fmla="*/ 6458 h 609"/>
                <a:gd name="T112" fmla="+- 0 3721 3615"/>
                <a:gd name="T113" fmla="*/ T112 w 1016"/>
                <a:gd name="T114" fmla="+- 0 6491 5955"/>
                <a:gd name="T115" fmla="*/ 6491 h 609"/>
                <a:gd name="T116" fmla="+- 0 3759 3615"/>
                <a:gd name="T117" fmla="*/ T116 w 1016"/>
                <a:gd name="T118" fmla="+- 0 6519 5955"/>
                <a:gd name="T119" fmla="*/ 6519 h 609"/>
                <a:gd name="T120" fmla="+- 0 3801 3615"/>
                <a:gd name="T121" fmla="*/ T120 w 1016"/>
                <a:gd name="T122" fmla="+- 0 6541 5955"/>
                <a:gd name="T123" fmla="*/ 6541 h 609"/>
                <a:gd name="T124" fmla="+- 0 3847 3615"/>
                <a:gd name="T125" fmla="*/ T124 w 1016"/>
                <a:gd name="T126" fmla="+- 0 6556 5955"/>
                <a:gd name="T127" fmla="*/ 6556 h 609"/>
                <a:gd name="T128" fmla="+- 0 3895 3615"/>
                <a:gd name="T129" fmla="*/ T128 w 1016"/>
                <a:gd name="T130" fmla="+- 0 6563 5955"/>
                <a:gd name="T131" fmla="*/ 6563 h 609"/>
                <a:gd name="T132" fmla="+- 0 3920 3615"/>
                <a:gd name="T133" fmla="*/ T132 w 1016"/>
                <a:gd name="T134" fmla="+- 0 6564 5955"/>
                <a:gd name="T135" fmla="*/ 6564 h 609"/>
                <a:gd name="T136" fmla="+- 0 4327 3615"/>
                <a:gd name="T137" fmla="*/ T136 w 1016"/>
                <a:gd name="T138" fmla="+- 0 6564 5955"/>
                <a:gd name="T139" fmla="*/ 6564 h 609"/>
                <a:gd name="T140" fmla="+- 0 4376 3615"/>
                <a:gd name="T141" fmla="*/ T140 w 1016"/>
                <a:gd name="T142" fmla="+- 0 6560 5955"/>
                <a:gd name="T143" fmla="*/ 6560 h 609"/>
                <a:gd name="T144" fmla="+- 0 4423 3615"/>
                <a:gd name="T145" fmla="*/ T144 w 1016"/>
                <a:gd name="T146" fmla="+- 0 6549 5955"/>
                <a:gd name="T147" fmla="*/ 6549 h 609"/>
                <a:gd name="T148" fmla="+- 0 4467 3615"/>
                <a:gd name="T149" fmla="*/ T148 w 1016"/>
                <a:gd name="T150" fmla="+- 0 6530 5955"/>
                <a:gd name="T151" fmla="*/ 6530 h 609"/>
                <a:gd name="T152" fmla="+- 0 4506 3615"/>
                <a:gd name="T153" fmla="*/ T152 w 1016"/>
                <a:gd name="T154" fmla="+- 0 6506 5955"/>
                <a:gd name="T155" fmla="*/ 6506 h 609"/>
                <a:gd name="T156" fmla="+- 0 4542 3615"/>
                <a:gd name="T157" fmla="*/ T156 w 1016"/>
                <a:gd name="T158" fmla="+- 0 6475 5955"/>
                <a:gd name="T159" fmla="*/ 6475 h 609"/>
                <a:gd name="T160" fmla="+- 0 4572 3615"/>
                <a:gd name="T161" fmla="*/ T160 w 1016"/>
                <a:gd name="T162" fmla="+- 0 6440 5955"/>
                <a:gd name="T163" fmla="*/ 6440 h 609"/>
                <a:gd name="T164" fmla="+- 0 4597 3615"/>
                <a:gd name="T165" fmla="*/ T164 w 1016"/>
                <a:gd name="T166" fmla="+- 0 6400 5955"/>
                <a:gd name="T167" fmla="*/ 6400 h 609"/>
                <a:gd name="T168" fmla="+- 0 4616 3615"/>
                <a:gd name="T169" fmla="*/ T168 w 1016"/>
                <a:gd name="T170" fmla="+- 0 6356 5955"/>
                <a:gd name="T171" fmla="*/ 6356 h 609"/>
                <a:gd name="T172" fmla="+- 0 4627 3615"/>
                <a:gd name="T173" fmla="*/ T172 w 1016"/>
                <a:gd name="T174" fmla="+- 0 6309 5955"/>
                <a:gd name="T175" fmla="*/ 6309 h 609"/>
                <a:gd name="T176" fmla="+- 0 4630 3615"/>
                <a:gd name="T177" fmla="*/ T176 w 1016"/>
                <a:gd name="T178" fmla="+- 0 6285 5955"/>
                <a:gd name="T179" fmla="*/ 6285 h 609"/>
                <a:gd name="T180" fmla="+- 0 4631 3615"/>
                <a:gd name="T181" fmla="*/ T180 w 1016"/>
                <a:gd name="T182" fmla="+- 0 6260 5955"/>
                <a:gd name="T183" fmla="*/ 6260 h 6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1016" h="609">
                  <a:moveTo>
                    <a:pt x="1016" y="305"/>
                  </a:moveTo>
                  <a:lnTo>
                    <a:pt x="1015" y="280"/>
                  </a:lnTo>
                  <a:lnTo>
                    <a:pt x="1012" y="255"/>
                  </a:lnTo>
                  <a:lnTo>
                    <a:pt x="1001" y="208"/>
                  </a:lnTo>
                  <a:lnTo>
                    <a:pt x="982" y="165"/>
                  </a:lnTo>
                  <a:lnTo>
                    <a:pt x="957" y="125"/>
                  </a:lnTo>
                  <a:lnTo>
                    <a:pt x="927" y="89"/>
                  </a:lnTo>
                  <a:lnTo>
                    <a:pt x="891" y="59"/>
                  </a:lnTo>
                  <a:lnTo>
                    <a:pt x="852" y="34"/>
                  </a:lnTo>
                  <a:lnTo>
                    <a:pt x="808" y="16"/>
                  </a:lnTo>
                  <a:lnTo>
                    <a:pt x="761" y="4"/>
                  </a:lnTo>
                  <a:lnTo>
                    <a:pt x="712" y="0"/>
                  </a:lnTo>
                  <a:lnTo>
                    <a:pt x="305" y="0"/>
                  </a:lnTo>
                  <a:lnTo>
                    <a:pt x="255" y="4"/>
                  </a:lnTo>
                  <a:lnTo>
                    <a:pt x="208" y="16"/>
                  </a:lnTo>
                  <a:lnTo>
                    <a:pt x="165" y="34"/>
                  </a:lnTo>
                  <a:lnTo>
                    <a:pt x="125" y="59"/>
                  </a:lnTo>
                  <a:lnTo>
                    <a:pt x="89" y="89"/>
                  </a:lnTo>
                  <a:lnTo>
                    <a:pt x="59" y="125"/>
                  </a:lnTo>
                  <a:lnTo>
                    <a:pt x="34" y="165"/>
                  </a:lnTo>
                  <a:lnTo>
                    <a:pt x="16" y="208"/>
                  </a:lnTo>
                  <a:lnTo>
                    <a:pt x="4" y="255"/>
                  </a:lnTo>
                  <a:lnTo>
                    <a:pt x="0" y="305"/>
                  </a:lnTo>
                  <a:lnTo>
                    <a:pt x="1" y="330"/>
                  </a:lnTo>
                  <a:lnTo>
                    <a:pt x="9" y="378"/>
                  </a:lnTo>
                  <a:lnTo>
                    <a:pt x="24" y="423"/>
                  </a:lnTo>
                  <a:lnTo>
                    <a:pt x="46" y="465"/>
                  </a:lnTo>
                  <a:lnTo>
                    <a:pt x="73" y="503"/>
                  </a:lnTo>
                  <a:lnTo>
                    <a:pt x="106" y="536"/>
                  </a:lnTo>
                  <a:lnTo>
                    <a:pt x="144" y="564"/>
                  </a:lnTo>
                  <a:lnTo>
                    <a:pt x="186" y="586"/>
                  </a:lnTo>
                  <a:lnTo>
                    <a:pt x="232" y="601"/>
                  </a:lnTo>
                  <a:lnTo>
                    <a:pt x="280" y="608"/>
                  </a:lnTo>
                  <a:lnTo>
                    <a:pt x="305" y="609"/>
                  </a:lnTo>
                  <a:lnTo>
                    <a:pt x="712" y="609"/>
                  </a:lnTo>
                  <a:lnTo>
                    <a:pt x="761" y="605"/>
                  </a:lnTo>
                  <a:lnTo>
                    <a:pt x="808" y="594"/>
                  </a:lnTo>
                  <a:lnTo>
                    <a:pt x="852" y="575"/>
                  </a:lnTo>
                  <a:lnTo>
                    <a:pt x="891" y="551"/>
                  </a:lnTo>
                  <a:lnTo>
                    <a:pt x="927" y="520"/>
                  </a:lnTo>
                  <a:lnTo>
                    <a:pt x="957" y="485"/>
                  </a:lnTo>
                  <a:lnTo>
                    <a:pt x="982" y="445"/>
                  </a:lnTo>
                  <a:lnTo>
                    <a:pt x="1001" y="401"/>
                  </a:lnTo>
                  <a:lnTo>
                    <a:pt x="1012" y="354"/>
                  </a:lnTo>
                  <a:lnTo>
                    <a:pt x="1015" y="330"/>
                  </a:lnTo>
                  <a:lnTo>
                    <a:pt x="1016" y="305"/>
                  </a:lnTo>
                  <a:close/>
                </a:path>
              </a:pathLst>
            </a:custGeom>
            <a:solidFill>
              <a:srgbClr val="37ABE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4"/>
            <p:cNvSpPr>
              <a:spLocks/>
            </p:cNvSpPr>
            <p:nvPr/>
          </p:nvSpPr>
          <p:spPr bwMode="auto">
            <a:xfrm>
              <a:off x="3810" y="6178"/>
              <a:ext cx="154" cy="160"/>
            </a:xfrm>
            <a:custGeom>
              <a:avLst/>
              <a:gdLst>
                <a:gd name="T0" fmla="+- 0 3894 3810"/>
                <a:gd name="T1" fmla="*/ T0 w 154"/>
                <a:gd name="T2" fmla="+- 0 6223 6178"/>
                <a:gd name="T3" fmla="*/ 6223 h 160"/>
                <a:gd name="T4" fmla="+- 0 3900 3810"/>
                <a:gd name="T5" fmla="*/ T4 w 154"/>
                <a:gd name="T6" fmla="+- 0 6243 6178"/>
                <a:gd name="T7" fmla="*/ 6243 h 160"/>
                <a:gd name="T8" fmla="+- 0 3909 3810"/>
                <a:gd name="T9" fmla="*/ T8 w 154"/>
                <a:gd name="T10" fmla="+- 0 6272 6178"/>
                <a:gd name="T11" fmla="*/ 6272 h 160"/>
                <a:gd name="T12" fmla="+- 0 3867 3810"/>
                <a:gd name="T13" fmla="*/ T12 w 154"/>
                <a:gd name="T14" fmla="+- 0 6272 6178"/>
                <a:gd name="T15" fmla="*/ 6272 h 160"/>
                <a:gd name="T16" fmla="+- 0 3867 3810"/>
                <a:gd name="T17" fmla="*/ T16 w 154"/>
                <a:gd name="T18" fmla="+- 0 6178 6178"/>
                <a:gd name="T19" fmla="*/ 6178 h 160"/>
                <a:gd name="T20" fmla="+- 0 3810 3810"/>
                <a:gd name="T21" fmla="*/ T20 w 154"/>
                <a:gd name="T22" fmla="+- 0 6338 6178"/>
                <a:gd name="T23" fmla="*/ 6338 h 160"/>
                <a:gd name="T24" fmla="+- 0 3847 3810"/>
                <a:gd name="T25" fmla="*/ T24 w 154"/>
                <a:gd name="T26" fmla="+- 0 6338 6178"/>
                <a:gd name="T27" fmla="*/ 6338 h 160"/>
                <a:gd name="T28" fmla="+- 0 3859 3810"/>
                <a:gd name="T29" fmla="*/ T28 w 154"/>
                <a:gd name="T30" fmla="+- 0 6300 6178"/>
                <a:gd name="T31" fmla="*/ 6300 h 160"/>
                <a:gd name="T32" fmla="+- 0 3917 3810"/>
                <a:gd name="T33" fmla="*/ T32 w 154"/>
                <a:gd name="T34" fmla="+- 0 6300 6178"/>
                <a:gd name="T35" fmla="*/ 6300 h 160"/>
                <a:gd name="T36" fmla="+- 0 3928 3810"/>
                <a:gd name="T37" fmla="*/ T36 w 154"/>
                <a:gd name="T38" fmla="+- 0 6338 6178"/>
                <a:gd name="T39" fmla="*/ 6338 h 160"/>
                <a:gd name="T40" fmla="+- 0 3965 3810"/>
                <a:gd name="T41" fmla="*/ T40 w 154"/>
                <a:gd name="T42" fmla="+- 0 6338 6178"/>
                <a:gd name="T43" fmla="*/ 6338 h 160"/>
                <a:gd name="T44" fmla="+- 0 3908 3810"/>
                <a:gd name="T45" fmla="*/ T44 w 154"/>
                <a:gd name="T46" fmla="+- 0 6178 6178"/>
                <a:gd name="T47" fmla="*/ 6178 h 160"/>
                <a:gd name="T48" fmla="+- 0 3894 3810"/>
                <a:gd name="T49" fmla="*/ T48 w 154"/>
                <a:gd name="T50" fmla="+- 0 6223 6178"/>
                <a:gd name="T51" fmla="*/ 6223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54" h="160">
                  <a:moveTo>
                    <a:pt x="84" y="45"/>
                  </a:moveTo>
                  <a:lnTo>
                    <a:pt x="90" y="65"/>
                  </a:lnTo>
                  <a:lnTo>
                    <a:pt x="99" y="94"/>
                  </a:lnTo>
                  <a:lnTo>
                    <a:pt x="57" y="94"/>
                  </a:lnTo>
                  <a:lnTo>
                    <a:pt x="57" y="0"/>
                  </a:lnTo>
                  <a:lnTo>
                    <a:pt x="0" y="160"/>
                  </a:lnTo>
                  <a:lnTo>
                    <a:pt x="37" y="160"/>
                  </a:lnTo>
                  <a:lnTo>
                    <a:pt x="49" y="122"/>
                  </a:lnTo>
                  <a:lnTo>
                    <a:pt x="107" y="122"/>
                  </a:lnTo>
                  <a:lnTo>
                    <a:pt x="118" y="160"/>
                  </a:lnTo>
                  <a:lnTo>
                    <a:pt x="155" y="160"/>
                  </a:lnTo>
                  <a:lnTo>
                    <a:pt x="98" y="0"/>
                  </a:lnTo>
                  <a:lnTo>
                    <a:pt x="84" y="4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5"/>
            <p:cNvSpPr>
              <a:spLocks/>
            </p:cNvSpPr>
            <p:nvPr/>
          </p:nvSpPr>
          <p:spPr bwMode="auto">
            <a:xfrm>
              <a:off x="3810" y="6178"/>
              <a:ext cx="154" cy="160"/>
            </a:xfrm>
            <a:custGeom>
              <a:avLst/>
              <a:gdLst>
                <a:gd name="T0" fmla="+- 0 3908 3810"/>
                <a:gd name="T1" fmla="*/ T0 w 154"/>
                <a:gd name="T2" fmla="+- 0 6178 6178"/>
                <a:gd name="T3" fmla="*/ 6178 h 160"/>
                <a:gd name="T4" fmla="+- 0 3867 3810"/>
                <a:gd name="T5" fmla="*/ T4 w 154"/>
                <a:gd name="T6" fmla="+- 0 6178 6178"/>
                <a:gd name="T7" fmla="*/ 6178 h 160"/>
                <a:gd name="T8" fmla="+- 0 3867 3810"/>
                <a:gd name="T9" fmla="*/ T8 w 154"/>
                <a:gd name="T10" fmla="+- 0 6272 6178"/>
                <a:gd name="T11" fmla="*/ 6272 h 160"/>
                <a:gd name="T12" fmla="+- 0 3872 3810"/>
                <a:gd name="T13" fmla="*/ T12 w 154"/>
                <a:gd name="T14" fmla="+- 0 6254 6178"/>
                <a:gd name="T15" fmla="*/ 6254 h 160"/>
                <a:gd name="T16" fmla="+- 0 3880 3810"/>
                <a:gd name="T17" fmla="*/ T16 w 154"/>
                <a:gd name="T18" fmla="+- 0 6231 6178"/>
                <a:gd name="T19" fmla="*/ 6231 h 160"/>
                <a:gd name="T20" fmla="+- 0 3885 3810"/>
                <a:gd name="T21" fmla="*/ T20 w 154"/>
                <a:gd name="T22" fmla="+- 0 6213 6178"/>
                <a:gd name="T23" fmla="*/ 6213 h 160"/>
                <a:gd name="T24" fmla="+- 0 3888 3810"/>
                <a:gd name="T25" fmla="*/ T24 w 154"/>
                <a:gd name="T26" fmla="+- 0 6202 6178"/>
                <a:gd name="T27" fmla="*/ 6202 h 160"/>
                <a:gd name="T28" fmla="+- 0 3889 3810"/>
                <a:gd name="T29" fmla="*/ T28 w 154"/>
                <a:gd name="T30" fmla="+- 0 6209 6178"/>
                <a:gd name="T31" fmla="*/ 6209 h 160"/>
                <a:gd name="T32" fmla="+- 0 3891 3810"/>
                <a:gd name="T33" fmla="*/ T32 w 154"/>
                <a:gd name="T34" fmla="+- 0 6213 6178"/>
                <a:gd name="T35" fmla="*/ 6213 h 160"/>
                <a:gd name="T36" fmla="+- 0 3891 3810"/>
                <a:gd name="T37" fmla="*/ T36 w 154"/>
                <a:gd name="T38" fmla="+- 0 6213 6178"/>
                <a:gd name="T39" fmla="*/ 6213 h 160"/>
                <a:gd name="T40" fmla="+- 0 3894 3810"/>
                <a:gd name="T41" fmla="*/ T40 w 154"/>
                <a:gd name="T42" fmla="+- 0 6223 6178"/>
                <a:gd name="T43" fmla="*/ 6223 h 160"/>
                <a:gd name="T44" fmla="+- 0 3908 3810"/>
                <a:gd name="T45" fmla="*/ T44 w 154"/>
                <a:gd name="T46" fmla="+- 0 6178 6178"/>
                <a:gd name="T47" fmla="*/ 6178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54" h="160">
                  <a:moveTo>
                    <a:pt x="98" y="0"/>
                  </a:moveTo>
                  <a:lnTo>
                    <a:pt x="57" y="0"/>
                  </a:lnTo>
                  <a:lnTo>
                    <a:pt x="57" y="94"/>
                  </a:lnTo>
                  <a:lnTo>
                    <a:pt x="62" y="76"/>
                  </a:lnTo>
                  <a:lnTo>
                    <a:pt x="70" y="53"/>
                  </a:lnTo>
                  <a:lnTo>
                    <a:pt x="75" y="35"/>
                  </a:lnTo>
                  <a:lnTo>
                    <a:pt x="78" y="24"/>
                  </a:lnTo>
                  <a:lnTo>
                    <a:pt x="79" y="31"/>
                  </a:lnTo>
                  <a:lnTo>
                    <a:pt x="81" y="35"/>
                  </a:lnTo>
                  <a:lnTo>
                    <a:pt x="84" y="45"/>
                  </a:lnTo>
                  <a:lnTo>
                    <a:pt x="98"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6"/>
            <p:cNvSpPr>
              <a:spLocks/>
            </p:cNvSpPr>
            <p:nvPr/>
          </p:nvSpPr>
          <p:spPr bwMode="auto">
            <a:xfrm>
              <a:off x="3975" y="6176"/>
              <a:ext cx="104" cy="164"/>
            </a:xfrm>
            <a:custGeom>
              <a:avLst/>
              <a:gdLst>
                <a:gd name="T0" fmla="+- 0 4010 3975"/>
                <a:gd name="T1" fmla="*/ T0 w 104"/>
                <a:gd name="T2" fmla="+- 0 6216 6176"/>
                <a:gd name="T3" fmla="*/ 6216 h 164"/>
                <a:gd name="T4" fmla="+- 0 4019 3975"/>
                <a:gd name="T5" fmla="*/ T4 w 104"/>
                <a:gd name="T6" fmla="+- 0 6206 6176"/>
                <a:gd name="T7" fmla="*/ 6206 h 164"/>
                <a:gd name="T8" fmla="+- 0 4035 3975"/>
                <a:gd name="T9" fmla="*/ T8 w 104"/>
                <a:gd name="T10" fmla="+- 0 6204 6176"/>
                <a:gd name="T11" fmla="*/ 6204 h 164"/>
                <a:gd name="T12" fmla="+- 0 4046 3975"/>
                <a:gd name="T13" fmla="*/ T12 w 104"/>
                <a:gd name="T14" fmla="+- 0 6206 6176"/>
                <a:gd name="T15" fmla="*/ 6206 h 164"/>
                <a:gd name="T16" fmla="+- 0 4059 3975"/>
                <a:gd name="T17" fmla="*/ T16 w 104"/>
                <a:gd name="T18" fmla="+- 0 6210 6176"/>
                <a:gd name="T19" fmla="*/ 6210 h 164"/>
                <a:gd name="T20" fmla="+- 0 4078 3975"/>
                <a:gd name="T21" fmla="*/ T20 w 104"/>
                <a:gd name="T22" fmla="+- 0 6187 6176"/>
                <a:gd name="T23" fmla="*/ 6187 h 164"/>
                <a:gd name="T24" fmla="+- 0 4062 3975"/>
                <a:gd name="T25" fmla="*/ T24 w 104"/>
                <a:gd name="T26" fmla="+- 0 6181 6176"/>
                <a:gd name="T27" fmla="*/ 6181 h 164"/>
                <a:gd name="T28" fmla="+- 0 4047 3975"/>
                <a:gd name="T29" fmla="*/ T28 w 104"/>
                <a:gd name="T30" fmla="+- 0 6177 6176"/>
                <a:gd name="T31" fmla="*/ 6177 h 164"/>
                <a:gd name="T32" fmla="+- 0 4029 3975"/>
                <a:gd name="T33" fmla="*/ T32 w 104"/>
                <a:gd name="T34" fmla="+- 0 6176 6176"/>
                <a:gd name="T35" fmla="*/ 6176 h 164"/>
                <a:gd name="T36" fmla="+- 0 3991 3975"/>
                <a:gd name="T37" fmla="*/ T36 w 104"/>
                <a:gd name="T38" fmla="+- 0 6188 6176"/>
                <a:gd name="T39" fmla="*/ 6188 h 164"/>
                <a:gd name="T40" fmla="+- 0 3977 3975"/>
                <a:gd name="T41" fmla="*/ T40 w 104"/>
                <a:gd name="T42" fmla="+- 0 6207 6176"/>
                <a:gd name="T43" fmla="*/ 6207 h 164"/>
                <a:gd name="T44" fmla="+- 0 3978 3975"/>
                <a:gd name="T45" fmla="*/ T44 w 104"/>
                <a:gd name="T46" fmla="+- 0 6236 6176"/>
                <a:gd name="T47" fmla="*/ 6236 h 164"/>
                <a:gd name="T48" fmla="+- 0 3984 3975"/>
                <a:gd name="T49" fmla="*/ T48 w 104"/>
                <a:gd name="T50" fmla="+- 0 6247 6176"/>
                <a:gd name="T51" fmla="*/ 6247 h 164"/>
                <a:gd name="T52" fmla="+- 0 3993 3975"/>
                <a:gd name="T53" fmla="*/ T52 w 104"/>
                <a:gd name="T54" fmla="+- 0 6256 6176"/>
                <a:gd name="T55" fmla="*/ 6256 h 164"/>
                <a:gd name="T56" fmla="+- 0 4005 3975"/>
                <a:gd name="T57" fmla="*/ T56 w 104"/>
                <a:gd name="T58" fmla="+- 0 6265 6176"/>
                <a:gd name="T59" fmla="*/ 6265 h 164"/>
                <a:gd name="T60" fmla="+- 0 4025 3975"/>
                <a:gd name="T61" fmla="*/ T60 w 104"/>
                <a:gd name="T62" fmla="+- 0 6274 6176"/>
                <a:gd name="T63" fmla="*/ 6274 h 164"/>
                <a:gd name="T64" fmla="+- 0 4036 3975"/>
                <a:gd name="T65" fmla="*/ T64 w 104"/>
                <a:gd name="T66" fmla="+- 0 6280 6176"/>
                <a:gd name="T67" fmla="*/ 6280 h 164"/>
                <a:gd name="T68" fmla="+- 0 4045 3975"/>
                <a:gd name="T69" fmla="*/ T68 w 104"/>
                <a:gd name="T70" fmla="+- 0 6289 6176"/>
                <a:gd name="T71" fmla="*/ 6289 h 164"/>
                <a:gd name="T72" fmla="+- 0 4046 3975"/>
                <a:gd name="T73" fmla="*/ T72 w 104"/>
                <a:gd name="T74" fmla="+- 0 6301 6176"/>
                <a:gd name="T75" fmla="*/ 6301 h 164"/>
                <a:gd name="T76" fmla="+- 0 4036 3975"/>
                <a:gd name="T77" fmla="*/ T76 w 104"/>
                <a:gd name="T78" fmla="+- 0 6311 6176"/>
                <a:gd name="T79" fmla="*/ 6311 h 164"/>
                <a:gd name="T80" fmla="+- 0 4017 3975"/>
                <a:gd name="T81" fmla="*/ T80 w 104"/>
                <a:gd name="T82" fmla="+- 0 6312 6176"/>
                <a:gd name="T83" fmla="*/ 6312 h 164"/>
                <a:gd name="T84" fmla="+- 0 4002 3975"/>
                <a:gd name="T85" fmla="*/ T84 w 104"/>
                <a:gd name="T86" fmla="+- 0 6309 6176"/>
                <a:gd name="T87" fmla="*/ 6309 h 164"/>
                <a:gd name="T88" fmla="+- 0 3986 3975"/>
                <a:gd name="T89" fmla="*/ T88 w 104"/>
                <a:gd name="T90" fmla="+- 0 6304 6176"/>
                <a:gd name="T91" fmla="*/ 6304 h 164"/>
                <a:gd name="T92" fmla="+- 0 3975 3975"/>
                <a:gd name="T93" fmla="*/ T92 w 104"/>
                <a:gd name="T94" fmla="+- 0 6331 6176"/>
                <a:gd name="T95" fmla="*/ 6331 h 164"/>
                <a:gd name="T96" fmla="+- 0 3999 3975"/>
                <a:gd name="T97" fmla="*/ T96 w 104"/>
                <a:gd name="T98" fmla="+- 0 6338 6176"/>
                <a:gd name="T99" fmla="*/ 6338 h 164"/>
                <a:gd name="T100" fmla="+- 0 4026 3975"/>
                <a:gd name="T101" fmla="*/ T100 w 104"/>
                <a:gd name="T102" fmla="+- 0 6340 6176"/>
                <a:gd name="T103" fmla="*/ 6340 h 164"/>
                <a:gd name="T104" fmla="+- 0 4064 3975"/>
                <a:gd name="T105" fmla="*/ T104 w 104"/>
                <a:gd name="T106" fmla="+- 0 6328 6176"/>
                <a:gd name="T107" fmla="*/ 6328 h 164"/>
                <a:gd name="T108" fmla="+- 0 4079 3975"/>
                <a:gd name="T109" fmla="*/ T108 w 104"/>
                <a:gd name="T110" fmla="+- 0 6308 6176"/>
                <a:gd name="T111" fmla="*/ 6308 h 164"/>
                <a:gd name="T112" fmla="+- 0 4076 3975"/>
                <a:gd name="T113" fmla="*/ T112 w 104"/>
                <a:gd name="T114" fmla="+- 0 6274 6176"/>
                <a:gd name="T115" fmla="*/ 6274 h 164"/>
                <a:gd name="T116" fmla="+- 0 4065 3975"/>
                <a:gd name="T117" fmla="*/ T116 w 104"/>
                <a:gd name="T118" fmla="+- 0 6260 6176"/>
                <a:gd name="T119" fmla="*/ 6260 h 164"/>
                <a:gd name="T120" fmla="+- 0 4040 3975"/>
                <a:gd name="T121" fmla="*/ T120 w 104"/>
                <a:gd name="T122" fmla="+- 0 6246 6176"/>
                <a:gd name="T123" fmla="*/ 6246 h 164"/>
                <a:gd name="T124" fmla="+- 0 4022 3975"/>
                <a:gd name="T125" fmla="*/ T124 w 104"/>
                <a:gd name="T126" fmla="+- 0 6237 6176"/>
                <a:gd name="T127" fmla="*/ 6237 h 164"/>
                <a:gd name="T128" fmla="+- 0 4014 3975"/>
                <a:gd name="T129" fmla="*/ T128 w 104"/>
                <a:gd name="T130" fmla="+- 0 6230 6176"/>
                <a:gd name="T131" fmla="*/ 6230 h 164"/>
                <a:gd name="T132" fmla="+- 0 4010 3975"/>
                <a:gd name="T133" fmla="*/ T132 w 104"/>
                <a:gd name="T134" fmla="+- 0 6220 6176"/>
                <a:gd name="T135" fmla="*/ 6220 h 1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04" h="164">
                  <a:moveTo>
                    <a:pt x="35" y="44"/>
                  </a:moveTo>
                  <a:lnTo>
                    <a:pt x="35" y="40"/>
                  </a:lnTo>
                  <a:lnTo>
                    <a:pt x="37" y="36"/>
                  </a:lnTo>
                  <a:lnTo>
                    <a:pt x="44" y="30"/>
                  </a:lnTo>
                  <a:lnTo>
                    <a:pt x="49" y="28"/>
                  </a:lnTo>
                  <a:lnTo>
                    <a:pt x="60" y="28"/>
                  </a:lnTo>
                  <a:lnTo>
                    <a:pt x="66" y="29"/>
                  </a:lnTo>
                  <a:lnTo>
                    <a:pt x="71" y="30"/>
                  </a:lnTo>
                  <a:lnTo>
                    <a:pt x="77" y="32"/>
                  </a:lnTo>
                  <a:lnTo>
                    <a:pt x="84" y="34"/>
                  </a:lnTo>
                  <a:lnTo>
                    <a:pt x="93" y="38"/>
                  </a:lnTo>
                  <a:lnTo>
                    <a:pt x="103" y="11"/>
                  </a:lnTo>
                  <a:lnTo>
                    <a:pt x="95" y="8"/>
                  </a:lnTo>
                  <a:lnTo>
                    <a:pt x="87" y="5"/>
                  </a:lnTo>
                  <a:lnTo>
                    <a:pt x="80" y="3"/>
                  </a:lnTo>
                  <a:lnTo>
                    <a:pt x="72" y="1"/>
                  </a:lnTo>
                  <a:lnTo>
                    <a:pt x="64" y="0"/>
                  </a:lnTo>
                  <a:lnTo>
                    <a:pt x="54" y="0"/>
                  </a:lnTo>
                  <a:lnTo>
                    <a:pt x="33" y="3"/>
                  </a:lnTo>
                  <a:lnTo>
                    <a:pt x="16" y="12"/>
                  </a:lnTo>
                  <a:lnTo>
                    <a:pt x="7" y="20"/>
                  </a:lnTo>
                  <a:lnTo>
                    <a:pt x="2" y="31"/>
                  </a:lnTo>
                  <a:lnTo>
                    <a:pt x="2" y="53"/>
                  </a:lnTo>
                  <a:lnTo>
                    <a:pt x="3" y="60"/>
                  </a:lnTo>
                  <a:lnTo>
                    <a:pt x="6" y="65"/>
                  </a:lnTo>
                  <a:lnTo>
                    <a:pt x="9" y="71"/>
                  </a:lnTo>
                  <a:lnTo>
                    <a:pt x="13" y="76"/>
                  </a:lnTo>
                  <a:lnTo>
                    <a:pt x="18" y="80"/>
                  </a:lnTo>
                  <a:lnTo>
                    <a:pt x="23" y="84"/>
                  </a:lnTo>
                  <a:lnTo>
                    <a:pt x="30" y="89"/>
                  </a:lnTo>
                  <a:lnTo>
                    <a:pt x="40" y="93"/>
                  </a:lnTo>
                  <a:lnTo>
                    <a:pt x="50" y="98"/>
                  </a:lnTo>
                  <a:lnTo>
                    <a:pt x="57" y="102"/>
                  </a:lnTo>
                  <a:lnTo>
                    <a:pt x="61" y="104"/>
                  </a:lnTo>
                  <a:lnTo>
                    <a:pt x="67" y="109"/>
                  </a:lnTo>
                  <a:lnTo>
                    <a:pt x="70" y="113"/>
                  </a:lnTo>
                  <a:lnTo>
                    <a:pt x="71" y="119"/>
                  </a:lnTo>
                  <a:lnTo>
                    <a:pt x="71" y="125"/>
                  </a:lnTo>
                  <a:lnTo>
                    <a:pt x="69" y="129"/>
                  </a:lnTo>
                  <a:lnTo>
                    <a:pt x="61" y="135"/>
                  </a:lnTo>
                  <a:lnTo>
                    <a:pt x="55" y="136"/>
                  </a:lnTo>
                  <a:lnTo>
                    <a:pt x="42" y="136"/>
                  </a:lnTo>
                  <a:lnTo>
                    <a:pt x="35" y="135"/>
                  </a:lnTo>
                  <a:lnTo>
                    <a:pt x="27" y="133"/>
                  </a:lnTo>
                  <a:lnTo>
                    <a:pt x="20" y="131"/>
                  </a:lnTo>
                  <a:lnTo>
                    <a:pt x="11" y="128"/>
                  </a:lnTo>
                  <a:lnTo>
                    <a:pt x="0" y="123"/>
                  </a:lnTo>
                  <a:lnTo>
                    <a:pt x="0" y="155"/>
                  </a:lnTo>
                  <a:lnTo>
                    <a:pt x="6" y="157"/>
                  </a:lnTo>
                  <a:lnTo>
                    <a:pt x="24" y="162"/>
                  </a:lnTo>
                  <a:lnTo>
                    <a:pt x="45" y="164"/>
                  </a:lnTo>
                  <a:lnTo>
                    <a:pt x="51" y="164"/>
                  </a:lnTo>
                  <a:lnTo>
                    <a:pt x="72" y="160"/>
                  </a:lnTo>
                  <a:lnTo>
                    <a:pt x="89" y="152"/>
                  </a:lnTo>
                  <a:lnTo>
                    <a:pt x="99" y="143"/>
                  </a:lnTo>
                  <a:lnTo>
                    <a:pt x="104" y="132"/>
                  </a:lnTo>
                  <a:lnTo>
                    <a:pt x="104" y="107"/>
                  </a:lnTo>
                  <a:lnTo>
                    <a:pt x="101" y="98"/>
                  </a:lnTo>
                  <a:lnTo>
                    <a:pt x="96" y="91"/>
                  </a:lnTo>
                  <a:lnTo>
                    <a:pt x="90" y="84"/>
                  </a:lnTo>
                  <a:lnTo>
                    <a:pt x="80" y="77"/>
                  </a:lnTo>
                  <a:lnTo>
                    <a:pt x="65" y="70"/>
                  </a:lnTo>
                  <a:lnTo>
                    <a:pt x="54" y="64"/>
                  </a:lnTo>
                  <a:lnTo>
                    <a:pt x="47" y="61"/>
                  </a:lnTo>
                  <a:lnTo>
                    <a:pt x="44" y="59"/>
                  </a:lnTo>
                  <a:lnTo>
                    <a:pt x="39" y="54"/>
                  </a:lnTo>
                  <a:lnTo>
                    <a:pt x="36" y="50"/>
                  </a:lnTo>
                  <a:lnTo>
                    <a:pt x="35" y="4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17"/>
            <p:cNvSpPr>
              <a:spLocks/>
            </p:cNvSpPr>
            <p:nvPr/>
          </p:nvSpPr>
          <p:spPr bwMode="auto">
            <a:xfrm>
              <a:off x="4108" y="6178"/>
              <a:ext cx="131" cy="160"/>
            </a:xfrm>
            <a:custGeom>
              <a:avLst/>
              <a:gdLst>
                <a:gd name="T0" fmla="+- 0 4239 4108"/>
                <a:gd name="T1" fmla="*/ T0 w 131"/>
                <a:gd name="T2" fmla="+- 0 6178 6178"/>
                <a:gd name="T3" fmla="*/ 6178 h 160"/>
                <a:gd name="T4" fmla="+- 0 4205 4108"/>
                <a:gd name="T5" fmla="*/ T4 w 131"/>
                <a:gd name="T6" fmla="+- 0 6178 6178"/>
                <a:gd name="T7" fmla="*/ 6178 h 160"/>
                <a:gd name="T8" fmla="+- 0 4205 4108"/>
                <a:gd name="T9" fmla="*/ T8 w 131"/>
                <a:gd name="T10" fmla="+- 0 6241 6178"/>
                <a:gd name="T11" fmla="*/ 6241 h 160"/>
                <a:gd name="T12" fmla="+- 0 4142 4108"/>
                <a:gd name="T13" fmla="*/ T12 w 131"/>
                <a:gd name="T14" fmla="+- 0 6241 6178"/>
                <a:gd name="T15" fmla="*/ 6241 h 160"/>
                <a:gd name="T16" fmla="+- 0 4142 4108"/>
                <a:gd name="T17" fmla="*/ T16 w 131"/>
                <a:gd name="T18" fmla="+- 0 6178 6178"/>
                <a:gd name="T19" fmla="*/ 6178 h 160"/>
                <a:gd name="T20" fmla="+- 0 4108 4108"/>
                <a:gd name="T21" fmla="*/ T20 w 131"/>
                <a:gd name="T22" fmla="+- 0 6178 6178"/>
                <a:gd name="T23" fmla="*/ 6178 h 160"/>
                <a:gd name="T24" fmla="+- 0 4108 4108"/>
                <a:gd name="T25" fmla="*/ T24 w 131"/>
                <a:gd name="T26" fmla="+- 0 6338 6178"/>
                <a:gd name="T27" fmla="*/ 6338 h 160"/>
                <a:gd name="T28" fmla="+- 0 4142 4108"/>
                <a:gd name="T29" fmla="*/ T28 w 131"/>
                <a:gd name="T30" fmla="+- 0 6338 6178"/>
                <a:gd name="T31" fmla="*/ 6338 h 160"/>
                <a:gd name="T32" fmla="+- 0 4142 4108"/>
                <a:gd name="T33" fmla="*/ T32 w 131"/>
                <a:gd name="T34" fmla="+- 0 6269 6178"/>
                <a:gd name="T35" fmla="*/ 6269 h 160"/>
                <a:gd name="T36" fmla="+- 0 4205 4108"/>
                <a:gd name="T37" fmla="*/ T36 w 131"/>
                <a:gd name="T38" fmla="+- 0 6269 6178"/>
                <a:gd name="T39" fmla="*/ 6269 h 160"/>
                <a:gd name="T40" fmla="+- 0 4205 4108"/>
                <a:gd name="T41" fmla="*/ T40 w 131"/>
                <a:gd name="T42" fmla="+- 0 6338 6178"/>
                <a:gd name="T43" fmla="*/ 6338 h 160"/>
                <a:gd name="T44" fmla="+- 0 4239 4108"/>
                <a:gd name="T45" fmla="*/ T44 w 131"/>
                <a:gd name="T46" fmla="+- 0 6338 6178"/>
                <a:gd name="T47" fmla="*/ 6338 h 160"/>
                <a:gd name="T48" fmla="+- 0 4239 4108"/>
                <a:gd name="T49" fmla="*/ T48 w 131"/>
                <a:gd name="T50" fmla="+- 0 6178 6178"/>
                <a:gd name="T51" fmla="*/ 6178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31" h="160">
                  <a:moveTo>
                    <a:pt x="131" y="0"/>
                  </a:moveTo>
                  <a:lnTo>
                    <a:pt x="97" y="0"/>
                  </a:lnTo>
                  <a:lnTo>
                    <a:pt x="97" y="63"/>
                  </a:lnTo>
                  <a:lnTo>
                    <a:pt x="34" y="63"/>
                  </a:lnTo>
                  <a:lnTo>
                    <a:pt x="34" y="0"/>
                  </a:lnTo>
                  <a:lnTo>
                    <a:pt x="0" y="0"/>
                  </a:lnTo>
                  <a:lnTo>
                    <a:pt x="0" y="160"/>
                  </a:lnTo>
                  <a:lnTo>
                    <a:pt x="34" y="160"/>
                  </a:lnTo>
                  <a:lnTo>
                    <a:pt x="34" y="91"/>
                  </a:lnTo>
                  <a:lnTo>
                    <a:pt x="97" y="91"/>
                  </a:lnTo>
                  <a:lnTo>
                    <a:pt x="97" y="160"/>
                  </a:lnTo>
                  <a:lnTo>
                    <a:pt x="131" y="160"/>
                  </a:lnTo>
                  <a:lnTo>
                    <a:pt x="131"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8"/>
            <p:cNvSpPr>
              <a:spLocks/>
            </p:cNvSpPr>
            <p:nvPr/>
          </p:nvSpPr>
          <p:spPr bwMode="auto">
            <a:xfrm>
              <a:off x="4259" y="6178"/>
              <a:ext cx="154" cy="160"/>
            </a:xfrm>
            <a:custGeom>
              <a:avLst/>
              <a:gdLst>
                <a:gd name="T0" fmla="+- 0 4343 4259"/>
                <a:gd name="T1" fmla="*/ T0 w 154"/>
                <a:gd name="T2" fmla="+- 0 6223 6178"/>
                <a:gd name="T3" fmla="*/ 6223 h 160"/>
                <a:gd name="T4" fmla="+- 0 4349 4259"/>
                <a:gd name="T5" fmla="*/ T4 w 154"/>
                <a:gd name="T6" fmla="+- 0 6243 6178"/>
                <a:gd name="T7" fmla="*/ 6243 h 160"/>
                <a:gd name="T8" fmla="+- 0 4358 4259"/>
                <a:gd name="T9" fmla="*/ T8 w 154"/>
                <a:gd name="T10" fmla="+- 0 6272 6178"/>
                <a:gd name="T11" fmla="*/ 6272 h 160"/>
                <a:gd name="T12" fmla="+- 0 4316 4259"/>
                <a:gd name="T13" fmla="*/ T12 w 154"/>
                <a:gd name="T14" fmla="+- 0 6272 6178"/>
                <a:gd name="T15" fmla="*/ 6272 h 160"/>
                <a:gd name="T16" fmla="+- 0 4316 4259"/>
                <a:gd name="T17" fmla="*/ T16 w 154"/>
                <a:gd name="T18" fmla="+- 0 6178 6178"/>
                <a:gd name="T19" fmla="*/ 6178 h 160"/>
                <a:gd name="T20" fmla="+- 0 4259 4259"/>
                <a:gd name="T21" fmla="*/ T20 w 154"/>
                <a:gd name="T22" fmla="+- 0 6338 6178"/>
                <a:gd name="T23" fmla="*/ 6338 h 160"/>
                <a:gd name="T24" fmla="+- 0 4296 4259"/>
                <a:gd name="T25" fmla="*/ T24 w 154"/>
                <a:gd name="T26" fmla="+- 0 6338 6178"/>
                <a:gd name="T27" fmla="*/ 6338 h 160"/>
                <a:gd name="T28" fmla="+- 0 4307 4259"/>
                <a:gd name="T29" fmla="*/ T28 w 154"/>
                <a:gd name="T30" fmla="+- 0 6300 6178"/>
                <a:gd name="T31" fmla="*/ 6300 h 160"/>
                <a:gd name="T32" fmla="+- 0 4366 4259"/>
                <a:gd name="T33" fmla="*/ T32 w 154"/>
                <a:gd name="T34" fmla="+- 0 6300 6178"/>
                <a:gd name="T35" fmla="*/ 6300 h 160"/>
                <a:gd name="T36" fmla="+- 0 4377 4259"/>
                <a:gd name="T37" fmla="*/ T36 w 154"/>
                <a:gd name="T38" fmla="+- 0 6338 6178"/>
                <a:gd name="T39" fmla="*/ 6338 h 160"/>
                <a:gd name="T40" fmla="+- 0 4414 4259"/>
                <a:gd name="T41" fmla="*/ T40 w 154"/>
                <a:gd name="T42" fmla="+- 0 6338 6178"/>
                <a:gd name="T43" fmla="*/ 6338 h 160"/>
                <a:gd name="T44" fmla="+- 0 4357 4259"/>
                <a:gd name="T45" fmla="*/ T44 w 154"/>
                <a:gd name="T46" fmla="+- 0 6178 6178"/>
                <a:gd name="T47" fmla="*/ 6178 h 160"/>
                <a:gd name="T48" fmla="+- 0 4343 4259"/>
                <a:gd name="T49" fmla="*/ T48 w 154"/>
                <a:gd name="T50" fmla="+- 0 6223 6178"/>
                <a:gd name="T51" fmla="*/ 6223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54" h="160">
                  <a:moveTo>
                    <a:pt x="84" y="45"/>
                  </a:moveTo>
                  <a:lnTo>
                    <a:pt x="90" y="65"/>
                  </a:lnTo>
                  <a:lnTo>
                    <a:pt x="99" y="94"/>
                  </a:lnTo>
                  <a:lnTo>
                    <a:pt x="57" y="94"/>
                  </a:lnTo>
                  <a:lnTo>
                    <a:pt x="57" y="0"/>
                  </a:lnTo>
                  <a:lnTo>
                    <a:pt x="0" y="160"/>
                  </a:lnTo>
                  <a:lnTo>
                    <a:pt x="37" y="160"/>
                  </a:lnTo>
                  <a:lnTo>
                    <a:pt x="48" y="122"/>
                  </a:lnTo>
                  <a:lnTo>
                    <a:pt x="107" y="122"/>
                  </a:lnTo>
                  <a:lnTo>
                    <a:pt x="118" y="160"/>
                  </a:lnTo>
                  <a:lnTo>
                    <a:pt x="155" y="160"/>
                  </a:lnTo>
                  <a:lnTo>
                    <a:pt x="98" y="0"/>
                  </a:lnTo>
                  <a:lnTo>
                    <a:pt x="84" y="4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19"/>
            <p:cNvSpPr>
              <a:spLocks/>
            </p:cNvSpPr>
            <p:nvPr/>
          </p:nvSpPr>
          <p:spPr bwMode="auto">
            <a:xfrm>
              <a:off x="4259" y="6178"/>
              <a:ext cx="154" cy="160"/>
            </a:xfrm>
            <a:custGeom>
              <a:avLst/>
              <a:gdLst>
                <a:gd name="T0" fmla="+- 0 4357 4259"/>
                <a:gd name="T1" fmla="*/ T0 w 154"/>
                <a:gd name="T2" fmla="+- 0 6178 6178"/>
                <a:gd name="T3" fmla="*/ 6178 h 160"/>
                <a:gd name="T4" fmla="+- 0 4316 4259"/>
                <a:gd name="T5" fmla="*/ T4 w 154"/>
                <a:gd name="T6" fmla="+- 0 6178 6178"/>
                <a:gd name="T7" fmla="*/ 6178 h 160"/>
                <a:gd name="T8" fmla="+- 0 4316 4259"/>
                <a:gd name="T9" fmla="*/ T8 w 154"/>
                <a:gd name="T10" fmla="+- 0 6272 6178"/>
                <a:gd name="T11" fmla="*/ 6272 h 160"/>
                <a:gd name="T12" fmla="+- 0 4321 4259"/>
                <a:gd name="T13" fmla="*/ T12 w 154"/>
                <a:gd name="T14" fmla="+- 0 6254 6178"/>
                <a:gd name="T15" fmla="*/ 6254 h 160"/>
                <a:gd name="T16" fmla="+- 0 4328 4259"/>
                <a:gd name="T17" fmla="*/ T16 w 154"/>
                <a:gd name="T18" fmla="+- 0 6231 6178"/>
                <a:gd name="T19" fmla="*/ 6231 h 160"/>
                <a:gd name="T20" fmla="+- 0 4333 4259"/>
                <a:gd name="T21" fmla="*/ T20 w 154"/>
                <a:gd name="T22" fmla="+- 0 6213 6178"/>
                <a:gd name="T23" fmla="*/ 6213 h 160"/>
                <a:gd name="T24" fmla="+- 0 4337 4259"/>
                <a:gd name="T25" fmla="*/ T24 w 154"/>
                <a:gd name="T26" fmla="+- 0 6202 6178"/>
                <a:gd name="T27" fmla="*/ 6202 h 160"/>
                <a:gd name="T28" fmla="+- 0 4338 4259"/>
                <a:gd name="T29" fmla="*/ T28 w 154"/>
                <a:gd name="T30" fmla="+- 0 6209 6178"/>
                <a:gd name="T31" fmla="*/ 6209 h 160"/>
                <a:gd name="T32" fmla="+- 0 4339 4259"/>
                <a:gd name="T33" fmla="*/ T32 w 154"/>
                <a:gd name="T34" fmla="+- 0 6213 6178"/>
                <a:gd name="T35" fmla="*/ 6213 h 160"/>
                <a:gd name="T36" fmla="+- 0 4340 4259"/>
                <a:gd name="T37" fmla="*/ T36 w 154"/>
                <a:gd name="T38" fmla="+- 0 6213 6178"/>
                <a:gd name="T39" fmla="*/ 6213 h 160"/>
                <a:gd name="T40" fmla="+- 0 4343 4259"/>
                <a:gd name="T41" fmla="*/ T40 w 154"/>
                <a:gd name="T42" fmla="+- 0 6223 6178"/>
                <a:gd name="T43" fmla="*/ 6223 h 160"/>
                <a:gd name="T44" fmla="+- 0 4357 4259"/>
                <a:gd name="T45" fmla="*/ T44 w 154"/>
                <a:gd name="T46" fmla="+- 0 6178 6178"/>
                <a:gd name="T47" fmla="*/ 6178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54" h="160">
                  <a:moveTo>
                    <a:pt x="98" y="0"/>
                  </a:moveTo>
                  <a:lnTo>
                    <a:pt x="57" y="0"/>
                  </a:lnTo>
                  <a:lnTo>
                    <a:pt x="57" y="94"/>
                  </a:lnTo>
                  <a:lnTo>
                    <a:pt x="62" y="76"/>
                  </a:lnTo>
                  <a:lnTo>
                    <a:pt x="69" y="53"/>
                  </a:lnTo>
                  <a:lnTo>
                    <a:pt x="74" y="35"/>
                  </a:lnTo>
                  <a:lnTo>
                    <a:pt x="78" y="24"/>
                  </a:lnTo>
                  <a:lnTo>
                    <a:pt x="79" y="31"/>
                  </a:lnTo>
                  <a:lnTo>
                    <a:pt x="80" y="35"/>
                  </a:lnTo>
                  <a:lnTo>
                    <a:pt x="81" y="35"/>
                  </a:lnTo>
                  <a:lnTo>
                    <a:pt x="84" y="45"/>
                  </a:lnTo>
                  <a:lnTo>
                    <a:pt x="98"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20"/>
            <p:cNvSpPr>
              <a:spLocks/>
            </p:cNvSpPr>
            <p:nvPr/>
          </p:nvSpPr>
          <p:spPr bwMode="auto">
            <a:xfrm>
              <a:off x="3615" y="6627"/>
              <a:ext cx="1016" cy="609"/>
            </a:xfrm>
            <a:custGeom>
              <a:avLst/>
              <a:gdLst>
                <a:gd name="T0" fmla="+- 0 4631 3615"/>
                <a:gd name="T1" fmla="*/ T0 w 1016"/>
                <a:gd name="T2" fmla="+- 0 6932 6627"/>
                <a:gd name="T3" fmla="*/ 6932 h 609"/>
                <a:gd name="T4" fmla="+- 0 4630 3615"/>
                <a:gd name="T5" fmla="*/ T4 w 1016"/>
                <a:gd name="T6" fmla="+- 0 6907 6627"/>
                <a:gd name="T7" fmla="*/ 6907 h 609"/>
                <a:gd name="T8" fmla="+- 0 4627 3615"/>
                <a:gd name="T9" fmla="*/ T8 w 1016"/>
                <a:gd name="T10" fmla="+- 0 6882 6627"/>
                <a:gd name="T11" fmla="*/ 6882 h 609"/>
                <a:gd name="T12" fmla="+- 0 4616 3615"/>
                <a:gd name="T13" fmla="*/ T12 w 1016"/>
                <a:gd name="T14" fmla="+- 0 6835 6627"/>
                <a:gd name="T15" fmla="*/ 6835 h 609"/>
                <a:gd name="T16" fmla="+- 0 4597 3615"/>
                <a:gd name="T17" fmla="*/ T16 w 1016"/>
                <a:gd name="T18" fmla="+- 0 6792 6627"/>
                <a:gd name="T19" fmla="*/ 6792 h 609"/>
                <a:gd name="T20" fmla="+- 0 4572 3615"/>
                <a:gd name="T21" fmla="*/ T20 w 1016"/>
                <a:gd name="T22" fmla="+- 0 6752 6627"/>
                <a:gd name="T23" fmla="*/ 6752 h 609"/>
                <a:gd name="T24" fmla="+- 0 4542 3615"/>
                <a:gd name="T25" fmla="*/ T24 w 1016"/>
                <a:gd name="T26" fmla="+- 0 6716 6627"/>
                <a:gd name="T27" fmla="*/ 6716 h 609"/>
                <a:gd name="T28" fmla="+- 0 4506 3615"/>
                <a:gd name="T29" fmla="*/ T28 w 1016"/>
                <a:gd name="T30" fmla="+- 0 6686 6627"/>
                <a:gd name="T31" fmla="*/ 6686 h 609"/>
                <a:gd name="T32" fmla="+- 0 4467 3615"/>
                <a:gd name="T33" fmla="*/ T32 w 1016"/>
                <a:gd name="T34" fmla="+- 0 6661 6627"/>
                <a:gd name="T35" fmla="*/ 6661 h 609"/>
                <a:gd name="T36" fmla="+- 0 4423 3615"/>
                <a:gd name="T37" fmla="*/ T36 w 1016"/>
                <a:gd name="T38" fmla="+- 0 6643 6627"/>
                <a:gd name="T39" fmla="*/ 6643 h 609"/>
                <a:gd name="T40" fmla="+- 0 4376 3615"/>
                <a:gd name="T41" fmla="*/ T40 w 1016"/>
                <a:gd name="T42" fmla="+- 0 6631 6627"/>
                <a:gd name="T43" fmla="*/ 6631 h 609"/>
                <a:gd name="T44" fmla="+- 0 4327 3615"/>
                <a:gd name="T45" fmla="*/ T44 w 1016"/>
                <a:gd name="T46" fmla="+- 0 6627 6627"/>
                <a:gd name="T47" fmla="*/ 6627 h 609"/>
                <a:gd name="T48" fmla="+- 0 3920 3615"/>
                <a:gd name="T49" fmla="*/ T48 w 1016"/>
                <a:gd name="T50" fmla="+- 0 6627 6627"/>
                <a:gd name="T51" fmla="*/ 6627 h 609"/>
                <a:gd name="T52" fmla="+- 0 3870 3615"/>
                <a:gd name="T53" fmla="*/ T52 w 1016"/>
                <a:gd name="T54" fmla="+- 0 6631 6627"/>
                <a:gd name="T55" fmla="*/ 6631 h 609"/>
                <a:gd name="T56" fmla="+- 0 3823 3615"/>
                <a:gd name="T57" fmla="*/ T56 w 1016"/>
                <a:gd name="T58" fmla="+- 0 6643 6627"/>
                <a:gd name="T59" fmla="*/ 6643 h 609"/>
                <a:gd name="T60" fmla="+- 0 3780 3615"/>
                <a:gd name="T61" fmla="*/ T60 w 1016"/>
                <a:gd name="T62" fmla="+- 0 6661 6627"/>
                <a:gd name="T63" fmla="*/ 6661 h 609"/>
                <a:gd name="T64" fmla="+- 0 3740 3615"/>
                <a:gd name="T65" fmla="*/ T64 w 1016"/>
                <a:gd name="T66" fmla="+- 0 6686 6627"/>
                <a:gd name="T67" fmla="*/ 6686 h 609"/>
                <a:gd name="T68" fmla="+- 0 3704 3615"/>
                <a:gd name="T69" fmla="*/ T68 w 1016"/>
                <a:gd name="T70" fmla="+- 0 6716 6627"/>
                <a:gd name="T71" fmla="*/ 6716 h 609"/>
                <a:gd name="T72" fmla="+- 0 3674 3615"/>
                <a:gd name="T73" fmla="*/ T72 w 1016"/>
                <a:gd name="T74" fmla="+- 0 6752 6627"/>
                <a:gd name="T75" fmla="*/ 6752 h 609"/>
                <a:gd name="T76" fmla="+- 0 3649 3615"/>
                <a:gd name="T77" fmla="*/ T76 w 1016"/>
                <a:gd name="T78" fmla="+- 0 6792 6627"/>
                <a:gd name="T79" fmla="*/ 6792 h 609"/>
                <a:gd name="T80" fmla="+- 0 3631 3615"/>
                <a:gd name="T81" fmla="*/ T80 w 1016"/>
                <a:gd name="T82" fmla="+- 0 6835 6627"/>
                <a:gd name="T83" fmla="*/ 6835 h 609"/>
                <a:gd name="T84" fmla="+- 0 3619 3615"/>
                <a:gd name="T85" fmla="*/ T84 w 1016"/>
                <a:gd name="T86" fmla="+- 0 6882 6627"/>
                <a:gd name="T87" fmla="*/ 6882 h 609"/>
                <a:gd name="T88" fmla="+- 0 3615 3615"/>
                <a:gd name="T89" fmla="*/ T88 w 1016"/>
                <a:gd name="T90" fmla="+- 0 6932 6627"/>
                <a:gd name="T91" fmla="*/ 6932 h 609"/>
                <a:gd name="T92" fmla="+- 0 3616 3615"/>
                <a:gd name="T93" fmla="*/ T92 w 1016"/>
                <a:gd name="T94" fmla="+- 0 6957 6627"/>
                <a:gd name="T95" fmla="*/ 6957 h 609"/>
                <a:gd name="T96" fmla="+- 0 3624 3615"/>
                <a:gd name="T97" fmla="*/ T96 w 1016"/>
                <a:gd name="T98" fmla="+- 0 7005 6627"/>
                <a:gd name="T99" fmla="*/ 7005 h 609"/>
                <a:gd name="T100" fmla="+- 0 3639 3615"/>
                <a:gd name="T101" fmla="*/ T100 w 1016"/>
                <a:gd name="T102" fmla="+- 0 7050 6627"/>
                <a:gd name="T103" fmla="*/ 7050 h 609"/>
                <a:gd name="T104" fmla="+- 0 3661 3615"/>
                <a:gd name="T105" fmla="*/ T104 w 1016"/>
                <a:gd name="T106" fmla="+- 0 7092 6627"/>
                <a:gd name="T107" fmla="*/ 7092 h 609"/>
                <a:gd name="T108" fmla="+- 0 3688 3615"/>
                <a:gd name="T109" fmla="*/ T108 w 1016"/>
                <a:gd name="T110" fmla="+- 0 7130 6627"/>
                <a:gd name="T111" fmla="*/ 7130 h 609"/>
                <a:gd name="T112" fmla="+- 0 3721 3615"/>
                <a:gd name="T113" fmla="*/ T112 w 1016"/>
                <a:gd name="T114" fmla="+- 0 7163 6627"/>
                <a:gd name="T115" fmla="*/ 7163 h 609"/>
                <a:gd name="T116" fmla="+- 0 3759 3615"/>
                <a:gd name="T117" fmla="*/ T116 w 1016"/>
                <a:gd name="T118" fmla="+- 0 7191 6627"/>
                <a:gd name="T119" fmla="*/ 7191 h 609"/>
                <a:gd name="T120" fmla="+- 0 3801 3615"/>
                <a:gd name="T121" fmla="*/ T120 w 1016"/>
                <a:gd name="T122" fmla="+- 0 7213 6627"/>
                <a:gd name="T123" fmla="*/ 7213 h 609"/>
                <a:gd name="T124" fmla="+- 0 3847 3615"/>
                <a:gd name="T125" fmla="*/ T124 w 1016"/>
                <a:gd name="T126" fmla="+- 0 7228 6627"/>
                <a:gd name="T127" fmla="*/ 7228 h 609"/>
                <a:gd name="T128" fmla="+- 0 3895 3615"/>
                <a:gd name="T129" fmla="*/ T128 w 1016"/>
                <a:gd name="T130" fmla="+- 0 7235 6627"/>
                <a:gd name="T131" fmla="*/ 7235 h 609"/>
                <a:gd name="T132" fmla="+- 0 3920 3615"/>
                <a:gd name="T133" fmla="*/ T132 w 1016"/>
                <a:gd name="T134" fmla="+- 0 7236 6627"/>
                <a:gd name="T135" fmla="*/ 7236 h 609"/>
                <a:gd name="T136" fmla="+- 0 4327 3615"/>
                <a:gd name="T137" fmla="*/ T136 w 1016"/>
                <a:gd name="T138" fmla="+- 0 7236 6627"/>
                <a:gd name="T139" fmla="*/ 7236 h 609"/>
                <a:gd name="T140" fmla="+- 0 4376 3615"/>
                <a:gd name="T141" fmla="*/ T140 w 1016"/>
                <a:gd name="T142" fmla="+- 0 7233 6627"/>
                <a:gd name="T143" fmla="*/ 7233 h 609"/>
                <a:gd name="T144" fmla="+- 0 4423 3615"/>
                <a:gd name="T145" fmla="*/ T144 w 1016"/>
                <a:gd name="T146" fmla="+- 0 7221 6627"/>
                <a:gd name="T147" fmla="*/ 7221 h 609"/>
                <a:gd name="T148" fmla="+- 0 4467 3615"/>
                <a:gd name="T149" fmla="*/ T148 w 1016"/>
                <a:gd name="T150" fmla="+- 0 7202 6627"/>
                <a:gd name="T151" fmla="*/ 7202 h 609"/>
                <a:gd name="T152" fmla="+- 0 4506 3615"/>
                <a:gd name="T153" fmla="*/ T152 w 1016"/>
                <a:gd name="T154" fmla="+- 0 7178 6627"/>
                <a:gd name="T155" fmla="*/ 7178 h 609"/>
                <a:gd name="T156" fmla="+- 0 4542 3615"/>
                <a:gd name="T157" fmla="*/ T156 w 1016"/>
                <a:gd name="T158" fmla="+- 0 7147 6627"/>
                <a:gd name="T159" fmla="*/ 7147 h 609"/>
                <a:gd name="T160" fmla="+- 0 4572 3615"/>
                <a:gd name="T161" fmla="*/ T160 w 1016"/>
                <a:gd name="T162" fmla="+- 0 7112 6627"/>
                <a:gd name="T163" fmla="*/ 7112 h 609"/>
                <a:gd name="T164" fmla="+- 0 4597 3615"/>
                <a:gd name="T165" fmla="*/ T164 w 1016"/>
                <a:gd name="T166" fmla="+- 0 7072 6627"/>
                <a:gd name="T167" fmla="*/ 7072 h 609"/>
                <a:gd name="T168" fmla="+- 0 4616 3615"/>
                <a:gd name="T169" fmla="*/ T168 w 1016"/>
                <a:gd name="T170" fmla="+- 0 7028 6627"/>
                <a:gd name="T171" fmla="*/ 7028 h 609"/>
                <a:gd name="T172" fmla="+- 0 4627 3615"/>
                <a:gd name="T173" fmla="*/ T172 w 1016"/>
                <a:gd name="T174" fmla="+- 0 6981 6627"/>
                <a:gd name="T175" fmla="*/ 6981 h 609"/>
                <a:gd name="T176" fmla="+- 0 4630 3615"/>
                <a:gd name="T177" fmla="*/ T176 w 1016"/>
                <a:gd name="T178" fmla="+- 0 6957 6627"/>
                <a:gd name="T179" fmla="*/ 6957 h 609"/>
                <a:gd name="T180" fmla="+- 0 4631 3615"/>
                <a:gd name="T181" fmla="*/ T180 w 1016"/>
                <a:gd name="T182" fmla="+- 0 6932 6627"/>
                <a:gd name="T183" fmla="*/ 6932 h 6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1016" h="609">
                  <a:moveTo>
                    <a:pt x="1016" y="305"/>
                  </a:moveTo>
                  <a:lnTo>
                    <a:pt x="1015" y="280"/>
                  </a:lnTo>
                  <a:lnTo>
                    <a:pt x="1012" y="255"/>
                  </a:lnTo>
                  <a:lnTo>
                    <a:pt x="1001" y="208"/>
                  </a:lnTo>
                  <a:lnTo>
                    <a:pt x="982" y="165"/>
                  </a:lnTo>
                  <a:lnTo>
                    <a:pt x="957" y="125"/>
                  </a:lnTo>
                  <a:lnTo>
                    <a:pt x="927" y="89"/>
                  </a:lnTo>
                  <a:lnTo>
                    <a:pt x="891" y="59"/>
                  </a:lnTo>
                  <a:lnTo>
                    <a:pt x="852" y="34"/>
                  </a:lnTo>
                  <a:lnTo>
                    <a:pt x="808" y="16"/>
                  </a:lnTo>
                  <a:lnTo>
                    <a:pt x="761" y="4"/>
                  </a:lnTo>
                  <a:lnTo>
                    <a:pt x="712" y="0"/>
                  </a:lnTo>
                  <a:lnTo>
                    <a:pt x="305" y="0"/>
                  </a:lnTo>
                  <a:lnTo>
                    <a:pt x="255" y="4"/>
                  </a:lnTo>
                  <a:lnTo>
                    <a:pt x="208" y="16"/>
                  </a:lnTo>
                  <a:lnTo>
                    <a:pt x="165" y="34"/>
                  </a:lnTo>
                  <a:lnTo>
                    <a:pt x="125" y="59"/>
                  </a:lnTo>
                  <a:lnTo>
                    <a:pt x="89" y="89"/>
                  </a:lnTo>
                  <a:lnTo>
                    <a:pt x="59" y="125"/>
                  </a:lnTo>
                  <a:lnTo>
                    <a:pt x="34" y="165"/>
                  </a:lnTo>
                  <a:lnTo>
                    <a:pt x="16" y="208"/>
                  </a:lnTo>
                  <a:lnTo>
                    <a:pt x="4" y="255"/>
                  </a:lnTo>
                  <a:lnTo>
                    <a:pt x="0" y="305"/>
                  </a:lnTo>
                  <a:lnTo>
                    <a:pt x="1" y="330"/>
                  </a:lnTo>
                  <a:lnTo>
                    <a:pt x="9" y="378"/>
                  </a:lnTo>
                  <a:lnTo>
                    <a:pt x="24" y="423"/>
                  </a:lnTo>
                  <a:lnTo>
                    <a:pt x="46" y="465"/>
                  </a:lnTo>
                  <a:lnTo>
                    <a:pt x="73" y="503"/>
                  </a:lnTo>
                  <a:lnTo>
                    <a:pt x="106" y="536"/>
                  </a:lnTo>
                  <a:lnTo>
                    <a:pt x="144" y="564"/>
                  </a:lnTo>
                  <a:lnTo>
                    <a:pt x="186" y="586"/>
                  </a:lnTo>
                  <a:lnTo>
                    <a:pt x="232" y="601"/>
                  </a:lnTo>
                  <a:lnTo>
                    <a:pt x="280" y="608"/>
                  </a:lnTo>
                  <a:lnTo>
                    <a:pt x="305" y="609"/>
                  </a:lnTo>
                  <a:lnTo>
                    <a:pt x="712" y="609"/>
                  </a:lnTo>
                  <a:lnTo>
                    <a:pt x="761" y="606"/>
                  </a:lnTo>
                  <a:lnTo>
                    <a:pt x="808" y="594"/>
                  </a:lnTo>
                  <a:lnTo>
                    <a:pt x="852" y="575"/>
                  </a:lnTo>
                  <a:lnTo>
                    <a:pt x="891" y="551"/>
                  </a:lnTo>
                  <a:lnTo>
                    <a:pt x="927" y="520"/>
                  </a:lnTo>
                  <a:lnTo>
                    <a:pt x="957" y="485"/>
                  </a:lnTo>
                  <a:lnTo>
                    <a:pt x="982" y="445"/>
                  </a:lnTo>
                  <a:lnTo>
                    <a:pt x="1001" y="401"/>
                  </a:lnTo>
                  <a:lnTo>
                    <a:pt x="1012" y="354"/>
                  </a:lnTo>
                  <a:lnTo>
                    <a:pt x="1015" y="330"/>
                  </a:lnTo>
                  <a:lnTo>
                    <a:pt x="1016" y="305"/>
                  </a:lnTo>
                  <a:close/>
                </a:path>
              </a:pathLst>
            </a:custGeom>
            <a:solidFill>
              <a:srgbClr val="3E3F9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21"/>
            <p:cNvSpPr>
              <a:spLocks/>
            </p:cNvSpPr>
            <p:nvPr/>
          </p:nvSpPr>
          <p:spPr bwMode="auto">
            <a:xfrm>
              <a:off x="3826" y="6850"/>
              <a:ext cx="154" cy="160"/>
            </a:xfrm>
            <a:custGeom>
              <a:avLst/>
              <a:gdLst>
                <a:gd name="T0" fmla="+- 0 3909 3826"/>
                <a:gd name="T1" fmla="*/ T0 w 154"/>
                <a:gd name="T2" fmla="+- 0 6895 6850"/>
                <a:gd name="T3" fmla="*/ 6895 h 160"/>
                <a:gd name="T4" fmla="+- 0 3915 3826"/>
                <a:gd name="T5" fmla="*/ T4 w 154"/>
                <a:gd name="T6" fmla="+- 0 6915 6850"/>
                <a:gd name="T7" fmla="*/ 6915 h 160"/>
                <a:gd name="T8" fmla="+- 0 3924 3826"/>
                <a:gd name="T9" fmla="*/ T8 w 154"/>
                <a:gd name="T10" fmla="+- 0 6944 6850"/>
                <a:gd name="T11" fmla="*/ 6944 h 160"/>
                <a:gd name="T12" fmla="+- 0 3883 3826"/>
                <a:gd name="T13" fmla="*/ T12 w 154"/>
                <a:gd name="T14" fmla="+- 0 6944 6850"/>
                <a:gd name="T15" fmla="*/ 6944 h 160"/>
                <a:gd name="T16" fmla="+- 0 3882 3826"/>
                <a:gd name="T17" fmla="*/ T16 w 154"/>
                <a:gd name="T18" fmla="+- 0 6850 6850"/>
                <a:gd name="T19" fmla="*/ 6850 h 160"/>
                <a:gd name="T20" fmla="+- 0 3826 3826"/>
                <a:gd name="T21" fmla="*/ T20 w 154"/>
                <a:gd name="T22" fmla="+- 0 7010 6850"/>
                <a:gd name="T23" fmla="*/ 7010 h 160"/>
                <a:gd name="T24" fmla="+- 0 3863 3826"/>
                <a:gd name="T25" fmla="*/ T24 w 154"/>
                <a:gd name="T26" fmla="+- 0 7010 6850"/>
                <a:gd name="T27" fmla="*/ 7010 h 160"/>
                <a:gd name="T28" fmla="+- 0 3874 3826"/>
                <a:gd name="T29" fmla="*/ T28 w 154"/>
                <a:gd name="T30" fmla="+- 0 6972 6850"/>
                <a:gd name="T31" fmla="*/ 6972 h 160"/>
                <a:gd name="T32" fmla="+- 0 3932 3826"/>
                <a:gd name="T33" fmla="*/ T32 w 154"/>
                <a:gd name="T34" fmla="+- 0 6972 6850"/>
                <a:gd name="T35" fmla="*/ 6972 h 160"/>
                <a:gd name="T36" fmla="+- 0 3944 3826"/>
                <a:gd name="T37" fmla="*/ T36 w 154"/>
                <a:gd name="T38" fmla="+- 0 7010 6850"/>
                <a:gd name="T39" fmla="*/ 7010 h 160"/>
                <a:gd name="T40" fmla="+- 0 3980 3826"/>
                <a:gd name="T41" fmla="*/ T40 w 154"/>
                <a:gd name="T42" fmla="+- 0 7010 6850"/>
                <a:gd name="T43" fmla="*/ 7010 h 160"/>
                <a:gd name="T44" fmla="+- 0 3924 3826"/>
                <a:gd name="T45" fmla="*/ T44 w 154"/>
                <a:gd name="T46" fmla="+- 0 6850 6850"/>
                <a:gd name="T47" fmla="*/ 6850 h 160"/>
                <a:gd name="T48" fmla="+- 0 3909 3826"/>
                <a:gd name="T49" fmla="*/ T48 w 154"/>
                <a:gd name="T50" fmla="+- 0 6895 6850"/>
                <a:gd name="T51" fmla="*/ 6895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54" h="160">
                  <a:moveTo>
                    <a:pt x="83" y="45"/>
                  </a:moveTo>
                  <a:lnTo>
                    <a:pt x="89" y="65"/>
                  </a:lnTo>
                  <a:lnTo>
                    <a:pt x="98" y="94"/>
                  </a:lnTo>
                  <a:lnTo>
                    <a:pt x="57" y="94"/>
                  </a:lnTo>
                  <a:lnTo>
                    <a:pt x="56" y="0"/>
                  </a:lnTo>
                  <a:lnTo>
                    <a:pt x="0" y="160"/>
                  </a:lnTo>
                  <a:lnTo>
                    <a:pt x="37" y="160"/>
                  </a:lnTo>
                  <a:lnTo>
                    <a:pt x="48" y="122"/>
                  </a:lnTo>
                  <a:lnTo>
                    <a:pt x="106" y="122"/>
                  </a:lnTo>
                  <a:lnTo>
                    <a:pt x="118" y="160"/>
                  </a:lnTo>
                  <a:lnTo>
                    <a:pt x="154" y="160"/>
                  </a:lnTo>
                  <a:lnTo>
                    <a:pt x="98" y="0"/>
                  </a:lnTo>
                  <a:lnTo>
                    <a:pt x="83" y="4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22"/>
            <p:cNvSpPr>
              <a:spLocks/>
            </p:cNvSpPr>
            <p:nvPr/>
          </p:nvSpPr>
          <p:spPr bwMode="auto">
            <a:xfrm>
              <a:off x="3826" y="6850"/>
              <a:ext cx="154" cy="160"/>
            </a:xfrm>
            <a:custGeom>
              <a:avLst/>
              <a:gdLst>
                <a:gd name="T0" fmla="+- 0 3924 3826"/>
                <a:gd name="T1" fmla="*/ T0 w 154"/>
                <a:gd name="T2" fmla="+- 0 6850 6850"/>
                <a:gd name="T3" fmla="*/ 6850 h 160"/>
                <a:gd name="T4" fmla="+- 0 3882 3826"/>
                <a:gd name="T5" fmla="*/ T4 w 154"/>
                <a:gd name="T6" fmla="+- 0 6850 6850"/>
                <a:gd name="T7" fmla="*/ 6850 h 160"/>
                <a:gd name="T8" fmla="+- 0 3883 3826"/>
                <a:gd name="T9" fmla="*/ T8 w 154"/>
                <a:gd name="T10" fmla="+- 0 6944 6850"/>
                <a:gd name="T11" fmla="*/ 6944 h 160"/>
                <a:gd name="T12" fmla="+- 0 3888 3826"/>
                <a:gd name="T13" fmla="*/ T12 w 154"/>
                <a:gd name="T14" fmla="+- 0 6926 6850"/>
                <a:gd name="T15" fmla="*/ 6926 h 160"/>
                <a:gd name="T16" fmla="+- 0 3895 3826"/>
                <a:gd name="T17" fmla="*/ T16 w 154"/>
                <a:gd name="T18" fmla="+- 0 6903 6850"/>
                <a:gd name="T19" fmla="*/ 6903 h 160"/>
                <a:gd name="T20" fmla="+- 0 3900 3826"/>
                <a:gd name="T21" fmla="*/ T20 w 154"/>
                <a:gd name="T22" fmla="+- 0 6885 6850"/>
                <a:gd name="T23" fmla="*/ 6885 h 160"/>
                <a:gd name="T24" fmla="+- 0 3903 3826"/>
                <a:gd name="T25" fmla="*/ T24 w 154"/>
                <a:gd name="T26" fmla="+- 0 6874 6850"/>
                <a:gd name="T27" fmla="*/ 6874 h 160"/>
                <a:gd name="T28" fmla="+- 0 3905 3826"/>
                <a:gd name="T29" fmla="*/ T28 w 154"/>
                <a:gd name="T30" fmla="+- 0 6881 6850"/>
                <a:gd name="T31" fmla="*/ 6881 h 160"/>
                <a:gd name="T32" fmla="+- 0 3906 3826"/>
                <a:gd name="T33" fmla="*/ T32 w 154"/>
                <a:gd name="T34" fmla="+- 0 6885 6850"/>
                <a:gd name="T35" fmla="*/ 6885 h 160"/>
                <a:gd name="T36" fmla="+- 0 3906 3826"/>
                <a:gd name="T37" fmla="*/ T36 w 154"/>
                <a:gd name="T38" fmla="+- 0 6885 6850"/>
                <a:gd name="T39" fmla="*/ 6885 h 160"/>
                <a:gd name="T40" fmla="+- 0 3909 3826"/>
                <a:gd name="T41" fmla="*/ T40 w 154"/>
                <a:gd name="T42" fmla="+- 0 6895 6850"/>
                <a:gd name="T43" fmla="*/ 6895 h 160"/>
                <a:gd name="T44" fmla="+- 0 3924 3826"/>
                <a:gd name="T45" fmla="*/ T44 w 154"/>
                <a:gd name="T46" fmla="+- 0 6850 6850"/>
                <a:gd name="T47" fmla="*/ 6850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54" h="160">
                  <a:moveTo>
                    <a:pt x="98" y="0"/>
                  </a:moveTo>
                  <a:lnTo>
                    <a:pt x="56" y="0"/>
                  </a:lnTo>
                  <a:lnTo>
                    <a:pt x="57" y="94"/>
                  </a:lnTo>
                  <a:lnTo>
                    <a:pt x="62" y="76"/>
                  </a:lnTo>
                  <a:lnTo>
                    <a:pt x="69" y="53"/>
                  </a:lnTo>
                  <a:lnTo>
                    <a:pt x="74" y="35"/>
                  </a:lnTo>
                  <a:lnTo>
                    <a:pt x="77" y="24"/>
                  </a:lnTo>
                  <a:lnTo>
                    <a:pt x="79" y="31"/>
                  </a:lnTo>
                  <a:lnTo>
                    <a:pt x="80" y="35"/>
                  </a:lnTo>
                  <a:lnTo>
                    <a:pt x="83" y="45"/>
                  </a:lnTo>
                  <a:lnTo>
                    <a:pt x="98"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3"/>
            <p:cNvSpPr>
              <a:spLocks/>
            </p:cNvSpPr>
            <p:nvPr/>
          </p:nvSpPr>
          <p:spPr bwMode="auto">
            <a:xfrm>
              <a:off x="4001" y="6850"/>
              <a:ext cx="142" cy="160"/>
            </a:xfrm>
            <a:custGeom>
              <a:avLst/>
              <a:gdLst>
                <a:gd name="T0" fmla="+- 0 4029 4001"/>
                <a:gd name="T1" fmla="*/ T0 w 142"/>
                <a:gd name="T2" fmla="+- 0 6889 6850"/>
                <a:gd name="T3" fmla="*/ 6889 h 160"/>
                <a:gd name="T4" fmla="+- 0 4030 4001"/>
                <a:gd name="T5" fmla="*/ T4 w 142"/>
                <a:gd name="T6" fmla="+- 0 6889 6850"/>
                <a:gd name="T7" fmla="*/ 6889 h 160"/>
                <a:gd name="T8" fmla="+- 0 4099 4001"/>
                <a:gd name="T9" fmla="*/ T8 w 142"/>
                <a:gd name="T10" fmla="+- 0 7010 6850"/>
                <a:gd name="T11" fmla="*/ 7010 h 160"/>
                <a:gd name="T12" fmla="+- 0 4142 4001"/>
                <a:gd name="T13" fmla="*/ T12 w 142"/>
                <a:gd name="T14" fmla="+- 0 7010 6850"/>
                <a:gd name="T15" fmla="*/ 7010 h 160"/>
                <a:gd name="T16" fmla="+- 0 4142 4001"/>
                <a:gd name="T17" fmla="*/ T16 w 142"/>
                <a:gd name="T18" fmla="+- 0 6850 6850"/>
                <a:gd name="T19" fmla="*/ 6850 h 160"/>
                <a:gd name="T20" fmla="+- 0 4112 4001"/>
                <a:gd name="T21" fmla="*/ T20 w 142"/>
                <a:gd name="T22" fmla="+- 0 6850 6850"/>
                <a:gd name="T23" fmla="*/ 6850 h 160"/>
                <a:gd name="T24" fmla="+- 0 4112 4001"/>
                <a:gd name="T25" fmla="*/ T24 w 142"/>
                <a:gd name="T26" fmla="+- 0 6928 6850"/>
                <a:gd name="T27" fmla="*/ 6928 h 160"/>
                <a:gd name="T28" fmla="+- 0 4112 4001"/>
                <a:gd name="T29" fmla="*/ T28 w 142"/>
                <a:gd name="T30" fmla="+- 0 6945 6850"/>
                <a:gd name="T31" fmla="*/ 6945 h 160"/>
                <a:gd name="T32" fmla="+- 0 4113 4001"/>
                <a:gd name="T33" fmla="*/ T32 w 142"/>
                <a:gd name="T34" fmla="+- 0 6970 6850"/>
                <a:gd name="T35" fmla="*/ 6970 h 160"/>
                <a:gd name="T36" fmla="+- 0 4113 4001"/>
                <a:gd name="T37" fmla="*/ T36 w 142"/>
                <a:gd name="T38" fmla="+- 0 6970 6850"/>
                <a:gd name="T39" fmla="*/ 6970 h 160"/>
                <a:gd name="T40" fmla="+- 0 4043 4001"/>
                <a:gd name="T41" fmla="*/ T40 w 142"/>
                <a:gd name="T42" fmla="+- 0 6850 6850"/>
                <a:gd name="T43" fmla="*/ 6850 h 160"/>
                <a:gd name="T44" fmla="+- 0 4001 4001"/>
                <a:gd name="T45" fmla="*/ T44 w 142"/>
                <a:gd name="T46" fmla="+- 0 6850 6850"/>
                <a:gd name="T47" fmla="*/ 6850 h 160"/>
                <a:gd name="T48" fmla="+- 0 4001 4001"/>
                <a:gd name="T49" fmla="*/ T48 w 142"/>
                <a:gd name="T50" fmla="+- 0 7010 6850"/>
                <a:gd name="T51" fmla="*/ 7010 h 160"/>
                <a:gd name="T52" fmla="+- 0 4031 4001"/>
                <a:gd name="T53" fmla="*/ T52 w 142"/>
                <a:gd name="T54" fmla="+- 0 7010 6850"/>
                <a:gd name="T55" fmla="*/ 7010 h 160"/>
                <a:gd name="T56" fmla="+- 0 4031 4001"/>
                <a:gd name="T57" fmla="*/ T56 w 142"/>
                <a:gd name="T58" fmla="+- 0 6931 6850"/>
                <a:gd name="T59" fmla="*/ 6931 h 160"/>
                <a:gd name="T60" fmla="+- 0 4030 4001"/>
                <a:gd name="T61" fmla="*/ T60 w 142"/>
                <a:gd name="T62" fmla="+- 0 6914 6850"/>
                <a:gd name="T63" fmla="*/ 6914 h 160"/>
                <a:gd name="T64" fmla="+- 0 4029 4001"/>
                <a:gd name="T65" fmla="*/ T64 w 142"/>
                <a:gd name="T66" fmla="+- 0 6889 6850"/>
                <a:gd name="T67" fmla="*/ 6889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42" h="160">
                  <a:moveTo>
                    <a:pt x="28" y="39"/>
                  </a:moveTo>
                  <a:lnTo>
                    <a:pt x="29" y="39"/>
                  </a:lnTo>
                  <a:lnTo>
                    <a:pt x="98" y="160"/>
                  </a:lnTo>
                  <a:lnTo>
                    <a:pt x="141" y="160"/>
                  </a:lnTo>
                  <a:lnTo>
                    <a:pt x="141" y="0"/>
                  </a:lnTo>
                  <a:lnTo>
                    <a:pt x="111" y="0"/>
                  </a:lnTo>
                  <a:lnTo>
                    <a:pt x="111" y="78"/>
                  </a:lnTo>
                  <a:lnTo>
                    <a:pt x="111" y="95"/>
                  </a:lnTo>
                  <a:lnTo>
                    <a:pt x="112" y="120"/>
                  </a:lnTo>
                  <a:lnTo>
                    <a:pt x="42" y="0"/>
                  </a:lnTo>
                  <a:lnTo>
                    <a:pt x="0" y="0"/>
                  </a:lnTo>
                  <a:lnTo>
                    <a:pt x="0" y="160"/>
                  </a:lnTo>
                  <a:lnTo>
                    <a:pt x="30" y="160"/>
                  </a:lnTo>
                  <a:lnTo>
                    <a:pt x="30" y="81"/>
                  </a:lnTo>
                  <a:lnTo>
                    <a:pt x="29" y="64"/>
                  </a:lnTo>
                  <a:lnTo>
                    <a:pt x="28" y="3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24"/>
            <p:cNvSpPr>
              <a:spLocks/>
            </p:cNvSpPr>
            <p:nvPr/>
          </p:nvSpPr>
          <p:spPr bwMode="auto">
            <a:xfrm>
              <a:off x="4182" y="6850"/>
              <a:ext cx="171" cy="160"/>
            </a:xfrm>
            <a:custGeom>
              <a:avLst/>
              <a:gdLst>
                <a:gd name="T0" fmla="+- 0 4211 4182"/>
                <a:gd name="T1" fmla="*/ T0 w 171"/>
                <a:gd name="T2" fmla="+- 0 6885 6850"/>
                <a:gd name="T3" fmla="*/ 6885 h 160"/>
                <a:gd name="T4" fmla="+- 0 4212 4182"/>
                <a:gd name="T5" fmla="*/ T4 w 171"/>
                <a:gd name="T6" fmla="+- 0 6885 6850"/>
                <a:gd name="T7" fmla="*/ 6885 h 160"/>
                <a:gd name="T8" fmla="+- 0 4250 4182"/>
                <a:gd name="T9" fmla="*/ T8 w 171"/>
                <a:gd name="T10" fmla="+- 0 7010 6850"/>
                <a:gd name="T11" fmla="*/ 7010 h 160"/>
                <a:gd name="T12" fmla="+- 0 4281 4182"/>
                <a:gd name="T13" fmla="*/ T12 w 171"/>
                <a:gd name="T14" fmla="+- 0 7010 6850"/>
                <a:gd name="T15" fmla="*/ 7010 h 160"/>
                <a:gd name="T16" fmla="+- 0 4322 4182"/>
                <a:gd name="T17" fmla="*/ T16 w 171"/>
                <a:gd name="T18" fmla="+- 0 6885 6850"/>
                <a:gd name="T19" fmla="*/ 6885 h 160"/>
                <a:gd name="T20" fmla="+- 0 4323 4182"/>
                <a:gd name="T21" fmla="*/ T20 w 171"/>
                <a:gd name="T22" fmla="+- 0 6885 6850"/>
                <a:gd name="T23" fmla="*/ 6885 h 160"/>
                <a:gd name="T24" fmla="+- 0 4322 4182"/>
                <a:gd name="T25" fmla="*/ T24 w 171"/>
                <a:gd name="T26" fmla="+- 0 6905 6850"/>
                <a:gd name="T27" fmla="*/ 6905 h 160"/>
                <a:gd name="T28" fmla="+- 0 4322 4182"/>
                <a:gd name="T29" fmla="*/ T28 w 171"/>
                <a:gd name="T30" fmla="+- 0 6917 6850"/>
                <a:gd name="T31" fmla="*/ 6917 h 160"/>
                <a:gd name="T32" fmla="+- 0 4322 4182"/>
                <a:gd name="T33" fmla="*/ T32 w 171"/>
                <a:gd name="T34" fmla="+- 0 6927 6850"/>
                <a:gd name="T35" fmla="*/ 6927 h 160"/>
                <a:gd name="T36" fmla="+- 0 4322 4182"/>
                <a:gd name="T37" fmla="*/ T36 w 171"/>
                <a:gd name="T38" fmla="+- 0 7010 6850"/>
                <a:gd name="T39" fmla="*/ 7010 h 160"/>
                <a:gd name="T40" fmla="+- 0 4353 4182"/>
                <a:gd name="T41" fmla="*/ T40 w 171"/>
                <a:gd name="T42" fmla="+- 0 7010 6850"/>
                <a:gd name="T43" fmla="*/ 7010 h 160"/>
                <a:gd name="T44" fmla="+- 0 4353 4182"/>
                <a:gd name="T45" fmla="*/ T44 w 171"/>
                <a:gd name="T46" fmla="+- 0 6850 6850"/>
                <a:gd name="T47" fmla="*/ 6850 h 160"/>
                <a:gd name="T48" fmla="+- 0 4307 4182"/>
                <a:gd name="T49" fmla="*/ T48 w 171"/>
                <a:gd name="T50" fmla="+- 0 6850 6850"/>
                <a:gd name="T51" fmla="*/ 6850 h 160"/>
                <a:gd name="T52" fmla="+- 0 4267 4182"/>
                <a:gd name="T53" fmla="*/ T52 w 171"/>
                <a:gd name="T54" fmla="+- 0 6972 6850"/>
                <a:gd name="T55" fmla="*/ 6972 h 160"/>
                <a:gd name="T56" fmla="+- 0 4266 4182"/>
                <a:gd name="T57" fmla="*/ T56 w 171"/>
                <a:gd name="T58" fmla="+- 0 6972 6850"/>
                <a:gd name="T59" fmla="*/ 6972 h 160"/>
                <a:gd name="T60" fmla="+- 0 4229 4182"/>
                <a:gd name="T61" fmla="*/ T60 w 171"/>
                <a:gd name="T62" fmla="+- 0 6850 6850"/>
                <a:gd name="T63" fmla="*/ 6850 h 160"/>
                <a:gd name="T64" fmla="+- 0 4182 4182"/>
                <a:gd name="T65" fmla="*/ T64 w 171"/>
                <a:gd name="T66" fmla="+- 0 6850 6850"/>
                <a:gd name="T67" fmla="*/ 6850 h 160"/>
                <a:gd name="T68" fmla="+- 0 4182 4182"/>
                <a:gd name="T69" fmla="*/ T68 w 171"/>
                <a:gd name="T70" fmla="+- 0 7010 6850"/>
                <a:gd name="T71" fmla="*/ 7010 h 160"/>
                <a:gd name="T72" fmla="+- 0 4213 4182"/>
                <a:gd name="T73" fmla="*/ T72 w 171"/>
                <a:gd name="T74" fmla="+- 0 7010 6850"/>
                <a:gd name="T75" fmla="*/ 7010 h 160"/>
                <a:gd name="T76" fmla="+- 0 4213 4182"/>
                <a:gd name="T77" fmla="*/ T76 w 171"/>
                <a:gd name="T78" fmla="+- 0 6929 6850"/>
                <a:gd name="T79" fmla="*/ 6929 h 160"/>
                <a:gd name="T80" fmla="+- 0 4212 4182"/>
                <a:gd name="T81" fmla="*/ T80 w 171"/>
                <a:gd name="T82" fmla="+- 0 6911 6850"/>
                <a:gd name="T83" fmla="*/ 6911 h 160"/>
                <a:gd name="T84" fmla="+- 0 4211 4182"/>
                <a:gd name="T85" fmla="*/ T84 w 171"/>
                <a:gd name="T86" fmla="+- 0 6885 6850"/>
                <a:gd name="T87" fmla="*/ 6885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171" h="160">
                  <a:moveTo>
                    <a:pt x="29" y="35"/>
                  </a:moveTo>
                  <a:lnTo>
                    <a:pt x="30" y="35"/>
                  </a:lnTo>
                  <a:lnTo>
                    <a:pt x="68" y="160"/>
                  </a:lnTo>
                  <a:lnTo>
                    <a:pt x="99" y="160"/>
                  </a:lnTo>
                  <a:lnTo>
                    <a:pt x="140" y="35"/>
                  </a:lnTo>
                  <a:lnTo>
                    <a:pt x="141" y="35"/>
                  </a:lnTo>
                  <a:lnTo>
                    <a:pt x="140" y="55"/>
                  </a:lnTo>
                  <a:lnTo>
                    <a:pt x="140" y="67"/>
                  </a:lnTo>
                  <a:lnTo>
                    <a:pt x="140" y="77"/>
                  </a:lnTo>
                  <a:lnTo>
                    <a:pt x="140" y="160"/>
                  </a:lnTo>
                  <a:lnTo>
                    <a:pt x="171" y="160"/>
                  </a:lnTo>
                  <a:lnTo>
                    <a:pt x="171" y="0"/>
                  </a:lnTo>
                  <a:lnTo>
                    <a:pt x="125" y="0"/>
                  </a:lnTo>
                  <a:lnTo>
                    <a:pt x="85" y="122"/>
                  </a:lnTo>
                  <a:lnTo>
                    <a:pt x="84" y="122"/>
                  </a:lnTo>
                  <a:lnTo>
                    <a:pt x="47" y="0"/>
                  </a:lnTo>
                  <a:lnTo>
                    <a:pt x="0" y="0"/>
                  </a:lnTo>
                  <a:lnTo>
                    <a:pt x="0" y="160"/>
                  </a:lnTo>
                  <a:lnTo>
                    <a:pt x="31" y="160"/>
                  </a:lnTo>
                  <a:lnTo>
                    <a:pt x="31" y="79"/>
                  </a:lnTo>
                  <a:lnTo>
                    <a:pt x="30" y="61"/>
                  </a:lnTo>
                  <a:lnTo>
                    <a:pt x="29" y="3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7" name="Picture 125"/>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3605" y="9600"/>
              <a:ext cx="1380" cy="2712"/>
            </a:xfrm>
            <a:prstGeom prst="rect">
              <a:avLst/>
            </a:prstGeom>
            <a:noFill/>
            <a:extLst>
              <a:ext uri="{909E8E84-426E-40DD-AFC4-6F175D3DCCD1}">
                <a14:hiddenFill xmlns="" xmlns:a14="http://schemas.microsoft.com/office/drawing/2010/main">
                  <a:solidFill>
                    <a:srgbClr val="FFFFFF"/>
                  </a:solidFill>
                </a14:hiddenFill>
              </a:ext>
            </a:extLst>
          </p:spPr>
        </p:pic>
        <p:sp>
          <p:nvSpPr>
            <p:cNvPr id="128" name="Freeform 126"/>
            <p:cNvSpPr>
              <a:spLocks/>
            </p:cNvSpPr>
            <p:nvPr/>
          </p:nvSpPr>
          <p:spPr bwMode="auto">
            <a:xfrm>
              <a:off x="3615" y="3401"/>
              <a:ext cx="1016" cy="609"/>
            </a:xfrm>
            <a:custGeom>
              <a:avLst/>
              <a:gdLst>
                <a:gd name="T0" fmla="+- 0 4631 3615"/>
                <a:gd name="T1" fmla="*/ T0 w 1016"/>
                <a:gd name="T2" fmla="+- 0 3705 3401"/>
                <a:gd name="T3" fmla="*/ 3705 h 609"/>
                <a:gd name="T4" fmla="+- 0 4630 3615"/>
                <a:gd name="T5" fmla="*/ T4 w 1016"/>
                <a:gd name="T6" fmla="+- 0 3680 3401"/>
                <a:gd name="T7" fmla="*/ 3680 h 609"/>
                <a:gd name="T8" fmla="+- 0 4627 3615"/>
                <a:gd name="T9" fmla="*/ T8 w 1016"/>
                <a:gd name="T10" fmla="+- 0 3656 3401"/>
                <a:gd name="T11" fmla="*/ 3656 h 609"/>
                <a:gd name="T12" fmla="+- 0 4616 3615"/>
                <a:gd name="T13" fmla="*/ T12 w 1016"/>
                <a:gd name="T14" fmla="+- 0 3609 3401"/>
                <a:gd name="T15" fmla="*/ 3609 h 609"/>
                <a:gd name="T16" fmla="+- 0 4597 3615"/>
                <a:gd name="T17" fmla="*/ T16 w 1016"/>
                <a:gd name="T18" fmla="+- 0 3565 3401"/>
                <a:gd name="T19" fmla="*/ 3565 h 609"/>
                <a:gd name="T20" fmla="+- 0 4572 3615"/>
                <a:gd name="T21" fmla="*/ T20 w 1016"/>
                <a:gd name="T22" fmla="+- 0 3525 3401"/>
                <a:gd name="T23" fmla="*/ 3525 h 609"/>
                <a:gd name="T24" fmla="+- 0 4542 3615"/>
                <a:gd name="T25" fmla="*/ T24 w 1016"/>
                <a:gd name="T26" fmla="+- 0 3490 3401"/>
                <a:gd name="T27" fmla="*/ 3490 h 609"/>
                <a:gd name="T28" fmla="+- 0 4506 3615"/>
                <a:gd name="T29" fmla="*/ T28 w 1016"/>
                <a:gd name="T30" fmla="+- 0 3459 3401"/>
                <a:gd name="T31" fmla="*/ 3459 h 609"/>
                <a:gd name="T32" fmla="+- 0 4467 3615"/>
                <a:gd name="T33" fmla="*/ T32 w 1016"/>
                <a:gd name="T34" fmla="+- 0 3435 3401"/>
                <a:gd name="T35" fmla="*/ 3435 h 609"/>
                <a:gd name="T36" fmla="+- 0 4423 3615"/>
                <a:gd name="T37" fmla="*/ T36 w 1016"/>
                <a:gd name="T38" fmla="+- 0 3416 3401"/>
                <a:gd name="T39" fmla="*/ 3416 h 609"/>
                <a:gd name="T40" fmla="+- 0 4376 3615"/>
                <a:gd name="T41" fmla="*/ T40 w 1016"/>
                <a:gd name="T42" fmla="+- 0 3405 3401"/>
                <a:gd name="T43" fmla="*/ 3405 h 609"/>
                <a:gd name="T44" fmla="+- 0 4327 3615"/>
                <a:gd name="T45" fmla="*/ T44 w 1016"/>
                <a:gd name="T46" fmla="+- 0 3401 3401"/>
                <a:gd name="T47" fmla="*/ 3401 h 609"/>
                <a:gd name="T48" fmla="+- 0 3920 3615"/>
                <a:gd name="T49" fmla="*/ T48 w 1016"/>
                <a:gd name="T50" fmla="+- 0 3401 3401"/>
                <a:gd name="T51" fmla="*/ 3401 h 609"/>
                <a:gd name="T52" fmla="+- 0 3870 3615"/>
                <a:gd name="T53" fmla="*/ T52 w 1016"/>
                <a:gd name="T54" fmla="+- 0 3405 3401"/>
                <a:gd name="T55" fmla="*/ 3405 h 609"/>
                <a:gd name="T56" fmla="+- 0 3823 3615"/>
                <a:gd name="T57" fmla="*/ T56 w 1016"/>
                <a:gd name="T58" fmla="+- 0 3416 3401"/>
                <a:gd name="T59" fmla="*/ 3416 h 609"/>
                <a:gd name="T60" fmla="+- 0 3780 3615"/>
                <a:gd name="T61" fmla="*/ T60 w 1016"/>
                <a:gd name="T62" fmla="+- 0 3435 3401"/>
                <a:gd name="T63" fmla="*/ 3435 h 609"/>
                <a:gd name="T64" fmla="+- 0 3740 3615"/>
                <a:gd name="T65" fmla="*/ T64 w 1016"/>
                <a:gd name="T66" fmla="+- 0 3459 3401"/>
                <a:gd name="T67" fmla="*/ 3459 h 609"/>
                <a:gd name="T68" fmla="+- 0 3704 3615"/>
                <a:gd name="T69" fmla="*/ T68 w 1016"/>
                <a:gd name="T70" fmla="+- 0 3490 3401"/>
                <a:gd name="T71" fmla="*/ 3490 h 609"/>
                <a:gd name="T72" fmla="+- 0 3674 3615"/>
                <a:gd name="T73" fmla="*/ T72 w 1016"/>
                <a:gd name="T74" fmla="+- 0 3525 3401"/>
                <a:gd name="T75" fmla="*/ 3525 h 609"/>
                <a:gd name="T76" fmla="+- 0 3649 3615"/>
                <a:gd name="T77" fmla="*/ T76 w 1016"/>
                <a:gd name="T78" fmla="+- 0 3565 3401"/>
                <a:gd name="T79" fmla="*/ 3565 h 609"/>
                <a:gd name="T80" fmla="+- 0 3631 3615"/>
                <a:gd name="T81" fmla="*/ T80 w 1016"/>
                <a:gd name="T82" fmla="+- 0 3609 3401"/>
                <a:gd name="T83" fmla="*/ 3609 h 609"/>
                <a:gd name="T84" fmla="+- 0 3619 3615"/>
                <a:gd name="T85" fmla="*/ T84 w 1016"/>
                <a:gd name="T86" fmla="+- 0 3656 3401"/>
                <a:gd name="T87" fmla="*/ 3656 h 609"/>
                <a:gd name="T88" fmla="+- 0 3615 3615"/>
                <a:gd name="T89" fmla="*/ T88 w 1016"/>
                <a:gd name="T90" fmla="+- 0 3705 3401"/>
                <a:gd name="T91" fmla="*/ 3705 h 609"/>
                <a:gd name="T92" fmla="+- 0 3616 3615"/>
                <a:gd name="T93" fmla="*/ T92 w 1016"/>
                <a:gd name="T94" fmla="+- 0 3730 3401"/>
                <a:gd name="T95" fmla="*/ 3730 h 609"/>
                <a:gd name="T96" fmla="+- 0 3624 3615"/>
                <a:gd name="T97" fmla="*/ T96 w 1016"/>
                <a:gd name="T98" fmla="+- 0 3779 3401"/>
                <a:gd name="T99" fmla="*/ 3779 h 609"/>
                <a:gd name="T100" fmla="+- 0 3639 3615"/>
                <a:gd name="T101" fmla="*/ T100 w 1016"/>
                <a:gd name="T102" fmla="+- 0 3824 3401"/>
                <a:gd name="T103" fmla="*/ 3824 h 609"/>
                <a:gd name="T104" fmla="+- 0 3661 3615"/>
                <a:gd name="T105" fmla="*/ T104 w 1016"/>
                <a:gd name="T106" fmla="+- 0 3866 3401"/>
                <a:gd name="T107" fmla="*/ 3866 h 609"/>
                <a:gd name="T108" fmla="+- 0 3688 3615"/>
                <a:gd name="T109" fmla="*/ T108 w 1016"/>
                <a:gd name="T110" fmla="+- 0 3904 3401"/>
                <a:gd name="T111" fmla="*/ 3904 h 609"/>
                <a:gd name="T112" fmla="+- 0 3721 3615"/>
                <a:gd name="T113" fmla="*/ T112 w 1016"/>
                <a:gd name="T114" fmla="+- 0 3937 3401"/>
                <a:gd name="T115" fmla="*/ 3937 h 609"/>
                <a:gd name="T116" fmla="+- 0 3759 3615"/>
                <a:gd name="T117" fmla="*/ T116 w 1016"/>
                <a:gd name="T118" fmla="+- 0 3964 3401"/>
                <a:gd name="T119" fmla="*/ 3964 h 609"/>
                <a:gd name="T120" fmla="+- 0 3801 3615"/>
                <a:gd name="T121" fmla="*/ T120 w 1016"/>
                <a:gd name="T122" fmla="+- 0 3986 3401"/>
                <a:gd name="T123" fmla="*/ 3986 h 609"/>
                <a:gd name="T124" fmla="+- 0 3847 3615"/>
                <a:gd name="T125" fmla="*/ T124 w 1016"/>
                <a:gd name="T126" fmla="+- 0 4001 3401"/>
                <a:gd name="T127" fmla="*/ 4001 h 609"/>
                <a:gd name="T128" fmla="+- 0 3895 3615"/>
                <a:gd name="T129" fmla="*/ T128 w 1016"/>
                <a:gd name="T130" fmla="+- 0 4009 3401"/>
                <a:gd name="T131" fmla="*/ 4009 h 609"/>
                <a:gd name="T132" fmla="+- 0 3920 3615"/>
                <a:gd name="T133" fmla="*/ T132 w 1016"/>
                <a:gd name="T134" fmla="+- 0 4010 3401"/>
                <a:gd name="T135" fmla="*/ 4010 h 609"/>
                <a:gd name="T136" fmla="+- 0 4327 3615"/>
                <a:gd name="T137" fmla="*/ T136 w 1016"/>
                <a:gd name="T138" fmla="+- 0 4010 3401"/>
                <a:gd name="T139" fmla="*/ 4010 h 609"/>
                <a:gd name="T140" fmla="+- 0 4376 3615"/>
                <a:gd name="T141" fmla="*/ T140 w 1016"/>
                <a:gd name="T142" fmla="+- 0 4006 3401"/>
                <a:gd name="T143" fmla="*/ 4006 h 609"/>
                <a:gd name="T144" fmla="+- 0 4423 3615"/>
                <a:gd name="T145" fmla="*/ T144 w 1016"/>
                <a:gd name="T146" fmla="+- 0 3995 3401"/>
                <a:gd name="T147" fmla="*/ 3995 h 609"/>
                <a:gd name="T148" fmla="+- 0 4467 3615"/>
                <a:gd name="T149" fmla="*/ T148 w 1016"/>
                <a:gd name="T150" fmla="+- 0 3976 3401"/>
                <a:gd name="T151" fmla="*/ 3976 h 609"/>
                <a:gd name="T152" fmla="+- 0 4506 3615"/>
                <a:gd name="T153" fmla="*/ T152 w 1016"/>
                <a:gd name="T154" fmla="+- 0 3951 3401"/>
                <a:gd name="T155" fmla="*/ 3951 h 609"/>
                <a:gd name="T156" fmla="+- 0 4542 3615"/>
                <a:gd name="T157" fmla="*/ T156 w 1016"/>
                <a:gd name="T158" fmla="+- 0 3921 3401"/>
                <a:gd name="T159" fmla="*/ 3921 h 609"/>
                <a:gd name="T160" fmla="+- 0 4572 3615"/>
                <a:gd name="T161" fmla="*/ T160 w 1016"/>
                <a:gd name="T162" fmla="+- 0 3885 3401"/>
                <a:gd name="T163" fmla="*/ 3885 h 609"/>
                <a:gd name="T164" fmla="+- 0 4597 3615"/>
                <a:gd name="T165" fmla="*/ T164 w 1016"/>
                <a:gd name="T166" fmla="+- 0 3845 3401"/>
                <a:gd name="T167" fmla="*/ 3845 h 609"/>
                <a:gd name="T168" fmla="+- 0 4616 3615"/>
                <a:gd name="T169" fmla="*/ T168 w 1016"/>
                <a:gd name="T170" fmla="+- 0 3802 3401"/>
                <a:gd name="T171" fmla="*/ 3802 h 609"/>
                <a:gd name="T172" fmla="+- 0 4627 3615"/>
                <a:gd name="T173" fmla="*/ T172 w 1016"/>
                <a:gd name="T174" fmla="+- 0 3755 3401"/>
                <a:gd name="T175" fmla="*/ 3755 h 609"/>
                <a:gd name="T176" fmla="+- 0 4630 3615"/>
                <a:gd name="T177" fmla="*/ T176 w 1016"/>
                <a:gd name="T178" fmla="+- 0 3730 3401"/>
                <a:gd name="T179" fmla="*/ 3730 h 609"/>
                <a:gd name="T180" fmla="+- 0 4631 3615"/>
                <a:gd name="T181" fmla="*/ T180 w 1016"/>
                <a:gd name="T182" fmla="+- 0 3705 3401"/>
                <a:gd name="T183" fmla="*/ 3705 h 6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1016" h="609">
                  <a:moveTo>
                    <a:pt x="1016" y="304"/>
                  </a:moveTo>
                  <a:lnTo>
                    <a:pt x="1015" y="279"/>
                  </a:lnTo>
                  <a:lnTo>
                    <a:pt x="1012" y="255"/>
                  </a:lnTo>
                  <a:lnTo>
                    <a:pt x="1001" y="208"/>
                  </a:lnTo>
                  <a:lnTo>
                    <a:pt x="982" y="164"/>
                  </a:lnTo>
                  <a:lnTo>
                    <a:pt x="957" y="124"/>
                  </a:lnTo>
                  <a:lnTo>
                    <a:pt x="927" y="89"/>
                  </a:lnTo>
                  <a:lnTo>
                    <a:pt x="891" y="58"/>
                  </a:lnTo>
                  <a:lnTo>
                    <a:pt x="852" y="34"/>
                  </a:lnTo>
                  <a:lnTo>
                    <a:pt x="808" y="15"/>
                  </a:lnTo>
                  <a:lnTo>
                    <a:pt x="761" y="4"/>
                  </a:lnTo>
                  <a:lnTo>
                    <a:pt x="712" y="0"/>
                  </a:lnTo>
                  <a:lnTo>
                    <a:pt x="305" y="0"/>
                  </a:lnTo>
                  <a:lnTo>
                    <a:pt x="255" y="4"/>
                  </a:lnTo>
                  <a:lnTo>
                    <a:pt x="208" y="15"/>
                  </a:lnTo>
                  <a:lnTo>
                    <a:pt x="165" y="34"/>
                  </a:lnTo>
                  <a:lnTo>
                    <a:pt x="125" y="58"/>
                  </a:lnTo>
                  <a:lnTo>
                    <a:pt x="89" y="89"/>
                  </a:lnTo>
                  <a:lnTo>
                    <a:pt x="59" y="124"/>
                  </a:lnTo>
                  <a:lnTo>
                    <a:pt x="34" y="164"/>
                  </a:lnTo>
                  <a:lnTo>
                    <a:pt x="16" y="208"/>
                  </a:lnTo>
                  <a:lnTo>
                    <a:pt x="4" y="255"/>
                  </a:lnTo>
                  <a:lnTo>
                    <a:pt x="0" y="304"/>
                  </a:lnTo>
                  <a:lnTo>
                    <a:pt x="1" y="329"/>
                  </a:lnTo>
                  <a:lnTo>
                    <a:pt x="9" y="378"/>
                  </a:lnTo>
                  <a:lnTo>
                    <a:pt x="24" y="423"/>
                  </a:lnTo>
                  <a:lnTo>
                    <a:pt x="46" y="465"/>
                  </a:lnTo>
                  <a:lnTo>
                    <a:pt x="73" y="503"/>
                  </a:lnTo>
                  <a:lnTo>
                    <a:pt x="106" y="536"/>
                  </a:lnTo>
                  <a:lnTo>
                    <a:pt x="144" y="563"/>
                  </a:lnTo>
                  <a:lnTo>
                    <a:pt x="186" y="585"/>
                  </a:lnTo>
                  <a:lnTo>
                    <a:pt x="232" y="600"/>
                  </a:lnTo>
                  <a:lnTo>
                    <a:pt x="280" y="608"/>
                  </a:lnTo>
                  <a:lnTo>
                    <a:pt x="305" y="609"/>
                  </a:lnTo>
                  <a:lnTo>
                    <a:pt x="712" y="609"/>
                  </a:lnTo>
                  <a:lnTo>
                    <a:pt x="761" y="605"/>
                  </a:lnTo>
                  <a:lnTo>
                    <a:pt x="808" y="594"/>
                  </a:lnTo>
                  <a:lnTo>
                    <a:pt x="852" y="575"/>
                  </a:lnTo>
                  <a:lnTo>
                    <a:pt x="891" y="550"/>
                  </a:lnTo>
                  <a:lnTo>
                    <a:pt x="927" y="520"/>
                  </a:lnTo>
                  <a:lnTo>
                    <a:pt x="957" y="484"/>
                  </a:lnTo>
                  <a:lnTo>
                    <a:pt x="982" y="444"/>
                  </a:lnTo>
                  <a:lnTo>
                    <a:pt x="1001" y="401"/>
                  </a:lnTo>
                  <a:lnTo>
                    <a:pt x="1012" y="354"/>
                  </a:lnTo>
                  <a:lnTo>
                    <a:pt x="1015" y="329"/>
                  </a:lnTo>
                  <a:lnTo>
                    <a:pt x="1016" y="304"/>
                  </a:lnTo>
                  <a:close/>
                </a:path>
              </a:pathLst>
            </a:custGeom>
            <a:solidFill>
              <a:srgbClr val="37ABE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127"/>
            <p:cNvSpPr>
              <a:spLocks/>
            </p:cNvSpPr>
            <p:nvPr/>
          </p:nvSpPr>
          <p:spPr bwMode="auto">
            <a:xfrm>
              <a:off x="3810" y="3623"/>
              <a:ext cx="154" cy="160"/>
            </a:xfrm>
            <a:custGeom>
              <a:avLst/>
              <a:gdLst>
                <a:gd name="T0" fmla="+- 0 3894 3810"/>
                <a:gd name="T1" fmla="*/ T0 w 154"/>
                <a:gd name="T2" fmla="+- 0 3669 3623"/>
                <a:gd name="T3" fmla="*/ 3669 h 160"/>
                <a:gd name="T4" fmla="+- 0 3900 3810"/>
                <a:gd name="T5" fmla="*/ T4 w 154"/>
                <a:gd name="T6" fmla="+- 0 3688 3623"/>
                <a:gd name="T7" fmla="*/ 3688 h 160"/>
                <a:gd name="T8" fmla="+- 0 3909 3810"/>
                <a:gd name="T9" fmla="*/ T8 w 154"/>
                <a:gd name="T10" fmla="+- 0 3717 3623"/>
                <a:gd name="T11" fmla="*/ 3717 h 160"/>
                <a:gd name="T12" fmla="+- 0 3867 3810"/>
                <a:gd name="T13" fmla="*/ T12 w 154"/>
                <a:gd name="T14" fmla="+- 0 3717 3623"/>
                <a:gd name="T15" fmla="*/ 3717 h 160"/>
                <a:gd name="T16" fmla="+- 0 3867 3810"/>
                <a:gd name="T17" fmla="*/ T16 w 154"/>
                <a:gd name="T18" fmla="+- 0 3623 3623"/>
                <a:gd name="T19" fmla="*/ 3623 h 160"/>
                <a:gd name="T20" fmla="+- 0 3810 3810"/>
                <a:gd name="T21" fmla="*/ T20 w 154"/>
                <a:gd name="T22" fmla="+- 0 3784 3623"/>
                <a:gd name="T23" fmla="*/ 3784 h 160"/>
                <a:gd name="T24" fmla="+- 0 3847 3810"/>
                <a:gd name="T25" fmla="*/ T24 w 154"/>
                <a:gd name="T26" fmla="+- 0 3784 3623"/>
                <a:gd name="T27" fmla="*/ 3784 h 160"/>
                <a:gd name="T28" fmla="+- 0 3859 3810"/>
                <a:gd name="T29" fmla="*/ T28 w 154"/>
                <a:gd name="T30" fmla="+- 0 3746 3623"/>
                <a:gd name="T31" fmla="*/ 3746 h 160"/>
                <a:gd name="T32" fmla="+- 0 3917 3810"/>
                <a:gd name="T33" fmla="*/ T32 w 154"/>
                <a:gd name="T34" fmla="+- 0 3746 3623"/>
                <a:gd name="T35" fmla="*/ 3746 h 160"/>
                <a:gd name="T36" fmla="+- 0 3928 3810"/>
                <a:gd name="T37" fmla="*/ T36 w 154"/>
                <a:gd name="T38" fmla="+- 0 3784 3623"/>
                <a:gd name="T39" fmla="*/ 3784 h 160"/>
                <a:gd name="T40" fmla="+- 0 3965 3810"/>
                <a:gd name="T41" fmla="*/ T40 w 154"/>
                <a:gd name="T42" fmla="+- 0 3784 3623"/>
                <a:gd name="T43" fmla="*/ 3784 h 160"/>
                <a:gd name="T44" fmla="+- 0 3908 3810"/>
                <a:gd name="T45" fmla="*/ T44 w 154"/>
                <a:gd name="T46" fmla="+- 0 3623 3623"/>
                <a:gd name="T47" fmla="*/ 3623 h 160"/>
                <a:gd name="T48" fmla="+- 0 3894 3810"/>
                <a:gd name="T49" fmla="*/ T48 w 154"/>
                <a:gd name="T50" fmla="+- 0 3669 3623"/>
                <a:gd name="T51" fmla="*/ 3669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54" h="160">
                  <a:moveTo>
                    <a:pt x="84" y="46"/>
                  </a:moveTo>
                  <a:lnTo>
                    <a:pt x="90" y="65"/>
                  </a:lnTo>
                  <a:lnTo>
                    <a:pt x="99" y="94"/>
                  </a:lnTo>
                  <a:lnTo>
                    <a:pt x="57" y="94"/>
                  </a:lnTo>
                  <a:lnTo>
                    <a:pt x="57" y="0"/>
                  </a:lnTo>
                  <a:lnTo>
                    <a:pt x="0" y="161"/>
                  </a:lnTo>
                  <a:lnTo>
                    <a:pt x="37" y="161"/>
                  </a:lnTo>
                  <a:lnTo>
                    <a:pt x="49" y="123"/>
                  </a:lnTo>
                  <a:lnTo>
                    <a:pt x="107" y="123"/>
                  </a:lnTo>
                  <a:lnTo>
                    <a:pt x="118" y="161"/>
                  </a:lnTo>
                  <a:lnTo>
                    <a:pt x="155" y="161"/>
                  </a:lnTo>
                  <a:lnTo>
                    <a:pt x="98" y="0"/>
                  </a:lnTo>
                  <a:lnTo>
                    <a:pt x="84" y="46"/>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128"/>
            <p:cNvSpPr>
              <a:spLocks/>
            </p:cNvSpPr>
            <p:nvPr/>
          </p:nvSpPr>
          <p:spPr bwMode="auto">
            <a:xfrm>
              <a:off x="3810" y="3623"/>
              <a:ext cx="154" cy="160"/>
            </a:xfrm>
            <a:custGeom>
              <a:avLst/>
              <a:gdLst>
                <a:gd name="T0" fmla="+- 0 3908 3810"/>
                <a:gd name="T1" fmla="*/ T0 w 154"/>
                <a:gd name="T2" fmla="+- 0 3623 3623"/>
                <a:gd name="T3" fmla="*/ 3623 h 160"/>
                <a:gd name="T4" fmla="+- 0 3867 3810"/>
                <a:gd name="T5" fmla="*/ T4 w 154"/>
                <a:gd name="T6" fmla="+- 0 3623 3623"/>
                <a:gd name="T7" fmla="*/ 3623 h 160"/>
                <a:gd name="T8" fmla="+- 0 3867 3810"/>
                <a:gd name="T9" fmla="*/ T8 w 154"/>
                <a:gd name="T10" fmla="+- 0 3717 3623"/>
                <a:gd name="T11" fmla="*/ 3717 h 160"/>
                <a:gd name="T12" fmla="+- 0 3872 3810"/>
                <a:gd name="T13" fmla="*/ T12 w 154"/>
                <a:gd name="T14" fmla="+- 0 3700 3623"/>
                <a:gd name="T15" fmla="*/ 3700 h 160"/>
                <a:gd name="T16" fmla="+- 0 3880 3810"/>
                <a:gd name="T17" fmla="*/ T16 w 154"/>
                <a:gd name="T18" fmla="+- 0 3676 3623"/>
                <a:gd name="T19" fmla="*/ 3676 h 160"/>
                <a:gd name="T20" fmla="+- 0 3885 3810"/>
                <a:gd name="T21" fmla="*/ T20 w 154"/>
                <a:gd name="T22" fmla="+- 0 3659 3623"/>
                <a:gd name="T23" fmla="*/ 3659 h 160"/>
                <a:gd name="T24" fmla="+- 0 3888 3810"/>
                <a:gd name="T25" fmla="*/ T24 w 154"/>
                <a:gd name="T26" fmla="+- 0 3648 3623"/>
                <a:gd name="T27" fmla="*/ 3648 h 160"/>
                <a:gd name="T28" fmla="+- 0 3889 3810"/>
                <a:gd name="T29" fmla="*/ T28 w 154"/>
                <a:gd name="T30" fmla="+- 0 3654 3623"/>
                <a:gd name="T31" fmla="*/ 3654 h 160"/>
                <a:gd name="T32" fmla="+- 0 3891 3810"/>
                <a:gd name="T33" fmla="*/ T32 w 154"/>
                <a:gd name="T34" fmla="+- 0 3659 3623"/>
                <a:gd name="T35" fmla="*/ 3659 h 160"/>
                <a:gd name="T36" fmla="+- 0 3891 3810"/>
                <a:gd name="T37" fmla="*/ T36 w 154"/>
                <a:gd name="T38" fmla="+- 0 3659 3623"/>
                <a:gd name="T39" fmla="*/ 3659 h 160"/>
                <a:gd name="T40" fmla="+- 0 3894 3810"/>
                <a:gd name="T41" fmla="*/ T40 w 154"/>
                <a:gd name="T42" fmla="+- 0 3669 3623"/>
                <a:gd name="T43" fmla="*/ 3669 h 160"/>
                <a:gd name="T44" fmla="+- 0 3908 3810"/>
                <a:gd name="T45" fmla="*/ T44 w 154"/>
                <a:gd name="T46" fmla="+- 0 3623 3623"/>
                <a:gd name="T47" fmla="*/ 3623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54" h="160">
                  <a:moveTo>
                    <a:pt x="98" y="0"/>
                  </a:moveTo>
                  <a:lnTo>
                    <a:pt x="57" y="0"/>
                  </a:lnTo>
                  <a:lnTo>
                    <a:pt x="57" y="94"/>
                  </a:lnTo>
                  <a:lnTo>
                    <a:pt x="62" y="77"/>
                  </a:lnTo>
                  <a:lnTo>
                    <a:pt x="70" y="53"/>
                  </a:lnTo>
                  <a:lnTo>
                    <a:pt x="75" y="36"/>
                  </a:lnTo>
                  <a:lnTo>
                    <a:pt x="78" y="25"/>
                  </a:lnTo>
                  <a:lnTo>
                    <a:pt x="79" y="31"/>
                  </a:lnTo>
                  <a:lnTo>
                    <a:pt x="81" y="36"/>
                  </a:lnTo>
                  <a:lnTo>
                    <a:pt x="84" y="46"/>
                  </a:lnTo>
                  <a:lnTo>
                    <a:pt x="98"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29"/>
            <p:cNvSpPr>
              <a:spLocks/>
            </p:cNvSpPr>
            <p:nvPr/>
          </p:nvSpPr>
          <p:spPr bwMode="auto">
            <a:xfrm>
              <a:off x="3975" y="3622"/>
              <a:ext cx="104" cy="164"/>
            </a:xfrm>
            <a:custGeom>
              <a:avLst/>
              <a:gdLst>
                <a:gd name="T0" fmla="+- 0 4010 3975"/>
                <a:gd name="T1" fmla="*/ T0 w 104"/>
                <a:gd name="T2" fmla="+- 0 3661 3622"/>
                <a:gd name="T3" fmla="*/ 3661 h 164"/>
                <a:gd name="T4" fmla="+- 0 4019 3975"/>
                <a:gd name="T5" fmla="*/ T4 w 104"/>
                <a:gd name="T6" fmla="+- 0 3651 3622"/>
                <a:gd name="T7" fmla="*/ 3651 h 164"/>
                <a:gd name="T8" fmla="+- 0 4035 3975"/>
                <a:gd name="T9" fmla="*/ T8 w 104"/>
                <a:gd name="T10" fmla="+- 0 3650 3622"/>
                <a:gd name="T11" fmla="*/ 3650 h 164"/>
                <a:gd name="T12" fmla="+- 0 4046 3975"/>
                <a:gd name="T13" fmla="*/ T12 w 104"/>
                <a:gd name="T14" fmla="+- 0 3652 3622"/>
                <a:gd name="T15" fmla="*/ 3652 h 164"/>
                <a:gd name="T16" fmla="+- 0 4059 3975"/>
                <a:gd name="T17" fmla="*/ T16 w 104"/>
                <a:gd name="T18" fmla="+- 0 3656 3622"/>
                <a:gd name="T19" fmla="*/ 3656 h 164"/>
                <a:gd name="T20" fmla="+- 0 4078 3975"/>
                <a:gd name="T21" fmla="*/ T20 w 104"/>
                <a:gd name="T22" fmla="+- 0 3633 3622"/>
                <a:gd name="T23" fmla="*/ 3633 h 164"/>
                <a:gd name="T24" fmla="+- 0 4062 3975"/>
                <a:gd name="T25" fmla="*/ T24 w 104"/>
                <a:gd name="T26" fmla="+- 0 3627 3622"/>
                <a:gd name="T27" fmla="*/ 3627 h 164"/>
                <a:gd name="T28" fmla="+- 0 4047 3975"/>
                <a:gd name="T29" fmla="*/ T28 w 104"/>
                <a:gd name="T30" fmla="+- 0 3623 3622"/>
                <a:gd name="T31" fmla="*/ 3623 h 164"/>
                <a:gd name="T32" fmla="+- 0 4029 3975"/>
                <a:gd name="T33" fmla="*/ T32 w 104"/>
                <a:gd name="T34" fmla="+- 0 3622 3622"/>
                <a:gd name="T35" fmla="*/ 3622 h 164"/>
                <a:gd name="T36" fmla="+- 0 3991 3975"/>
                <a:gd name="T37" fmla="*/ T36 w 104"/>
                <a:gd name="T38" fmla="+- 0 3634 3622"/>
                <a:gd name="T39" fmla="*/ 3634 h 164"/>
                <a:gd name="T40" fmla="+- 0 3977 3975"/>
                <a:gd name="T41" fmla="*/ T40 w 104"/>
                <a:gd name="T42" fmla="+- 0 3653 3622"/>
                <a:gd name="T43" fmla="*/ 3653 h 164"/>
                <a:gd name="T44" fmla="+- 0 3978 3975"/>
                <a:gd name="T45" fmla="*/ T44 w 104"/>
                <a:gd name="T46" fmla="+- 0 3681 3622"/>
                <a:gd name="T47" fmla="*/ 3681 h 164"/>
                <a:gd name="T48" fmla="+- 0 3984 3975"/>
                <a:gd name="T49" fmla="*/ T48 w 104"/>
                <a:gd name="T50" fmla="+- 0 3692 3622"/>
                <a:gd name="T51" fmla="*/ 3692 h 164"/>
                <a:gd name="T52" fmla="+- 0 3993 3975"/>
                <a:gd name="T53" fmla="*/ T52 w 104"/>
                <a:gd name="T54" fmla="+- 0 3701 3622"/>
                <a:gd name="T55" fmla="*/ 3701 h 164"/>
                <a:gd name="T56" fmla="+- 0 4005 3975"/>
                <a:gd name="T57" fmla="*/ T56 w 104"/>
                <a:gd name="T58" fmla="+- 0 3710 3622"/>
                <a:gd name="T59" fmla="*/ 3710 h 164"/>
                <a:gd name="T60" fmla="+- 0 4025 3975"/>
                <a:gd name="T61" fmla="*/ T60 w 104"/>
                <a:gd name="T62" fmla="+- 0 3720 3622"/>
                <a:gd name="T63" fmla="*/ 3720 h 164"/>
                <a:gd name="T64" fmla="+- 0 4036 3975"/>
                <a:gd name="T65" fmla="*/ T64 w 104"/>
                <a:gd name="T66" fmla="+- 0 3726 3622"/>
                <a:gd name="T67" fmla="*/ 3726 h 164"/>
                <a:gd name="T68" fmla="+- 0 4045 3975"/>
                <a:gd name="T69" fmla="*/ T68 w 104"/>
                <a:gd name="T70" fmla="+- 0 3735 3622"/>
                <a:gd name="T71" fmla="*/ 3735 h 164"/>
                <a:gd name="T72" fmla="+- 0 4046 3975"/>
                <a:gd name="T73" fmla="*/ T72 w 104"/>
                <a:gd name="T74" fmla="+- 0 3747 3622"/>
                <a:gd name="T75" fmla="*/ 3747 h 164"/>
                <a:gd name="T76" fmla="+- 0 4036 3975"/>
                <a:gd name="T77" fmla="*/ T76 w 104"/>
                <a:gd name="T78" fmla="+- 0 3756 3622"/>
                <a:gd name="T79" fmla="*/ 3756 h 164"/>
                <a:gd name="T80" fmla="+- 0 4017 3975"/>
                <a:gd name="T81" fmla="*/ T80 w 104"/>
                <a:gd name="T82" fmla="+- 0 3758 3622"/>
                <a:gd name="T83" fmla="*/ 3758 h 164"/>
                <a:gd name="T84" fmla="+- 0 4002 3975"/>
                <a:gd name="T85" fmla="*/ T84 w 104"/>
                <a:gd name="T86" fmla="+- 0 3755 3622"/>
                <a:gd name="T87" fmla="*/ 3755 h 164"/>
                <a:gd name="T88" fmla="+- 0 3986 3975"/>
                <a:gd name="T89" fmla="*/ T88 w 104"/>
                <a:gd name="T90" fmla="+- 0 3750 3622"/>
                <a:gd name="T91" fmla="*/ 3750 h 164"/>
                <a:gd name="T92" fmla="+- 0 3975 3975"/>
                <a:gd name="T93" fmla="*/ T92 w 104"/>
                <a:gd name="T94" fmla="+- 0 3776 3622"/>
                <a:gd name="T95" fmla="*/ 3776 h 164"/>
                <a:gd name="T96" fmla="+- 0 3999 3975"/>
                <a:gd name="T97" fmla="*/ T96 w 104"/>
                <a:gd name="T98" fmla="+- 0 3784 3622"/>
                <a:gd name="T99" fmla="*/ 3784 h 164"/>
                <a:gd name="T100" fmla="+- 0 4026 3975"/>
                <a:gd name="T101" fmla="*/ T100 w 104"/>
                <a:gd name="T102" fmla="+- 0 3786 3622"/>
                <a:gd name="T103" fmla="*/ 3786 h 164"/>
                <a:gd name="T104" fmla="+- 0 4064 3975"/>
                <a:gd name="T105" fmla="*/ T104 w 104"/>
                <a:gd name="T106" fmla="+- 0 3773 3622"/>
                <a:gd name="T107" fmla="*/ 3773 h 164"/>
                <a:gd name="T108" fmla="+- 0 4079 3975"/>
                <a:gd name="T109" fmla="*/ T108 w 104"/>
                <a:gd name="T110" fmla="+- 0 3754 3622"/>
                <a:gd name="T111" fmla="*/ 3754 h 164"/>
                <a:gd name="T112" fmla="+- 0 4076 3975"/>
                <a:gd name="T113" fmla="*/ T112 w 104"/>
                <a:gd name="T114" fmla="+- 0 3720 3622"/>
                <a:gd name="T115" fmla="*/ 3720 h 164"/>
                <a:gd name="T116" fmla="+- 0 4065 3975"/>
                <a:gd name="T117" fmla="*/ T116 w 104"/>
                <a:gd name="T118" fmla="+- 0 3706 3622"/>
                <a:gd name="T119" fmla="*/ 3706 h 164"/>
                <a:gd name="T120" fmla="+- 0 4040 3975"/>
                <a:gd name="T121" fmla="*/ T120 w 104"/>
                <a:gd name="T122" fmla="+- 0 3691 3622"/>
                <a:gd name="T123" fmla="*/ 3691 h 164"/>
                <a:gd name="T124" fmla="+- 0 4022 3975"/>
                <a:gd name="T125" fmla="*/ T124 w 104"/>
                <a:gd name="T126" fmla="+- 0 3682 3622"/>
                <a:gd name="T127" fmla="*/ 3682 h 164"/>
                <a:gd name="T128" fmla="+- 0 4014 3975"/>
                <a:gd name="T129" fmla="*/ T128 w 104"/>
                <a:gd name="T130" fmla="+- 0 3676 3622"/>
                <a:gd name="T131" fmla="*/ 3676 h 164"/>
                <a:gd name="T132" fmla="+- 0 4010 3975"/>
                <a:gd name="T133" fmla="*/ T132 w 104"/>
                <a:gd name="T134" fmla="+- 0 3666 3622"/>
                <a:gd name="T135" fmla="*/ 3666 h 16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04" h="164">
                  <a:moveTo>
                    <a:pt x="35" y="44"/>
                  </a:moveTo>
                  <a:lnTo>
                    <a:pt x="35" y="39"/>
                  </a:lnTo>
                  <a:lnTo>
                    <a:pt x="37" y="35"/>
                  </a:lnTo>
                  <a:lnTo>
                    <a:pt x="44" y="29"/>
                  </a:lnTo>
                  <a:lnTo>
                    <a:pt x="49" y="28"/>
                  </a:lnTo>
                  <a:lnTo>
                    <a:pt x="60" y="28"/>
                  </a:lnTo>
                  <a:lnTo>
                    <a:pt x="66" y="28"/>
                  </a:lnTo>
                  <a:lnTo>
                    <a:pt x="71" y="30"/>
                  </a:lnTo>
                  <a:lnTo>
                    <a:pt x="77" y="31"/>
                  </a:lnTo>
                  <a:lnTo>
                    <a:pt x="84" y="34"/>
                  </a:lnTo>
                  <a:lnTo>
                    <a:pt x="93" y="37"/>
                  </a:lnTo>
                  <a:lnTo>
                    <a:pt x="103" y="11"/>
                  </a:lnTo>
                  <a:lnTo>
                    <a:pt x="95" y="7"/>
                  </a:lnTo>
                  <a:lnTo>
                    <a:pt x="87" y="5"/>
                  </a:lnTo>
                  <a:lnTo>
                    <a:pt x="80" y="3"/>
                  </a:lnTo>
                  <a:lnTo>
                    <a:pt x="72" y="1"/>
                  </a:lnTo>
                  <a:lnTo>
                    <a:pt x="64" y="0"/>
                  </a:lnTo>
                  <a:lnTo>
                    <a:pt x="54" y="0"/>
                  </a:lnTo>
                  <a:lnTo>
                    <a:pt x="33" y="3"/>
                  </a:lnTo>
                  <a:lnTo>
                    <a:pt x="16" y="12"/>
                  </a:lnTo>
                  <a:lnTo>
                    <a:pt x="7" y="20"/>
                  </a:lnTo>
                  <a:lnTo>
                    <a:pt x="2" y="31"/>
                  </a:lnTo>
                  <a:lnTo>
                    <a:pt x="2" y="53"/>
                  </a:lnTo>
                  <a:lnTo>
                    <a:pt x="3" y="59"/>
                  </a:lnTo>
                  <a:lnTo>
                    <a:pt x="6" y="65"/>
                  </a:lnTo>
                  <a:lnTo>
                    <a:pt x="9" y="70"/>
                  </a:lnTo>
                  <a:lnTo>
                    <a:pt x="13" y="75"/>
                  </a:lnTo>
                  <a:lnTo>
                    <a:pt x="18" y="79"/>
                  </a:lnTo>
                  <a:lnTo>
                    <a:pt x="23" y="84"/>
                  </a:lnTo>
                  <a:lnTo>
                    <a:pt x="30" y="88"/>
                  </a:lnTo>
                  <a:lnTo>
                    <a:pt x="40" y="93"/>
                  </a:lnTo>
                  <a:lnTo>
                    <a:pt x="50" y="98"/>
                  </a:lnTo>
                  <a:lnTo>
                    <a:pt x="57" y="101"/>
                  </a:lnTo>
                  <a:lnTo>
                    <a:pt x="61" y="104"/>
                  </a:lnTo>
                  <a:lnTo>
                    <a:pt x="67" y="108"/>
                  </a:lnTo>
                  <a:lnTo>
                    <a:pt x="70" y="113"/>
                  </a:lnTo>
                  <a:lnTo>
                    <a:pt x="71" y="119"/>
                  </a:lnTo>
                  <a:lnTo>
                    <a:pt x="71" y="125"/>
                  </a:lnTo>
                  <a:lnTo>
                    <a:pt x="69" y="129"/>
                  </a:lnTo>
                  <a:lnTo>
                    <a:pt x="61" y="134"/>
                  </a:lnTo>
                  <a:lnTo>
                    <a:pt x="55" y="136"/>
                  </a:lnTo>
                  <a:lnTo>
                    <a:pt x="42" y="136"/>
                  </a:lnTo>
                  <a:lnTo>
                    <a:pt x="35" y="135"/>
                  </a:lnTo>
                  <a:lnTo>
                    <a:pt x="27" y="133"/>
                  </a:lnTo>
                  <a:lnTo>
                    <a:pt x="20" y="131"/>
                  </a:lnTo>
                  <a:lnTo>
                    <a:pt x="11" y="128"/>
                  </a:lnTo>
                  <a:lnTo>
                    <a:pt x="0" y="123"/>
                  </a:lnTo>
                  <a:lnTo>
                    <a:pt x="0" y="154"/>
                  </a:lnTo>
                  <a:lnTo>
                    <a:pt x="6" y="157"/>
                  </a:lnTo>
                  <a:lnTo>
                    <a:pt x="24" y="162"/>
                  </a:lnTo>
                  <a:lnTo>
                    <a:pt x="45" y="164"/>
                  </a:lnTo>
                  <a:lnTo>
                    <a:pt x="51" y="164"/>
                  </a:lnTo>
                  <a:lnTo>
                    <a:pt x="72" y="160"/>
                  </a:lnTo>
                  <a:lnTo>
                    <a:pt x="89" y="151"/>
                  </a:lnTo>
                  <a:lnTo>
                    <a:pt x="99" y="143"/>
                  </a:lnTo>
                  <a:lnTo>
                    <a:pt x="104" y="132"/>
                  </a:lnTo>
                  <a:lnTo>
                    <a:pt x="104" y="107"/>
                  </a:lnTo>
                  <a:lnTo>
                    <a:pt x="101" y="98"/>
                  </a:lnTo>
                  <a:lnTo>
                    <a:pt x="96" y="91"/>
                  </a:lnTo>
                  <a:lnTo>
                    <a:pt x="90" y="84"/>
                  </a:lnTo>
                  <a:lnTo>
                    <a:pt x="80" y="77"/>
                  </a:lnTo>
                  <a:lnTo>
                    <a:pt x="65" y="69"/>
                  </a:lnTo>
                  <a:lnTo>
                    <a:pt x="54" y="64"/>
                  </a:lnTo>
                  <a:lnTo>
                    <a:pt x="47" y="60"/>
                  </a:lnTo>
                  <a:lnTo>
                    <a:pt x="44" y="58"/>
                  </a:lnTo>
                  <a:lnTo>
                    <a:pt x="39" y="54"/>
                  </a:lnTo>
                  <a:lnTo>
                    <a:pt x="36" y="50"/>
                  </a:lnTo>
                  <a:lnTo>
                    <a:pt x="35" y="4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130"/>
            <p:cNvSpPr>
              <a:spLocks/>
            </p:cNvSpPr>
            <p:nvPr/>
          </p:nvSpPr>
          <p:spPr bwMode="auto">
            <a:xfrm>
              <a:off x="4108" y="3624"/>
              <a:ext cx="131" cy="160"/>
            </a:xfrm>
            <a:custGeom>
              <a:avLst/>
              <a:gdLst>
                <a:gd name="T0" fmla="+- 0 4239 4108"/>
                <a:gd name="T1" fmla="*/ T0 w 131"/>
                <a:gd name="T2" fmla="+- 0 3624 3624"/>
                <a:gd name="T3" fmla="*/ 3624 h 160"/>
                <a:gd name="T4" fmla="+- 0 4205 4108"/>
                <a:gd name="T5" fmla="*/ T4 w 131"/>
                <a:gd name="T6" fmla="+- 0 3624 3624"/>
                <a:gd name="T7" fmla="*/ 3624 h 160"/>
                <a:gd name="T8" fmla="+- 0 4205 4108"/>
                <a:gd name="T9" fmla="*/ T8 w 131"/>
                <a:gd name="T10" fmla="+- 0 3686 3624"/>
                <a:gd name="T11" fmla="*/ 3686 h 160"/>
                <a:gd name="T12" fmla="+- 0 4142 4108"/>
                <a:gd name="T13" fmla="*/ T12 w 131"/>
                <a:gd name="T14" fmla="+- 0 3686 3624"/>
                <a:gd name="T15" fmla="*/ 3686 h 160"/>
                <a:gd name="T16" fmla="+- 0 4142 4108"/>
                <a:gd name="T17" fmla="*/ T16 w 131"/>
                <a:gd name="T18" fmla="+- 0 3624 3624"/>
                <a:gd name="T19" fmla="*/ 3624 h 160"/>
                <a:gd name="T20" fmla="+- 0 4108 4108"/>
                <a:gd name="T21" fmla="*/ T20 w 131"/>
                <a:gd name="T22" fmla="+- 0 3624 3624"/>
                <a:gd name="T23" fmla="*/ 3624 h 160"/>
                <a:gd name="T24" fmla="+- 0 4108 4108"/>
                <a:gd name="T25" fmla="*/ T24 w 131"/>
                <a:gd name="T26" fmla="+- 0 3784 3624"/>
                <a:gd name="T27" fmla="*/ 3784 h 160"/>
                <a:gd name="T28" fmla="+- 0 4142 4108"/>
                <a:gd name="T29" fmla="*/ T28 w 131"/>
                <a:gd name="T30" fmla="+- 0 3784 3624"/>
                <a:gd name="T31" fmla="*/ 3784 h 160"/>
                <a:gd name="T32" fmla="+- 0 4142 4108"/>
                <a:gd name="T33" fmla="*/ T32 w 131"/>
                <a:gd name="T34" fmla="+- 0 3715 3624"/>
                <a:gd name="T35" fmla="*/ 3715 h 160"/>
                <a:gd name="T36" fmla="+- 0 4205 4108"/>
                <a:gd name="T37" fmla="*/ T36 w 131"/>
                <a:gd name="T38" fmla="+- 0 3715 3624"/>
                <a:gd name="T39" fmla="*/ 3715 h 160"/>
                <a:gd name="T40" fmla="+- 0 4205 4108"/>
                <a:gd name="T41" fmla="*/ T40 w 131"/>
                <a:gd name="T42" fmla="+- 0 3784 3624"/>
                <a:gd name="T43" fmla="*/ 3784 h 160"/>
                <a:gd name="T44" fmla="+- 0 4239 4108"/>
                <a:gd name="T45" fmla="*/ T44 w 131"/>
                <a:gd name="T46" fmla="+- 0 3784 3624"/>
                <a:gd name="T47" fmla="*/ 3784 h 160"/>
                <a:gd name="T48" fmla="+- 0 4239 4108"/>
                <a:gd name="T49" fmla="*/ T48 w 131"/>
                <a:gd name="T50" fmla="+- 0 3624 3624"/>
                <a:gd name="T51" fmla="*/ 3624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31" h="160">
                  <a:moveTo>
                    <a:pt x="131" y="0"/>
                  </a:moveTo>
                  <a:lnTo>
                    <a:pt x="97" y="0"/>
                  </a:lnTo>
                  <a:lnTo>
                    <a:pt x="97" y="62"/>
                  </a:lnTo>
                  <a:lnTo>
                    <a:pt x="34" y="62"/>
                  </a:lnTo>
                  <a:lnTo>
                    <a:pt x="34" y="0"/>
                  </a:lnTo>
                  <a:lnTo>
                    <a:pt x="0" y="0"/>
                  </a:lnTo>
                  <a:lnTo>
                    <a:pt x="0" y="160"/>
                  </a:lnTo>
                  <a:lnTo>
                    <a:pt x="34" y="160"/>
                  </a:lnTo>
                  <a:lnTo>
                    <a:pt x="34" y="91"/>
                  </a:lnTo>
                  <a:lnTo>
                    <a:pt x="97" y="91"/>
                  </a:lnTo>
                  <a:lnTo>
                    <a:pt x="97" y="160"/>
                  </a:lnTo>
                  <a:lnTo>
                    <a:pt x="131" y="160"/>
                  </a:lnTo>
                  <a:lnTo>
                    <a:pt x="131"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3" name="Freeform 131"/>
            <p:cNvSpPr>
              <a:spLocks/>
            </p:cNvSpPr>
            <p:nvPr/>
          </p:nvSpPr>
          <p:spPr bwMode="auto">
            <a:xfrm>
              <a:off x="4259" y="3623"/>
              <a:ext cx="154" cy="160"/>
            </a:xfrm>
            <a:custGeom>
              <a:avLst/>
              <a:gdLst>
                <a:gd name="T0" fmla="+- 0 4343 4259"/>
                <a:gd name="T1" fmla="*/ T0 w 154"/>
                <a:gd name="T2" fmla="+- 0 3669 3623"/>
                <a:gd name="T3" fmla="*/ 3669 h 160"/>
                <a:gd name="T4" fmla="+- 0 4349 4259"/>
                <a:gd name="T5" fmla="*/ T4 w 154"/>
                <a:gd name="T6" fmla="+- 0 3688 3623"/>
                <a:gd name="T7" fmla="*/ 3688 h 160"/>
                <a:gd name="T8" fmla="+- 0 4358 4259"/>
                <a:gd name="T9" fmla="*/ T8 w 154"/>
                <a:gd name="T10" fmla="+- 0 3717 3623"/>
                <a:gd name="T11" fmla="*/ 3717 h 160"/>
                <a:gd name="T12" fmla="+- 0 4316 4259"/>
                <a:gd name="T13" fmla="*/ T12 w 154"/>
                <a:gd name="T14" fmla="+- 0 3717 3623"/>
                <a:gd name="T15" fmla="*/ 3717 h 160"/>
                <a:gd name="T16" fmla="+- 0 4316 4259"/>
                <a:gd name="T17" fmla="*/ T16 w 154"/>
                <a:gd name="T18" fmla="+- 0 3623 3623"/>
                <a:gd name="T19" fmla="*/ 3623 h 160"/>
                <a:gd name="T20" fmla="+- 0 4259 4259"/>
                <a:gd name="T21" fmla="*/ T20 w 154"/>
                <a:gd name="T22" fmla="+- 0 3784 3623"/>
                <a:gd name="T23" fmla="*/ 3784 h 160"/>
                <a:gd name="T24" fmla="+- 0 4296 4259"/>
                <a:gd name="T25" fmla="*/ T24 w 154"/>
                <a:gd name="T26" fmla="+- 0 3784 3623"/>
                <a:gd name="T27" fmla="*/ 3784 h 160"/>
                <a:gd name="T28" fmla="+- 0 4307 4259"/>
                <a:gd name="T29" fmla="*/ T28 w 154"/>
                <a:gd name="T30" fmla="+- 0 3746 3623"/>
                <a:gd name="T31" fmla="*/ 3746 h 160"/>
                <a:gd name="T32" fmla="+- 0 4366 4259"/>
                <a:gd name="T33" fmla="*/ T32 w 154"/>
                <a:gd name="T34" fmla="+- 0 3746 3623"/>
                <a:gd name="T35" fmla="*/ 3746 h 160"/>
                <a:gd name="T36" fmla="+- 0 4377 4259"/>
                <a:gd name="T37" fmla="*/ T36 w 154"/>
                <a:gd name="T38" fmla="+- 0 3784 3623"/>
                <a:gd name="T39" fmla="*/ 3784 h 160"/>
                <a:gd name="T40" fmla="+- 0 4414 4259"/>
                <a:gd name="T41" fmla="*/ T40 w 154"/>
                <a:gd name="T42" fmla="+- 0 3784 3623"/>
                <a:gd name="T43" fmla="*/ 3784 h 160"/>
                <a:gd name="T44" fmla="+- 0 4357 4259"/>
                <a:gd name="T45" fmla="*/ T44 w 154"/>
                <a:gd name="T46" fmla="+- 0 3623 3623"/>
                <a:gd name="T47" fmla="*/ 3623 h 160"/>
                <a:gd name="T48" fmla="+- 0 4343 4259"/>
                <a:gd name="T49" fmla="*/ T48 w 154"/>
                <a:gd name="T50" fmla="+- 0 3669 3623"/>
                <a:gd name="T51" fmla="*/ 3669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54" h="160">
                  <a:moveTo>
                    <a:pt x="84" y="46"/>
                  </a:moveTo>
                  <a:lnTo>
                    <a:pt x="90" y="65"/>
                  </a:lnTo>
                  <a:lnTo>
                    <a:pt x="99" y="94"/>
                  </a:lnTo>
                  <a:lnTo>
                    <a:pt x="57" y="94"/>
                  </a:lnTo>
                  <a:lnTo>
                    <a:pt x="57" y="0"/>
                  </a:lnTo>
                  <a:lnTo>
                    <a:pt x="0" y="161"/>
                  </a:lnTo>
                  <a:lnTo>
                    <a:pt x="37" y="161"/>
                  </a:lnTo>
                  <a:lnTo>
                    <a:pt x="48" y="123"/>
                  </a:lnTo>
                  <a:lnTo>
                    <a:pt x="107" y="123"/>
                  </a:lnTo>
                  <a:lnTo>
                    <a:pt x="118" y="161"/>
                  </a:lnTo>
                  <a:lnTo>
                    <a:pt x="155" y="161"/>
                  </a:lnTo>
                  <a:lnTo>
                    <a:pt x="98" y="0"/>
                  </a:lnTo>
                  <a:lnTo>
                    <a:pt x="84" y="46"/>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Freeform 132"/>
            <p:cNvSpPr>
              <a:spLocks/>
            </p:cNvSpPr>
            <p:nvPr/>
          </p:nvSpPr>
          <p:spPr bwMode="auto">
            <a:xfrm>
              <a:off x="4259" y="3623"/>
              <a:ext cx="154" cy="160"/>
            </a:xfrm>
            <a:custGeom>
              <a:avLst/>
              <a:gdLst>
                <a:gd name="T0" fmla="+- 0 4357 4259"/>
                <a:gd name="T1" fmla="*/ T0 w 154"/>
                <a:gd name="T2" fmla="+- 0 3623 3623"/>
                <a:gd name="T3" fmla="*/ 3623 h 160"/>
                <a:gd name="T4" fmla="+- 0 4316 4259"/>
                <a:gd name="T5" fmla="*/ T4 w 154"/>
                <a:gd name="T6" fmla="+- 0 3623 3623"/>
                <a:gd name="T7" fmla="*/ 3623 h 160"/>
                <a:gd name="T8" fmla="+- 0 4316 4259"/>
                <a:gd name="T9" fmla="*/ T8 w 154"/>
                <a:gd name="T10" fmla="+- 0 3717 3623"/>
                <a:gd name="T11" fmla="*/ 3717 h 160"/>
                <a:gd name="T12" fmla="+- 0 4321 4259"/>
                <a:gd name="T13" fmla="*/ T12 w 154"/>
                <a:gd name="T14" fmla="+- 0 3700 3623"/>
                <a:gd name="T15" fmla="*/ 3700 h 160"/>
                <a:gd name="T16" fmla="+- 0 4328 4259"/>
                <a:gd name="T17" fmla="*/ T16 w 154"/>
                <a:gd name="T18" fmla="+- 0 3676 3623"/>
                <a:gd name="T19" fmla="*/ 3676 h 160"/>
                <a:gd name="T20" fmla="+- 0 4333 4259"/>
                <a:gd name="T21" fmla="*/ T20 w 154"/>
                <a:gd name="T22" fmla="+- 0 3659 3623"/>
                <a:gd name="T23" fmla="*/ 3659 h 160"/>
                <a:gd name="T24" fmla="+- 0 4337 4259"/>
                <a:gd name="T25" fmla="*/ T24 w 154"/>
                <a:gd name="T26" fmla="+- 0 3648 3623"/>
                <a:gd name="T27" fmla="*/ 3648 h 160"/>
                <a:gd name="T28" fmla="+- 0 4338 4259"/>
                <a:gd name="T29" fmla="*/ T28 w 154"/>
                <a:gd name="T30" fmla="+- 0 3654 3623"/>
                <a:gd name="T31" fmla="*/ 3654 h 160"/>
                <a:gd name="T32" fmla="+- 0 4339 4259"/>
                <a:gd name="T33" fmla="*/ T32 w 154"/>
                <a:gd name="T34" fmla="+- 0 3659 3623"/>
                <a:gd name="T35" fmla="*/ 3659 h 160"/>
                <a:gd name="T36" fmla="+- 0 4340 4259"/>
                <a:gd name="T37" fmla="*/ T36 w 154"/>
                <a:gd name="T38" fmla="+- 0 3659 3623"/>
                <a:gd name="T39" fmla="*/ 3659 h 160"/>
                <a:gd name="T40" fmla="+- 0 4343 4259"/>
                <a:gd name="T41" fmla="*/ T40 w 154"/>
                <a:gd name="T42" fmla="+- 0 3669 3623"/>
                <a:gd name="T43" fmla="*/ 3669 h 160"/>
                <a:gd name="T44" fmla="+- 0 4357 4259"/>
                <a:gd name="T45" fmla="*/ T44 w 154"/>
                <a:gd name="T46" fmla="+- 0 3623 3623"/>
                <a:gd name="T47" fmla="*/ 3623 h 16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54" h="160">
                  <a:moveTo>
                    <a:pt x="98" y="0"/>
                  </a:moveTo>
                  <a:lnTo>
                    <a:pt x="57" y="0"/>
                  </a:lnTo>
                  <a:lnTo>
                    <a:pt x="57" y="94"/>
                  </a:lnTo>
                  <a:lnTo>
                    <a:pt x="62" y="77"/>
                  </a:lnTo>
                  <a:lnTo>
                    <a:pt x="69" y="53"/>
                  </a:lnTo>
                  <a:lnTo>
                    <a:pt x="74" y="36"/>
                  </a:lnTo>
                  <a:lnTo>
                    <a:pt x="78" y="25"/>
                  </a:lnTo>
                  <a:lnTo>
                    <a:pt x="79" y="31"/>
                  </a:lnTo>
                  <a:lnTo>
                    <a:pt x="80" y="36"/>
                  </a:lnTo>
                  <a:lnTo>
                    <a:pt x="81" y="36"/>
                  </a:lnTo>
                  <a:lnTo>
                    <a:pt x="84" y="46"/>
                  </a:lnTo>
                  <a:lnTo>
                    <a:pt x="98"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133"/>
            <p:cNvSpPr>
              <a:spLocks/>
            </p:cNvSpPr>
            <p:nvPr/>
          </p:nvSpPr>
          <p:spPr bwMode="auto">
            <a:xfrm>
              <a:off x="5068" y="6340"/>
              <a:ext cx="1377" cy="3914"/>
            </a:xfrm>
            <a:custGeom>
              <a:avLst/>
              <a:gdLst>
                <a:gd name="T0" fmla="+- 0 5148 5068"/>
                <a:gd name="T1" fmla="*/ T0 w 1377"/>
                <a:gd name="T2" fmla="+- 0 10174 6340"/>
                <a:gd name="T3" fmla="*/ 10174 h 3914"/>
                <a:gd name="T4" fmla="+- 0 5148 5068"/>
                <a:gd name="T5" fmla="*/ T4 w 1377"/>
                <a:gd name="T6" fmla="+- 0 6420 6340"/>
                <a:gd name="T7" fmla="*/ 6420 h 3914"/>
                <a:gd name="T8" fmla="+- 0 5514 5068"/>
                <a:gd name="T9" fmla="*/ T8 w 1377"/>
                <a:gd name="T10" fmla="+- 0 6420 6340"/>
                <a:gd name="T11" fmla="*/ 6420 h 3914"/>
                <a:gd name="T12" fmla="+- 0 5514 5068"/>
                <a:gd name="T13" fmla="*/ T12 w 1377"/>
                <a:gd name="T14" fmla="+- 0 6340 6340"/>
                <a:gd name="T15" fmla="*/ 6340 h 3914"/>
                <a:gd name="T16" fmla="+- 0 5068 5068"/>
                <a:gd name="T17" fmla="*/ T16 w 1377"/>
                <a:gd name="T18" fmla="+- 0 6340 6340"/>
                <a:gd name="T19" fmla="*/ 6340 h 3914"/>
                <a:gd name="T20" fmla="+- 0 5068 5068"/>
                <a:gd name="T21" fmla="*/ T20 w 1377"/>
                <a:gd name="T22" fmla="+- 0 10254 6340"/>
                <a:gd name="T23" fmla="*/ 10254 h 3914"/>
                <a:gd name="T24" fmla="+- 0 6445 5068"/>
                <a:gd name="T25" fmla="*/ T24 w 1377"/>
                <a:gd name="T26" fmla="+- 0 10254 6340"/>
                <a:gd name="T27" fmla="*/ 10254 h 3914"/>
                <a:gd name="T28" fmla="+- 0 6445 5068"/>
                <a:gd name="T29" fmla="*/ T28 w 1377"/>
                <a:gd name="T30" fmla="+- 0 10174 6340"/>
                <a:gd name="T31" fmla="*/ 10174 h 3914"/>
                <a:gd name="T32" fmla="+- 0 5148 5068"/>
                <a:gd name="T33" fmla="*/ T32 w 1377"/>
                <a:gd name="T34" fmla="+- 0 10174 6340"/>
                <a:gd name="T35" fmla="*/ 10174 h 391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377" h="3914">
                  <a:moveTo>
                    <a:pt x="80" y="3834"/>
                  </a:moveTo>
                  <a:lnTo>
                    <a:pt x="80" y="80"/>
                  </a:lnTo>
                  <a:lnTo>
                    <a:pt x="446" y="80"/>
                  </a:lnTo>
                  <a:lnTo>
                    <a:pt x="446" y="0"/>
                  </a:lnTo>
                  <a:lnTo>
                    <a:pt x="0" y="0"/>
                  </a:lnTo>
                  <a:lnTo>
                    <a:pt x="0" y="3914"/>
                  </a:lnTo>
                  <a:lnTo>
                    <a:pt x="1377" y="3914"/>
                  </a:lnTo>
                  <a:lnTo>
                    <a:pt x="1377" y="3834"/>
                  </a:lnTo>
                  <a:lnTo>
                    <a:pt x="80" y="3834"/>
                  </a:lnTo>
                  <a:close/>
                </a:path>
              </a:pathLst>
            </a:custGeom>
            <a:solidFill>
              <a:srgbClr val="85C1B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134"/>
            <p:cNvSpPr>
              <a:spLocks/>
            </p:cNvSpPr>
            <p:nvPr/>
          </p:nvSpPr>
          <p:spPr bwMode="auto">
            <a:xfrm>
              <a:off x="5275" y="6153"/>
              <a:ext cx="317" cy="489"/>
            </a:xfrm>
            <a:custGeom>
              <a:avLst/>
              <a:gdLst>
                <a:gd name="T0" fmla="+- 0 5512 5275"/>
                <a:gd name="T1" fmla="*/ T0 w 317"/>
                <a:gd name="T2" fmla="+- 0 6371 6153"/>
                <a:gd name="T3" fmla="*/ 6371 h 489"/>
                <a:gd name="T4" fmla="+- 0 5512 5275"/>
                <a:gd name="T5" fmla="*/ T4 w 317"/>
                <a:gd name="T6" fmla="+- 0 6376 6153"/>
                <a:gd name="T7" fmla="*/ 6376 h 489"/>
                <a:gd name="T8" fmla="+- 0 5510 5275"/>
                <a:gd name="T9" fmla="*/ T8 w 317"/>
                <a:gd name="T10" fmla="+- 0 6380 6153"/>
                <a:gd name="T11" fmla="*/ 6380 h 489"/>
                <a:gd name="T12" fmla="+- 0 5507 5275"/>
                <a:gd name="T13" fmla="*/ T12 w 317"/>
                <a:gd name="T14" fmla="+- 0 6383 6153"/>
                <a:gd name="T15" fmla="*/ 6383 h 489"/>
                <a:gd name="T16" fmla="+- 0 5371 5275"/>
                <a:gd name="T17" fmla="*/ T16 w 317"/>
                <a:gd name="T18" fmla="+- 0 6619 6153"/>
                <a:gd name="T19" fmla="*/ 6619 h 489"/>
                <a:gd name="T20" fmla="+- 0 5389 5275"/>
                <a:gd name="T21" fmla="*/ T20 w 317"/>
                <a:gd name="T22" fmla="+- 0 6605 6153"/>
                <a:gd name="T23" fmla="*/ 6605 h 489"/>
                <a:gd name="T24" fmla="+- 0 5562 5275"/>
                <a:gd name="T25" fmla="*/ T24 w 317"/>
                <a:gd name="T26" fmla="+- 0 6442 6153"/>
                <a:gd name="T27" fmla="*/ 6442 h 489"/>
                <a:gd name="T28" fmla="+- 0 5575 5275"/>
                <a:gd name="T29" fmla="*/ T28 w 317"/>
                <a:gd name="T30" fmla="+- 0 6427 6153"/>
                <a:gd name="T31" fmla="*/ 6427 h 489"/>
                <a:gd name="T32" fmla="+- 0 5585 5275"/>
                <a:gd name="T33" fmla="*/ T32 w 317"/>
                <a:gd name="T34" fmla="+- 0 6409 6153"/>
                <a:gd name="T35" fmla="*/ 6409 h 489"/>
                <a:gd name="T36" fmla="+- 0 5591 5275"/>
                <a:gd name="T37" fmla="*/ T36 w 317"/>
                <a:gd name="T38" fmla="+- 0 6390 6153"/>
                <a:gd name="T39" fmla="*/ 6390 h 489"/>
                <a:gd name="T40" fmla="+- 0 5593 5275"/>
                <a:gd name="T41" fmla="*/ T40 w 317"/>
                <a:gd name="T42" fmla="+- 0 6369 6153"/>
                <a:gd name="T43" fmla="*/ 6369 h 489"/>
                <a:gd name="T44" fmla="+- 0 5590 5275"/>
                <a:gd name="T45" fmla="*/ T44 w 317"/>
                <a:gd name="T46" fmla="+- 0 6350 6153"/>
                <a:gd name="T47" fmla="*/ 6350 h 489"/>
                <a:gd name="T48" fmla="+- 0 5583 5275"/>
                <a:gd name="T49" fmla="*/ T48 w 317"/>
                <a:gd name="T50" fmla="+- 0 6331 6153"/>
                <a:gd name="T51" fmla="*/ 6331 h 489"/>
                <a:gd name="T52" fmla="+- 0 5573 5275"/>
                <a:gd name="T53" fmla="*/ T52 w 317"/>
                <a:gd name="T54" fmla="+- 0 6313 6153"/>
                <a:gd name="T55" fmla="*/ 6313 h 489"/>
                <a:gd name="T56" fmla="+- 0 5558 5275"/>
                <a:gd name="T57" fmla="*/ T56 w 317"/>
                <a:gd name="T58" fmla="+- 0 6298 6153"/>
                <a:gd name="T59" fmla="*/ 6298 h 489"/>
                <a:gd name="T60" fmla="+- 0 5390 5275"/>
                <a:gd name="T61" fmla="*/ T60 w 317"/>
                <a:gd name="T62" fmla="+- 0 6153 6153"/>
                <a:gd name="T63" fmla="*/ 6153 h 489"/>
                <a:gd name="T64" fmla="+- 0 5506 5275"/>
                <a:gd name="T65" fmla="*/ T64 w 317"/>
                <a:gd name="T66" fmla="+- 0 6359 6153"/>
                <a:gd name="T67" fmla="*/ 6359 h 489"/>
                <a:gd name="T68" fmla="+- 0 5511 5275"/>
                <a:gd name="T69" fmla="*/ T68 w 317"/>
                <a:gd name="T70" fmla="+- 0 6363 6153"/>
                <a:gd name="T71" fmla="*/ 6363 h 489"/>
                <a:gd name="T72" fmla="+- 0 5512 5275"/>
                <a:gd name="T73" fmla="*/ T72 w 317"/>
                <a:gd name="T74" fmla="+- 0 6368 6153"/>
                <a:gd name="T75" fmla="*/ 6368 h 489"/>
                <a:gd name="T76" fmla="+- 0 5512 5275"/>
                <a:gd name="T77" fmla="*/ T76 w 317"/>
                <a:gd name="T78" fmla="+- 0 6371 6153"/>
                <a:gd name="T79" fmla="*/ 6371 h 4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317" h="489">
                  <a:moveTo>
                    <a:pt x="237" y="218"/>
                  </a:moveTo>
                  <a:lnTo>
                    <a:pt x="237" y="223"/>
                  </a:lnTo>
                  <a:lnTo>
                    <a:pt x="235" y="227"/>
                  </a:lnTo>
                  <a:lnTo>
                    <a:pt x="232" y="230"/>
                  </a:lnTo>
                  <a:lnTo>
                    <a:pt x="96" y="466"/>
                  </a:lnTo>
                  <a:lnTo>
                    <a:pt x="114" y="452"/>
                  </a:lnTo>
                  <a:lnTo>
                    <a:pt x="287" y="289"/>
                  </a:lnTo>
                  <a:lnTo>
                    <a:pt x="300" y="274"/>
                  </a:lnTo>
                  <a:lnTo>
                    <a:pt x="310" y="256"/>
                  </a:lnTo>
                  <a:lnTo>
                    <a:pt x="316" y="237"/>
                  </a:lnTo>
                  <a:lnTo>
                    <a:pt x="318" y="216"/>
                  </a:lnTo>
                  <a:lnTo>
                    <a:pt x="315" y="197"/>
                  </a:lnTo>
                  <a:lnTo>
                    <a:pt x="308" y="178"/>
                  </a:lnTo>
                  <a:lnTo>
                    <a:pt x="298" y="160"/>
                  </a:lnTo>
                  <a:lnTo>
                    <a:pt x="283" y="145"/>
                  </a:lnTo>
                  <a:lnTo>
                    <a:pt x="115" y="0"/>
                  </a:lnTo>
                  <a:lnTo>
                    <a:pt x="231" y="206"/>
                  </a:lnTo>
                  <a:lnTo>
                    <a:pt x="236" y="210"/>
                  </a:lnTo>
                  <a:lnTo>
                    <a:pt x="237" y="215"/>
                  </a:lnTo>
                  <a:lnTo>
                    <a:pt x="237" y="218"/>
                  </a:lnTo>
                  <a:close/>
                </a:path>
              </a:pathLst>
            </a:custGeom>
            <a:solidFill>
              <a:srgbClr val="518C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135"/>
            <p:cNvSpPr>
              <a:spLocks/>
            </p:cNvSpPr>
            <p:nvPr/>
          </p:nvSpPr>
          <p:spPr bwMode="auto">
            <a:xfrm>
              <a:off x="5275" y="6153"/>
              <a:ext cx="317" cy="489"/>
            </a:xfrm>
            <a:custGeom>
              <a:avLst/>
              <a:gdLst>
                <a:gd name="T0" fmla="+- 0 5334 5275"/>
                <a:gd name="T1" fmla="*/ T0 w 317"/>
                <a:gd name="T2" fmla="+- 0 6630 6153"/>
                <a:gd name="T3" fmla="*/ 6630 h 489"/>
                <a:gd name="T4" fmla="+- 0 5334 5275"/>
                <a:gd name="T5" fmla="*/ T4 w 317"/>
                <a:gd name="T6" fmla="+- 0 6630 6153"/>
                <a:gd name="T7" fmla="*/ 6630 h 489"/>
                <a:gd name="T8" fmla="+- 0 5353 5275"/>
                <a:gd name="T9" fmla="*/ T8 w 317"/>
                <a:gd name="T10" fmla="+- 0 6627 6153"/>
                <a:gd name="T11" fmla="*/ 6627 h 489"/>
                <a:gd name="T12" fmla="+- 0 5371 5275"/>
                <a:gd name="T13" fmla="*/ T12 w 317"/>
                <a:gd name="T14" fmla="+- 0 6619 6153"/>
                <a:gd name="T15" fmla="*/ 6619 h 489"/>
                <a:gd name="T16" fmla="+- 0 5507 5275"/>
                <a:gd name="T17" fmla="*/ T16 w 317"/>
                <a:gd name="T18" fmla="+- 0 6383 6153"/>
                <a:gd name="T19" fmla="*/ 6383 h 489"/>
                <a:gd name="T20" fmla="+- 0 5356 5275"/>
                <a:gd name="T21" fmla="*/ T20 w 317"/>
                <a:gd name="T22" fmla="+- 0 6525 6153"/>
                <a:gd name="T23" fmla="*/ 6525 h 489"/>
                <a:gd name="T24" fmla="+- 0 5356 5275"/>
                <a:gd name="T25" fmla="*/ T24 w 317"/>
                <a:gd name="T26" fmla="+- 0 6230 6153"/>
                <a:gd name="T27" fmla="*/ 6230 h 489"/>
                <a:gd name="T28" fmla="+- 0 5506 5275"/>
                <a:gd name="T29" fmla="*/ T28 w 317"/>
                <a:gd name="T30" fmla="+- 0 6359 6153"/>
                <a:gd name="T31" fmla="*/ 6359 h 489"/>
                <a:gd name="T32" fmla="+- 0 5390 5275"/>
                <a:gd name="T33" fmla="*/ T32 w 317"/>
                <a:gd name="T34" fmla="+- 0 6153 6153"/>
                <a:gd name="T35" fmla="*/ 6153 h 489"/>
                <a:gd name="T36" fmla="+- 0 5372 5275"/>
                <a:gd name="T37" fmla="*/ T36 w 317"/>
                <a:gd name="T38" fmla="+- 0 6141 6153"/>
                <a:gd name="T39" fmla="*/ 6141 h 489"/>
                <a:gd name="T40" fmla="+- 0 5354 5275"/>
                <a:gd name="T41" fmla="*/ T40 w 317"/>
                <a:gd name="T42" fmla="+- 0 6133 6153"/>
                <a:gd name="T43" fmla="*/ 6133 h 489"/>
                <a:gd name="T44" fmla="+- 0 5335 5275"/>
                <a:gd name="T45" fmla="*/ T44 w 317"/>
                <a:gd name="T46" fmla="+- 0 6130 6153"/>
                <a:gd name="T47" fmla="*/ 6130 h 489"/>
                <a:gd name="T48" fmla="+- 0 5324 5275"/>
                <a:gd name="T49" fmla="*/ T48 w 317"/>
                <a:gd name="T50" fmla="+- 0 6131 6153"/>
                <a:gd name="T51" fmla="*/ 6131 h 489"/>
                <a:gd name="T52" fmla="+- 0 5306 5275"/>
                <a:gd name="T53" fmla="*/ T52 w 317"/>
                <a:gd name="T54" fmla="+- 0 6138 6153"/>
                <a:gd name="T55" fmla="*/ 6138 h 489"/>
                <a:gd name="T56" fmla="+- 0 5290 5275"/>
                <a:gd name="T57" fmla="*/ T56 w 317"/>
                <a:gd name="T58" fmla="+- 0 6151 6153"/>
                <a:gd name="T59" fmla="*/ 6151 h 489"/>
                <a:gd name="T60" fmla="+- 0 5279 5275"/>
                <a:gd name="T61" fmla="*/ T60 w 317"/>
                <a:gd name="T62" fmla="+- 0 6172 6153"/>
                <a:gd name="T63" fmla="*/ 6172 h 489"/>
                <a:gd name="T64" fmla="+- 0 5275 5275"/>
                <a:gd name="T65" fmla="*/ T64 w 317"/>
                <a:gd name="T66" fmla="+- 0 6199 6153"/>
                <a:gd name="T67" fmla="*/ 6199 h 489"/>
                <a:gd name="T68" fmla="+- 0 5275 5275"/>
                <a:gd name="T69" fmla="*/ T68 w 317"/>
                <a:gd name="T70" fmla="+- 0 6562 6153"/>
                <a:gd name="T71" fmla="*/ 6562 h 489"/>
                <a:gd name="T72" fmla="+- 0 5276 5275"/>
                <a:gd name="T73" fmla="*/ T72 w 317"/>
                <a:gd name="T74" fmla="+- 0 6576 6153"/>
                <a:gd name="T75" fmla="*/ 6576 h 489"/>
                <a:gd name="T76" fmla="+- 0 5284 5275"/>
                <a:gd name="T77" fmla="*/ T76 w 317"/>
                <a:gd name="T78" fmla="+- 0 6600 6153"/>
                <a:gd name="T79" fmla="*/ 6600 h 489"/>
                <a:gd name="T80" fmla="+- 0 5298 5275"/>
                <a:gd name="T81" fmla="*/ T80 w 317"/>
                <a:gd name="T82" fmla="+- 0 6617 6153"/>
                <a:gd name="T83" fmla="*/ 6617 h 489"/>
                <a:gd name="T84" fmla="+- 0 5315 5275"/>
                <a:gd name="T85" fmla="*/ T84 w 317"/>
                <a:gd name="T86" fmla="+- 0 6627 6153"/>
                <a:gd name="T87" fmla="*/ 6627 h 489"/>
                <a:gd name="T88" fmla="+- 0 5334 5275"/>
                <a:gd name="T89" fmla="*/ T88 w 317"/>
                <a:gd name="T90" fmla="+- 0 6630 6153"/>
                <a:gd name="T91" fmla="*/ 6630 h 4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317" h="489">
                  <a:moveTo>
                    <a:pt x="59" y="477"/>
                  </a:moveTo>
                  <a:lnTo>
                    <a:pt x="59" y="477"/>
                  </a:lnTo>
                  <a:lnTo>
                    <a:pt x="78" y="474"/>
                  </a:lnTo>
                  <a:lnTo>
                    <a:pt x="96" y="466"/>
                  </a:lnTo>
                  <a:lnTo>
                    <a:pt x="232" y="230"/>
                  </a:lnTo>
                  <a:lnTo>
                    <a:pt x="81" y="372"/>
                  </a:lnTo>
                  <a:lnTo>
                    <a:pt x="81" y="77"/>
                  </a:lnTo>
                  <a:lnTo>
                    <a:pt x="231" y="206"/>
                  </a:lnTo>
                  <a:lnTo>
                    <a:pt x="115" y="0"/>
                  </a:lnTo>
                  <a:lnTo>
                    <a:pt x="97" y="-12"/>
                  </a:lnTo>
                  <a:lnTo>
                    <a:pt x="79" y="-20"/>
                  </a:lnTo>
                  <a:lnTo>
                    <a:pt x="60" y="-23"/>
                  </a:lnTo>
                  <a:lnTo>
                    <a:pt x="49" y="-22"/>
                  </a:lnTo>
                  <a:lnTo>
                    <a:pt x="31" y="-15"/>
                  </a:lnTo>
                  <a:lnTo>
                    <a:pt x="15" y="-2"/>
                  </a:lnTo>
                  <a:lnTo>
                    <a:pt x="4" y="19"/>
                  </a:lnTo>
                  <a:lnTo>
                    <a:pt x="0" y="46"/>
                  </a:lnTo>
                  <a:lnTo>
                    <a:pt x="0" y="409"/>
                  </a:lnTo>
                  <a:lnTo>
                    <a:pt x="1" y="423"/>
                  </a:lnTo>
                  <a:lnTo>
                    <a:pt x="9" y="447"/>
                  </a:lnTo>
                  <a:lnTo>
                    <a:pt x="23" y="464"/>
                  </a:lnTo>
                  <a:lnTo>
                    <a:pt x="40" y="474"/>
                  </a:lnTo>
                  <a:lnTo>
                    <a:pt x="59" y="477"/>
                  </a:lnTo>
                  <a:close/>
                </a:path>
              </a:pathLst>
            </a:custGeom>
            <a:solidFill>
              <a:srgbClr val="518C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136"/>
            <p:cNvSpPr>
              <a:spLocks/>
            </p:cNvSpPr>
            <p:nvPr/>
          </p:nvSpPr>
          <p:spPr bwMode="auto">
            <a:xfrm>
              <a:off x="6356" y="10138"/>
              <a:ext cx="138" cy="138"/>
            </a:xfrm>
            <a:custGeom>
              <a:avLst/>
              <a:gdLst>
                <a:gd name="T0" fmla="+- 0 6495 6356"/>
                <a:gd name="T1" fmla="*/ T0 w 138"/>
                <a:gd name="T2" fmla="+- 0 10207 10138"/>
                <a:gd name="T3" fmla="*/ 10207 h 138"/>
                <a:gd name="T4" fmla="+- 0 6492 6356"/>
                <a:gd name="T5" fmla="*/ T4 w 138"/>
                <a:gd name="T6" fmla="+- 0 10187 10138"/>
                <a:gd name="T7" fmla="*/ 10187 h 138"/>
                <a:gd name="T8" fmla="+- 0 6482 6356"/>
                <a:gd name="T9" fmla="*/ T8 w 138"/>
                <a:gd name="T10" fmla="+- 0 10167 10138"/>
                <a:gd name="T11" fmla="*/ 10167 h 138"/>
                <a:gd name="T12" fmla="+- 0 6467 6356"/>
                <a:gd name="T13" fmla="*/ T12 w 138"/>
                <a:gd name="T14" fmla="+- 0 10152 10138"/>
                <a:gd name="T15" fmla="*/ 10152 h 138"/>
                <a:gd name="T16" fmla="+- 0 6448 6356"/>
                <a:gd name="T17" fmla="*/ T16 w 138"/>
                <a:gd name="T18" fmla="+- 0 10142 10138"/>
                <a:gd name="T19" fmla="*/ 10142 h 138"/>
                <a:gd name="T20" fmla="+- 0 6425 6356"/>
                <a:gd name="T21" fmla="*/ T20 w 138"/>
                <a:gd name="T22" fmla="+- 0 10138 10138"/>
                <a:gd name="T23" fmla="*/ 10138 h 138"/>
                <a:gd name="T24" fmla="+- 0 6406 6356"/>
                <a:gd name="T25" fmla="*/ T24 w 138"/>
                <a:gd name="T26" fmla="+- 0 10141 10138"/>
                <a:gd name="T27" fmla="*/ 10141 h 138"/>
                <a:gd name="T28" fmla="+- 0 6386 6356"/>
                <a:gd name="T29" fmla="*/ T28 w 138"/>
                <a:gd name="T30" fmla="+- 0 10150 10138"/>
                <a:gd name="T31" fmla="*/ 10150 h 138"/>
                <a:gd name="T32" fmla="+- 0 6370 6356"/>
                <a:gd name="T33" fmla="*/ T32 w 138"/>
                <a:gd name="T34" fmla="+- 0 10165 10138"/>
                <a:gd name="T35" fmla="*/ 10165 h 138"/>
                <a:gd name="T36" fmla="+- 0 6360 6356"/>
                <a:gd name="T37" fmla="*/ T36 w 138"/>
                <a:gd name="T38" fmla="+- 0 10185 10138"/>
                <a:gd name="T39" fmla="*/ 10185 h 138"/>
                <a:gd name="T40" fmla="+- 0 6356 6356"/>
                <a:gd name="T41" fmla="*/ T40 w 138"/>
                <a:gd name="T42" fmla="+- 0 10207 10138"/>
                <a:gd name="T43" fmla="*/ 10207 h 138"/>
                <a:gd name="T44" fmla="+- 0 6359 6356"/>
                <a:gd name="T45" fmla="*/ T44 w 138"/>
                <a:gd name="T46" fmla="+- 0 10227 10138"/>
                <a:gd name="T47" fmla="*/ 10227 h 138"/>
                <a:gd name="T48" fmla="+- 0 6369 6356"/>
                <a:gd name="T49" fmla="*/ T48 w 138"/>
                <a:gd name="T50" fmla="+- 0 10247 10138"/>
                <a:gd name="T51" fmla="*/ 10247 h 138"/>
                <a:gd name="T52" fmla="+- 0 6384 6356"/>
                <a:gd name="T53" fmla="*/ T52 w 138"/>
                <a:gd name="T54" fmla="+- 0 10262 10138"/>
                <a:gd name="T55" fmla="*/ 10262 h 138"/>
                <a:gd name="T56" fmla="+- 0 6403 6356"/>
                <a:gd name="T57" fmla="*/ T56 w 138"/>
                <a:gd name="T58" fmla="+- 0 10272 10138"/>
                <a:gd name="T59" fmla="*/ 10272 h 138"/>
                <a:gd name="T60" fmla="+- 0 6425 6356"/>
                <a:gd name="T61" fmla="*/ T60 w 138"/>
                <a:gd name="T62" fmla="+- 0 10276 10138"/>
                <a:gd name="T63" fmla="*/ 10276 h 138"/>
                <a:gd name="T64" fmla="+- 0 6445 6356"/>
                <a:gd name="T65" fmla="*/ T64 w 138"/>
                <a:gd name="T66" fmla="+- 0 10273 10138"/>
                <a:gd name="T67" fmla="*/ 10273 h 138"/>
                <a:gd name="T68" fmla="+- 0 6465 6356"/>
                <a:gd name="T69" fmla="*/ T68 w 138"/>
                <a:gd name="T70" fmla="+- 0 10264 10138"/>
                <a:gd name="T71" fmla="*/ 10264 h 138"/>
                <a:gd name="T72" fmla="+- 0 6481 6356"/>
                <a:gd name="T73" fmla="*/ T72 w 138"/>
                <a:gd name="T74" fmla="+- 0 10249 10138"/>
                <a:gd name="T75" fmla="*/ 10249 h 138"/>
                <a:gd name="T76" fmla="+- 0 6491 6356"/>
                <a:gd name="T77" fmla="*/ T76 w 138"/>
                <a:gd name="T78" fmla="+- 0 10229 10138"/>
                <a:gd name="T79" fmla="*/ 10229 h 138"/>
                <a:gd name="T80" fmla="+- 0 6495 6356"/>
                <a:gd name="T81" fmla="*/ T80 w 138"/>
                <a:gd name="T82" fmla="+- 0 10207 10138"/>
                <a:gd name="T83" fmla="*/ 10207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9" y="69"/>
                  </a:moveTo>
                  <a:lnTo>
                    <a:pt x="136" y="49"/>
                  </a:lnTo>
                  <a:lnTo>
                    <a:pt x="126" y="29"/>
                  </a:lnTo>
                  <a:lnTo>
                    <a:pt x="111" y="14"/>
                  </a:lnTo>
                  <a:lnTo>
                    <a:pt x="92" y="4"/>
                  </a:lnTo>
                  <a:lnTo>
                    <a:pt x="69" y="0"/>
                  </a:lnTo>
                  <a:lnTo>
                    <a:pt x="50" y="3"/>
                  </a:lnTo>
                  <a:lnTo>
                    <a:pt x="30" y="12"/>
                  </a:lnTo>
                  <a:lnTo>
                    <a:pt x="14" y="27"/>
                  </a:lnTo>
                  <a:lnTo>
                    <a:pt x="4" y="47"/>
                  </a:lnTo>
                  <a:lnTo>
                    <a:pt x="0" y="69"/>
                  </a:lnTo>
                  <a:lnTo>
                    <a:pt x="3" y="89"/>
                  </a:lnTo>
                  <a:lnTo>
                    <a:pt x="13" y="109"/>
                  </a:lnTo>
                  <a:lnTo>
                    <a:pt x="28" y="124"/>
                  </a:lnTo>
                  <a:lnTo>
                    <a:pt x="47" y="134"/>
                  </a:lnTo>
                  <a:lnTo>
                    <a:pt x="69" y="138"/>
                  </a:lnTo>
                  <a:lnTo>
                    <a:pt x="89" y="135"/>
                  </a:lnTo>
                  <a:lnTo>
                    <a:pt x="109" y="126"/>
                  </a:lnTo>
                  <a:lnTo>
                    <a:pt x="125" y="111"/>
                  </a:lnTo>
                  <a:lnTo>
                    <a:pt x="135" y="91"/>
                  </a:lnTo>
                  <a:lnTo>
                    <a:pt x="139" y="69"/>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37"/>
            <p:cNvSpPr>
              <a:spLocks/>
            </p:cNvSpPr>
            <p:nvPr/>
          </p:nvSpPr>
          <p:spPr bwMode="auto">
            <a:xfrm>
              <a:off x="5039" y="10138"/>
              <a:ext cx="138" cy="138"/>
            </a:xfrm>
            <a:custGeom>
              <a:avLst/>
              <a:gdLst>
                <a:gd name="T0" fmla="+- 0 5177 5039"/>
                <a:gd name="T1" fmla="*/ T0 w 138"/>
                <a:gd name="T2" fmla="+- 0 10207 10138"/>
                <a:gd name="T3" fmla="*/ 10207 h 138"/>
                <a:gd name="T4" fmla="+- 0 5174 5039"/>
                <a:gd name="T5" fmla="*/ T4 w 138"/>
                <a:gd name="T6" fmla="+- 0 10187 10138"/>
                <a:gd name="T7" fmla="*/ 10187 h 138"/>
                <a:gd name="T8" fmla="+- 0 5165 5039"/>
                <a:gd name="T9" fmla="*/ T8 w 138"/>
                <a:gd name="T10" fmla="+- 0 10167 10138"/>
                <a:gd name="T11" fmla="*/ 10167 h 138"/>
                <a:gd name="T12" fmla="+- 0 5149 5039"/>
                <a:gd name="T13" fmla="*/ T12 w 138"/>
                <a:gd name="T14" fmla="+- 0 10152 10138"/>
                <a:gd name="T15" fmla="*/ 10152 h 138"/>
                <a:gd name="T16" fmla="+- 0 5130 5039"/>
                <a:gd name="T17" fmla="*/ T16 w 138"/>
                <a:gd name="T18" fmla="+- 0 10142 10138"/>
                <a:gd name="T19" fmla="*/ 10142 h 138"/>
                <a:gd name="T20" fmla="+- 0 5108 5039"/>
                <a:gd name="T21" fmla="*/ T20 w 138"/>
                <a:gd name="T22" fmla="+- 0 10138 10138"/>
                <a:gd name="T23" fmla="*/ 10138 h 138"/>
                <a:gd name="T24" fmla="+- 0 5088 5039"/>
                <a:gd name="T25" fmla="*/ T24 w 138"/>
                <a:gd name="T26" fmla="+- 0 10141 10138"/>
                <a:gd name="T27" fmla="*/ 10141 h 138"/>
                <a:gd name="T28" fmla="+- 0 5068 5039"/>
                <a:gd name="T29" fmla="*/ T28 w 138"/>
                <a:gd name="T30" fmla="+- 0 10150 10138"/>
                <a:gd name="T31" fmla="*/ 10150 h 138"/>
                <a:gd name="T32" fmla="+- 0 5053 5039"/>
                <a:gd name="T33" fmla="*/ T32 w 138"/>
                <a:gd name="T34" fmla="+- 0 10165 10138"/>
                <a:gd name="T35" fmla="*/ 10165 h 138"/>
                <a:gd name="T36" fmla="+- 0 5042 5039"/>
                <a:gd name="T37" fmla="*/ T36 w 138"/>
                <a:gd name="T38" fmla="+- 0 10185 10138"/>
                <a:gd name="T39" fmla="*/ 10185 h 138"/>
                <a:gd name="T40" fmla="+- 0 5039 5039"/>
                <a:gd name="T41" fmla="*/ T40 w 138"/>
                <a:gd name="T42" fmla="+- 0 10207 10138"/>
                <a:gd name="T43" fmla="*/ 10207 h 138"/>
                <a:gd name="T44" fmla="+- 0 5042 5039"/>
                <a:gd name="T45" fmla="*/ T44 w 138"/>
                <a:gd name="T46" fmla="+- 0 10227 10138"/>
                <a:gd name="T47" fmla="*/ 10227 h 138"/>
                <a:gd name="T48" fmla="+- 0 5051 5039"/>
                <a:gd name="T49" fmla="*/ T48 w 138"/>
                <a:gd name="T50" fmla="+- 0 10247 10138"/>
                <a:gd name="T51" fmla="*/ 10247 h 138"/>
                <a:gd name="T52" fmla="+- 0 5066 5039"/>
                <a:gd name="T53" fmla="*/ T52 w 138"/>
                <a:gd name="T54" fmla="+- 0 10262 10138"/>
                <a:gd name="T55" fmla="*/ 10262 h 138"/>
                <a:gd name="T56" fmla="+- 0 5086 5039"/>
                <a:gd name="T57" fmla="*/ T56 w 138"/>
                <a:gd name="T58" fmla="+- 0 10272 10138"/>
                <a:gd name="T59" fmla="*/ 10272 h 138"/>
                <a:gd name="T60" fmla="+- 0 5108 5039"/>
                <a:gd name="T61" fmla="*/ T60 w 138"/>
                <a:gd name="T62" fmla="+- 0 10276 10138"/>
                <a:gd name="T63" fmla="*/ 10276 h 138"/>
                <a:gd name="T64" fmla="+- 0 5128 5039"/>
                <a:gd name="T65" fmla="*/ T64 w 138"/>
                <a:gd name="T66" fmla="+- 0 10273 10138"/>
                <a:gd name="T67" fmla="*/ 10273 h 138"/>
                <a:gd name="T68" fmla="+- 0 5147 5039"/>
                <a:gd name="T69" fmla="*/ T68 w 138"/>
                <a:gd name="T70" fmla="+- 0 10264 10138"/>
                <a:gd name="T71" fmla="*/ 10264 h 138"/>
                <a:gd name="T72" fmla="+- 0 5163 5039"/>
                <a:gd name="T73" fmla="*/ T72 w 138"/>
                <a:gd name="T74" fmla="+- 0 10249 10138"/>
                <a:gd name="T75" fmla="*/ 10249 h 138"/>
                <a:gd name="T76" fmla="+- 0 5173 5039"/>
                <a:gd name="T77" fmla="*/ T76 w 138"/>
                <a:gd name="T78" fmla="+- 0 10229 10138"/>
                <a:gd name="T79" fmla="*/ 10229 h 138"/>
                <a:gd name="T80" fmla="+- 0 5177 5039"/>
                <a:gd name="T81" fmla="*/ T80 w 138"/>
                <a:gd name="T82" fmla="+- 0 10207 10138"/>
                <a:gd name="T83" fmla="*/ 10207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8" y="69"/>
                  </a:moveTo>
                  <a:lnTo>
                    <a:pt x="135" y="49"/>
                  </a:lnTo>
                  <a:lnTo>
                    <a:pt x="126" y="29"/>
                  </a:lnTo>
                  <a:lnTo>
                    <a:pt x="110" y="14"/>
                  </a:lnTo>
                  <a:lnTo>
                    <a:pt x="91" y="4"/>
                  </a:lnTo>
                  <a:lnTo>
                    <a:pt x="69" y="0"/>
                  </a:lnTo>
                  <a:lnTo>
                    <a:pt x="49" y="3"/>
                  </a:lnTo>
                  <a:lnTo>
                    <a:pt x="29" y="12"/>
                  </a:lnTo>
                  <a:lnTo>
                    <a:pt x="14" y="27"/>
                  </a:lnTo>
                  <a:lnTo>
                    <a:pt x="3" y="47"/>
                  </a:lnTo>
                  <a:lnTo>
                    <a:pt x="0" y="69"/>
                  </a:lnTo>
                  <a:lnTo>
                    <a:pt x="3" y="89"/>
                  </a:lnTo>
                  <a:lnTo>
                    <a:pt x="12" y="109"/>
                  </a:lnTo>
                  <a:lnTo>
                    <a:pt x="27" y="124"/>
                  </a:lnTo>
                  <a:lnTo>
                    <a:pt x="47" y="134"/>
                  </a:lnTo>
                  <a:lnTo>
                    <a:pt x="69" y="138"/>
                  </a:lnTo>
                  <a:lnTo>
                    <a:pt x="89" y="135"/>
                  </a:lnTo>
                  <a:lnTo>
                    <a:pt x="108" y="126"/>
                  </a:lnTo>
                  <a:lnTo>
                    <a:pt x="124" y="111"/>
                  </a:lnTo>
                  <a:lnTo>
                    <a:pt x="134" y="91"/>
                  </a:lnTo>
                  <a:lnTo>
                    <a:pt x="138" y="69"/>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38"/>
            <p:cNvSpPr>
              <a:spLocks/>
            </p:cNvSpPr>
            <p:nvPr/>
          </p:nvSpPr>
          <p:spPr bwMode="auto">
            <a:xfrm>
              <a:off x="5039" y="6318"/>
              <a:ext cx="138" cy="138"/>
            </a:xfrm>
            <a:custGeom>
              <a:avLst/>
              <a:gdLst>
                <a:gd name="T0" fmla="+- 0 5177 5039"/>
                <a:gd name="T1" fmla="*/ T0 w 138"/>
                <a:gd name="T2" fmla="+- 0 6387 6318"/>
                <a:gd name="T3" fmla="*/ 6387 h 138"/>
                <a:gd name="T4" fmla="+- 0 5174 5039"/>
                <a:gd name="T5" fmla="*/ T4 w 138"/>
                <a:gd name="T6" fmla="+- 0 6367 6318"/>
                <a:gd name="T7" fmla="*/ 6367 h 138"/>
                <a:gd name="T8" fmla="+- 0 5165 5039"/>
                <a:gd name="T9" fmla="*/ T8 w 138"/>
                <a:gd name="T10" fmla="+- 0 6347 6318"/>
                <a:gd name="T11" fmla="*/ 6347 h 138"/>
                <a:gd name="T12" fmla="+- 0 5149 5039"/>
                <a:gd name="T13" fmla="*/ T12 w 138"/>
                <a:gd name="T14" fmla="+- 0 6332 6318"/>
                <a:gd name="T15" fmla="*/ 6332 h 138"/>
                <a:gd name="T16" fmla="+- 0 5130 5039"/>
                <a:gd name="T17" fmla="*/ T16 w 138"/>
                <a:gd name="T18" fmla="+- 0 6322 6318"/>
                <a:gd name="T19" fmla="*/ 6322 h 138"/>
                <a:gd name="T20" fmla="+- 0 5108 5039"/>
                <a:gd name="T21" fmla="*/ T20 w 138"/>
                <a:gd name="T22" fmla="+- 0 6318 6318"/>
                <a:gd name="T23" fmla="*/ 6318 h 138"/>
                <a:gd name="T24" fmla="+- 0 5088 5039"/>
                <a:gd name="T25" fmla="*/ T24 w 138"/>
                <a:gd name="T26" fmla="+- 0 6321 6318"/>
                <a:gd name="T27" fmla="*/ 6321 h 138"/>
                <a:gd name="T28" fmla="+- 0 5068 5039"/>
                <a:gd name="T29" fmla="*/ T28 w 138"/>
                <a:gd name="T30" fmla="+- 0 6330 6318"/>
                <a:gd name="T31" fmla="*/ 6330 h 138"/>
                <a:gd name="T32" fmla="+- 0 5053 5039"/>
                <a:gd name="T33" fmla="*/ T32 w 138"/>
                <a:gd name="T34" fmla="+- 0 6345 6318"/>
                <a:gd name="T35" fmla="*/ 6345 h 138"/>
                <a:gd name="T36" fmla="+- 0 5042 5039"/>
                <a:gd name="T37" fmla="*/ T36 w 138"/>
                <a:gd name="T38" fmla="+- 0 6365 6318"/>
                <a:gd name="T39" fmla="*/ 6365 h 138"/>
                <a:gd name="T40" fmla="+- 0 5039 5039"/>
                <a:gd name="T41" fmla="*/ T40 w 138"/>
                <a:gd name="T42" fmla="+- 0 6387 6318"/>
                <a:gd name="T43" fmla="*/ 6387 h 138"/>
                <a:gd name="T44" fmla="+- 0 5042 5039"/>
                <a:gd name="T45" fmla="*/ T44 w 138"/>
                <a:gd name="T46" fmla="+- 0 6407 6318"/>
                <a:gd name="T47" fmla="*/ 6407 h 138"/>
                <a:gd name="T48" fmla="+- 0 5051 5039"/>
                <a:gd name="T49" fmla="*/ T48 w 138"/>
                <a:gd name="T50" fmla="+- 0 6427 6318"/>
                <a:gd name="T51" fmla="*/ 6427 h 138"/>
                <a:gd name="T52" fmla="+- 0 5066 5039"/>
                <a:gd name="T53" fmla="*/ T52 w 138"/>
                <a:gd name="T54" fmla="+- 0 6442 6318"/>
                <a:gd name="T55" fmla="*/ 6442 h 138"/>
                <a:gd name="T56" fmla="+- 0 5086 5039"/>
                <a:gd name="T57" fmla="*/ T56 w 138"/>
                <a:gd name="T58" fmla="+- 0 6452 6318"/>
                <a:gd name="T59" fmla="*/ 6452 h 138"/>
                <a:gd name="T60" fmla="+- 0 5108 5039"/>
                <a:gd name="T61" fmla="*/ T60 w 138"/>
                <a:gd name="T62" fmla="+- 0 6456 6318"/>
                <a:gd name="T63" fmla="*/ 6456 h 138"/>
                <a:gd name="T64" fmla="+- 0 5128 5039"/>
                <a:gd name="T65" fmla="*/ T64 w 138"/>
                <a:gd name="T66" fmla="+- 0 6453 6318"/>
                <a:gd name="T67" fmla="*/ 6453 h 138"/>
                <a:gd name="T68" fmla="+- 0 5147 5039"/>
                <a:gd name="T69" fmla="*/ T68 w 138"/>
                <a:gd name="T70" fmla="+- 0 6444 6318"/>
                <a:gd name="T71" fmla="*/ 6444 h 138"/>
                <a:gd name="T72" fmla="+- 0 5163 5039"/>
                <a:gd name="T73" fmla="*/ T72 w 138"/>
                <a:gd name="T74" fmla="+- 0 6429 6318"/>
                <a:gd name="T75" fmla="*/ 6429 h 138"/>
                <a:gd name="T76" fmla="+- 0 5173 5039"/>
                <a:gd name="T77" fmla="*/ T76 w 138"/>
                <a:gd name="T78" fmla="+- 0 6409 6318"/>
                <a:gd name="T79" fmla="*/ 6409 h 138"/>
                <a:gd name="T80" fmla="+- 0 5177 5039"/>
                <a:gd name="T81" fmla="*/ T80 w 138"/>
                <a:gd name="T82" fmla="+- 0 6387 6318"/>
                <a:gd name="T83" fmla="*/ 6387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8" y="69"/>
                  </a:moveTo>
                  <a:lnTo>
                    <a:pt x="135" y="49"/>
                  </a:lnTo>
                  <a:lnTo>
                    <a:pt x="126" y="29"/>
                  </a:lnTo>
                  <a:lnTo>
                    <a:pt x="110" y="14"/>
                  </a:lnTo>
                  <a:lnTo>
                    <a:pt x="91" y="4"/>
                  </a:lnTo>
                  <a:lnTo>
                    <a:pt x="69" y="0"/>
                  </a:lnTo>
                  <a:lnTo>
                    <a:pt x="49" y="3"/>
                  </a:lnTo>
                  <a:lnTo>
                    <a:pt x="29" y="12"/>
                  </a:lnTo>
                  <a:lnTo>
                    <a:pt x="14" y="27"/>
                  </a:lnTo>
                  <a:lnTo>
                    <a:pt x="3" y="47"/>
                  </a:lnTo>
                  <a:lnTo>
                    <a:pt x="0" y="69"/>
                  </a:lnTo>
                  <a:lnTo>
                    <a:pt x="3" y="89"/>
                  </a:lnTo>
                  <a:lnTo>
                    <a:pt x="12" y="109"/>
                  </a:lnTo>
                  <a:lnTo>
                    <a:pt x="27" y="124"/>
                  </a:lnTo>
                  <a:lnTo>
                    <a:pt x="47" y="134"/>
                  </a:lnTo>
                  <a:lnTo>
                    <a:pt x="69" y="138"/>
                  </a:lnTo>
                  <a:lnTo>
                    <a:pt x="89" y="135"/>
                  </a:lnTo>
                  <a:lnTo>
                    <a:pt x="108" y="126"/>
                  </a:lnTo>
                  <a:lnTo>
                    <a:pt x="124" y="111"/>
                  </a:lnTo>
                  <a:lnTo>
                    <a:pt x="134" y="91"/>
                  </a:lnTo>
                  <a:lnTo>
                    <a:pt x="138" y="69"/>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39"/>
            <p:cNvSpPr>
              <a:spLocks/>
            </p:cNvSpPr>
            <p:nvPr/>
          </p:nvSpPr>
          <p:spPr bwMode="auto">
            <a:xfrm>
              <a:off x="6356" y="12807"/>
              <a:ext cx="138" cy="138"/>
            </a:xfrm>
            <a:custGeom>
              <a:avLst/>
              <a:gdLst>
                <a:gd name="T0" fmla="+- 0 6495 6356"/>
                <a:gd name="T1" fmla="*/ T0 w 138"/>
                <a:gd name="T2" fmla="+- 0 12877 12807"/>
                <a:gd name="T3" fmla="*/ 12877 h 138"/>
                <a:gd name="T4" fmla="+- 0 6492 6356"/>
                <a:gd name="T5" fmla="*/ T4 w 138"/>
                <a:gd name="T6" fmla="+- 0 12857 12807"/>
                <a:gd name="T7" fmla="*/ 12857 h 138"/>
                <a:gd name="T8" fmla="+- 0 6482 6356"/>
                <a:gd name="T9" fmla="*/ T8 w 138"/>
                <a:gd name="T10" fmla="+- 0 12837 12807"/>
                <a:gd name="T11" fmla="*/ 12837 h 138"/>
                <a:gd name="T12" fmla="+- 0 6467 6356"/>
                <a:gd name="T13" fmla="*/ T12 w 138"/>
                <a:gd name="T14" fmla="+- 0 12821 12807"/>
                <a:gd name="T15" fmla="*/ 12821 h 138"/>
                <a:gd name="T16" fmla="+- 0 6448 6356"/>
                <a:gd name="T17" fmla="*/ T16 w 138"/>
                <a:gd name="T18" fmla="+- 0 12811 12807"/>
                <a:gd name="T19" fmla="*/ 12811 h 138"/>
                <a:gd name="T20" fmla="+- 0 6425 6356"/>
                <a:gd name="T21" fmla="*/ T20 w 138"/>
                <a:gd name="T22" fmla="+- 0 12807 12807"/>
                <a:gd name="T23" fmla="*/ 12807 h 138"/>
                <a:gd name="T24" fmla="+- 0 6406 6356"/>
                <a:gd name="T25" fmla="*/ T24 w 138"/>
                <a:gd name="T26" fmla="+- 0 12810 12807"/>
                <a:gd name="T27" fmla="*/ 12810 h 138"/>
                <a:gd name="T28" fmla="+- 0 6386 6356"/>
                <a:gd name="T29" fmla="*/ T28 w 138"/>
                <a:gd name="T30" fmla="+- 0 12820 12807"/>
                <a:gd name="T31" fmla="*/ 12820 h 138"/>
                <a:gd name="T32" fmla="+- 0 6370 6356"/>
                <a:gd name="T33" fmla="*/ T32 w 138"/>
                <a:gd name="T34" fmla="+- 0 12835 12807"/>
                <a:gd name="T35" fmla="*/ 12835 h 138"/>
                <a:gd name="T36" fmla="+- 0 6360 6356"/>
                <a:gd name="T37" fmla="*/ T36 w 138"/>
                <a:gd name="T38" fmla="+- 0 12854 12807"/>
                <a:gd name="T39" fmla="*/ 12854 h 138"/>
                <a:gd name="T40" fmla="+- 0 6356 6356"/>
                <a:gd name="T41" fmla="*/ T40 w 138"/>
                <a:gd name="T42" fmla="+- 0 12877 12807"/>
                <a:gd name="T43" fmla="*/ 12877 h 138"/>
                <a:gd name="T44" fmla="+- 0 6359 6356"/>
                <a:gd name="T45" fmla="*/ T44 w 138"/>
                <a:gd name="T46" fmla="+- 0 12896 12807"/>
                <a:gd name="T47" fmla="*/ 12896 h 138"/>
                <a:gd name="T48" fmla="+- 0 6369 6356"/>
                <a:gd name="T49" fmla="*/ T48 w 138"/>
                <a:gd name="T50" fmla="+- 0 12916 12807"/>
                <a:gd name="T51" fmla="*/ 12916 h 138"/>
                <a:gd name="T52" fmla="+- 0 6384 6356"/>
                <a:gd name="T53" fmla="*/ T52 w 138"/>
                <a:gd name="T54" fmla="+- 0 12932 12807"/>
                <a:gd name="T55" fmla="*/ 12932 h 138"/>
                <a:gd name="T56" fmla="+- 0 6403 6356"/>
                <a:gd name="T57" fmla="*/ T56 w 138"/>
                <a:gd name="T58" fmla="+- 0 12942 12807"/>
                <a:gd name="T59" fmla="*/ 12942 h 138"/>
                <a:gd name="T60" fmla="+- 0 6425 6356"/>
                <a:gd name="T61" fmla="*/ T60 w 138"/>
                <a:gd name="T62" fmla="+- 0 12946 12807"/>
                <a:gd name="T63" fmla="*/ 12946 h 138"/>
                <a:gd name="T64" fmla="+- 0 6445 6356"/>
                <a:gd name="T65" fmla="*/ T64 w 138"/>
                <a:gd name="T66" fmla="+- 0 12943 12807"/>
                <a:gd name="T67" fmla="*/ 12943 h 138"/>
                <a:gd name="T68" fmla="+- 0 6465 6356"/>
                <a:gd name="T69" fmla="*/ T68 w 138"/>
                <a:gd name="T70" fmla="+- 0 12933 12807"/>
                <a:gd name="T71" fmla="*/ 12933 h 138"/>
                <a:gd name="T72" fmla="+- 0 6481 6356"/>
                <a:gd name="T73" fmla="*/ T72 w 138"/>
                <a:gd name="T74" fmla="+- 0 12918 12807"/>
                <a:gd name="T75" fmla="*/ 12918 h 138"/>
                <a:gd name="T76" fmla="+- 0 6491 6356"/>
                <a:gd name="T77" fmla="*/ T76 w 138"/>
                <a:gd name="T78" fmla="+- 0 12899 12807"/>
                <a:gd name="T79" fmla="*/ 12899 h 138"/>
                <a:gd name="T80" fmla="+- 0 6495 6356"/>
                <a:gd name="T81" fmla="*/ T80 w 138"/>
                <a:gd name="T82" fmla="+- 0 12877 12807"/>
                <a:gd name="T83" fmla="*/ 12877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9" y="70"/>
                  </a:moveTo>
                  <a:lnTo>
                    <a:pt x="136" y="50"/>
                  </a:lnTo>
                  <a:lnTo>
                    <a:pt x="126" y="30"/>
                  </a:lnTo>
                  <a:lnTo>
                    <a:pt x="111" y="14"/>
                  </a:lnTo>
                  <a:lnTo>
                    <a:pt x="92" y="4"/>
                  </a:lnTo>
                  <a:lnTo>
                    <a:pt x="69" y="0"/>
                  </a:lnTo>
                  <a:lnTo>
                    <a:pt x="50" y="3"/>
                  </a:lnTo>
                  <a:lnTo>
                    <a:pt x="30" y="13"/>
                  </a:lnTo>
                  <a:lnTo>
                    <a:pt x="14" y="28"/>
                  </a:lnTo>
                  <a:lnTo>
                    <a:pt x="4" y="47"/>
                  </a:lnTo>
                  <a:lnTo>
                    <a:pt x="0" y="70"/>
                  </a:lnTo>
                  <a:lnTo>
                    <a:pt x="3" y="89"/>
                  </a:lnTo>
                  <a:lnTo>
                    <a:pt x="13" y="109"/>
                  </a:lnTo>
                  <a:lnTo>
                    <a:pt x="28" y="125"/>
                  </a:lnTo>
                  <a:lnTo>
                    <a:pt x="47" y="135"/>
                  </a:lnTo>
                  <a:lnTo>
                    <a:pt x="69" y="139"/>
                  </a:lnTo>
                  <a:lnTo>
                    <a:pt x="89" y="136"/>
                  </a:lnTo>
                  <a:lnTo>
                    <a:pt x="109" y="126"/>
                  </a:lnTo>
                  <a:lnTo>
                    <a:pt x="125" y="111"/>
                  </a:lnTo>
                  <a:lnTo>
                    <a:pt x="135" y="92"/>
                  </a:lnTo>
                  <a:lnTo>
                    <a:pt x="139" y="70"/>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40"/>
            <p:cNvSpPr>
              <a:spLocks/>
            </p:cNvSpPr>
            <p:nvPr/>
          </p:nvSpPr>
          <p:spPr bwMode="auto">
            <a:xfrm>
              <a:off x="6356" y="7434"/>
              <a:ext cx="138" cy="138"/>
            </a:xfrm>
            <a:custGeom>
              <a:avLst/>
              <a:gdLst>
                <a:gd name="T0" fmla="+- 0 6495 6356"/>
                <a:gd name="T1" fmla="*/ T0 w 138"/>
                <a:gd name="T2" fmla="+- 0 7503 7434"/>
                <a:gd name="T3" fmla="*/ 7503 h 138"/>
                <a:gd name="T4" fmla="+- 0 6492 6356"/>
                <a:gd name="T5" fmla="*/ T4 w 138"/>
                <a:gd name="T6" fmla="+- 0 7483 7434"/>
                <a:gd name="T7" fmla="*/ 7483 h 138"/>
                <a:gd name="T8" fmla="+- 0 6482 6356"/>
                <a:gd name="T9" fmla="*/ T8 w 138"/>
                <a:gd name="T10" fmla="+- 0 7463 7434"/>
                <a:gd name="T11" fmla="*/ 7463 h 138"/>
                <a:gd name="T12" fmla="+- 0 6467 6356"/>
                <a:gd name="T13" fmla="*/ T12 w 138"/>
                <a:gd name="T14" fmla="+- 0 7448 7434"/>
                <a:gd name="T15" fmla="*/ 7448 h 138"/>
                <a:gd name="T16" fmla="+- 0 6448 6356"/>
                <a:gd name="T17" fmla="*/ T16 w 138"/>
                <a:gd name="T18" fmla="+- 0 7437 7434"/>
                <a:gd name="T19" fmla="*/ 7437 h 138"/>
                <a:gd name="T20" fmla="+- 0 6425 6356"/>
                <a:gd name="T21" fmla="*/ T20 w 138"/>
                <a:gd name="T22" fmla="+- 0 7434 7434"/>
                <a:gd name="T23" fmla="*/ 7434 h 138"/>
                <a:gd name="T24" fmla="+- 0 6405 6356"/>
                <a:gd name="T25" fmla="*/ T24 w 138"/>
                <a:gd name="T26" fmla="+- 0 7437 7434"/>
                <a:gd name="T27" fmla="*/ 7437 h 138"/>
                <a:gd name="T28" fmla="+- 0 6386 6356"/>
                <a:gd name="T29" fmla="*/ T28 w 138"/>
                <a:gd name="T30" fmla="+- 0 7446 7434"/>
                <a:gd name="T31" fmla="*/ 7446 h 138"/>
                <a:gd name="T32" fmla="+- 0 6370 6356"/>
                <a:gd name="T33" fmla="*/ T32 w 138"/>
                <a:gd name="T34" fmla="+- 0 7461 7434"/>
                <a:gd name="T35" fmla="*/ 7461 h 138"/>
                <a:gd name="T36" fmla="+- 0 6360 6356"/>
                <a:gd name="T37" fmla="*/ T36 w 138"/>
                <a:gd name="T38" fmla="+- 0 7480 7434"/>
                <a:gd name="T39" fmla="*/ 7480 h 138"/>
                <a:gd name="T40" fmla="+- 0 6356 6356"/>
                <a:gd name="T41" fmla="*/ T40 w 138"/>
                <a:gd name="T42" fmla="+- 0 7503 7434"/>
                <a:gd name="T43" fmla="*/ 7503 h 138"/>
                <a:gd name="T44" fmla="+- 0 6359 6356"/>
                <a:gd name="T45" fmla="*/ T44 w 138"/>
                <a:gd name="T46" fmla="+- 0 7523 7434"/>
                <a:gd name="T47" fmla="*/ 7523 h 138"/>
                <a:gd name="T48" fmla="+- 0 6369 6356"/>
                <a:gd name="T49" fmla="*/ T48 w 138"/>
                <a:gd name="T50" fmla="+- 0 7542 7434"/>
                <a:gd name="T51" fmla="*/ 7542 h 138"/>
                <a:gd name="T52" fmla="+- 0 6384 6356"/>
                <a:gd name="T53" fmla="*/ T52 w 138"/>
                <a:gd name="T54" fmla="+- 0 7558 7434"/>
                <a:gd name="T55" fmla="*/ 7558 h 138"/>
                <a:gd name="T56" fmla="+- 0 6403 6356"/>
                <a:gd name="T57" fmla="*/ T56 w 138"/>
                <a:gd name="T58" fmla="+- 0 7568 7434"/>
                <a:gd name="T59" fmla="*/ 7568 h 138"/>
                <a:gd name="T60" fmla="+- 0 6425 6356"/>
                <a:gd name="T61" fmla="*/ T60 w 138"/>
                <a:gd name="T62" fmla="+- 0 7572 7434"/>
                <a:gd name="T63" fmla="*/ 7572 h 138"/>
                <a:gd name="T64" fmla="+- 0 6445 6356"/>
                <a:gd name="T65" fmla="*/ T64 w 138"/>
                <a:gd name="T66" fmla="+- 0 7569 7434"/>
                <a:gd name="T67" fmla="*/ 7569 h 138"/>
                <a:gd name="T68" fmla="+- 0 6465 6356"/>
                <a:gd name="T69" fmla="*/ T68 w 138"/>
                <a:gd name="T70" fmla="+- 0 7559 7434"/>
                <a:gd name="T71" fmla="*/ 7559 h 138"/>
                <a:gd name="T72" fmla="+- 0 6481 6356"/>
                <a:gd name="T73" fmla="*/ T72 w 138"/>
                <a:gd name="T74" fmla="+- 0 7544 7434"/>
                <a:gd name="T75" fmla="*/ 7544 h 138"/>
                <a:gd name="T76" fmla="+- 0 6491 6356"/>
                <a:gd name="T77" fmla="*/ T76 w 138"/>
                <a:gd name="T78" fmla="+- 0 7525 7434"/>
                <a:gd name="T79" fmla="*/ 7525 h 138"/>
                <a:gd name="T80" fmla="+- 0 6495 6356"/>
                <a:gd name="T81" fmla="*/ T80 w 138"/>
                <a:gd name="T82" fmla="+- 0 7503 7434"/>
                <a:gd name="T83" fmla="*/ 7503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9" y="69"/>
                  </a:moveTo>
                  <a:lnTo>
                    <a:pt x="136" y="49"/>
                  </a:lnTo>
                  <a:lnTo>
                    <a:pt x="126" y="29"/>
                  </a:lnTo>
                  <a:lnTo>
                    <a:pt x="111" y="14"/>
                  </a:lnTo>
                  <a:lnTo>
                    <a:pt x="92" y="3"/>
                  </a:lnTo>
                  <a:lnTo>
                    <a:pt x="69" y="0"/>
                  </a:lnTo>
                  <a:lnTo>
                    <a:pt x="49" y="3"/>
                  </a:lnTo>
                  <a:lnTo>
                    <a:pt x="30" y="12"/>
                  </a:lnTo>
                  <a:lnTo>
                    <a:pt x="14" y="27"/>
                  </a:lnTo>
                  <a:lnTo>
                    <a:pt x="4" y="46"/>
                  </a:lnTo>
                  <a:lnTo>
                    <a:pt x="0" y="69"/>
                  </a:lnTo>
                  <a:lnTo>
                    <a:pt x="3" y="89"/>
                  </a:lnTo>
                  <a:lnTo>
                    <a:pt x="13" y="108"/>
                  </a:lnTo>
                  <a:lnTo>
                    <a:pt x="28" y="124"/>
                  </a:lnTo>
                  <a:lnTo>
                    <a:pt x="47" y="134"/>
                  </a:lnTo>
                  <a:lnTo>
                    <a:pt x="69" y="138"/>
                  </a:lnTo>
                  <a:lnTo>
                    <a:pt x="89" y="135"/>
                  </a:lnTo>
                  <a:lnTo>
                    <a:pt x="109" y="125"/>
                  </a:lnTo>
                  <a:lnTo>
                    <a:pt x="125" y="110"/>
                  </a:lnTo>
                  <a:lnTo>
                    <a:pt x="135" y="91"/>
                  </a:lnTo>
                  <a:lnTo>
                    <a:pt x="139" y="69"/>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41"/>
            <p:cNvSpPr>
              <a:spLocks/>
            </p:cNvSpPr>
            <p:nvPr/>
          </p:nvSpPr>
          <p:spPr bwMode="auto">
            <a:xfrm>
              <a:off x="6356" y="4741"/>
              <a:ext cx="138" cy="138"/>
            </a:xfrm>
            <a:custGeom>
              <a:avLst/>
              <a:gdLst>
                <a:gd name="T0" fmla="+- 0 6495 6356"/>
                <a:gd name="T1" fmla="*/ T0 w 138"/>
                <a:gd name="T2" fmla="+- 0 4810 4741"/>
                <a:gd name="T3" fmla="*/ 4810 h 138"/>
                <a:gd name="T4" fmla="+- 0 6492 6356"/>
                <a:gd name="T5" fmla="*/ T4 w 138"/>
                <a:gd name="T6" fmla="+- 0 4790 4741"/>
                <a:gd name="T7" fmla="*/ 4790 h 138"/>
                <a:gd name="T8" fmla="+- 0 6482 6356"/>
                <a:gd name="T9" fmla="*/ T8 w 138"/>
                <a:gd name="T10" fmla="+- 0 4771 4741"/>
                <a:gd name="T11" fmla="*/ 4771 h 138"/>
                <a:gd name="T12" fmla="+- 0 6467 6356"/>
                <a:gd name="T13" fmla="*/ T12 w 138"/>
                <a:gd name="T14" fmla="+- 0 4755 4741"/>
                <a:gd name="T15" fmla="*/ 4755 h 138"/>
                <a:gd name="T16" fmla="+- 0 6448 6356"/>
                <a:gd name="T17" fmla="*/ T16 w 138"/>
                <a:gd name="T18" fmla="+- 0 4745 4741"/>
                <a:gd name="T19" fmla="*/ 4745 h 138"/>
                <a:gd name="T20" fmla="+- 0 6425 6356"/>
                <a:gd name="T21" fmla="*/ T20 w 138"/>
                <a:gd name="T22" fmla="+- 0 4741 4741"/>
                <a:gd name="T23" fmla="*/ 4741 h 138"/>
                <a:gd name="T24" fmla="+- 0 6406 6356"/>
                <a:gd name="T25" fmla="*/ T24 w 138"/>
                <a:gd name="T26" fmla="+- 0 4744 4741"/>
                <a:gd name="T27" fmla="*/ 4744 h 138"/>
                <a:gd name="T28" fmla="+- 0 6386 6356"/>
                <a:gd name="T29" fmla="*/ T28 w 138"/>
                <a:gd name="T30" fmla="+- 0 4754 4741"/>
                <a:gd name="T31" fmla="*/ 4754 h 138"/>
                <a:gd name="T32" fmla="+- 0 6370 6356"/>
                <a:gd name="T33" fmla="*/ T32 w 138"/>
                <a:gd name="T34" fmla="+- 0 4769 4741"/>
                <a:gd name="T35" fmla="*/ 4769 h 138"/>
                <a:gd name="T36" fmla="+- 0 6360 6356"/>
                <a:gd name="T37" fmla="*/ T36 w 138"/>
                <a:gd name="T38" fmla="+- 0 4788 4741"/>
                <a:gd name="T39" fmla="*/ 4788 h 138"/>
                <a:gd name="T40" fmla="+- 0 6356 6356"/>
                <a:gd name="T41" fmla="*/ T40 w 138"/>
                <a:gd name="T42" fmla="+- 0 4810 4741"/>
                <a:gd name="T43" fmla="*/ 4810 h 138"/>
                <a:gd name="T44" fmla="+- 0 6359 6356"/>
                <a:gd name="T45" fmla="*/ T44 w 138"/>
                <a:gd name="T46" fmla="+- 0 4830 4741"/>
                <a:gd name="T47" fmla="*/ 4830 h 138"/>
                <a:gd name="T48" fmla="+- 0 6369 6356"/>
                <a:gd name="T49" fmla="*/ T48 w 138"/>
                <a:gd name="T50" fmla="+- 0 4850 4741"/>
                <a:gd name="T51" fmla="*/ 4850 h 138"/>
                <a:gd name="T52" fmla="+- 0 6384 6356"/>
                <a:gd name="T53" fmla="*/ T52 w 138"/>
                <a:gd name="T54" fmla="+- 0 4866 4741"/>
                <a:gd name="T55" fmla="*/ 4866 h 138"/>
                <a:gd name="T56" fmla="+- 0 6403 6356"/>
                <a:gd name="T57" fmla="*/ T56 w 138"/>
                <a:gd name="T58" fmla="+- 0 4876 4741"/>
                <a:gd name="T59" fmla="*/ 4876 h 138"/>
                <a:gd name="T60" fmla="+- 0 6425 6356"/>
                <a:gd name="T61" fmla="*/ T60 w 138"/>
                <a:gd name="T62" fmla="+- 0 4879 4741"/>
                <a:gd name="T63" fmla="*/ 4879 h 138"/>
                <a:gd name="T64" fmla="+- 0 6445 6356"/>
                <a:gd name="T65" fmla="*/ T64 w 138"/>
                <a:gd name="T66" fmla="+- 0 4877 4741"/>
                <a:gd name="T67" fmla="*/ 4877 h 138"/>
                <a:gd name="T68" fmla="+- 0 6465 6356"/>
                <a:gd name="T69" fmla="*/ T68 w 138"/>
                <a:gd name="T70" fmla="+- 0 4867 4741"/>
                <a:gd name="T71" fmla="*/ 4867 h 138"/>
                <a:gd name="T72" fmla="+- 0 6481 6356"/>
                <a:gd name="T73" fmla="*/ T72 w 138"/>
                <a:gd name="T74" fmla="+- 0 4852 4741"/>
                <a:gd name="T75" fmla="*/ 4852 h 138"/>
                <a:gd name="T76" fmla="+- 0 6491 6356"/>
                <a:gd name="T77" fmla="*/ T76 w 138"/>
                <a:gd name="T78" fmla="+- 0 4833 4741"/>
                <a:gd name="T79" fmla="*/ 4833 h 138"/>
                <a:gd name="T80" fmla="+- 0 6495 6356"/>
                <a:gd name="T81" fmla="*/ T80 w 138"/>
                <a:gd name="T82" fmla="+- 0 4810 4741"/>
                <a:gd name="T83" fmla="*/ 4810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9" y="69"/>
                  </a:moveTo>
                  <a:lnTo>
                    <a:pt x="136" y="49"/>
                  </a:lnTo>
                  <a:lnTo>
                    <a:pt x="126" y="30"/>
                  </a:lnTo>
                  <a:lnTo>
                    <a:pt x="111" y="14"/>
                  </a:lnTo>
                  <a:lnTo>
                    <a:pt x="92" y="4"/>
                  </a:lnTo>
                  <a:lnTo>
                    <a:pt x="69" y="0"/>
                  </a:lnTo>
                  <a:lnTo>
                    <a:pt x="50" y="3"/>
                  </a:lnTo>
                  <a:lnTo>
                    <a:pt x="30" y="13"/>
                  </a:lnTo>
                  <a:lnTo>
                    <a:pt x="14" y="28"/>
                  </a:lnTo>
                  <a:lnTo>
                    <a:pt x="4" y="47"/>
                  </a:lnTo>
                  <a:lnTo>
                    <a:pt x="0" y="69"/>
                  </a:lnTo>
                  <a:lnTo>
                    <a:pt x="3" y="89"/>
                  </a:lnTo>
                  <a:lnTo>
                    <a:pt x="13" y="109"/>
                  </a:lnTo>
                  <a:lnTo>
                    <a:pt x="28" y="125"/>
                  </a:lnTo>
                  <a:lnTo>
                    <a:pt x="47" y="135"/>
                  </a:lnTo>
                  <a:lnTo>
                    <a:pt x="69" y="138"/>
                  </a:lnTo>
                  <a:lnTo>
                    <a:pt x="89" y="136"/>
                  </a:lnTo>
                  <a:lnTo>
                    <a:pt x="109" y="126"/>
                  </a:lnTo>
                  <a:lnTo>
                    <a:pt x="125" y="111"/>
                  </a:lnTo>
                  <a:lnTo>
                    <a:pt x="135" y="92"/>
                  </a:lnTo>
                  <a:lnTo>
                    <a:pt x="139" y="69"/>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42"/>
            <p:cNvSpPr>
              <a:spLocks/>
            </p:cNvSpPr>
            <p:nvPr/>
          </p:nvSpPr>
          <p:spPr bwMode="auto">
            <a:xfrm>
              <a:off x="3083" y="7969"/>
              <a:ext cx="0" cy="3909"/>
            </a:xfrm>
            <a:custGeom>
              <a:avLst/>
              <a:gdLst>
                <a:gd name="T0" fmla="+- 0 7969 7969"/>
                <a:gd name="T1" fmla="*/ 7969 h 3909"/>
                <a:gd name="T2" fmla="+- 0 11878 7969"/>
                <a:gd name="T3" fmla="*/ 11878 h 3909"/>
              </a:gdLst>
              <a:ahLst/>
              <a:cxnLst>
                <a:cxn ang="0">
                  <a:pos x="0" y="T1"/>
                </a:cxn>
                <a:cxn ang="0">
                  <a:pos x="0" y="T3"/>
                </a:cxn>
              </a:cxnLst>
              <a:rect l="0" t="0" r="r" b="b"/>
              <a:pathLst>
                <a:path h="3909">
                  <a:moveTo>
                    <a:pt x="0" y="0"/>
                  </a:moveTo>
                  <a:lnTo>
                    <a:pt x="0" y="3909"/>
                  </a:lnTo>
                </a:path>
              </a:pathLst>
            </a:custGeom>
            <a:noFill/>
            <a:ln w="21730">
              <a:solidFill>
                <a:srgbClr val="FFFAD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143"/>
            <p:cNvSpPr>
              <a:spLocks/>
            </p:cNvSpPr>
            <p:nvPr/>
          </p:nvSpPr>
          <p:spPr bwMode="auto">
            <a:xfrm>
              <a:off x="10802" y="2865"/>
              <a:ext cx="0" cy="8293"/>
            </a:xfrm>
            <a:custGeom>
              <a:avLst/>
              <a:gdLst>
                <a:gd name="T0" fmla="+- 0 2865 2865"/>
                <a:gd name="T1" fmla="*/ 2865 h 8293"/>
                <a:gd name="T2" fmla="+- 0 11158 2865"/>
                <a:gd name="T3" fmla="*/ 11158 h 8293"/>
              </a:gdLst>
              <a:ahLst/>
              <a:cxnLst>
                <a:cxn ang="0">
                  <a:pos x="0" y="T1"/>
                </a:cxn>
                <a:cxn ang="0">
                  <a:pos x="0" y="T3"/>
                </a:cxn>
              </a:cxnLst>
              <a:rect l="0" t="0" r="r" b="b"/>
              <a:pathLst>
                <a:path h="8293">
                  <a:moveTo>
                    <a:pt x="0" y="0"/>
                  </a:moveTo>
                  <a:lnTo>
                    <a:pt x="0" y="8293"/>
                  </a:lnTo>
                </a:path>
              </a:pathLst>
            </a:custGeom>
            <a:noFill/>
            <a:ln w="21730">
              <a:solidFill>
                <a:srgbClr val="FFFAD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144"/>
            <p:cNvSpPr>
              <a:spLocks/>
            </p:cNvSpPr>
            <p:nvPr/>
          </p:nvSpPr>
          <p:spPr bwMode="auto">
            <a:xfrm>
              <a:off x="7660" y="5155"/>
              <a:ext cx="115" cy="192"/>
            </a:xfrm>
            <a:custGeom>
              <a:avLst/>
              <a:gdLst>
                <a:gd name="T0" fmla="+- 0 7703 7660"/>
                <a:gd name="T1" fmla="*/ T0 w 115"/>
                <a:gd name="T2" fmla="+- 0 5311 5155"/>
                <a:gd name="T3" fmla="*/ 5311 h 192"/>
                <a:gd name="T4" fmla="+- 0 7703 7660"/>
                <a:gd name="T5" fmla="*/ T4 w 115"/>
                <a:gd name="T6" fmla="+- 0 5267 5155"/>
                <a:gd name="T7" fmla="*/ 5267 h 192"/>
                <a:gd name="T8" fmla="+- 0 7766 7660"/>
                <a:gd name="T9" fmla="*/ T8 w 115"/>
                <a:gd name="T10" fmla="+- 0 5267 5155"/>
                <a:gd name="T11" fmla="*/ 5267 h 192"/>
                <a:gd name="T12" fmla="+- 0 7766 7660"/>
                <a:gd name="T13" fmla="*/ T12 w 115"/>
                <a:gd name="T14" fmla="+- 0 5232 5155"/>
                <a:gd name="T15" fmla="*/ 5232 h 192"/>
                <a:gd name="T16" fmla="+- 0 7703 7660"/>
                <a:gd name="T17" fmla="*/ T16 w 115"/>
                <a:gd name="T18" fmla="+- 0 5232 5155"/>
                <a:gd name="T19" fmla="*/ 5232 h 192"/>
                <a:gd name="T20" fmla="+- 0 7703 7660"/>
                <a:gd name="T21" fmla="*/ T20 w 115"/>
                <a:gd name="T22" fmla="+- 0 5190 5155"/>
                <a:gd name="T23" fmla="*/ 5190 h 192"/>
                <a:gd name="T24" fmla="+- 0 7771 7660"/>
                <a:gd name="T25" fmla="*/ T24 w 115"/>
                <a:gd name="T26" fmla="+- 0 5190 5155"/>
                <a:gd name="T27" fmla="*/ 5190 h 192"/>
                <a:gd name="T28" fmla="+- 0 7771 7660"/>
                <a:gd name="T29" fmla="*/ T28 w 115"/>
                <a:gd name="T30" fmla="+- 0 5155 5155"/>
                <a:gd name="T31" fmla="*/ 5155 h 192"/>
                <a:gd name="T32" fmla="+- 0 7660 7660"/>
                <a:gd name="T33" fmla="*/ T32 w 115"/>
                <a:gd name="T34" fmla="+- 0 5155 5155"/>
                <a:gd name="T35" fmla="*/ 5155 h 192"/>
                <a:gd name="T36" fmla="+- 0 7660 7660"/>
                <a:gd name="T37" fmla="*/ T36 w 115"/>
                <a:gd name="T38" fmla="+- 0 5346 5155"/>
                <a:gd name="T39" fmla="*/ 5346 h 192"/>
                <a:gd name="T40" fmla="+- 0 7775 7660"/>
                <a:gd name="T41" fmla="*/ T40 w 115"/>
                <a:gd name="T42" fmla="+- 0 5346 5155"/>
                <a:gd name="T43" fmla="*/ 5346 h 192"/>
                <a:gd name="T44" fmla="+- 0 7775 7660"/>
                <a:gd name="T45" fmla="*/ T44 w 115"/>
                <a:gd name="T46" fmla="+- 0 5311 5155"/>
                <a:gd name="T47" fmla="*/ 5311 h 192"/>
                <a:gd name="T48" fmla="+- 0 7703 7660"/>
                <a:gd name="T49" fmla="*/ T48 w 115"/>
                <a:gd name="T50" fmla="+- 0 5311 5155"/>
                <a:gd name="T51" fmla="*/ 5311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15" h="192">
                  <a:moveTo>
                    <a:pt x="43" y="156"/>
                  </a:moveTo>
                  <a:lnTo>
                    <a:pt x="43" y="112"/>
                  </a:lnTo>
                  <a:lnTo>
                    <a:pt x="106" y="112"/>
                  </a:lnTo>
                  <a:lnTo>
                    <a:pt x="106" y="77"/>
                  </a:lnTo>
                  <a:lnTo>
                    <a:pt x="43" y="77"/>
                  </a:lnTo>
                  <a:lnTo>
                    <a:pt x="43" y="35"/>
                  </a:lnTo>
                  <a:lnTo>
                    <a:pt x="111" y="35"/>
                  </a:lnTo>
                  <a:lnTo>
                    <a:pt x="111" y="0"/>
                  </a:lnTo>
                  <a:lnTo>
                    <a:pt x="0" y="0"/>
                  </a:lnTo>
                  <a:lnTo>
                    <a:pt x="0" y="191"/>
                  </a:lnTo>
                  <a:lnTo>
                    <a:pt x="115" y="191"/>
                  </a:lnTo>
                  <a:lnTo>
                    <a:pt x="115" y="156"/>
                  </a:lnTo>
                  <a:lnTo>
                    <a:pt x="43" y="156"/>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45"/>
            <p:cNvSpPr>
              <a:spLocks/>
            </p:cNvSpPr>
            <p:nvPr/>
          </p:nvSpPr>
          <p:spPr bwMode="auto">
            <a:xfrm>
              <a:off x="7823" y="5144"/>
              <a:ext cx="0" cy="203"/>
            </a:xfrm>
            <a:custGeom>
              <a:avLst/>
              <a:gdLst>
                <a:gd name="T0" fmla="+- 0 5144 5144"/>
                <a:gd name="T1" fmla="*/ 5144 h 203"/>
                <a:gd name="T2" fmla="+- 0 5346 5144"/>
                <a:gd name="T3" fmla="*/ 5346 h 203"/>
              </a:gdLst>
              <a:ahLst/>
              <a:cxnLst>
                <a:cxn ang="0">
                  <a:pos x="0" y="T1"/>
                </a:cxn>
                <a:cxn ang="0">
                  <a:pos x="0" y="T3"/>
                </a:cxn>
              </a:cxnLst>
              <a:rect l="0" t="0" r="r" b="b"/>
              <a:pathLst>
                <a:path h="203">
                  <a:moveTo>
                    <a:pt x="0" y="0"/>
                  </a:moveTo>
                  <a:lnTo>
                    <a:pt x="0" y="202"/>
                  </a:lnTo>
                </a:path>
              </a:pathLst>
            </a:custGeom>
            <a:noFill/>
            <a:ln w="28080">
              <a:solidFill>
                <a:srgbClr val="7A563A"/>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146"/>
            <p:cNvSpPr>
              <a:spLocks/>
            </p:cNvSpPr>
            <p:nvPr/>
          </p:nvSpPr>
          <p:spPr bwMode="auto">
            <a:xfrm>
              <a:off x="7877" y="5144"/>
              <a:ext cx="45" cy="202"/>
            </a:xfrm>
            <a:custGeom>
              <a:avLst/>
              <a:gdLst>
                <a:gd name="T0" fmla="+- 0 7880 7877"/>
                <a:gd name="T1" fmla="*/ T0 w 45"/>
                <a:gd name="T2" fmla="+- 0 5209 5144"/>
                <a:gd name="T3" fmla="*/ 5209 h 202"/>
                <a:gd name="T4" fmla="+- 0 7880 7877"/>
                <a:gd name="T5" fmla="*/ T4 w 45"/>
                <a:gd name="T6" fmla="+- 0 5346 5144"/>
                <a:gd name="T7" fmla="*/ 5346 h 202"/>
                <a:gd name="T8" fmla="+- 0 7922 7877"/>
                <a:gd name="T9" fmla="*/ T8 w 45"/>
                <a:gd name="T10" fmla="+- 0 5346 5144"/>
                <a:gd name="T11" fmla="*/ 5346 h 202"/>
                <a:gd name="T12" fmla="+- 0 7922 7877"/>
                <a:gd name="T13" fmla="*/ T12 w 45"/>
                <a:gd name="T14" fmla="+- 0 5209 5144"/>
                <a:gd name="T15" fmla="*/ 5209 h 202"/>
                <a:gd name="T16" fmla="+- 0 7880 7877"/>
                <a:gd name="T17" fmla="*/ T16 w 45"/>
                <a:gd name="T18" fmla="+- 0 5209 5144"/>
                <a:gd name="T19" fmla="*/ 5209 h 202"/>
              </a:gdLst>
              <a:ahLst/>
              <a:cxnLst>
                <a:cxn ang="0">
                  <a:pos x="T1" y="T3"/>
                </a:cxn>
                <a:cxn ang="0">
                  <a:pos x="T5" y="T7"/>
                </a:cxn>
                <a:cxn ang="0">
                  <a:pos x="T9" y="T11"/>
                </a:cxn>
                <a:cxn ang="0">
                  <a:pos x="T13" y="T15"/>
                </a:cxn>
                <a:cxn ang="0">
                  <a:pos x="T17" y="T19"/>
                </a:cxn>
              </a:cxnLst>
              <a:rect l="0" t="0" r="r" b="b"/>
              <a:pathLst>
                <a:path w="45" h="202">
                  <a:moveTo>
                    <a:pt x="3" y="65"/>
                  </a:moveTo>
                  <a:lnTo>
                    <a:pt x="3" y="202"/>
                  </a:lnTo>
                  <a:lnTo>
                    <a:pt x="45" y="202"/>
                  </a:lnTo>
                  <a:lnTo>
                    <a:pt x="45" y="65"/>
                  </a:lnTo>
                  <a:lnTo>
                    <a:pt x="3" y="65"/>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47"/>
            <p:cNvSpPr>
              <a:spLocks/>
            </p:cNvSpPr>
            <p:nvPr/>
          </p:nvSpPr>
          <p:spPr bwMode="auto">
            <a:xfrm>
              <a:off x="7877" y="5144"/>
              <a:ext cx="45" cy="202"/>
            </a:xfrm>
            <a:custGeom>
              <a:avLst/>
              <a:gdLst>
                <a:gd name="T0" fmla="+- 0 7925 7877"/>
                <a:gd name="T1" fmla="*/ T0 w 45"/>
                <a:gd name="T2" fmla="+- 0 5166 5144"/>
                <a:gd name="T3" fmla="*/ 5166 h 202"/>
                <a:gd name="T4" fmla="+- 0 7925 7877"/>
                <a:gd name="T5" fmla="*/ T4 w 45"/>
                <a:gd name="T6" fmla="+- 0 5159 5144"/>
                <a:gd name="T7" fmla="*/ 5159 h 202"/>
                <a:gd name="T8" fmla="+- 0 7923 7877"/>
                <a:gd name="T9" fmla="*/ T8 w 45"/>
                <a:gd name="T10" fmla="+- 0 5154 5144"/>
                <a:gd name="T11" fmla="*/ 5154 h 202"/>
                <a:gd name="T12" fmla="+- 0 7918 7877"/>
                <a:gd name="T13" fmla="*/ T12 w 45"/>
                <a:gd name="T14" fmla="+- 0 5150 5144"/>
                <a:gd name="T15" fmla="*/ 5150 h 202"/>
                <a:gd name="T16" fmla="+- 0 7914 7877"/>
                <a:gd name="T17" fmla="*/ T16 w 45"/>
                <a:gd name="T18" fmla="+- 0 5146 5144"/>
                <a:gd name="T19" fmla="*/ 5146 h 202"/>
                <a:gd name="T20" fmla="+- 0 7908 7877"/>
                <a:gd name="T21" fmla="*/ T20 w 45"/>
                <a:gd name="T22" fmla="+- 0 5144 5144"/>
                <a:gd name="T23" fmla="*/ 5144 h 202"/>
                <a:gd name="T24" fmla="+- 0 7894 7877"/>
                <a:gd name="T25" fmla="*/ T24 w 45"/>
                <a:gd name="T26" fmla="+- 0 5144 5144"/>
                <a:gd name="T27" fmla="*/ 5144 h 202"/>
                <a:gd name="T28" fmla="+- 0 7888 7877"/>
                <a:gd name="T29" fmla="*/ T28 w 45"/>
                <a:gd name="T30" fmla="+- 0 5146 5144"/>
                <a:gd name="T31" fmla="*/ 5146 h 202"/>
                <a:gd name="T32" fmla="+- 0 7883 7877"/>
                <a:gd name="T33" fmla="*/ T32 w 45"/>
                <a:gd name="T34" fmla="+- 0 5150 5144"/>
                <a:gd name="T35" fmla="*/ 5150 h 202"/>
                <a:gd name="T36" fmla="+- 0 7879 7877"/>
                <a:gd name="T37" fmla="*/ T36 w 45"/>
                <a:gd name="T38" fmla="+- 0 5154 5144"/>
                <a:gd name="T39" fmla="*/ 5154 h 202"/>
                <a:gd name="T40" fmla="+- 0 7877 7877"/>
                <a:gd name="T41" fmla="*/ T40 w 45"/>
                <a:gd name="T42" fmla="+- 0 5159 5144"/>
                <a:gd name="T43" fmla="*/ 5159 h 202"/>
                <a:gd name="T44" fmla="+- 0 7877 7877"/>
                <a:gd name="T45" fmla="*/ T44 w 45"/>
                <a:gd name="T46" fmla="+- 0 5172 5144"/>
                <a:gd name="T47" fmla="*/ 5172 h 202"/>
                <a:gd name="T48" fmla="+- 0 7879 7877"/>
                <a:gd name="T49" fmla="*/ T48 w 45"/>
                <a:gd name="T50" fmla="+- 0 5177 5144"/>
                <a:gd name="T51" fmla="*/ 5177 h 202"/>
                <a:gd name="T52" fmla="+- 0 7883 7877"/>
                <a:gd name="T53" fmla="*/ T52 w 45"/>
                <a:gd name="T54" fmla="+- 0 5181 5144"/>
                <a:gd name="T55" fmla="*/ 5181 h 202"/>
                <a:gd name="T56" fmla="+- 0 7888 7877"/>
                <a:gd name="T57" fmla="*/ T56 w 45"/>
                <a:gd name="T58" fmla="+- 0 5186 5144"/>
                <a:gd name="T59" fmla="*/ 5186 h 202"/>
                <a:gd name="T60" fmla="+- 0 7894 7877"/>
                <a:gd name="T61" fmla="*/ T60 w 45"/>
                <a:gd name="T62" fmla="+- 0 5188 5144"/>
                <a:gd name="T63" fmla="*/ 5188 h 202"/>
                <a:gd name="T64" fmla="+- 0 7908 7877"/>
                <a:gd name="T65" fmla="*/ T64 w 45"/>
                <a:gd name="T66" fmla="+- 0 5188 5144"/>
                <a:gd name="T67" fmla="*/ 5188 h 202"/>
                <a:gd name="T68" fmla="+- 0 7914 7877"/>
                <a:gd name="T69" fmla="*/ T68 w 45"/>
                <a:gd name="T70" fmla="+- 0 5186 5144"/>
                <a:gd name="T71" fmla="*/ 5186 h 202"/>
                <a:gd name="T72" fmla="+- 0 7918 7877"/>
                <a:gd name="T73" fmla="*/ T72 w 45"/>
                <a:gd name="T74" fmla="+- 0 5182 5144"/>
                <a:gd name="T75" fmla="*/ 5182 h 202"/>
                <a:gd name="T76" fmla="+- 0 7923 7877"/>
                <a:gd name="T77" fmla="*/ T76 w 45"/>
                <a:gd name="T78" fmla="+- 0 5177 5144"/>
                <a:gd name="T79" fmla="*/ 5177 h 202"/>
                <a:gd name="T80" fmla="+- 0 7925 7877"/>
                <a:gd name="T81" fmla="*/ T80 w 45"/>
                <a:gd name="T82" fmla="+- 0 5172 5144"/>
                <a:gd name="T83" fmla="*/ 5172 h 202"/>
                <a:gd name="T84" fmla="+- 0 7925 7877"/>
                <a:gd name="T85" fmla="*/ T84 w 45"/>
                <a:gd name="T86" fmla="+- 0 5166 5144"/>
                <a:gd name="T87" fmla="*/ 5166 h 2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45" h="202">
                  <a:moveTo>
                    <a:pt x="48" y="22"/>
                  </a:moveTo>
                  <a:lnTo>
                    <a:pt x="48" y="15"/>
                  </a:lnTo>
                  <a:lnTo>
                    <a:pt x="46" y="10"/>
                  </a:lnTo>
                  <a:lnTo>
                    <a:pt x="41" y="6"/>
                  </a:lnTo>
                  <a:lnTo>
                    <a:pt x="37" y="2"/>
                  </a:lnTo>
                  <a:lnTo>
                    <a:pt x="31" y="0"/>
                  </a:lnTo>
                  <a:lnTo>
                    <a:pt x="17" y="0"/>
                  </a:lnTo>
                  <a:lnTo>
                    <a:pt x="11" y="2"/>
                  </a:lnTo>
                  <a:lnTo>
                    <a:pt x="6" y="6"/>
                  </a:lnTo>
                  <a:lnTo>
                    <a:pt x="2" y="10"/>
                  </a:lnTo>
                  <a:lnTo>
                    <a:pt x="0" y="15"/>
                  </a:lnTo>
                  <a:lnTo>
                    <a:pt x="0" y="28"/>
                  </a:lnTo>
                  <a:lnTo>
                    <a:pt x="2" y="33"/>
                  </a:lnTo>
                  <a:lnTo>
                    <a:pt x="6" y="37"/>
                  </a:lnTo>
                  <a:lnTo>
                    <a:pt x="11" y="42"/>
                  </a:lnTo>
                  <a:lnTo>
                    <a:pt x="17" y="44"/>
                  </a:lnTo>
                  <a:lnTo>
                    <a:pt x="31" y="44"/>
                  </a:lnTo>
                  <a:lnTo>
                    <a:pt x="37" y="42"/>
                  </a:lnTo>
                  <a:lnTo>
                    <a:pt x="41" y="38"/>
                  </a:lnTo>
                  <a:lnTo>
                    <a:pt x="46" y="33"/>
                  </a:lnTo>
                  <a:lnTo>
                    <a:pt x="48" y="28"/>
                  </a:lnTo>
                  <a:lnTo>
                    <a:pt x="48" y="2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148"/>
            <p:cNvSpPr>
              <a:spLocks/>
            </p:cNvSpPr>
            <p:nvPr/>
          </p:nvSpPr>
          <p:spPr bwMode="auto">
            <a:xfrm>
              <a:off x="7949" y="5206"/>
              <a:ext cx="142" cy="204"/>
            </a:xfrm>
            <a:custGeom>
              <a:avLst/>
              <a:gdLst>
                <a:gd name="T0" fmla="+- 0 8006 7949"/>
                <a:gd name="T1" fmla="*/ T0 w 142"/>
                <a:gd name="T2" fmla="+- 0 5410 5206"/>
                <a:gd name="T3" fmla="*/ 5410 h 204"/>
                <a:gd name="T4" fmla="+- 0 8014 7949"/>
                <a:gd name="T5" fmla="*/ T4 w 142"/>
                <a:gd name="T6" fmla="+- 0 5410 5206"/>
                <a:gd name="T7" fmla="*/ 5410 h 204"/>
                <a:gd name="T8" fmla="+- 0 8036 7949"/>
                <a:gd name="T9" fmla="*/ T8 w 142"/>
                <a:gd name="T10" fmla="+- 0 5407 5206"/>
                <a:gd name="T11" fmla="*/ 5407 h 204"/>
                <a:gd name="T12" fmla="+- 0 8054 7949"/>
                <a:gd name="T13" fmla="*/ T12 w 142"/>
                <a:gd name="T14" fmla="+- 0 5400 5206"/>
                <a:gd name="T15" fmla="*/ 5400 h 204"/>
                <a:gd name="T16" fmla="+- 0 8069 7949"/>
                <a:gd name="T17" fmla="*/ T16 w 142"/>
                <a:gd name="T18" fmla="+- 0 5389 5206"/>
                <a:gd name="T19" fmla="*/ 5389 h 204"/>
                <a:gd name="T20" fmla="+- 0 8083 7949"/>
                <a:gd name="T21" fmla="*/ T20 w 142"/>
                <a:gd name="T22" fmla="+- 0 5372 5206"/>
                <a:gd name="T23" fmla="*/ 5372 h 204"/>
                <a:gd name="T24" fmla="+- 0 8089 7949"/>
                <a:gd name="T25" fmla="*/ T24 w 142"/>
                <a:gd name="T26" fmla="+- 0 5353 5206"/>
                <a:gd name="T27" fmla="*/ 5353 h 204"/>
                <a:gd name="T28" fmla="+- 0 8091 7949"/>
                <a:gd name="T29" fmla="*/ T28 w 142"/>
                <a:gd name="T30" fmla="+- 0 5330 5206"/>
                <a:gd name="T31" fmla="*/ 5330 h 204"/>
                <a:gd name="T32" fmla="+- 0 8091 7949"/>
                <a:gd name="T33" fmla="*/ T32 w 142"/>
                <a:gd name="T34" fmla="+- 0 5209 5206"/>
                <a:gd name="T35" fmla="*/ 5209 h 204"/>
                <a:gd name="T36" fmla="+- 0 8049 7949"/>
                <a:gd name="T37" fmla="*/ T36 w 142"/>
                <a:gd name="T38" fmla="+- 0 5209 5206"/>
                <a:gd name="T39" fmla="*/ 5209 h 204"/>
                <a:gd name="T40" fmla="+- 0 8049 7949"/>
                <a:gd name="T41" fmla="*/ T40 w 142"/>
                <a:gd name="T42" fmla="+- 0 5225 5206"/>
                <a:gd name="T43" fmla="*/ 5225 h 204"/>
                <a:gd name="T44" fmla="+- 0 8047 7949"/>
                <a:gd name="T45" fmla="*/ T44 w 142"/>
                <a:gd name="T46" fmla="+- 0 5223 5206"/>
                <a:gd name="T47" fmla="*/ 5223 h 204"/>
                <a:gd name="T48" fmla="+- 0 8032 7949"/>
                <a:gd name="T49" fmla="*/ T48 w 142"/>
                <a:gd name="T50" fmla="+- 0 5210 5206"/>
                <a:gd name="T51" fmla="*/ 5210 h 204"/>
                <a:gd name="T52" fmla="+- 0 8022 7949"/>
                <a:gd name="T53" fmla="*/ T52 w 142"/>
                <a:gd name="T54" fmla="+- 0 5238 5206"/>
                <a:gd name="T55" fmla="*/ 5238 h 204"/>
                <a:gd name="T56" fmla="+- 0 8030 7949"/>
                <a:gd name="T57" fmla="*/ T56 w 142"/>
                <a:gd name="T58" fmla="+- 0 5238 5206"/>
                <a:gd name="T59" fmla="*/ 5238 h 204"/>
                <a:gd name="T60" fmla="+- 0 8037 7949"/>
                <a:gd name="T61" fmla="*/ T60 w 142"/>
                <a:gd name="T62" fmla="+- 0 5241 5206"/>
                <a:gd name="T63" fmla="*/ 5241 h 204"/>
                <a:gd name="T64" fmla="+- 0 8042 7949"/>
                <a:gd name="T65" fmla="*/ T64 w 142"/>
                <a:gd name="T66" fmla="+- 0 5247 5206"/>
                <a:gd name="T67" fmla="*/ 5247 h 204"/>
                <a:gd name="T68" fmla="+- 0 8047 7949"/>
                <a:gd name="T69" fmla="*/ T68 w 142"/>
                <a:gd name="T70" fmla="+- 0 5254 5206"/>
                <a:gd name="T71" fmla="*/ 5254 h 204"/>
                <a:gd name="T72" fmla="+- 0 8050 7949"/>
                <a:gd name="T73" fmla="*/ T72 w 142"/>
                <a:gd name="T74" fmla="+- 0 5261 5206"/>
                <a:gd name="T75" fmla="*/ 5261 h 204"/>
                <a:gd name="T76" fmla="+- 0 8050 7949"/>
                <a:gd name="T77" fmla="*/ T76 w 142"/>
                <a:gd name="T78" fmla="+- 0 5291 5206"/>
                <a:gd name="T79" fmla="*/ 5291 h 204"/>
                <a:gd name="T80" fmla="+- 0 8047 7949"/>
                <a:gd name="T81" fmla="*/ T80 w 142"/>
                <a:gd name="T82" fmla="+- 0 5300 5206"/>
                <a:gd name="T83" fmla="*/ 5300 h 204"/>
                <a:gd name="T84" fmla="+- 0 8042 7949"/>
                <a:gd name="T85" fmla="*/ T84 w 142"/>
                <a:gd name="T86" fmla="+- 0 5307 5206"/>
                <a:gd name="T87" fmla="*/ 5307 h 204"/>
                <a:gd name="T88" fmla="+- 0 8036 7949"/>
                <a:gd name="T89" fmla="*/ T88 w 142"/>
                <a:gd name="T90" fmla="+- 0 5314 5206"/>
                <a:gd name="T91" fmla="*/ 5314 h 204"/>
                <a:gd name="T92" fmla="+- 0 8029 7949"/>
                <a:gd name="T93" fmla="*/ T92 w 142"/>
                <a:gd name="T94" fmla="+- 0 5317 5206"/>
                <a:gd name="T95" fmla="*/ 5317 h 204"/>
                <a:gd name="T96" fmla="+- 0 8012 7949"/>
                <a:gd name="T97" fmla="*/ T96 w 142"/>
                <a:gd name="T98" fmla="+- 0 5317 5206"/>
                <a:gd name="T99" fmla="*/ 5317 h 204"/>
                <a:gd name="T100" fmla="+- 0 8005 7949"/>
                <a:gd name="T101" fmla="*/ T100 w 142"/>
                <a:gd name="T102" fmla="+- 0 5314 5206"/>
                <a:gd name="T103" fmla="*/ 5314 h 204"/>
                <a:gd name="T104" fmla="+- 0 8000 7949"/>
                <a:gd name="T105" fmla="*/ T104 w 142"/>
                <a:gd name="T106" fmla="+- 0 5307 5206"/>
                <a:gd name="T107" fmla="*/ 5307 h 204"/>
                <a:gd name="T108" fmla="+- 0 7995 7949"/>
                <a:gd name="T109" fmla="*/ T108 w 142"/>
                <a:gd name="T110" fmla="+- 0 5301 5206"/>
                <a:gd name="T111" fmla="*/ 5301 h 204"/>
                <a:gd name="T112" fmla="+- 0 7992 7949"/>
                <a:gd name="T113" fmla="*/ T112 w 142"/>
                <a:gd name="T114" fmla="+- 0 5291 5206"/>
                <a:gd name="T115" fmla="*/ 5291 h 204"/>
                <a:gd name="T116" fmla="+- 0 7992 7949"/>
                <a:gd name="T117" fmla="*/ T116 w 142"/>
                <a:gd name="T118" fmla="+- 0 5267 5206"/>
                <a:gd name="T119" fmla="*/ 5267 h 204"/>
                <a:gd name="T120" fmla="+- 0 7995 7949"/>
                <a:gd name="T121" fmla="*/ T120 w 142"/>
                <a:gd name="T122" fmla="+- 0 5257 5206"/>
                <a:gd name="T123" fmla="*/ 5257 h 204"/>
                <a:gd name="T124" fmla="+- 0 8001 7949"/>
                <a:gd name="T125" fmla="*/ T124 w 142"/>
                <a:gd name="T126" fmla="+- 0 5207 5206"/>
                <a:gd name="T127" fmla="*/ 5207 h 204"/>
                <a:gd name="T128" fmla="+- 0 7982 7949"/>
                <a:gd name="T129" fmla="*/ T128 w 142"/>
                <a:gd name="T130" fmla="+- 0 5213 5206"/>
                <a:gd name="T131" fmla="*/ 5213 h 204"/>
                <a:gd name="T132" fmla="+- 0 7966 7949"/>
                <a:gd name="T133" fmla="*/ T132 w 142"/>
                <a:gd name="T134" fmla="+- 0 5226 5206"/>
                <a:gd name="T135" fmla="*/ 5226 h 204"/>
                <a:gd name="T136" fmla="+- 0 7957 7949"/>
                <a:gd name="T137" fmla="*/ T136 w 142"/>
                <a:gd name="T138" fmla="+- 0 5240 5206"/>
                <a:gd name="T139" fmla="*/ 5240 h 204"/>
                <a:gd name="T140" fmla="+- 0 7951 7949"/>
                <a:gd name="T141" fmla="*/ T140 w 142"/>
                <a:gd name="T142" fmla="+- 0 5259 5206"/>
                <a:gd name="T143" fmla="*/ 5259 h 204"/>
                <a:gd name="T144" fmla="+- 0 7949 7949"/>
                <a:gd name="T145" fmla="*/ T144 w 142"/>
                <a:gd name="T146" fmla="+- 0 5282 5206"/>
                <a:gd name="T147" fmla="*/ 5282 h 204"/>
                <a:gd name="T148" fmla="+- 0 7950 7949"/>
                <a:gd name="T149" fmla="*/ T148 w 142"/>
                <a:gd name="T150" fmla="+- 0 5295 5206"/>
                <a:gd name="T151" fmla="*/ 5295 h 204"/>
                <a:gd name="T152" fmla="+- 0 7955 7949"/>
                <a:gd name="T153" fmla="*/ T152 w 142"/>
                <a:gd name="T154" fmla="+- 0 5315 5206"/>
                <a:gd name="T155" fmla="*/ 5315 h 204"/>
                <a:gd name="T156" fmla="+- 0 7964 7949"/>
                <a:gd name="T157" fmla="*/ T156 w 142"/>
                <a:gd name="T158" fmla="+- 0 5331 5206"/>
                <a:gd name="T159" fmla="*/ 5331 h 204"/>
                <a:gd name="T160" fmla="+- 0 7968 7949"/>
                <a:gd name="T161" fmla="*/ T160 w 142"/>
                <a:gd name="T162" fmla="+- 0 5335 5206"/>
                <a:gd name="T163" fmla="*/ 5335 h 204"/>
                <a:gd name="T164" fmla="+- 0 7985 7949"/>
                <a:gd name="T165" fmla="*/ T164 w 142"/>
                <a:gd name="T166" fmla="+- 0 5346 5206"/>
                <a:gd name="T167" fmla="*/ 5346 h 204"/>
                <a:gd name="T168" fmla="+- 0 8006 7949"/>
                <a:gd name="T169" fmla="*/ T168 w 142"/>
                <a:gd name="T170" fmla="+- 0 5349 5206"/>
                <a:gd name="T171" fmla="*/ 5349 h 204"/>
                <a:gd name="T172" fmla="+- 0 8015 7949"/>
                <a:gd name="T173" fmla="*/ T172 w 142"/>
                <a:gd name="T174" fmla="+- 0 5349 5206"/>
                <a:gd name="T175" fmla="*/ 5349 h 204"/>
                <a:gd name="T176" fmla="+- 0 8034 7949"/>
                <a:gd name="T177" fmla="*/ T176 w 142"/>
                <a:gd name="T178" fmla="+- 0 5342 5206"/>
                <a:gd name="T179" fmla="*/ 5342 h 204"/>
                <a:gd name="T180" fmla="+- 0 8049 7949"/>
                <a:gd name="T181" fmla="*/ T180 w 142"/>
                <a:gd name="T182" fmla="+- 0 5326 5206"/>
                <a:gd name="T183" fmla="*/ 5326 h 204"/>
                <a:gd name="T184" fmla="+- 0 8049 7949"/>
                <a:gd name="T185" fmla="*/ T184 w 142"/>
                <a:gd name="T186" fmla="+- 0 5326 5206"/>
                <a:gd name="T187" fmla="*/ 5326 h 204"/>
                <a:gd name="T188" fmla="+- 0 8049 7949"/>
                <a:gd name="T189" fmla="*/ T188 w 142"/>
                <a:gd name="T190" fmla="+- 0 5350 5206"/>
                <a:gd name="T191" fmla="*/ 5350 h 204"/>
                <a:gd name="T192" fmla="+- 0 8045 7949"/>
                <a:gd name="T193" fmla="*/ T192 w 142"/>
                <a:gd name="T194" fmla="+- 0 5360 5206"/>
                <a:gd name="T195" fmla="*/ 5360 h 204"/>
                <a:gd name="T196" fmla="+- 0 8037 7949"/>
                <a:gd name="T197" fmla="*/ T196 w 142"/>
                <a:gd name="T198" fmla="+- 0 5368 5206"/>
                <a:gd name="T199" fmla="*/ 5368 h 204"/>
                <a:gd name="T200" fmla="+- 0 8030 7949"/>
                <a:gd name="T201" fmla="*/ T200 w 142"/>
                <a:gd name="T202" fmla="+- 0 5375 5206"/>
                <a:gd name="T203" fmla="*/ 5375 h 204"/>
                <a:gd name="T204" fmla="+- 0 8019 7949"/>
                <a:gd name="T205" fmla="*/ T204 w 142"/>
                <a:gd name="T206" fmla="+- 0 5379 5206"/>
                <a:gd name="T207" fmla="*/ 5379 h 204"/>
                <a:gd name="T208" fmla="+- 0 8000 7949"/>
                <a:gd name="T209" fmla="*/ T208 w 142"/>
                <a:gd name="T210" fmla="+- 0 5379 5206"/>
                <a:gd name="T211" fmla="*/ 5379 h 204"/>
                <a:gd name="T212" fmla="+- 0 7981 7949"/>
                <a:gd name="T213" fmla="*/ T212 w 142"/>
                <a:gd name="T214" fmla="+- 0 5376 5206"/>
                <a:gd name="T215" fmla="*/ 5376 h 204"/>
                <a:gd name="T216" fmla="+- 0 7962 7949"/>
                <a:gd name="T217" fmla="*/ T216 w 142"/>
                <a:gd name="T218" fmla="+- 0 5367 5206"/>
                <a:gd name="T219" fmla="*/ 5367 h 204"/>
                <a:gd name="T220" fmla="+- 0 7962 7949"/>
                <a:gd name="T221" fmla="*/ T220 w 142"/>
                <a:gd name="T222" fmla="+- 0 5402 5206"/>
                <a:gd name="T223" fmla="*/ 5402 h 204"/>
                <a:gd name="T224" fmla="+- 0 7965 7949"/>
                <a:gd name="T225" fmla="*/ T224 w 142"/>
                <a:gd name="T226" fmla="+- 0 5404 5206"/>
                <a:gd name="T227" fmla="*/ 5404 h 204"/>
                <a:gd name="T228" fmla="+- 0 7983 7949"/>
                <a:gd name="T229" fmla="*/ T228 w 142"/>
                <a:gd name="T230" fmla="+- 0 5409 5206"/>
                <a:gd name="T231" fmla="*/ 5409 h 204"/>
                <a:gd name="T232" fmla="+- 0 8006 7949"/>
                <a:gd name="T233" fmla="*/ T232 w 142"/>
                <a:gd name="T234" fmla="+- 0 5410 5206"/>
                <a:gd name="T235" fmla="*/ 5410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142" h="204">
                  <a:moveTo>
                    <a:pt x="57" y="204"/>
                  </a:moveTo>
                  <a:lnTo>
                    <a:pt x="65" y="204"/>
                  </a:lnTo>
                  <a:lnTo>
                    <a:pt x="87" y="201"/>
                  </a:lnTo>
                  <a:lnTo>
                    <a:pt x="105" y="194"/>
                  </a:lnTo>
                  <a:lnTo>
                    <a:pt x="120" y="183"/>
                  </a:lnTo>
                  <a:lnTo>
                    <a:pt x="134" y="166"/>
                  </a:lnTo>
                  <a:lnTo>
                    <a:pt x="140" y="147"/>
                  </a:lnTo>
                  <a:lnTo>
                    <a:pt x="142" y="124"/>
                  </a:lnTo>
                  <a:lnTo>
                    <a:pt x="142" y="3"/>
                  </a:lnTo>
                  <a:lnTo>
                    <a:pt x="100" y="3"/>
                  </a:lnTo>
                  <a:lnTo>
                    <a:pt x="100" y="19"/>
                  </a:lnTo>
                  <a:lnTo>
                    <a:pt x="98" y="17"/>
                  </a:lnTo>
                  <a:lnTo>
                    <a:pt x="83" y="4"/>
                  </a:lnTo>
                  <a:lnTo>
                    <a:pt x="73" y="32"/>
                  </a:lnTo>
                  <a:lnTo>
                    <a:pt x="81" y="32"/>
                  </a:lnTo>
                  <a:lnTo>
                    <a:pt x="88" y="35"/>
                  </a:lnTo>
                  <a:lnTo>
                    <a:pt x="93" y="41"/>
                  </a:lnTo>
                  <a:lnTo>
                    <a:pt x="98" y="48"/>
                  </a:lnTo>
                  <a:lnTo>
                    <a:pt x="101" y="55"/>
                  </a:lnTo>
                  <a:lnTo>
                    <a:pt x="101" y="85"/>
                  </a:lnTo>
                  <a:lnTo>
                    <a:pt x="98" y="94"/>
                  </a:lnTo>
                  <a:lnTo>
                    <a:pt x="93" y="101"/>
                  </a:lnTo>
                  <a:lnTo>
                    <a:pt x="87" y="108"/>
                  </a:lnTo>
                  <a:lnTo>
                    <a:pt x="80" y="111"/>
                  </a:lnTo>
                  <a:lnTo>
                    <a:pt x="63" y="111"/>
                  </a:lnTo>
                  <a:lnTo>
                    <a:pt x="56" y="108"/>
                  </a:lnTo>
                  <a:lnTo>
                    <a:pt x="51" y="101"/>
                  </a:lnTo>
                  <a:lnTo>
                    <a:pt x="46" y="95"/>
                  </a:lnTo>
                  <a:lnTo>
                    <a:pt x="43" y="85"/>
                  </a:lnTo>
                  <a:lnTo>
                    <a:pt x="43" y="61"/>
                  </a:lnTo>
                  <a:lnTo>
                    <a:pt x="46" y="51"/>
                  </a:lnTo>
                  <a:lnTo>
                    <a:pt x="52" y="1"/>
                  </a:lnTo>
                  <a:lnTo>
                    <a:pt x="33" y="7"/>
                  </a:lnTo>
                  <a:lnTo>
                    <a:pt x="17" y="20"/>
                  </a:lnTo>
                  <a:lnTo>
                    <a:pt x="8" y="34"/>
                  </a:lnTo>
                  <a:lnTo>
                    <a:pt x="2" y="53"/>
                  </a:lnTo>
                  <a:lnTo>
                    <a:pt x="0" y="76"/>
                  </a:lnTo>
                  <a:lnTo>
                    <a:pt x="1" y="89"/>
                  </a:lnTo>
                  <a:lnTo>
                    <a:pt x="6" y="109"/>
                  </a:lnTo>
                  <a:lnTo>
                    <a:pt x="15" y="125"/>
                  </a:lnTo>
                  <a:lnTo>
                    <a:pt x="19" y="129"/>
                  </a:lnTo>
                  <a:lnTo>
                    <a:pt x="36" y="140"/>
                  </a:lnTo>
                  <a:lnTo>
                    <a:pt x="57" y="143"/>
                  </a:lnTo>
                  <a:lnTo>
                    <a:pt x="66" y="143"/>
                  </a:lnTo>
                  <a:lnTo>
                    <a:pt x="85" y="136"/>
                  </a:lnTo>
                  <a:lnTo>
                    <a:pt x="100" y="120"/>
                  </a:lnTo>
                  <a:lnTo>
                    <a:pt x="100" y="144"/>
                  </a:lnTo>
                  <a:lnTo>
                    <a:pt x="96" y="154"/>
                  </a:lnTo>
                  <a:lnTo>
                    <a:pt x="88" y="162"/>
                  </a:lnTo>
                  <a:lnTo>
                    <a:pt x="81" y="169"/>
                  </a:lnTo>
                  <a:lnTo>
                    <a:pt x="70" y="173"/>
                  </a:lnTo>
                  <a:lnTo>
                    <a:pt x="51" y="173"/>
                  </a:lnTo>
                  <a:lnTo>
                    <a:pt x="32" y="170"/>
                  </a:lnTo>
                  <a:lnTo>
                    <a:pt x="13" y="161"/>
                  </a:lnTo>
                  <a:lnTo>
                    <a:pt x="13" y="196"/>
                  </a:lnTo>
                  <a:lnTo>
                    <a:pt x="16" y="198"/>
                  </a:lnTo>
                  <a:lnTo>
                    <a:pt x="34" y="203"/>
                  </a:lnTo>
                  <a:lnTo>
                    <a:pt x="57" y="20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149"/>
            <p:cNvSpPr>
              <a:spLocks/>
            </p:cNvSpPr>
            <p:nvPr/>
          </p:nvSpPr>
          <p:spPr bwMode="auto">
            <a:xfrm>
              <a:off x="7949" y="5206"/>
              <a:ext cx="142" cy="204"/>
            </a:xfrm>
            <a:custGeom>
              <a:avLst/>
              <a:gdLst>
                <a:gd name="T0" fmla="+- 0 7995 7949"/>
                <a:gd name="T1" fmla="*/ T0 w 142"/>
                <a:gd name="T2" fmla="+- 0 5257 5206"/>
                <a:gd name="T3" fmla="*/ 5257 h 204"/>
                <a:gd name="T4" fmla="+- 0 8000 7949"/>
                <a:gd name="T5" fmla="*/ T4 w 142"/>
                <a:gd name="T6" fmla="+- 0 5249 5206"/>
                <a:gd name="T7" fmla="*/ 5249 h 204"/>
                <a:gd name="T8" fmla="+- 0 8005 7949"/>
                <a:gd name="T9" fmla="*/ T8 w 142"/>
                <a:gd name="T10" fmla="+- 0 5242 5206"/>
                <a:gd name="T11" fmla="*/ 5242 h 204"/>
                <a:gd name="T12" fmla="+- 0 8013 7949"/>
                <a:gd name="T13" fmla="*/ T12 w 142"/>
                <a:gd name="T14" fmla="+- 0 5238 5206"/>
                <a:gd name="T15" fmla="*/ 5238 h 204"/>
                <a:gd name="T16" fmla="+- 0 8022 7949"/>
                <a:gd name="T17" fmla="*/ T16 w 142"/>
                <a:gd name="T18" fmla="+- 0 5238 5206"/>
                <a:gd name="T19" fmla="*/ 5238 h 204"/>
                <a:gd name="T20" fmla="+- 0 8032 7949"/>
                <a:gd name="T21" fmla="*/ T20 w 142"/>
                <a:gd name="T22" fmla="+- 0 5210 5206"/>
                <a:gd name="T23" fmla="*/ 5210 h 204"/>
                <a:gd name="T24" fmla="+- 0 8011 7949"/>
                <a:gd name="T25" fmla="*/ T24 w 142"/>
                <a:gd name="T26" fmla="+- 0 5206 5206"/>
                <a:gd name="T27" fmla="*/ 5206 h 204"/>
                <a:gd name="T28" fmla="+- 0 8001 7949"/>
                <a:gd name="T29" fmla="*/ T28 w 142"/>
                <a:gd name="T30" fmla="+- 0 5207 5206"/>
                <a:gd name="T31" fmla="*/ 5207 h 204"/>
                <a:gd name="T32" fmla="+- 0 7995 7949"/>
                <a:gd name="T33" fmla="*/ T32 w 142"/>
                <a:gd name="T34" fmla="+- 0 5257 5206"/>
                <a:gd name="T35" fmla="*/ 5257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2" h="204">
                  <a:moveTo>
                    <a:pt x="46" y="51"/>
                  </a:moveTo>
                  <a:lnTo>
                    <a:pt x="51" y="43"/>
                  </a:lnTo>
                  <a:lnTo>
                    <a:pt x="56" y="36"/>
                  </a:lnTo>
                  <a:lnTo>
                    <a:pt x="64" y="32"/>
                  </a:lnTo>
                  <a:lnTo>
                    <a:pt x="73" y="32"/>
                  </a:lnTo>
                  <a:lnTo>
                    <a:pt x="83" y="4"/>
                  </a:lnTo>
                  <a:lnTo>
                    <a:pt x="62" y="0"/>
                  </a:lnTo>
                  <a:lnTo>
                    <a:pt x="52" y="1"/>
                  </a:lnTo>
                  <a:lnTo>
                    <a:pt x="46" y="5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150"/>
            <p:cNvSpPr>
              <a:spLocks/>
            </p:cNvSpPr>
            <p:nvPr/>
          </p:nvSpPr>
          <p:spPr bwMode="auto">
            <a:xfrm>
              <a:off x="8124" y="5144"/>
              <a:ext cx="45" cy="202"/>
            </a:xfrm>
            <a:custGeom>
              <a:avLst/>
              <a:gdLst>
                <a:gd name="T0" fmla="+- 0 8127 8124"/>
                <a:gd name="T1" fmla="*/ T0 w 45"/>
                <a:gd name="T2" fmla="+- 0 5209 5144"/>
                <a:gd name="T3" fmla="*/ 5209 h 202"/>
                <a:gd name="T4" fmla="+- 0 8127 8124"/>
                <a:gd name="T5" fmla="*/ T4 w 45"/>
                <a:gd name="T6" fmla="+- 0 5346 5144"/>
                <a:gd name="T7" fmla="*/ 5346 h 202"/>
                <a:gd name="T8" fmla="+- 0 8169 8124"/>
                <a:gd name="T9" fmla="*/ T8 w 45"/>
                <a:gd name="T10" fmla="+- 0 5346 5144"/>
                <a:gd name="T11" fmla="*/ 5346 h 202"/>
                <a:gd name="T12" fmla="+- 0 8169 8124"/>
                <a:gd name="T13" fmla="*/ T12 w 45"/>
                <a:gd name="T14" fmla="+- 0 5209 5144"/>
                <a:gd name="T15" fmla="*/ 5209 h 202"/>
                <a:gd name="T16" fmla="+- 0 8127 8124"/>
                <a:gd name="T17" fmla="*/ T16 w 45"/>
                <a:gd name="T18" fmla="+- 0 5209 5144"/>
                <a:gd name="T19" fmla="*/ 5209 h 202"/>
              </a:gdLst>
              <a:ahLst/>
              <a:cxnLst>
                <a:cxn ang="0">
                  <a:pos x="T1" y="T3"/>
                </a:cxn>
                <a:cxn ang="0">
                  <a:pos x="T5" y="T7"/>
                </a:cxn>
                <a:cxn ang="0">
                  <a:pos x="T9" y="T11"/>
                </a:cxn>
                <a:cxn ang="0">
                  <a:pos x="T13" y="T15"/>
                </a:cxn>
                <a:cxn ang="0">
                  <a:pos x="T17" y="T19"/>
                </a:cxn>
              </a:cxnLst>
              <a:rect l="0" t="0" r="r" b="b"/>
              <a:pathLst>
                <a:path w="45" h="202">
                  <a:moveTo>
                    <a:pt x="3" y="65"/>
                  </a:moveTo>
                  <a:lnTo>
                    <a:pt x="3" y="202"/>
                  </a:lnTo>
                  <a:lnTo>
                    <a:pt x="45" y="202"/>
                  </a:lnTo>
                  <a:lnTo>
                    <a:pt x="45" y="65"/>
                  </a:lnTo>
                  <a:lnTo>
                    <a:pt x="3" y="65"/>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151"/>
            <p:cNvSpPr>
              <a:spLocks/>
            </p:cNvSpPr>
            <p:nvPr/>
          </p:nvSpPr>
          <p:spPr bwMode="auto">
            <a:xfrm>
              <a:off x="8124" y="5144"/>
              <a:ext cx="45" cy="202"/>
            </a:xfrm>
            <a:custGeom>
              <a:avLst/>
              <a:gdLst>
                <a:gd name="T0" fmla="+- 0 8172 8124"/>
                <a:gd name="T1" fmla="*/ T0 w 45"/>
                <a:gd name="T2" fmla="+- 0 5166 5144"/>
                <a:gd name="T3" fmla="*/ 5166 h 202"/>
                <a:gd name="T4" fmla="+- 0 8172 8124"/>
                <a:gd name="T5" fmla="*/ T4 w 45"/>
                <a:gd name="T6" fmla="+- 0 5159 5144"/>
                <a:gd name="T7" fmla="*/ 5159 h 202"/>
                <a:gd name="T8" fmla="+- 0 8170 8124"/>
                <a:gd name="T9" fmla="*/ T8 w 45"/>
                <a:gd name="T10" fmla="+- 0 5154 5144"/>
                <a:gd name="T11" fmla="*/ 5154 h 202"/>
                <a:gd name="T12" fmla="+- 0 8166 8124"/>
                <a:gd name="T13" fmla="*/ T12 w 45"/>
                <a:gd name="T14" fmla="+- 0 5150 5144"/>
                <a:gd name="T15" fmla="*/ 5150 h 202"/>
                <a:gd name="T16" fmla="+- 0 8161 8124"/>
                <a:gd name="T17" fmla="*/ T16 w 45"/>
                <a:gd name="T18" fmla="+- 0 5146 5144"/>
                <a:gd name="T19" fmla="*/ 5146 h 202"/>
                <a:gd name="T20" fmla="+- 0 8155 8124"/>
                <a:gd name="T21" fmla="*/ T20 w 45"/>
                <a:gd name="T22" fmla="+- 0 5144 5144"/>
                <a:gd name="T23" fmla="*/ 5144 h 202"/>
                <a:gd name="T24" fmla="+- 0 8141 8124"/>
                <a:gd name="T25" fmla="*/ T24 w 45"/>
                <a:gd name="T26" fmla="+- 0 5144 5144"/>
                <a:gd name="T27" fmla="*/ 5144 h 202"/>
                <a:gd name="T28" fmla="+- 0 8135 8124"/>
                <a:gd name="T29" fmla="*/ T28 w 45"/>
                <a:gd name="T30" fmla="+- 0 5146 5144"/>
                <a:gd name="T31" fmla="*/ 5146 h 202"/>
                <a:gd name="T32" fmla="+- 0 8131 8124"/>
                <a:gd name="T33" fmla="*/ T32 w 45"/>
                <a:gd name="T34" fmla="+- 0 5150 5144"/>
                <a:gd name="T35" fmla="*/ 5150 h 202"/>
                <a:gd name="T36" fmla="+- 0 8126 8124"/>
                <a:gd name="T37" fmla="*/ T36 w 45"/>
                <a:gd name="T38" fmla="+- 0 5154 5144"/>
                <a:gd name="T39" fmla="*/ 5154 h 202"/>
                <a:gd name="T40" fmla="+- 0 8124 8124"/>
                <a:gd name="T41" fmla="*/ T40 w 45"/>
                <a:gd name="T42" fmla="+- 0 5159 5144"/>
                <a:gd name="T43" fmla="*/ 5159 h 202"/>
                <a:gd name="T44" fmla="+- 0 8124 8124"/>
                <a:gd name="T45" fmla="*/ T44 w 45"/>
                <a:gd name="T46" fmla="+- 0 5172 5144"/>
                <a:gd name="T47" fmla="*/ 5172 h 202"/>
                <a:gd name="T48" fmla="+- 0 8126 8124"/>
                <a:gd name="T49" fmla="*/ T48 w 45"/>
                <a:gd name="T50" fmla="+- 0 5177 5144"/>
                <a:gd name="T51" fmla="*/ 5177 h 202"/>
                <a:gd name="T52" fmla="+- 0 8131 8124"/>
                <a:gd name="T53" fmla="*/ T52 w 45"/>
                <a:gd name="T54" fmla="+- 0 5181 5144"/>
                <a:gd name="T55" fmla="*/ 5181 h 202"/>
                <a:gd name="T56" fmla="+- 0 8135 8124"/>
                <a:gd name="T57" fmla="*/ T56 w 45"/>
                <a:gd name="T58" fmla="+- 0 5186 5144"/>
                <a:gd name="T59" fmla="*/ 5186 h 202"/>
                <a:gd name="T60" fmla="+- 0 8141 8124"/>
                <a:gd name="T61" fmla="*/ T60 w 45"/>
                <a:gd name="T62" fmla="+- 0 5188 5144"/>
                <a:gd name="T63" fmla="*/ 5188 h 202"/>
                <a:gd name="T64" fmla="+- 0 8155 8124"/>
                <a:gd name="T65" fmla="*/ T64 w 45"/>
                <a:gd name="T66" fmla="+- 0 5188 5144"/>
                <a:gd name="T67" fmla="*/ 5188 h 202"/>
                <a:gd name="T68" fmla="+- 0 8161 8124"/>
                <a:gd name="T69" fmla="*/ T68 w 45"/>
                <a:gd name="T70" fmla="+- 0 5186 5144"/>
                <a:gd name="T71" fmla="*/ 5186 h 202"/>
                <a:gd name="T72" fmla="+- 0 8166 8124"/>
                <a:gd name="T73" fmla="*/ T72 w 45"/>
                <a:gd name="T74" fmla="+- 0 5182 5144"/>
                <a:gd name="T75" fmla="*/ 5182 h 202"/>
                <a:gd name="T76" fmla="+- 0 8170 8124"/>
                <a:gd name="T77" fmla="*/ T76 w 45"/>
                <a:gd name="T78" fmla="+- 0 5177 5144"/>
                <a:gd name="T79" fmla="*/ 5177 h 202"/>
                <a:gd name="T80" fmla="+- 0 8172 8124"/>
                <a:gd name="T81" fmla="*/ T80 w 45"/>
                <a:gd name="T82" fmla="+- 0 5172 5144"/>
                <a:gd name="T83" fmla="*/ 5172 h 202"/>
                <a:gd name="T84" fmla="+- 0 8172 8124"/>
                <a:gd name="T85" fmla="*/ T84 w 45"/>
                <a:gd name="T86" fmla="+- 0 5166 5144"/>
                <a:gd name="T87" fmla="*/ 5166 h 2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45" h="202">
                  <a:moveTo>
                    <a:pt x="48" y="22"/>
                  </a:moveTo>
                  <a:lnTo>
                    <a:pt x="48" y="15"/>
                  </a:lnTo>
                  <a:lnTo>
                    <a:pt x="46" y="10"/>
                  </a:lnTo>
                  <a:lnTo>
                    <a:pt x="42" y="6"/>
                  </a:lnTo>
                  <a:lnTo>
                    <a:pt x="37" y="2"/>
                  </a:lnTo>
                  <a:lnTo>
                    <a:pt x="31" y="0"/>
                  </a:lnTo>
                  <a:lnTo>
                    <a:pt x="17" y="0"/>
                  </a:lnTo>
                  <a:lnTo>
                    <a:pt x="11" y="2"/>
                  </a:lnTo>
                  <a:lnTo>
                    <a:pt x="7" y="6"/>
                  </a:lnTo>
                  <a:lnTo>
                    <a:pt x="2" y="10"/>
                  </a:lnTo>
                  <a:lnTo>
                    <a:pt x="0" y="15"/>
                  </a:lnTo>
                  <a:lnTo>
                    <a:pt x="0" y="28"/>
                  </a:lnTo>
                  <a:lnTo>
                    <a:pt x="2" y="33"/>
                  </a:lnTo>
                  <a:lnTo>
                    <a:pt x="7" y="37"/>
                  </a:lnTo>
                  <a:lnTo>
                    <a:pt x="11" y="42"/>
                  </a:lnTo>
                  <a:lnTo>
                    <a:pt x="17" y="44"/>
                  </a:lnTo>
                  <a:lnTo>
                    <a:pt x="31" y="44"/>
                  </a:lnTo>
                  <a:lnTo>
                    <a:pt x="37" y="42"/>
                  </a:lnTo>
                  <a:lnTo>
                    <a:pt x="42" y="38"/>
                  </a:lnTo>
                  <a:lnTo>
                    <a:pt x="46" y="33"/>
                  </a:lnTo>
                  <a:lnTo>
                    <a:pt x="48" y="28"/>
                  </a:lnTo>
                  <a:lnTo>
                    <a:pt x="48" y="2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52"/>
            <p:cNvSpPr>
              <a:spLocks/>
            </p:cNvSpPr>
            <p:nvPr/>
          </p:nvSpPr>
          <p:spPr bwMode="auto">
            <a:xfrm>
              <a:off x="8204" y="5144"/>
              <a:ext cx="142" cy="206"/>
            </a:xfrm>
            <a:custGeom>
              <a:avLst/>
              <a:gdLst>
                <a:gd name="T0" fmla="+- 0 8247 8204"/>
                <a:gd name="T1" fmla="*/ T0 w 142"/>
                <a:gd name="T2" fmla="+- 0 5330 5144"/>
                <a:gd name="T3" fmla="*/ 5330 h 206"/>
                <a:gd name="T4" fmla="+- 0 8247 8204"/>
                <a:gd name="T5" fmla="*/ T4 w 142"/>
                <a:gd name="T6" fmla="+- 0 5330 5144"/>
                <a:gd name="T7" fmla="*/ 5330 h 206"/>
                <a:gd name="T8" fmla="+- 0 8249 8204"/>
                <a:gd name="T9" fmla="*/ T8 w 142"/>
                <a:gd name="T10" fmla="+- 0 5333 5144"/>
                <a:gd name="T11" fmla="*/ 5333 h 206"/>
                <a:gd name="T12" fmla="+- 0 8264 8204"/>
                <a:gd name="T13" fmla="*/ T12 w 142"/>
                <a:gd name="T14" fmla="+- 0 5345 5144"/>
                <a:gd name="T15" fmla="*/ 5345 h 206"/>
                <a:gd name="T16" fmla="+- 0 8285 8204"/>
                <a:gd name="T17" fmla="*/ T16 w 142"/>
                <a:gd name="T18" fmla="+- 0 5349 5144"/>
                <a:gd name="T19" fmla="*/ 5349 h 206"/>
                <a:gd name="T20" fmla="+- 0 8295 8204"/>
                <a:gd name="T21" fmla="*/ T20 w 142"/>
                <a:gd name="T22" fmla="+- 0 5349 5144"/>
                <a:gd name="T23" fmla="*/ 5349 h 206"/>
                <a:gd name="T24" fmla="+- 0 8315 8204"/>
                <a:gd name="T25" fmla="*/ T24 w 142"/>
                <a:gd name="T26" fmla="+- 0 5342 5144"/>
                <a:gd name="T27" fmla="*/ 5342 h 206"/>
                <a:gd name="T28" fmla="+- 0 8330 8204"/>
                <a:gd name="T29" fmla="*/ T28 w 142"/>
                <a:gd name="T30" fmla="+- 0 5329 5144"/>
                <a:gd name="T31" fmla="*/ 5329 h 206"/>
                <a:gd name="T32" fmla="+- 0 8339 8204"/>
                <a:gd name="T33" fmla="*/ T32 w 142"/>
                <a:gd name="T34" fmla="+- 0 5315 5144"/>
                <a:gd name="T35" fmla="*/ 5315 h 206"/>
                <a:gd name="T36" fmla="+- 0 8345 8204"/>
                <a:gd name="T37" fmla="*/ T36 w 142"/>
                <a:gd name="T38" fmla="+- 0 5296 5144"/>
                <a:gd name="T39" fmla="*/ 5296 h 206"/>
                <a:gd name="T40" fmla="+- 0 8347 8204"/>
                <a:gd name="T41" fmla="*/ T40 w 142"/>
                <a:gd name="T42" fmla="+- 0 5274 5144"/>
                <a:gd name="T43" fmla="*/ 5274 h 206"/>
                <a:gd name="T44" fmla="+- 0 8346 8204"/>
                <a:gd name="T45" fmla="*/ T44 w 142"/>
                <a:gd name="T46" fmla="+- 0 5260 5144"/>
                <a:gd name="T47" fmla="*/ 5260 h 206"/>
                <a:gd name="T48" fmla="+- 0 8341 8204"/>
                <a:gd name="T49" fmla="*/ T48 w 142"/>
                <a:gd name="T50" fmla="+- 0 5240 5144"/>
                <a:gd name="T51" fmla="*/ 5240 h 206"/>
                <a:gd name="T52" fmla="+- 0 8332 8204"/>
                <a:gd name="T53" fmla="*/ T52 w 142"/>
                <a:gd name="T54" fmla="+- 0 5224 5144"/>
                <a:gd name="T55" fmla="*/ 5224 h 206"/>
                <a:gd name="T56" fmla="+- 0 8313 8204"/>
                <a:gd name="T57" fmla="*/ T56 w 142"/>
                <a:gd name="T58" fmla="+- 0 5210 5144"/>
                <a:gd name="T59" fmla="*/ 5210 h 206"/>
                <a:gd name="T60" fmla="+- 0 8292 8204"/>
                <a:gd name="T61" fmla="*/ T60 w 142"/>
                <a:gd name="T62" fmla="+- 0 5206 5144"/>
                <a:gd name="T63" fmla="*/ 5206 h 206"/>
                <a:gd name="T64" fmla="+- 0 8280 8204"/>
                <a:gd name="T65" fmla="*/ T64 w 142"/>
                <a:gd name="T66" fmla="+- 0 5207 5144"/>
                <a:gd name="T67" fmla="*/ 5207 h 206"/>
                <a:gd name="T68" fmla="+- 0 8262 8204"/>
                <a:gd name="T69" fmla="*/ T68 w 142"/>
                <a:gd name="T70" fmla="+- 0 5215 5144"/>
                <a:gd name="T71" fmla="*/ 5215 h 206"/>
                <a:gd name="T72" fmla="+- 0 8247 8204"/>
                <a:gd name="T73" fmla="*/ T72 w 142"/>
                <a:gd name="T74" fmla="+- 0 5230 5144"/>
                <a:gd name="T75" fmla="*/ 5230 h 206"/>
                <a:gd name="T76" fmla="+- 0 8249 8204"/>
                <a:gd name="T77" fmla="*/ T76 w 142"/>
                <a:gd name="T78" fmla="+- 0 5254 5144"/>
                <a:gd name="T79" fmla="*/ 5254 h 206"/>
                <a:gd name="T80" fmla="+- 0 8254 8204"/>
                <a:gd name="T81" fmla="*/ T80 w 142"/>
                <a:gd name="T82" fmla="+- 0 5248 5144"/>
                <a:gd name="T83" fmla="*/ 5248 h 206"/>
                <a:gd name="T84" fmla="+- 0 8260 8204"/>
                <a:gd name="T85" fmla="*/ T84 w 142"/>
                <a:gd name="T86" fmla="+- 0 5241 5144"/>
                <a:gd name="T87" fmla="*/ 5241 h 206"/>
                <a:gd name="T88" fmla="+- 0 8267 8204"/>
                <a:gd name="T89" fmla="*/ T88 w 142"/>
                <a:gd name="T90" fmla="+- 0 5238 5144"/>
                <a:gd name="T91" fmla="*/ 5238 h 206"/>
                <a:gd name="T92" fmla="+- 0 8284 8204"/>
                <a:gd name="T93" fmla="*/ T92 w 142"/>
                <a:gd name="T94" fmla="+- 0 5238 5144"/>
                <a:gd name="T95" fmla="*/ 5238 h 206"/>
                <a:gd name="T96" fmla="+- 0 8291 8204"/>
                <a:gd name="T97" fmla="*/ T96 w 142"/>
                <a:gd name="T98" fmla="+- 0 5241 5144"/>
                <a:gd name="T99" fmla="*/ 5241 h 206"/>
                <a:gd name="T100" fmla="+- 0 8296 8204"/>
                <a:gd name="T101" fmla="*/ T100 w 142"/>
                <a:gd name="T102" fmla="+- 0 5248 5144"/>
                <a:gd name="T103" fmla="*/ 5248 h 206"/>
                <a:gd name="T104" fmla="+- 0 8301 8204"/>
                <a:gd name="T105" fmla="*/ T104 w 142"/>
                <a:gd name="T106" fmla="+- 0 5254 5144"/>
                <a:gd name="T107" fmla="*/ 5254 h 206"/>
                <a:gd name="T108" fmla="+- 0 8303 8204"/>
                <a:gd name="T109" fmla="*/ T108 w 142"/>
                <a:gd name="T110" fmla="+- 0 5263 5144"/>
                <a:gd name="T111" fmla="*/ 5263 h 206"/>
                <a:gd name="T112" fmla="+- 0 8303 8204"/>
                <a:gd name="T113" fmla="*/ T112 w 142"/>
                <a:gd name="T114" fmla="+- 0 5288 5144"/>
                <a:gd name="T115" fmla="*/ 5288 h 206"/>
                <a:gd name="T116" fmla="+- 0 8301 8204"/>
                <a:gd name="T117" fmla="*/ T116 w 142"/>
                <a:gd name="T118" fmla="+- 0 5299 5144"/>
                <a:gd name="T119" fmla="*/ 5299 h 206"/>
                <a:gd name="T120" fmla="+- 0 8295 8204"/>
                <a:gd name="T121" fmla="*/ T120 w 142"/>
                <a:gd name="T122" fmla="+- 0 5306 5144"/>
                <a:gd name="T123" fmla="*/ 5306 h 206"/>
                <a:gd name="T124" fmla="+- 0 8290 8204"/>
                <a:gd name="T125" fmla="*/ T124 w 142"/>
                <a:gd name="T126" fmla="+- 0 5313 5144"/>
                <a:gd name="T127" fmla="*/ 5313 h 206"/>
                <a:gd name="T128" fmla="+- 0 8283 8204"/>
                <a:gd name="T129" fmla="*/ T128 w 142"/>
                <a:gd name="T130" fmla="+- 0 5317 5144"/>
                <a:gd name="T131" fmla="*/ 5317 h 206"/>
                <a:gd name="T132" fmla="+- 0 8265 8204"/>
                <a:gd name="T133" fmla="*/ T132 w 142"/>
                <a:gd name="T134" fmla="+- 0 5317 5144"/>
                <a:gd name="T135" fmla="*/ 5317 h 206"/>
                <a:gd name="T136" fmla="+- 0 8259 8204"/>
                <a:gd name="T137" fmla="*/ T136 w 142"/>
                <a:gd name="T138" fmla="+- 0 5314 5144"/>
                <a:gd name="T139" fmla="*/ 5314 h 206"/>
                <a:gd name="T140" fmla="+- 0 8254 8204"/>
                <a:gd name="T141" fmla="*/ T140 w 142"/>
                <a:gd name="T142" fmla="+- 0 5308 5144"/>
                <a:gd name="T143" fmla="*/ 5308 h 206"/>
                <a:gd name="T144" fmla="+- 0 8249 8204"/>
                <a:gd name="T145" fmla="*/ T144 w 142"/>
                <a:gd name="T146" fmla="+- 0 5303 5144"/>
                <a:gd name="T147" fmla="*/ 5303 h 206"/>
                <a:gd name="T148" fmla="+- 0 8247 8204"/>
                <a:gd name="T149" fmla="*/ T148 w 142"/>
                <a:gd name="T150" fmla="+- 0 5330 5144"/>
                <a:gd name="T151" fmla="*/ 5330 h 2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142" h="206">
                  <a:moveTo>
                    <a:pt x="43" y="186"/>
                  </a:moveTo>
                  <a:lnTo>
                    <a:pt x="43" y="186"/>
                  </a:lnTo>
                  <a:lnTo>
                    <a:pt x="45" y="189"/>
                  </a:lnTo>
                  <a:lnTo>
                    <a:pt x="60" y="201"/>
                  </a:lnTo>
                  <a:lnTo>
                    <a:pt x="81" y="205"/>
                  </a:lnTo>
                  <a:lnTo>
                    <a:pt x="91" y="205"/>
                  </a:lnTo>
                  <a:lnTo>
                    <a:pt x="111" y="198"/>
                  </a:lnTo>
                  <a:lnTo>
                    <a:pt x="126" y="185"/>
                  </a:lnTo>
                  <a:lnTo>
                    <a:pt x="135" y="171"/>
                  </a:lnTo>
                  <a:lnTo>
                    <a:pt x="141" y="152"/>
                  </a:lnTo>
                  <a:lnTo>
                    <a:pt x="143" y="130"/>
                  </a:lnTo>
                  <a:lnTo>
                    <a:pt x="142" y="116"/>
                  </a:lnTo>
                  <a:lnTo>
                    <a:pt x="137" y="96"/>
                  </a:lnTo>
                  <a:lnTo>
                    <a:pt x="128" y="80"/>
                  </a:lnTo>
                  <a:lnTo>
                    <a:pt x="109" y="66"/>
                  </a:lnTo>
                  <a:lnTo>
                    <a:pt x="88" y="62"/>
                  </a:lnTo>
                  <a:lnTo>
                    <a:pt x="76" y="63"/>
                  </a:lnTo>
                  <a:lnTo>
                    <a:pt x="58" y="71"/>
                  </a:lnTo>
                  <a:lnTo>
                    <a:pt x="43" y="86"/>
                  </a:lnTo>
                  <a:lnTo>
                    <a:pt x="45" y="110"/>
                  </a:lnTo>
                  <a:lnTo>
                    <a:pt x="50" y="104"/>
                  </a:lnTo>
                  <a:lnTo>
                    <a:pt x="56" y="97"/>
                  </a:lnTo>
                  <a:lnTo>
                    <a:pt x="63" y="94"/>
                  </a:lnTo>
                  <a:lnTo>
                    <a:pt x="80" y="94"/>
                  </a:lnTo>
                  <a:lnTo>
                    <a:pt x="87" y="97"/>
                  </a:lnTo>
                  <a:lnTo>
                    <a:pt x="92" y="104"/>
                  </a:lnTo>
                  <a:lnTo>
                    <a:pt x="97" y="110"/>
                  </a:lnTo>
                  <a:lnTo>
                    <a:pt x="99" y="119"/>
                  </a:lnTo>
                  <a:lnTo>
                    <a:pt x="99" y="144"/>
                  </a:lnTo>
                  <a:lnTo>
                    <a:pt x="97" y="155"/>
                  </a:lnTo>
                  <a:lnTo>
                    <a:pt x="91" y="162"/>
                  </a:lnTo>
                  <a:lnTo>
                    <a:pt x="86" y="169"/>
                  </a:lnTo>
                  <a:lnTo>
                    <a:pt x="79" y="173"/>
                  </a:lnTo>
                  <a:lnTo>
                    <a:pt x="61" y="173"/>
                  </a:lnTo>
                  <a:lnTo>
                    <a:pt x="55" y="170"/>
                  </a:lnTo>
                  <a:lnTo>
                    <a:pt x="50" y="164"/>
                  </a:lnTo>
                  <a:lnTo>
                    <a:pt x="45" y="159"/>
                  </a:lnTo>
                  <a:lnTo>
                    <a:pt x="43" y="186"/>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53"/>
            <p:cNvSpPr>
              <a:spLocks/>
            </p:cNvSpPr>
            <p:nvPr/>
          </p:nvSpPr>
          <p:spPr bwMode="auto">
            <a:xfrm>
              <a:off x="8204" y="5144"/>
              <a:ext cx="142" cy="206"/>
            </a:xfrm>
            <a:custGeom>
              <a:avLst/>
              <a:gdLst>
                <a:gd name="T0" fmla="+- 0 8247 8204"/>
                <a:gd name="T1" fmla="*/ T0 w 142"/>
                <a:gd name="T2" fmla="+- 0 5346 5144"/>
                <a:gd name="T3" fmla="*/ 5346 h 206"/>
                <a:gd name="T4" fmla="+- 0 8247 8204"/>
                <a:gd name="T5" fmla="*/ T4 w 142"/>
                <a:gd name="T6" fmla="+- 0 5330 5144"/>
                <a:gd name="T7" fmla="*/ 5330 h 206"/>
                <a:gd name="T8" fmla="+- 0 8249 8204"/>
                <a:gd name="T9" fmla="*/ T8 w 142"/>
                <a:gd name="T10" fmla="+- 0 5303 5144"/>
                <a:gd name="T11" fmla="*/ 5303 h 206"/>
                <a:gd name="T12" fmla="+- 0 8246 8204"/>
                <a:gd name="T13" fmla="*/ T12 w 142"/>
                <a:gd name="T14" fmla="+- 0 5295 5144"/>
                <a:gd name="T15" fmla="*/ 5295 h 206"/>
                <a:gd name="T16" fmla="+- 0 8246 8204"/>
                <a:gd name="T17" fmla="*/ T16 w 142"/>
                <a:gd name="T18" fmla="+- 0 5262 5144"/>
                <a:gd name="T19" fmla="*/ 5262 h 206"/>
                <a:gd name="T20" fmla="+- 0 8249 8204"/>
                <a:gd name="T21" fmla="*/ T20 w 142"/>
                <a:gd name="T22" fmla="+- 0 5254 5144"/>
                <a:gd name="T23" fmla="*/ 5254 h 206"/>
                <a:gd name="T24" fmla="+- 0 8247 8204"/>
                <a:gd name="T25" fmla="*/ T24 w 142"/>
                <a:gd name="T26" fmla="+- 0 5230 5144"/>
                <a:gd name="T27" fmla="*/ 5230 h 206"/>
                <a:gd name="T28" fmla="+- 0 8247 8204"/>
                <a:gd name="T29" fmla="*/ T28 w 142"/>
                <a:gd name="T30" fmla="+- 0 5230 5144"/>
                <a:gd name="T31" fmla="*/ 5230 h 206"/>
                <a:gd name="T32" fmla="+- 0 8247 8204"/>
                <a:gd name="T33" fmla="*/ T32 w 142"/>
                <a:gd name="T34" fmla="+- 0 5144 5144"/>
                <a:gd name="T35" fmla="*/ 5144 h 206"/>
                <a:gd name="T36" fmla="+- 0 8204 8204"/>
                <a:gd name="T37" fmla="*/ T36 w 142"/>
                <a:gd name="T38" fmla="+- 0 5144 5144"/>
                <a:gd name="T39" fmla="*/ 5144 h 206"/>
                <a:gd name="T40" fmla="+- 0 8204 8204"/>
                <a:gd name="T41" fmla="*/ T40 w 142"/>
                <a:gd name="T42" fmla="+- 0 5346 5144"/>
                <a:gd name="T43" fmla="*/ 5346 h 206"/>
                <a:gd name="T44" fmla="+- 0 8247 8204"/>
                <a:gd name="T45" fmla="*/ T44 w 142"/>
                <a:gd name="T46" fmla="+- 0 5346 5144"/>
                <a:gd name="T47" fmla="*/ 5346 h 2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42" h="206">
                  <a:moveTo>
                    <a:pt x="43" y="202"/>
                  </a:moveTo>
                  <a:lnTo>
                    <a:pt x="43" y="186"/>
                  </a:lnTo>
                  <a:lnTo>
                    <a:pt x="45" y="159"/>
                  </a:lnTo>
                  <a:lnTo>
                    <a:pt x="42" y="151"/>
                  </a:lnTo>
                  <a:lnTo>
                    <a:pt x="42" y="118"/>
                  </a:lnTo>
                  <a:lnTo>
                    <a:pt x="45" y="110"/>
                  </a:lnTo>
                  <a:lnTo>
                    <a:pt x="43" y="86"/>
                  </a:lnTo>
                  <a:lnTo>
                    <a:pt x="43" y="0"/>
                  </a:lnTo>
                  <a:lnTo>
                    <a:pt x="0" y="0"/>
                  </a:lnTo>
                  <a:lnTo>
                    <a:pt x="0" y="202"/>
                  </a:lnTo>
                  <a:lnTo>
                    <a:pt x="43" y="20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54"/>
            <p:cNvSpPr>
              <a:spLocks/>
            </p:cNvSpPr>
            <p:nvPr/>
          </p:nvSpPr>
          <p:spPr bwMode="auto">
            <a:xfrm>
              <a:off x="8395" y="5144"/>
              <a:ext cx="0" cy="203"/>
            </a:xfrm>
            <a:custGeom>
              <a:avLst/>
              <a:gdLst>
                <a:gd name="T0" fmla="+- 0 5144 5144"/>
                <a:gd name="T1" fmla="*/ 5144 h 203"/>
                <a:gd name="T2" fmla="+- 0 5346 5144"/>
                <a:gd name="T3" fmla="*/ 5346 h 203"/>
              </a:gdLst>
              <a:ahLst/>
              <a:cxnLst>
                <a:cxn ang="0">
                  <a:pos x="0" y="T1"/>
                </a:cxn>
                <a:cxn ang="0">
                  <a:pos x="0" y="T3"/>
                </a:cxn>
              </a:cxnLst>
              <a:rect l="0" t="0" r="r" b="b"/>
              <a:pathLst>
                <a:path h="203">
                  <a:moveTo>
                    <a:pt x="0" y="0"/>
                  </a:moveTo>
                  <a:lnTo>
                    <a:pt x="0" y="202"/>
                  </a:lnTo>
                </a:path>
              </a:pathLst>
            </a:custGeom>
            <a:noFill/>
            <a:ln w="28080">
              <a:solidFill>
                <a:srgbClr val="7A563A"/>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Freeform 155"/>
            <p:cNvSpPr>
              <a:spLocks/>
            </p:cNvSpPr>
            <p:nvPr/>
          </p:nvSpPr>
          <p:spPr bwMode="auto">
            <a:xfrm>
              <a:off x="8444" y="5206"/>
              <a:ext cx="68" cy="143"/>
            </a:xfrm>
            <a:custGeom>
              <a:avLst/>
              <a:gdLst>
                <a:gd name="T0" fmla="+- 0 8499 8444"/>
                <a:gd name="T1" fmla="*/ T0 w 68"/>
                <a:gd name="T2" fmla="+- 0 5237 5206"/>
                <a:gd name="T3" fmla="*/ 5237 h 143"/>
                <a:gd name="T4" fmla="+- 0 8505 8444"/>
                <a:gd name="T5" fmla="*/ T4 w 68"/>
                <a:gd name="T6" fmla="+- 0 5234 5206"/>
                <a:gd name="T7" fmla="*/ 5234 h 143"/>
                <a:gd name="T8" fmla="+- 0 8512 8444"/>
                <a:gd name="T9" fmla="*/ T8 w 68"/>
                <a:gd name="T10" fmla="+- 0 5206 5206"/>
                <a:gd name="T11" fmla="*/ 5206 h 143"/>
                <a:gd name="T12" fmla="+- 0 8499 8444"/>
                <a:gd name="T13" fmla="*/ T12 w 68"/>
                <a:gd name="T14" fmla="+- 0 5207 5206"/>
                <a:gd name="T15" fmla="*/ 5207 h 143"/>
                <a:gd name="T16" fmla="+- 0 8494 8444"/>
                <a:gd name="T17" fmla="*/ T16 w 68"/>
                <a:gd name="T18" fmla="+- 0 5243 5206"/>
                <a:gd name="T19" fmla="*/ 5243 h 143"/>
                <a:gd name="T20" fmla="+- 0 8499 8444"/>
                <a:gd name="T21" fmla="*/ T20 w 68"/>
                <a:gd name="T22" fmla="+- 0 5237 5206"/>
                <a:gd name="T23" fmla="*/ 5237 h 143"/>
              </a:gdLst>
              <a:ahLst/>
              <a:cxnLst>
                <a:cxn ang="0">
                  <a:pos x="T1" y="T3"/>
                </a:cxn>
                <a:cxn ang="0">
                  <a:pos x="T5" y="T7"/>
                </a:cxn>
                <a:cxn ang="0">
                  <a:pos x="T9" y="T11"/>
                </a:cxn>
                <a:cxn ang="0">
                  <a:pos x="T13" y="T15"/>
                </a:cxn>
                <a:cxn ang="0">
                  <a:pos x="T17" y="T19"/>
                </a:cxn>
                <a:cxn ang="0">
                  <a:pos x="T21" y="T23"/>
                </a:cxn>
              </a:cxnLst>
              <a:rect l="0" t="0" r="r" b="b"/>
              <a:pathLst>
                <a:path w="68" h="143">
                  <a:moveTo>
                    <a:pt x="55" y="31"/>
                  </a:moveTo>
                  <a:lnTo>
                    <a:pt x="61" y="28"/>
                  </a:lnTo>
                  <a:lnTo>
                    <a:pt x="68" y="0"/>
                  </a:lnTo>
                  <a:lnTo>
                    <a:pt x="55" y="1"/>
                  </a:lnTo>
                  <a:lnTo>
                    <a:pt x="50" y="37"/>
                  </a:lnTo>
                  <a:lnTo>
                    <a:pt x="55"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6"/>
            <p:cNvSpPr>
              <a:spLocks/>
            </p:cNvSpPr>
            <p:nvPr/>
          </p:nvSpPr>
          <p:spPr bwMode="auto">
            <a:xfrm>
              <a:off x="8444" y="5206"/>
              <a:ext cx="68" cy="143"/>
            </a:xfrm>
            <a:custGeom>
              <a:avLst/>
              <a:gdLst>
                <a:gd name="T0" fmla="+- 0 8444 8444"/>
                <a:gd name="T1" fmla="*/ T0 w 68"/>
                <a:gd name="T2" fmla="+- 0 5280 5206"/>
                <a:gd name="T3" fmla="*/ 5280 h 143"/>
                <a:gd name="T4" fmla="+- 0 8445 8444"/>
                <a:gd name="T5" fmla="*/ T4 w 68"/>
                <a:gd name="T6" fmla="+- 0 5296 5206"/>
                <a:gd name="T7" fmla="*/ 5296 h 143"/>
                <a:gd name="T8" fmla="+- 0 8451 8444"/>
                <a:gd name="T9" fmla="*/ T8 w 68"/>
                <a:gd name="T10" fmla="+- 0 5316 5206"/>
                <a:gd name="T11" fmla="*/ 5316 h 143"/>
                <a:gd name="T12" fmla="+- 0 8462 8444"/>
                <a:gd name="T13" fmla="*/ T12 w 68"/>
                <a:gd name="T14" fmla="+- 0 5331 5206"/>
                <a:gd name="T15" fmla="*/ 5331 h 143"/>
                <a:gd name="T16" fmla="+- 0 8473 8444"/>
                <a:gd name="T17" fmla="*/ T16 w 68"/>
                <a:gd name="T18" fmla="+- 0 5340 5206"/>
                <a:gd name="T19" fmla="*/ 5340 h 143"/>
                <a:gd name="T20" fmla="+- 0 8491 8444"/>
                <a:gd name="T21" fmla="*/ T20 w 68"/>
                <a:gd name="T22" fmla="+- 0 5347 5206"/>
                <a:gd name="T23" fmla="*/ 5347 h 143"/>
                <a:gd name="T24" fmla="+- 0 8513 8444"/>
                <a:gd name="T25" fmla="*/ T24 w 68"/>
                <a:gd name="T26" fmla="+- 0 5349 5206"/>
                <a:gd name="T27" fmla="*/ 5349 h 143"/>
                <a:gd name="T28" fmla="+- 0 8525 8444"/>
                <a:gd name="T29" fmla="*/ T28 w 68"/>
                <a:gd name="T30" fmla="+- 0 5349 5206"/>
                <a:gd name="T31" fmla="*/ 5349 h 143"/>
                <a:gd name="T32" fmla="+- 0 8546 8444"/>
                <a:gd name="T33" fmla="*/ T32 w 68"/>
                <a:gd name="T34" fmla="+- 0 5346 5206"/>
                <a:gd name="T35" fmla="*/ 5346 h 143"/>
                <a:gd name="T36" fmla="+- 0 8563 8444"/>
                <a:gd name="T37" fmla="*/ T36 w 68"/>
                <a:gd name="T38" fmla="+- 0 5339 5206"/>
                <a:gd name="T39" fmla="*/ 5339 h 143"/>
                <a:gd name="T40" fmla="+- 0 8563 8444"/>
                <a:gd name="T41" fmla="*/ T40 w 68"/>
                <a:gd name="T42" fmla="+- 0 5309 5206"/>
                <a:gd name="T43" fmla="*/ 5309 h 143"/>
                <a:gd name="T44" fmla="+- 0 8562 8444"/>
                <a:gd name="T45" fmla="*/ T44 w 68"/>
                <a:gd name="T46" fmla="+- 0 5309 5206"/>
                <a:gd name="T47" fmla="*/ 5309 h 143"/>
                <a:gd name="T48" fmla="+- 0 8544 8444"/>
                <a:gd name="T49" fmla="*/ T48 w 68"/>
                <a:gd name="T50" fmla="+- 0 5317 5206"/>
                <a:gd name="T51" fmla="*/ 5317 h 143"/>
                <a:gd name="T52" fmla="+- 0 8523 8444"/>
                <a:gd name="T53" fmla="*/ T52 w 68"/>
                <a:gd name="T54" fmla="+- 0 5319 5206"/>
                <a:gd name="T55" fmla="*/ 5319 h 143"/>
                <a:gd name="T56" fmla="+- 0 8512 8444"/>
                <a:gd name="T57" fmla="*/ T56 w 68"/>
                <a:gd name="T58" fmla="+- 0 5319 5206"/>
                <a:gd name="T59" fmla="*/ 5319 h 143"/>
                <a:gd name="T60" fmla="+- 0 8493 8444"/>
                <a:gd name="T61" fmla="*/ T60 w 68"/>
                <a:gd name="T62" fmla="+- 0 5309 5206"/>
                <a:gd name="T63" fmla="*/ 5309 h 143"/>
                <a:gd name="T64" fmla="+- 0 8486 8444"/>
                <a:gd name="T65" fmla="*/ T64 w 68"/>
                <a:gd name="T66" fmla="+- 0 5290 5206"/>
                <a:gd name="T67" fmla="*/ 5290 h 143"/>
                <a:gd name="T68" fmla="+- 0 8575 8444"/>
                <a:gd name="T69" fmla="*/ T68 w 68"/>
                <a:gd name="T70" fmla="+- 0 5290 5206"/>
                <a:gd name="T71" fmla="*/ 5290 h 143"/>
                <a:gd name="T72" fmla="+- 0 8575 8444"/>
                <a:gd name="T73" fmla="*/ T72 w 68"/>
                <a:gd name="T74" fmla="+- 0 5272 5206"/>
                <a:gd name="T75" fmla="*/ 5272 h 143"/>
                <a:gd name="T76" fmla="+- 0 8574 8444"/>
                <a:gd name="T77" fmla="*/ T76 w 68"/>
                <a:gd name="T78" fmla="+- 0 5259 5206"/>
                <a:gd name="T79" fmla="*/ 5259 h 143"/>
                <a:gd name="T80" fmla="+- 0 8569 8444"/>
                <a:gd name="T81" fmla="*/ T80 w 68"/>
                <a:gd name="T82" fmla="+- 0 5240 5206"/>
                <a:gd name="T83" fmla="*/ 5240 h 143"/>
                <a:gd name="T84" fmla="+- 0 8558 8444"/>
                <a:gd name="T85" fmla="*/ T84 w 68"/>
                <a:gd name="T86" fmla="+- 0 5224 5206"/>
                <a:gd name="T87" fmla="*/ 5224 h 143"/>
                <a:gd name="T88" fmla="+- 0 8552 8444"/>
                <a:gd name="T89" fmla="*/ T88 w 68"/>
                <a:gd name="T90" fmla="+- 0 5218 5206"/>
                <a:gd name="T91" fmla="*/ 5218 h 143"/>
                <a:gd name="T92" fmla="+- 0 8534 8444"/>
                <a:gd name="T93" fmla="*/ T92 w 68"/>
                <a:gd name="T94" fmla="+- 0 5209 5206"/>
                <a:gd name="T95" fmla="*/ 5209 h 143"/>
                <a:gd name="T96" fmla="+- 0 8512 8444"/>
                <a:gd name="T97" fmla="*/ T96 w 68"/>
                <a:gd name="T98" fmla="+- 0 5206 5206"/>
                <a:gd name="T99" fmla="*/ 5206 h 143"/>
                <a:gd name="T100" fmla="+- 0 8505 8444"/>
                <a:gd name="T101" fmla="*/ T100 w 68"/>
                <a:gd name="T102" fmla="+- 0 5234 5206"/>
                <a:gd name="T103" fmla="*/ 5234 h 143"/>
                <a:gd name="T104" fmla="+- 0 8528 8444"/>
                <a:gd name="T105" fmla="*/ T104 w 68"/>
                <a:gd name="T106" fmla="+- 0 5234 5206"/>
                <a:gd name="T107" fmla="*/ 5234 h 143"/>
                <a:gd name="T108" fmla="+- 0 8536 8444"/>
                <a:gd name="T109" fmla="*/ T108 w 68"/>
                <a:gd name="T110" fmla="+- 0 5244 5206"/>
                <a:gd name="T111" fmla="*/ 5244 h 143"/>
                <a:gd name="T112" fmla="+- 0 8536 8444"/>
                <a:gd name="T113" fmla="*/ T112 w 68"/>
                <a:gd name="T114" fmla="+- 0 5264 5206"/>
                <a:gd name="T115" fmla="*/ 5264 h 143"/>
                <a:gd name="T116" fmla="+- 0 8485 8444"/>
                <a:gd name="T117" fmla="*/ T116 w 68"/>
                <a:gd name="T118" fmla="+- 0 5264 5206"/>
                <a:gd name="T119" fmla="*/ 5264 h 143"/>
                <a:gd name="T120" fmla="+- 0 8486 8444"/>
                <a:gd name="T121" fmla="*/ T120 w 68"/>
                <a:gd name="T122" fmla="+- 0 5255 5206"/>
                <a:gd name="T123" fmla="*/ 5255 h 143"/>
                <a:gd name="T124" fmla="+- 0 8489 8444"/>
                <a:gd name="T125" fmla="*/ T124 w 68"/>
                <a:gd name="T126" fmla="+- 0 5248 5206"/>
                <a:gd name="T127" fmla="*/ 5248 h 143"/>
                <a:gd name="T128" fmla="+- 0 8494 8444"/>
                <a:gd name="T129" fmla="*/ T128 w 68"/>
                <a:gd name="T130" fmla="+- 0 5243 5206"/>
                <a:gd name="T131" fmla="*/ 5243 h 143"/>
                <a:gd name="T132" fmla="+- 0 8499 8444"/>
                <a:gd name="T133" fmla="*/ T132 w 68"/>
                <a:gd name="T134" fmla="+- 0 5207 5206"/>
                <a:gd name="T135" fmla="*/ 5207 h 143"/>
                <a:gd name="T136" fmla="+- 0 8480 8444"/>
                <a:gd name="T137" fmla="*/ T136 w 68"/>
                <a:gd name="T138" fmla="+- 0 5214 5206"/>
                <a:gd name="T139" fmla="*/ 5214 h 143"/>
                <a:gd name="T140" fmla="+- 0 8463 8444"/>
                <a:gd name="T141" fmla="*/ T140 w 68"/>
                <a:gd name="T142" fmla="+- 0 5226 5206"/>
                <a:gd name="T143" fmla="*/ 5226 h 143"/>
                <a:gd name="T144" fmla="+- 0 8453 8444"/>
                <a:gd name="T145" fmla="*/ T144 w 68"/>
                <a:gd name="T146" fmla="+- 0 5239 5206"/>
                <a:gd name="T147" fmla="*/ 5239 h 143"/>
                <a:gd name="T148" fmla="+- 0 8446 8444"/>
                <a:gd name="T149" fmla="*/ T148 w 68"/>
                <a:gd name="T150" fmla="+- 0 5258 5206"/>
                <a:gd name="T151" fmla="*/ 5258 h 143"/>
                <a:gd name="T152" fmla="+- 0 8444 8444"/>
                <a:gd name="T153" fmla="*/ T152 w 68"/>
                <a:gd name="T154" fmla="+- 0 5280 5206"/>
                <a:gd name="T155" fmla="*/ 5280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4"/>
                  </a:moveTo>
                  <a:lnTo>
                    <a:pt x="1" y="90"/>
                  </a:lnTo>
                  <a:lnTo>
                    <a:pt x="7" y="110"/>
                  </a:lnTo>
                  <a:lnTo>
                    <a:pt x="18" y="125"/>
                  </a:lnTo>
                  <a:lnTo>
                    <a:pt x="29" y="134"/>
                  </a:lnTo>
                  <a:lnTo>
                    <a:pt x="47" y="141"/>
                  </a:lnTo>
                  <a:lnTo>
                    <a:pt x="69" y="143"/>
                  </a:lnTo>
                  <a:lnTo>
                    <a:pt x="81" y="143"/>
                  </a:lnTo>
                  <a:lnTo>
                    <a:pt x="102" y="140"/>
                  </a:lnTo>
                  <a:lnTo>
                    <a:pt x="119" y="133"/>
                  </a:lnTo>
                  <a:lnTo>
                    <a:pt x="119" y="103"/>
                  </a:lnTo>
                  <a:lnTo>
                    <a:pt x="118" y="103"/>
                  </a:lnTo>
                  <a:lnTo>
                    <a:pt x="100" y="111"/>
                  </a:lnTo>
                  <a:lnTo>
                    <a:pt x="79" y="113"/>
                  </a:lnTo>
                  <a:lnTo>
                    <a:pt x="68" y="113"/>
                  </a:lnTo>
                  <a:lnTo>
                    <a:pt x="49" y="103"/>
                  </a:lnTo>
                  <a:lnTo>
                    <a:pt x="42" y="84"/>
                  </a:lnTo>
                  <a:lnTo>
                    <a:pt x="131" y="84"/>
                  </a:lnTo>
                  <a:lnTo>
                    <a:pt x="131" y="66"/>
                  </a:lnTo>
                  <a:lnTo>
                    <a:pt x="130" y="53"/>
                  </a:lnTo>
                  <a:lnTo>
                    <a:pt x="125" y="34"/>
                  </a:lnTo>
                  <a:lnTo>
                    <a:pt x="114" y="18"/>
                  </a:lnTo>
                  <a:lnTo>
                    <a:pt x="108" y="12"/>
                  </a:lnTo>
                  <a:lnTo>
                    <a:pt x="90" y="3"/>
                  </a:lnTo>
                  <a:lnTo>
                    <a:pt x="68" y="0"/>
                  </a:lnTo>
                  <a:lnTo>
                    <a:pt x="61" y="28"/>
                  </a:lnTo>
                  <a:lnTo>
                    <a:pt x="84" y="28"/>
                  </a:lnTo>
                  <a:lnTo>
                    <a:pt x="92" y="38"/>
                  </a:lnTo>
                  <a:lnTo>
                    <a:pt x="92" y="58"/>
                  </a:lnTo>
                  <a:lnTo>
                    <a:pt x="41" y="58"/>
                  </a:lnTo>
                  <a:lnTo>
                    <a:pt x="42" y="49"/>
                  </a:lnTo>
                  <a:lnTo>
                    <a:pt x="45" y="42"/>
                  </a:lnTo>
                  <a:lnTo>
                    <a:pt x="50" y="37"/>
                  </a:lnTo>
                  <a:lnTo>
                    <a:pt x="55" y="1"/>
                  </a:lnTo>
                  <a:lnTo>
                    <a:pt x="36" y="8"/>
                  </a:lnTo>
                  <a:lnTo>
                    <a:pt x="19" y="20"/>
                  </a:lnTo>
                  <a:lnTo>
                    <a:pt x="9" y="33"/>
                  </a:lnTo>
                  <a:lnTo>
                    <a:pt x="2" y="52"/>
                  </a:lnTo>
                  <a:lnTo>
                    <a:pt x="0" y="7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57"/>
            <p:cNvSpPr>
              <a:spLocks/>
            </p:cNvSpPr>
            <p:nvPr/>
          </p:nvSpPr>
          <p:spPr bwMode="auto">
            <a:xfrm>
              <a:off x="8667" y="5151"/>
              <a:ext cx="149" cy="198"/>
            </a:xfrm>
            <a:custGeom>
              <a:avLst/>
              <a:gdLst>
                <a:gd name="T0" fmla="+- 0 8729 8667"/>
                <a:gd name="T1" fmla="*/ T0 w 149"/>
                <a:gd name="T2" fmla="+- 0 5158 5151"/>
                <a:gd name="T3" fmla="*/ 5158 h 198"/>
                <a:gd name="T4" fmla="+- 0 8711 8667"/>
                <a:gd name="T5" fmla="*/ T4 w 149"/>
                <a:gd name="T6" fmla="+- 0 5167 5151"/>
                <a:gd name="T7" fmla="*/ 5167 h 198"/>
                <a:gd name="T8" fmla="+- 0 8696 8667"/>
                <a:gd name="T9" fmla="*/ T8 w 149"/>
                <a:gd name="T10" fmla="+- 0 5180 5151"/>
                <a:gd name="T11" fmla="*/ 5180 h 198"/>
                <a:gd name="T12" fmla="+- 0 8684 8667"/>
                <a:gd name="T13" fmla="*/ T12 w 149"/>
                <a:gd name="T14" fmla="+- 0 5195 5151"/>
                <a:gd name="T15" fmla="*/ 5195 h 198"/>
                <a:gd name="T16" fmla="+- 0 8675 8667"/>
                <a:gd name="T17" fmla="*/ T16 w 149"/>
                <a:gd name="T18" fmla="+- 0 5213 5151"/>
                <a:gd name="T19" fmla="*/ 5213 h 198"/>
                <a:gd name="T20" fmla="+- 0 8669 8667"/>
                <a:gd name="T21" fmla="*/ T20 w 149"/>
                <a:gd name="T22" fmla="+- 0 5232 5151"/>
                <a:gd name="T23" fmla="*/ 5232 h 198"/>
                <a:gd name="T24" fmla="+- 0 8667 8667"/>
                <a:gd name="T25" fmla="*/ T24 w 149"/>
                <a:gd name="T26" fmla="+- 0 5254 5151"/>
                <a:gd name="T27" fmla="*/ 5254 h 198"/>
                <a:gd name="T28" fmla="+- 0 8668 8667"/>
                <a:gd name="T29" fmla="*/ T28 w 149"/>
                <a:gd name="T30" fmla="+- 0 5270 5151"/>
                <a:gd name="T31" fmla="*/ 5270 h 198"/>
                <a:gd name="T32" fmla="+- 0 8673 8667"/>
                <a:gd name="T33" fmla="*/ T32 w 149"/>
                <a:gd name="T34" fmla="+- 0 5290 5151"/>
                <a:gd name="T35" fmla="*/ 5290 h 198"/>
                <a:gd name="T36" fmla="+- 0 8681 8667"/>
                <a:gd name="T37" fmla="*/ T36 w 149"/>
                <a:gd name="T38" fmla="+- 0 5308 5151"/>
                <a:gd name="T39" fmla="*/ 5308 h 198"/>
                <a:gd name="T40" fmla="+- 0 8693 8667"/>
                <a:gd name="T41" fmla="*/ T40 w 149"/>
                <a:gd name="T42" fmla="+- 0 5324 5151"/>
                <a:gd name="T43" fmla="*/ 5324 h 198"/>
                <a:gd name="T44" fmla="+- 0 8703 8667"/>
                <a:gd name="T45" fmla="*/ T44 w 149"/>
                <a:gd name="T46" fmla="+- 0 5332 5151"/>
                <a:gd name="T47" fmla="*/ 5332 h 198"/>
                <a:gd name="T48" fmla="+- 0 8720 8667"/>
                <a:gd name="T49" fmla="*/ T48 w 149"/>
                <a:gd name="T50" fmla="+- 0 5342 5151"/>
                <a:gd name="T51" fmla="*/ 5342 h 198"/>
                <a:gd name="T52" fmla="+- 0 8740 8667"/>
                <a:gd name="T53" fmla="*/ T52 w 149"/>
                <a:gd name="T54" fmla="+- 0 5348 5151"/>
                <a:gd name="T55" fmla="*/ 5348 h 198"/>
                <a:gd name="T56" fmla="+- 0 8762 8667"/>
                <a:gd name="T57" fmla="*/ T56 w 149"/>
                <a:gd name="T58" fmla="+- 0 5349 5151"/>
                <a:gd name="T59" fmla="*/ 5349 h 198"/>
                <a:gd name="T60" fmla="+- 0 8780 8667"/>
                <a:gd name="T61" fmla="*/ T60 w 149"/>
                <a:gd name="T62" fmla="+- 0 5349 5151"/>
                <a:gd name="T63" fmla="*/ 5349 h 198"/>
                <a:gd name="T64" fmla="+- 0 8800 8667"/>
                <a:gd name="T65" fmla="*/ T64 w 149"/>
                <a:gd name="T66" fmla="+- 0 5345 5151"/>
                <a:gd name="T67" fmla="*/ 5345 h 198"/>
                <a:gd name="T68" fmla="+- 0 8817 8667"/>
                <a:gd name="T69" fmla="*/ T68 w 149"/>
                <a:gd name="T70" fmla="+- 0 5339 5151"/>
                <a:gd name="T71" fmla="*/ 5339 h 198"/>
                <a:gd name="T72" fmla="+- 0 8817 8667"/>
                <a:gd name="T73" fmla="*/ T72 w 149"/>
                <a:gd name="T74" fmla="+- 0 5300 5151"/>
                <a:gd name="T75" fmla="*/ 5300 h 198"/>
                <a:gd name="T76" fmla="+- 0 8810 8667"/>
                <a:gd name="T77" fmla="*/ T76 w 149"/>
                <a:gd name="T78" fmla="+- 0 5304 5151"/>
                <a:gd name="T79" fmla="*/ 5304 h 198"/>
                <a:gd name="T80" fmla="+- 0 8791 8667"/>
                <a:gd name="T81" fmla="*/ T80 w 149"/>
                <a:gd name="T82" fmla="+- 0 5310 5151"/>
                <a:gd name="T83" fmla="*/ 5310 h 198"/>
                <a:gd name="T84" fmla="+- 0 8771 8667"/>
                <a:gd name="T85" fmla="*/ T84 w 149"/>
                <a:gd name="T86" fmla="+- 0 5312 5151"/>
                <a:gd name="T87" fmla="*/ 5312 h 198"/>
                <a:gd name="T88" fmla="+- 0 8765 8667"/>
                <a:gd name="T89" fmla="*/ T88 w 149"/>
                <a:gd name="T90" fmla="+- 0 5312 5151"/>
                <a:gd name="T91" fmla="*/ 5312 h 198"/>
                <a:gd name="T92" fmla="+- 0 8744 8667"/>
                <a:gd name="T93" fmla="*/ T92 w 149"/>
                <a:gd name="T94" fmla="+- 0 5307 5151"/>
                <a:gd name="T95" fmla="*/ 5307 h 198"/>
                <a:gd name="T96" fmla="+- 0 8729 8667"/>
                <a:gd name="T97" fmla="*/ T96 w 149"/>
                <a:gd name="T98" fmla="+- 0 5296 5151"/>
                <a:gd name="T99" fmla="*/ 5296 h 198"/>
                <a:gd name="T100" fmla="+- 0 8724 8667"/>
                <a:gd name="T101" fmla="*/ T100 w 149"/>
                <a:gd name="T102" fmla="+- 0 5291 5151"/>
                <a:gd name="T103" fmla="*/ 5291 h 198"/>
                <a:gd name="T104" fmla="+- 0 8716 8667"/>
                <a:gd name="T105" fmla="*/ T104 w 149"/>
                <a:gd name="T106" fmla="+- 0 5273 5151"/>
                <a:gd name="T107" fmla="*/ 5273 h 198"/>
                <a:gd name="T108" fmla="+- 0 8713 8667"/>
                <a:gd name="T109" fmla="*/ T108 w 149"/>
                <a:gd name="T110" fmla="+- 0 5251 5151"/>
                <a:gd name="T111" fmla="*/ 5251 h 198"/>
                <a:gd name="T112" fmla="+- 0 8713 8667"/>
                <a:gd name="T113" fmla="*/ T112 w 149"/>
                <a:gd name="T114" fmla="+- 0 5241 5151"/>
                <a:gd name="T115" fmla="*/ 5241 h 198"/>
                <a:gd name="T116" fmla="+- 0 8719 8667"/>
                <a:gd name="T117" fmla="*/ T116 w 149"/>
                <a:gd name="T118" fmla="+- 0 5221 5151"/>
                <a:gd name="T119" fmla="*/ 5221 h 198"/>
                <a:gd name="T120" fmla="+- 0 8729 8667"/>
                <a:gd name="T121" fmla="*/ T120 w 149"/>
                <a:gd name="T122" fmla="+- 0 5205 5151"/>
                <a:gd name="T123" fmla="*/ 5205 h 198"/>
                <a:gd name="T124" fmla="+- 0 8734 8667"/>
                <a:gd name="T125" fmla="*/ T124 w 149"/>
                <a:gd name="T126" fmla="+- 0 5201 5151"/>
                <a:gd name="T127" fmla="*/ 5201 h 198"/>
                <a:gd name="T128" fmla="+- 0 8752 8667"/>
                <a:gd name="T129" fmla="*/ T128 w 149"/>
                <a:gd name="T130" fmla="+- 0 5192 5151"/>
                <a:gd name="T131" fmla="*/ 5192 h 198"/>
                <a:gd name="T132" fmla="+- 0 8773 8667"/>
                <a:gd name="T133" fmla="*/ T132 w 149"/>
                <a:gd name="T134" fmla="+- 0 5188 5151"/>
                <a:gd name="T135" fmla="*/ 5188 h 198"/>
                <a:gd name="T136" fmla="+- 0 8779 8667"/>
                <a:gd name="T137" fmla="*/ T136 w 149"/>
                <a:gd name="T138" fmla="+- 0 5189 5151"/>
                <a:gd name="T139" fmla="*/ 5189 h 198"/>
                <a:gd name="T140" fmla="+- 0 8799 8667"/>
                <a:gd name="T141" fmla="*/ T140 w 149"/>
                <a:gd name="T142" fmla="+- 0 5192 5151"/>
                <a:gd name="T143" fmla="*/ 5192 h 198"/>
                <a:gd name="T144" fmla="+- 0 8817 8667"/>
                <a:gd name="T145" fmla="*/ T144 w 149"/>
                <a:gd name="T146" fmla="+- 0 5200 5151"/>
                <a:gd name="T147" fmla="*/ 5200 h 198"/>
                <a:gd name="T148" fmla="+- 0 8817 8667"/>
                <a:gd name="T149" fmla="*/ T148 w 149"/>
                <a:gd name="T150" fmla="+- 0 5158 5151"/>
                <a:gd name="T151" fmla="*/ 5158 h 198"/>
                <a:gd name="T152" fmla="+- 0 8810 8667"/>
                <a:gd name="T153" fmla="*/ T152 w 149"/>
                <a:gd name="T154" fmla="+- 0 5156 5151"/>
                <a:gd name="T155" fmla="*/ 5156 h 198"/>
                <a:gd name="T156" fmla="+- 0 8791 8667"/>
                <a:gd name="T157" fmla="*/ T156 w 149"/>
                <a:gd name="T158" fmla="+- 0 5153 5151"/>
                <a:gd name="T159" fmla="*/ 5153 h 198"/>
                <a:gd name="T160" fmla="+- 0 8770 8667"/>
                <a:gd name="T161" fmla="*/ T160 w 149"/>
                <a:gd name="T162" fmla="+- 0 5151 5151"/>
                <a:gd name="T163" fmla="*/ 5151 h 198"/>
                <a:gd name="T164" fmla="+- 0 8749 8667"/>
                <a:gd name="T165" fmla="*/ T164 w 149"/>
                <a:gd name="T166" fmla="+- 0 5153 5151"/>
                <a:gd name="T167" fmla="*/ 5153 h 198"/>
                <a:gd name="T168" fmla="+- 0 8729 8667"/>
                <a:gd name="T169" fmla="*/ T168 w 149"/>
                <a:gd name="T170" fmla="+- 0 5158 5151"/>
                <a:gd name="T171" fmla="*/ 5158 h 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49" h="198">
                  <a:moveTo>
                    <a:pt x="62" y="7"/>
                  </a:moveTo>
                  <a:lnTo>
                    <a:pt x="44" y="16"/>
                  </a:lnTo>
                  <a:lnTo>
                    <a:pt x="29" y="29"/>
                  </a:lnTo>
                  <a:lnTo>
                    <a:pt x="17" y="44"/>
                  </a:lnTo>
                  <a:lnTo>
                    <a:pt x="8" y="62"/>
                  </a:lnTo>
                  <a:lnTo>
                    <a:pt x="2" y="81"/>
                  </a:lnTo>
                  <a:lnTo>
                    <a:pt x="0" y="103"/>
                  </a:lnTo>
                  <a:lnTo>
                    <a:pt x="1" y="119"/>
                  </a:lnTo>
                  <a:lnTo>
                    <a:pt x="6" y="139"/>
                  </a:lnTo>
                  <a:lnTo>
                    <a:pt x="14" y="157"/>
                  </a:lnTo>
                  <a:lnTo>
                    <a:pt x="26" y="173"/>
                  </a:lnTo>
                  <a:lnTo>
                    <a:pt x="36" y="181"/>
                  </a:lnTo>
                  <a:lnTo>
                    <a:pt x="53" y="191"/>
                  </a:lnTo>
                  <a:lnTo>
                    <a:pt x="73" y="197"/>
                  </a:lnTo>
                  <a:lnTo>
                    <a:pt x="95" y="198"/>
                  </a:lnTo>
                  <a:lnTo>
                    <a:pt x="113" y="198"/>
                  </a:lnTo>
                  <a:lnTo>
                    <a:pt x="133" y="194"/>
                  </a:lnTo>
                  <a:lnTo>
                    <a:pt x="150" y="188"/>
                  </a:lnTo>
                  <a:lnTo>
                    <a:pt x="150" y="149"/>
                  </a:lnTo>
                  <a:lnTo>
                    <a:pt x="143" y="153"/>
                  </a:lnTo>
                  <a:lnTo>
                    <a:pt x="124" y="159"/>
                  </a:lnTo>
                  <a:lnTo>
                    <a:pt x="104" y="161"/>
                  </a:lnTo>
                  <a:lnTo>
                    <a:pt x="98" y="161"/>
                  </a:lnTo>
                  <a:lnTo>
                    <a:pt x="77" y="156"/>
                  </a:lnTo>
                  <a:lnTo>
                    <a:pt x="62" y="145"/>
                  </a:lnTo>
                  <a:lnTo>
                    <a:pt x="57" y="140"/>
                  </a:lnTo>
                  <a:lnTo>
                    <a:pt x="49" y="122"/>
                  </a:lnTo>
                  <a:lnTo>
                    <a:pt x="46" y="100"/>
                  </a:lnTo>
                  <a:lnTo>
                    <a:pt x="46" y="90"/>
                  </a:lnTo>
                  <a:lnTo>
                    <a:pt x="52" y="70"/>
                  </a:lnTo>
                  <a:lnTo>
                    <a:pt x="62" y="54"/>
                  </a:lnTo>
                  <a:lnTo>
                    <a:pt x="67" y="50"/>
                  </a:lnTo>
                  <a:lnTo>
                    <a:pt x="85" y="41"/>
                  </a:lnTo>
                  <a:lnTo>
                    <a:pt x="106" y="37"/>
                  </a:lnTo>
                  <a:lnTo>
                    <a:pt x="112" y="38"/>
                  </a:lnTo>
                  <a:lnTo>
                    <a:pt x="132" y="41"/>
                  </a:lnTo>
                  <a:lnTo>
                    <a:pt x="150" y="49"/>
                  </a:lnTo>
                  <a:lnTo>
                    <a:pt x="150" y="7"/>
                  </a:lnTo>
                  <a:lnTo>
                    <a:pt x="143" y="5"/>
                  </a:lnTo>
                  <a:lnTo>
                    <a:pt x="124" y="2"/>
                  </a:lnTo>
                  <a:lnTo>
                    <a:pt x="103" y="0"/>
                  </a:lnTo>
                  <a:lnTo>
                    <a:pt x="82" y="2"/>
                  </a:lnTo>
                  <a:lnTo>
                    <a:pt x="62" y="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158"/>
            <p:cNvSpPr>
              <a:spLocks/>
            </p:cNvSpPr>
            <p:nvPr/>
          </p:nvSpPr>
          <p:spPr bwMode="auto">
            <a:xfrm>
              <a:off x="8838" y="5206"/>
              <a:ext cx="148" cy="143"/>
            </a:xfrm>
            <a:custGeom>
              <a:avLst/>
              <a:gdLst>
                <a:gd name="T0" fmla="+- 0 8884 8838"/>
                <a:gd name="T1" fmla="*/ T0 w 148"/>
                <a:gd name="T2" fmla="+- 0 5255 5206"/>
                <a:gd name="T3" fmla="*/ 5255 h 143"/>
                <a:gd name="T4" fmla="+- 0 8889 8838"/>
                <a:gd name="T5" fmla="*/ T4 w 148"/>
                <a:gd name="T6" fmla="+- 0 5249 5206"/>
                <a:gd name="T7" fmla="*/ 5249 h 143"/>
                <a:gd name="T8" fmla="+- 0 8895 8838"/>
                <a:gd name="T9" fmla="*/ T8 w 148"/>
                <a:gd name="T10" fmla="+- 0 5242 5206"/>
                <a:gd name="T11" fmla="*/ 5242 h 143"/>
                <a:gd name="T12" fmla="+- 0 8902 8838"/>
                <a:gd name="T13" fmla="*/ T12 w 148"/>
                <a:gd name="T14" fmla="+- 0 5238 5206"/>
                <a:gd name="T15" fmla="*/ 5238 h 143"/>
                <a:gd name="T16" fmla="+- 0 8912 8838"/>
                <a:gd name="T17" fmla="*/ T16 w 148"/>
                <a:gd name="T18" fmla="+- 0 5238 5206"/>
                <a:gd name="T19" fmla="*/ 5238 h 143"/>
                <a:gd name="T20" fmla="+- 0 8923 8838"/>
                <a:gd name="T21" fmla="*/ T20 w 148"/>
                <a:gd name="T22" fmla="+- 0 5240 5206"/>
                <a:gd name="T23" fmla="*/ 5240 h 143"/>
                <a:gd name="T24" fmla="+- 0 8938 8838"/>
                <a:gd name="T25" fmla="*/ T24 w 148"/>
                <a:gd name="T26" fmla="+- 0 5252 5206"/>
                <a:gd name="T27" fmla="*/ 5252 h 143"/>
                <a:gd name="T28" fmla="+- 0 8943 8838"/>
                <a:gd name="T29" fmla="*/ T28 w 148"/>
                <a:gd name="T30" fmla="+- 0 5277 5206"/>
                <a:gd name="T31" fmla="*/ 5277 h 143"/>
                <a:gd name="T32" fmla="+- 0 8942 8838"/>
                <a:gd name="T33" fmla="*/ T32 w 148"/>
                <a:gd name="T34" fmla="+- 0 5292 5206"/>
                <a:gd name="T35" fmla="*/ 5292 h 143"/>
                <a:gd name="T36" fmla="+- 0 8932 8838"/>
                <a:gd name="T37" fmla="*/ T36 w 148"/>
                <a:gd name="T38" fmla="+- 0 5311 5206"/>
                <a:gd name="T39" fmla="*/ 5311 h 143"/>
                <a:gd name="T40" fmla="+- 0 8913 8838"/>
                <a:gd name="T41" fmla="*/ T40 w 148"/>
                <a:gd name="T42" fmla="+- 0 5317 5206"/>
                <a:gd name="T43" fmla="*/ 5317 h 143"/>
                <a:gd name="T44" fmla="+- 0 8901 8838"/>
                <a:gd name="T45" fmla="*/ T44 w 148"/>
                <a:gd name="T46" fmla="+- 0 5315 5206"/>
                <a:gd name="T47" fmla="*/ 5315 h 143"/>
                <a:gd name="T48" fmla="+- 0 8886 8838"/>
                <a:gd name="T49" fmla="*/ T48 w 148"/>
                <a:gd name="T50" fmla="+- 0 5303 5206"/>
                <a:gd name="T51" fmla="*/ 5303 h 143"/>
                <a:gd name="T52" fmla="+- 0 8889 8838"/>
                <a:gd name="T53" fmla="*/ T52 w 148"/>
                <a:gd name="T54" fmla="+- 0 5347 5206"/>
                <a:gd name="T55" fmla="*/ 5347 h 143"/>
                <a:gd name="T56" fmla="+- 0 8911 8838"/>
                <a:gd name="T57" fmla="*/ T56 w 148"/>
                <a:gd name="T58" fmla="+- 0 5349 5206"/>
                <a:gd name="T59" fmla="*/ 5349 h 143"/>
                <a:gd name="T60" fmla="+- 0 8932 8838"/>
                <a:gd name="T61" fmla="*/ T60 w 148"/>
                <a:gd name="T62" fmla="+- 0 5347 5206"/>
                <a:gd name="T63" fmla="*/ 5347 h 143"/>
                <a:gd name="T64" fmla="+- 0 8951 8838"/>
                <a:gd name="T65" fmla="*/ T64 w 148"/>
                <a:gd name="T66" fmla="+- 0 5341 5206"/>
                <a:gd name="T67" fmla="*/ 5341 h 143"/>
                <a:gd name="T68" fmla="+- 0 8966 8838"/>
                <a:gd name="T69" fmla="*/ T68 w 148"/>
                <a:gd name="T70" fmla="+- 0 5330 5206"/>
                <a:gd name="T71" fmla="*/ 5330 h 143"/>
                <a:gd name="T72" fmla="+- 0 8976 8838"/>
                <a:gd name="T73" fmla="*/ T72 w 148"/>
                <a:gd name="T74" fmla="+- 0 5316 5206"/>
                <a:gd name="T75" fmla="*/ 5316 h 143"/>
                <a:gd name="T76" fmla="+- 0 8984 8838"/>
                <a:gd name="T77" fmla="*/ T76 w 148"/>
                <a:gd name="T78" fmla="+- 0 5298 5206"/>
                <a:gd name="T79" fmla="*/ 5298 h 143"/>
                <a:gd name="T80" fmla="+- 0 8986 8838"/>
                <a:gd name="T81" fmla="*/ T80 w 148"/>
                <a:gd name="T82" fmla="+- 0 5276 5206"/>
                <a:gd name="T83" fmla="*/ 5276 h 143"/>
                <a:gd name="T84" fmla="+- 0 8985 8838"/>
                <a:gd name="T85" fmla="*/ T84 w 148"/>
                <a:gd name="T86" fmla="+- 0 5260 5206"/>
                <a:gd name="T87" fmla="*/ 5260 h 143"/>
                <a:gd name="T88" fmla="+- 0 8978 8838"/>
                <a:gd name="T89" fmla="*/ T88 w 148"/>
                <a:gd name="T90" fmla="+- 0 5241 5206"/>
                <a:gd name="T91" fmla="*/ 5241 h 143"/>
                <a:gd name="T92" fmla="+- 0 8967 8838"/>
                <a:gd name="T93" fmla="*/ T92 w 148"/>
                <a:gd name="T94" fmla="+- 0 5225 5206"/>
                <a:gd name="T95" fmla="*/ 5225 h 143"/>
                <a:gd name="T96" fmla="+- 0 8954 8838"/>
                <a:gd name="T97" fmla="*/ T96 w 148"/>
                <a:gd name="T98" fmla="+- 0 5215 5206"/>
                <a:gd name="T99" fmla="*/ 5215 h 143"/>
                <a:gd name="T100" fmla="+- 0 8935 8838"/>
                <a:gd name="T101" fmla="*/ T100 w 148"/>
                <a:gd name="T102" fmla="+- 0 5208 5206"/>
                <a:gd name="T103" fmla="*/ 5208 h 143"/>
                <a:gd name="T104" fmla="+- 0 8913 8838"/>
                <a:gd name="T105" fmla="*/ T104 w 148"/>
                <a:gd name="T106" fmla="+- 0 5206 5206"/>
                <a:gd name="T107" fmla="*/ 5206 h 143"/>
                <a:gd name="T108" fmla="+- 0 8893 8838"/>
                <a:gd name="T109" fmla="*/ T108 w 148"/>
                <a:gd name="T110" fmla="+- 0 5208 5206"/>
                <a:gd name="T111" fmla="*/ 5208 h 143"/>
                <a:gd name="T112" fmla="+- 0 8884 8838"/>
                <a:gd name="T113" fmla="*/ T112 w 148"/>
                <a:gd name="T114" fmla="+- 0 5255 5206"/>
                <a:gd name="T115" fmla="*/ 5255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148" h="143">
                  <a:moveTo>
                    <a:pt x="46" y="49"/>
                  </a:moveTo>
                  <a:lnTo>
                    <a:pt x="51" y="43"/>
                  </a:lnTo>
                  <a:lnTo>
                    <a:pt x="57" y="36"/>
                  </a:lnTo>
                  <a:lnTo>
                    <a:pt x="64" y="32"/>
                  </a:lnTo>
                  <a:lnTo>
                    <a:pt x="74" y="32"/>
                  </a:lnTo>
                  <a:lnTo>
                    <a:pt x="85" y="34"/>
                  </a:lnTo>
                  <a:lnTo>
                    <a:pt x="100" y="46"/>
                  </a:lnTo>
                  <a:lnTo>
                    <a:pt x="105" y="71"/>
                  </a:lnTo>
                  <a:lnTo>
                    <a:pt x="104" y="86"/>
                  </a:lnTo>
                  <a:lnTo>
                    <a:pt x="94" y="105"/>
                  </a:lnTo>
                  <a:lnTo>
                    <a:pt x="75" y="111"/>
                  </a:lnTo>
                  <a:lnTo>
                    <a:pt x="63" y="109"/>
                  </a:lnTo>
                  <a:lnTo>
                    <a:pt x="48" y="97"/>
                  </a:lnTo>
                  <a:lnTo>
                    <a:pt x="51" y="141"/>
                  </a:lnTo>
                  <a:lnTo>
                    <a:pt x="73" y="143"/>
                  </a:lnTo>
                  <a:lnTo>
                    <a:pt x="94" y="141"/>
                  </a:lnTo>
                  <a:lnTo>
                    <a:pt x="113" y="135"/>
                  </a:lnTo>
                  <a:lnTo>
                    <a:pt x="128" y="124"/>
                  </a:lnTo>
                  <a:lnTo>
                    <a:pt x="138" y="110"/>
                  </a:lnTo>
                  <a:lnTo>
                    <a:pt x="146" y="92"/>
                  </a:lnTo>
                  <a:lnTo>
                    <a:pt x="148" y="70"/>
                  </a:lnTo>
                  <a:lnTo>
                    <a:pt x="147" y="54"/>
                  </a:lnTo>
                  <a:lnTo>
                    <a:pt x="140" y="35"/>
                  </a:lnTo>
                  <a:lnTo>
                    <a:pt x="129" y="19"/>
                  </a:lnTo>
                  <a:lnTo>
                    <a:pt x="116" y="9"/>
                  </a:lnTo>
                  <a:lnTo>
                    <a:pt x="97" y="2"/>
                  </a:lnTo>
                  <a:lnTo>
                    <a:pt x="75" y="0"/>
                  </a:lnTo>
                  <a:lnTo>
                    <a:pt x="55" y="2"/>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59"/>
            <p:cNvSpPr>
              <a:spLocks/>
            </p:cNvSpPr>
            <p:nvPr/>
          </p:nvSpPr>
          <p:spPr bwMode="auto">
            <a:xfrm>
              <a:off x="8838" y="5206"/>
              <a:ext cx="148" cy="143"/>
            </a:xfrm>
            <a:custGeom>
              <a:avLst/>
              <a:gdLst>
                <a:gd name="T0" fmla="+- 0 8884 8838"/>
                <a:gd name="T1" fmla="*/ T0 w 148"/>
                <a:gd name="T2" fmla="+- 0 5255 5206"/>
                <a:gd name="T3" fmla="*/ 5255 h 143"/>
                <a:gd name="T4" fmla="+- 0 8893 8838"/>
                <a:gd name="T5" fmla="*/ T4 w 148"/>
                <a:gd name="T6" fmla="+- 0 5208 5206"/>
                <a:gd name="T7" fmla="*/ 5208 h 143"/>
                <a:gd name="T8" fmla="+- 0 8874 8838"/>
                <a:gd name="T9" fmla="*/ T8 w 148"/>
                <a:gd name="T10" fmla="+- 0 5214 5206"/>
                <a:gd name="T11" fmla="*/ 5214 h 143"/>
                <a:gd name="T12" fmla="+- 0 8858 8838"/>
                <a:gd name="T13" fmla="*/ T12 w 148"/>
                <a:gd name="T14" fmla="+- 0 5225 5206"/>
                <a:gd name="T15" fmla="*/ 5225 h 143"/>
                <a:gd name="T16" fmla="+- 0 8848 8838"/>
                <a:gd name="T17" fmla="*/ T16 w 148"/>
                <a:gd name="T18" fmla="+- 0 5238 5206"/>
                <a:gd name="T19" fmla="*/ 5238 h 143"/>
                <a:gd name="T20" fmla="+- 0 8840 8838"/>
                <a:gd name="T21" fmla="*/ T20 w 148"/>
                <a:gd name="T22" fmla="+- 0 5256 5206"/>
                <a:gd name="T23" fmla="*/ 5256 h 143"/>
                <a:gd name="T24" fmla="+- 0 8838 8838"/>
                <a:gd name="T25" fmla="*/ T24 w 148"/>
                <a:gd name="T26" fmla="+- 0 5278 5206"/>
                <a:gd name="T27" fmla="*/ 5278 h 143"/>
                <a:gd name="T28" fmla="+- 0 8839 8838"/>
                <a:gd name="T29" fmla="*/ T28 w 148"/>
                <a:gd name="T30" fmla="+- 0 5296 5206"/>
                <a:gd name="T31" fmla="*/ 5296 h 143"/>
                <a:gd name="T32" fmla="+- 0 8846 8838"/>
                <a:gd name="T33" fmla="*/ T32 w 148"/>
                <a:gd name="T34" fmla="+- 0 5315 5206"/>
                <a:gd name="T35" fmla="*/ 5315 h 143"/>
                <a:gd name="T36" fmla="+- 0 8858 8838"/>
                <a:gd name="T37" fmla="*/ T36 w 148"/>
                <a:gd name="T38" fmla="+- 0 5330 5206"/>
                <a:gd name="T39" fmla="*/ 5330 h 143"/>
                <a:gd name="T40" fmla="+- 0 8871 8838"/>
                <a:gd name="T41" fmla="*/ T40 w 148"/>
                <a:gd name="T42" fmla="+- 0 5340 5206"/>
                <a:gd name="T43" fmla="*/ 5340 h 143"/>
                <a:gd name="T44" fmla="+- 0 8889 8838"/>
                <a:gd name="T45" fmla="*/ T44 w 148"/>
                <a:gd name="T46" fmla="+- 0 5347 5206"/>
                <a:gd name="T47" fmla="*/ 5347 h 143"/>
                <a:gd name="T48" fmla="+- 0 8886 8838"/>
                <a:gd name="T49" fmla="*/ T48 w 148"/>
                <a:gd name="T50" fmla="+- 0 5303 5206"/>
                <a:gd name="T51" fmla="*/ 5303 h 143"/>
                <a:gd name="T52" fmla="+- 0 8881 8838"/>
                <a:gd name="T53" fmla="*/ T52 w 148"/>
                <a:gd name="T54" fmla="+- 0 5278 5206"/>
                <a:gd name="T55" fmla="*/ 5278 h 143"/>
                <a:gd name="T56" fmla="+- 0 8881 8838"/>
                <a:gd name="T57" fmla="*/ T56 w 148"/>
                <a:gd name="T58" fmla="+- 0 5265 5206"/>
                <a:gd name="T59" fmla="*/ 5265 h 143"/>
                <a:gd name="T60" fmla="+- 0 8884 8838"/>
                <a:gd name="T61" fmla="*/ T60 w 148"/>
                <a:gd name="T62" fmla="+- 0 5255 5206"/>
                <a:gd name="T63" fmla="*/ 5255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8" h="143">
                  <a:moveTo>
                    <a:pt x="46" y="49"/>
                  </a:moveTo>
                  <a:lnTo>
                    <a:pt x="55" y="2"/>
                  </a:lnTo>
                  <a:lnTo>
                    <a:pt x="36" y="8"/>
                  </a:lnTo>
                  <a:lnTo>
                    <a:pt x="20" y="19"/>
                  </a:lnTo>
                  <a:lnTo>
                    <a:pt x="10" y="32"/>
                  </a:lnTo>
                  <a:lnTo>
                    <a:pt x="2" y="50"/>
                  </a:lnTo>
                  <a:lnTo>
                    <a:pt x="0" y="72"/>
                  </a:lnTo>
                  <a:lnTo>
                    <a:pt x="1" y="90"/>
                  </a:lnTo>
                  <a:lnTo>
                    <a:pt x="8" y="109"/>
                  </a:lnTo>
                  <a:lnTo>
                    <a:pt x="20" y="124"/>
                  </a:lnTo>
                  <a:lnTo>
                    <a:pt x="33" y="134"/>
                  </a:lnTo>
                  <a:lnTo>
                    <a:pt x="51" y="141"/>
                  </a:lnTo>
                  <a:lnTo>
                    <a:pt x="48" y="97"/>
                  </a:lnTo>
                  <a:lnTo>
                    <a:pt x="43" y="72"/>
                  </a:lnTo>
                  <a:lnTo>
                    <a:pt x="43" y="59"/>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60"/>
            <p:cNvSpPr>
              <a:spLocks/>
            </p:cNvSpPr>
            <p:nvPr/>
          </p:nvSpPr>
          <p:spPr bwMode="auto">
            <a:xfrm>
              <a:off x="9011" y="5209"/>
              <a:ext cx="132" cy="140"/>
            </a:xfrm>
            <a:custGeom>
              <a:avLst/>
              <a:gdLst>
                <a:gd name="T0" fmla="+- 0 9101 9011"/>
                <a:gd name="T1" fmla="*/ T0 w 132"/>
                <a:gd name="T2" fmla="+- 0 5325 5209"/>
                <a:gd name="T3" fmla="*/ 5325 h 140"/>
                <a:gd name="T4" fmla="+- 0 9101 9011"/>
                <a:gd name="T5" fmla="*/ T4 w 132"/>
                <a:gd name="T6" fmla="+- 0 5325 5209"/>
                <a:gd name="T7" fmla="*/ 5325 h 140"/>
                <a:gd name="T8" fmla="+- 0 9101 9011"/>
                <a:gd name="T9" fmla="*/ T8 w 132"/>
                <a:gd name="T10" fmla="+- 0 5346 5209"/>
                <a:gd name="T11" fmla="*/ 5346 h 140"/>
                <a:gd name="T12" fmla="+- 0 9143 9011"/>
                <a:gd name="T13" fmla="*/ T12 w 132"/>
                <a:gd name="T14" fmla="+- 0 5346 5209"/>
                <a:gd name="T15" fmla="*/ 5346 h 140"/>
                <a:gd name="T16" fmla="+- 0 9143 9011"/>
                <a:gd name="T17" fmla="*/ T16 w 132"/>
                <a:gd name="T18" fmla="+- 0 5209 5209"/>
                <a:gd name="T19" fmla="*/ 5209 h 140"/>
                <a:gd name="T20" fmla="+- 0 9101 9011"/>
                <a:gd name="T21" fmla="*/ T20 w 132"/>
                <a:gd name="T22" fmla="+- 0 5209 5209"/>
                <a:gd name="T23" fmla="*/ 5209 h 140"/>
                <a:gd name="T24" fmla="+- 0 9101 9011"/>
                <a:gd name="T25" fmla="*/ T24 w 132"/>
                <a:gd name="T26" fmla="+- 0 5297 5209"/>
                <a:gd name="T27" fmla="*/ 5297 h 140"/>
                <a:gd name="T28" fmla="+- 0 9099 9011"/>
                <a:gd name="T29" fmla="*/ T28 w 132"/>
                <a:gd name="T30" fmla="+- 0 5304 5209"/>
                <a:gd name="T31" fmla="*/ 5304 h 140"/>
                <a:gd name="T32" fmla="+- 0 9094 9011"/>
                <a:gd name="T33" fmla="*/ T32 w 132"/>
                <a:gd name="T34" fmla="+- 0 5309 5209"/>
                <a:gd name="T35" fmla="*/ 5309 h 140"/>
                <a:gd name="T36" fmla="+- 0 9090 9011"/>
                <a:gd name="T37" fmla="*/ T36 w 132"/>
                <a:gd name="T38" fmla="+- 0 5314 5209"/>
                <a:gd name="T39" fmla="*/ 5314 h 140"/>
                <a:gd name="T40" fmla="+- 0 9084 9011"/>
                <a:gd name="T41" fmla="*/ T40 w 132"/>
                <a:gd name="T42" fmla="+- 0 5317 5209"/>
                <a:gd name="T43" fmla="*/ 5317 h 140"/>
                <a:gd name="T44" fmla="+- 0 9061 9011"/>
                <a:gd name="T45" fmla="*/ T44 w 132"/>
                <a:gd name="T46" fmla="+- 0 5317 5209"/>
                <a:gd name="T47" fmla="*/ 5317 h 140"/>
                <a:gd name="T48" fmla="+- 0 9053 9011"/>
                <a:gd name="T49" fmla="*/ T48 w 132"/>
                <a:gd name="T50" fmla="+- 0 5307 5209"/>
                <a:gd name="T51" fmla="*/ 5307 h 140"/>
                <a:gd name="T52" fmla="+- 0 9053 9011"/>
                <a:gd name="T53" fmla="*/ T52 w 132"/>
                <a:gd name="T54" fmla="+- 0 5209 5209"/>
                <a:gd name="T55" fmla="*/ 5209 h 140"/>
                <a:gd name="T56" fmla="+- 0 9011 9011"/>
                <a:gd name="T57" fmla="*/ T56 w 132"/>
                <a:gd name="T58" fmla="+- 0 5209 5209"/>
                <a:gd name="T59" fmla="*/ 5209 h 140"/>
                <a:gd name="T60" fmla="+- 0 9011 9011"/>
                <a:gd name="T61" fmla="*/ T60 w 132"/>
                <a:gd name="T62" fmla="+- 0 5292 5209"/>
                <a:gd name="T63" fmla="*/ 5292 h 140"/>
                <a:gd name="T64" fmla="+- 0 9013 9011"/>
                <a:gd name="T65" fmla="*/ T64 w 132"/>
                <a:gd name="T66" fmla="+- 0 5312 5209"/>
                <a:gd name="T67" fmla="*/ 5312 h 140"/>
                <a:gd name="T68" fmla="+- 0 9021 9011"/>
                <a:gd name="T69" fmla="*/ T68 w 132"/>
                <a:gd name="T70" fmla="+- 0 5333 5209"/>
                <a:gd name="T71" fmla="*/ 5333 h 140"/>
                <a:gd name="T72" fmla="+- 0 9037 9011"/>
                <a:gd name="T73" fmla="*/ T72 w 132"/>
                <a:gd name="T74" fmla="+- 0 5345 5209"/>
                <a:gd name="T75" fmla="*/ 5345 h 140"/>
                <a:gd name="T76" fmla="+- 0 9059 9011"/>
                <a:gd name="T77" fmla="*/ T76 w 132"/>
                <a:gd name="T78" fmla="+- 0 5349 5209"/>
                <a:gd name="T79" fmla="*/ 5349 h 140"/>
                <a:gd name="T80" fmla="+- 0 9067 9011"/>
                <a:gd name="T81" fmla="*/ T80 w 132"/>
                <a:gd name="T82" fmla="+- 0 5349 5209"/>
                <a:gd name="T83" fmla="*/ 5349 h 140"/>
                <a:gd name="T84" fmla="+- 0 9086 9011"/>
                <a:gd name="T85" fmla="*/ T84 w 132"/>
                <a:gd name="T86" fmla="+- 0 5341 5209"/>
                <a:gd name="T87" fmla="*/ 5341 h 140"/>
                <a:gd name="T88" fmla="+- 0 9101 9011"/>
                <a:gd name="T89" fmla="*/ T88 w 132"/>
                <a:gd name="T90" fmla="+- 0 5325 5209"/>
                <a:gd name="T91" fmla="*/ 5325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90" y="116"/>
                  </a:moveTo>
                  <a:lnTo>
                    <a:pt x="90" y="116"/>
                  </a:lnTo>
                  <a:lnTo>
                    <a:pt x="90" y="137"/>
                  </a:lnTo>
                  <a:lnTo>
                    <a:pt x="132" y="137"/>
                  </a:lnTo>
                  <a:lnTo>
                    <a:pt x="132" y="0"/>
                  </a:lnTo>
                  <a:lnTo>
                    <a:pt x="90" y="0"/>
                  </a:lnTo>
                  <a:lnTo>
                    <a:pt x="90" y="88"/>
                  </a:lnTo>
                  <a:lnTo>
                    <a:pt x="88" y="95"/>
                  </a:lnTo>
                  <a:lnTo>
                    <a:pt x="83" y="100"/>
                  </a:lnTo>
                  <a:lnTo>
                    <a:pt x="79" y="105"/>
                  </a:lnTo>
                  <a:lnTo>
                    <a:pt x="73" y="108"/>
                  </a:lnTo>
                  <a:lnTo>
                    <a:pt x="50" y="108"/>
                  </a:lnTo>
                  <a:lnTo>
                    <a:pt x="42" y="98"/>
                  </a:lnTo>
                  <a:lnTo>
                    <a:pt x="42" y="0"/>
                  </a:lnTo>
                  <a:lnTo>
                    <a:pt x="0" y="0"/>
                  </a:lnTo>
                  <a:lnTo>
                    <a:pt x="0" y="83"/>
                  </a:lnTo>
                  <a:lnTo>
                    <a:pt x="2" y="103"/>
                  </a:lnTo>
                  <a:lnTo>
                    <a:pt x="10" y="124"/>
                  </a:lnTo>
                  <a:lnTo>
                    <a:pt x="26" y="136"/>
                  </a:lnTo>
                  <a:lnTo>
                    <a:pt x="48" y="140"/>
                  </a:lnTo>
                  <a:lnTo>
                    <a:pt x="56" y="140"/>
                  </a:lnTo>
                  <a:lnTo>
                    <a:pt x="75" y="132"/>
                  </a:lnTo>
                  <a:lnTo>
                    <a:pt x="90" y="116"/>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61"/>
            <p:cNvSpPr>
              <a:spLocks/>
            </p:cNvSpPr>
            <p:nvPr/>
          </p:nvSpPr>
          <p:spPr bwMode="auto">
            <a:xfrm>
              <a:off x="9179" y="5206"/>
              <a:ext cx="142" cy="203"/>
            </a:xfrm>
            <a:custGeom>
              <a:avLst/>
              <a:gdLst>
                <a:gd name="T0" fmla="+- 0 9221 9179"/>
                <a:gd name="T1" fmla="*/ T0 w 142"/>
                <a:gd name="T2" fmla="+- 0 5409 5206"/>
                <a:gd name="T3" fmla="*/ 5409 h 203"/>
                <a:gd name="T4" fmla="+- 0 9221 9179"/>
                <a:gd name="T5" fmla="*/ T4 w 142"/>
                <a:gd name="T6" fmla="+- 0 5330 5206"/>
                <a:gd name="T7" fmla="*/ 5330 h 203"/>
                <a:gd name="T8" fmla="+- 0 9223 9179"/>
                <a:gd name="T9" fmla="*/ T8 w 142"/>
                <a:gd name="T10" fmla="+- 0 5302 5206"/>
                <a:gd name="T11" fmla="*/ 5302 h 203"/>
                <a:gd name="T12" fmla="+- 0 9220 9179"/>
                <a:gd name="T13" fmla="*/ T12 w 142"/>
                <a:gd name="T14" fmla="+- 0 5294 5206"/>
                <a:gd name="T15" fmla="*/ 5294 h 203"/>
                <a:gd name="T16" fmla="+- 0 9220 9179"/>
                <a:gd name="T17" fmla="*/ T16 w 142"/>
                <a:gd name="T18" fmla="+- 0 5263 5206"/>
                <a:gd name="T19" fmla="*/ 5263 h 203"/>
                <a:gd name="T20" fmla="+- 0 9223 9179"/>
                <a:gd name="T21" fmla="*/ T20 w 142"/>
                <a:gd name="T22" fmla="+- 0 5255 5206"/>
                <a:gd name="T23" fmla="*/ 5255 h 203"/>
                <a:gd name="T24" fmla="+- 0 9229 9179"/>
                <a:gd name="T25" fmla="*/ T24 w 142"/>
                <a:gd name="T26" fmla="+- 0 5248 5206"/>
                <a:gd name="T27" fmla="*/ 5248 h 203"/>
                <a:gd name="T28" fmla="+- 0 9234 9179"/>
                <a:gd name="T29" fmla="*/ T28 w 142"/>
                <a:gd name="T30" fmla="+- 0 5242 5206"/>
                <a:gd name="T31" fmla="*/ 5242 h 203"/>
                <a:gd name="T32" fmla="+- 0 9241 9179"/>
                <a:gd name="T33" fmla="*/ T32 w 142"/>
                <a:gd name="T34" fmla="+- 0 5238 5206"/>
                <a:gd name="T35" fmla="*/ 5238 h 203"/>
                <a:gd name="T36" fmla="+- 0 9250 9179"/>
                <a:gd name="T37" fmla="*/ T36 w 142"/>
                <a:gd name="T38" fmla="+- 0 5238 5206"/>
                <a:gd name="T39" fmla="*/ 5238 h 203"/>
                <a:gd name="T40" fmla="+- 0 9256 9179"/>
                <a:gd name="T41" fmla="*/ T40 w 142"/>
                <a:gd name="T42" fmla="+- 0 5239 5206"/>
                <a:gd name="T43" fmla="*/ 5239 h 203"/>
                <a:gd name="T44" fmla="+- 0 9273 9179"/>
                <a:gd name="T45" fmla="*/ T44 w 142"/>
                <a:gd name="T46" fmla="+- 0 5250 5206"/>
                <a:gd name="T47" fmla="*/ 5250 h 203"/>
                <a:gd name="T48" fmla="+- 0 9278 9179"/>
                <a:gd name="T49" fmla="*/ T48 w 142"/>
                <a:gd name="T50" fmla="+- 0 5274 5206"/>
                <a:gd name="T51" fmla="*/ 5274 h 203"/>
                <a:gd name="T52" fmla="+- 0 9278 9179"/>
                <a:gd name="T53" fmla="*/ T52 w 142"/>
                <a:gd name="T54" fmla="+- 0 5288 5206"/>
                <a:gd name="T55" fmla="*/ 5288 h 203"/>
                <a:gd name="T56" fmla="+- 0 9275 9179"/>
                <a:gd name="T57" fmla="*/ T56 w 142"/>
                <a:gd name="T58" fmla="+- 0 5299 5206"/>
                <a:gd name="T59" fmla="*/ 5299 h 203"/>
                <a:gd name="T60" fmla="+- 0 9270 9179"/>
                <a:gd name="T61" fmla="*/ T60 w 142"/>
                <a:gd name="T62" fmla="+- 0 5306 5206"/>
                <a:gd name="T63" fmla="*/ 5306 h 203"/>
                <a:gd name="T64" fmla="+- 0 9265 9179"/>
                <a:gd name="T65" fmla="*/ T64 w 142"/>
                <a:gd name="T66" fmla="+- 0 5313 5206"/>
                <a:gd name="T67" fmla="*/ 5313 h 203"/>
                <a:gd name="T68" fmla="+- 0 9257 9179"/>
                <a:gd name="T69" fmla="*/ T68 w 142"/>
                <a:gd name="T70" fmla="+- 0 5317 5206"/>
                <a:gd name="T71" fmla="*/ 5317 h 203"/>
                <a:gd name="T72" fmla="+- 0 9239 9179"/>
                <a:gd name="T73" fmla="*/ T72 w 142"/>
                <a:gd name="T74" fmla="+- 0 5317 5206"/>
                <a:gd name="T75" fmla="*/ 5317 h 203"/>
                <a:gd name="T76" fmla="+- 0 9233 9179"/>
                <a:gd name="T77" fmla="*/ T76 w 142"/>
                <a:gd name="T78" fmla="+- 0 5314 5206"/>
                <a:gd name="T79" fmla="*/ 5314 h 203"/>
                <a:gd name="T80" fmla="+- 0 9228 9179"/>
                <a:gd name="T81" fmla="*/ T80 w 142"/>
                <a:gd name="T82" fmla="+- 0 5308 5206"/>
                <a:gd name="T83" fmla="*/ 5308 h 203"/>
                <a:gd name="T84" fmla="+- 0 9239 9179"/>
                <a:gd name="T85" fmla="*/ T84 w 142"/>
                <a:gd name="T86" fmla="+- 0 5345 5206"/>
                <a:gd name="T87" fmla="*/ 5345 h 203"/>
                <a:gd name="T88" fmla="+- 0 9259 9179"/>
                <a:gd name="T89" fmla="*/ T88 w 142"/>
                <a:gd name="T90" fmla="+- 0 5349 5206"/>
                <a:gd name="T91" fmla="*/ 5349 h 203"/>
                <a:gd name="T92" fmla="+- 0 9270 9179"/>
                <a:gd name="T93" fmla="*/ T92 w 142"/>
                <a:gd name="T94" fmla="+- 0 5349 5206"/>
                <a:gd name="T95" fmla="*/ 5349 h 203"/>
                <a:gd name="T96" fmla="+- 0 9289 9179"/>
                <a:gd name="T97" fmla="*/ T96 w 142"/>
                <a:gd name="T98" fmla="+- 0 5342 5206"/>
                <a:gd name="T99" fmla="*/ 5342 h 203"/>
                <a:gd name="T100" fmla="+- 0 9304 9179"/>
                <a:gd name="T101" fmla="*/ T100 w 142"/>
                <a:gd name="T102" fmla="+- 0 5329 5206"/>
                <a:gd name="T103" fmla="*/ 5329 h 203"/>
                <a:gd name="T104" fmla="+- 0 9313 9179"/>
                <a:gd name="T105" fmla="*/ T104 w 142"/>
                <a:gd name="T106" fmla="+- 0 5315 5206"/>
                <a:gd name="T107" fmla="*/ 5315 h 203"/>
                <a:gd name="T108" fmla="+- 0 9319 9179"/>
                <a:gd name="T109" fmla="*/ T108 w 142"/>
                <a:gd name="T110" fmla="+- 0 5296 5206"/>
                <a:gd name="T111" fmla="*/ 5296 h 203"/>
                <a:gd name="T112" fmla="+- 0 9321 9179"/>
                <a:gd name="T113" fmla="*/ T112 w 142"/>
                <a:gd name="T114" fmla="+- 0 5274 5206"/>
                <a:gd name="T115" fmla="*/ 5274 h 203"/>
                <a:gd name="T116" fmla="+- 0 9320 9179"/>
                <a:gd name="T117" fmla="*/ T116 w 142"/>
                <a:gd name="T118" fmla="+- 0 5260 5206"/>
                <a:gd name="T119" fmla="*/ 5260 h 203"/>
                <a:gd name="T120" fmla="+- 0 9316 9179"/>
                <a:gd name="T121" fmla="*/ T120 w 142"/>
                <a:gd name="T122" fmla="+- 0 5240 5206"/>
                <a:gd name="T123" fmla="*/ 5240 h 203"/>
                <a:gd name="T124" fmla="+- 0 9307 9179"/>
                <a:gd name="T125" fmla="*/ T124 w 142"/>
                <a:gd name="T126" fmla="+- 0 5224 5206"/>
                <a:gd name="T127" fmla="*/ 5224 h 203"/>
                <a:gd name="T128" fmla="+- 0 9303 9179"/>
                <a:gd name="T129" fmla="*/ T128 w 142"/>
                <a:gd name="T130" fmla="+- 0 5220 5206"/>
                <a:gd name="T131" fmla="*/ 5220 h 203"/>
                <a:gd name="T132" fmla="+- 0 9287 9179"/>
                <a:gd name="T133" fmla="*/ T132 w 142"/>
                <a:gd name="T134" fmla="+- 0 5210 5206"/>
                <a:gd name="T135" fmla="*/ 5210 h 203"/>
                <a:gd name="T136" fmla="+- 0 9266 9179"/>
                <a:gd name="T137" fmla="*/ T136 w 142"/>
                <a:gd name="T138" fmla="+- 0 5206 5206"/>
                <a:gd name="T139" fmla="*/ 5206 h 203"/>
                <a:gd name="T140" fmla="+- 0 9255 9179"/>
                <a:gd name="T141" fmla="*/ T140 w 142"/>
                <a:gd name="T142" fmla="+- 0 5207 5206"/>
                <a:gd name="T143" fmla="*/ 5207 h 203"/>
                <a:gd name="T144" fmla="+- 0 9236 9179"/>
                <a:gd name="T145" fmla="*/ T144 w 142"/>
                <a:gd name="T146" fmla="+- 0 5215 5206"/>
                <a:gd name="T147" fmla="*/ 5215 h 203"/>
                <a:gd name="T148" fmla="+- 0 9222 9179"/>
                <a:gd name="T149" fmla="*/ T148 w 142"/>
                <a:gd name="T150" fmla="+- 0 5230 5206"/>
                <a:gd name="T151" fmla="*/ 5230 h 203"/>
                <a:gd name="T152" fmla="+- 0 9221 9179"/>
                <a:gd name="T153" fmla="*/ T152 w 142"/>
                <a:gd name="T154" fmla="+- 0 5230 5206"/>
                <a:gd name="T155" fmla="*/ 5230 h 203"/>
                <a:gd name="T156" fmla="+- 0 9221 9179"/>
                <a:gd name="T157" fmla="*/ T156 w 142"/>
                <a:gd name="T158" fmla="+- 0 5209 5206"/>
                <a:gd name="T159" fmla="*/ 5209 h 203"/>
                <a:gd name="T160" fmla="+- 0 9179 9179"/>
                <a:gd name="T161" fmla="*/ T160 w 142"/>
                <a:gd name="T162" fmla="+- 0 5209 5206"/>
                <a:gd name="T163" fmla="*/ 5209 h 203"/>
                <a:gd name="T164" fmla="+- 0 9179 9179"/>
                <a:gd name="T165" fmla="*/ T164 w 142"/>
                <a:gd name="T166" fmla="+- 0 5409 5206"/>
                <a:gd name="T167" fmla="*/ 5409 h 203"/>
                <a:gd name="T168" fmla="+- 0 9221 9179"/>
                <a:gd name="T169" fmla="*/ T168 w 142"/>
                <a:gd name="T170" fmla="+- 0 5409 5206"/>
                <a:gd name="T171" fmla="*/ 5409 h 2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42" h="203">
                  <a:moveTo>
                    <a:pt x="42" y="203"/>
                  </a:moveTo>
                  <a:lnTo>
                    <a:pt x="42" y="124"/>
                  </a:lnTo>
                  <a:lnTo>
                    <a:pt x="44" y="96"/>
                  </a:lnTo>
                  <a:lnTo>
                    <a:pt x="41" y="88"/>
                  </a:lnTo>
                  <a:lnTo>
                    <a:pt x="41" y="57"/>
                  </a:lnTo>
                  <a:lnTo>
                    <a:pt x="44" y="49"/>
                  </a:lnTo>
                  <a:lnTo>
                    <a:pt x="50" y="42"/>
                  </a:lnTo>
                  <a:lnTo>
                    <a:pt x="55" y="36"/>
                  </a:lnTo>
                  <a:lnTo>
                    <a:pt x="62" y="32"/>
                  </a:lnTo>
                  <a:lnTo>
                    <a:pt x="71" y="32"/>
                  </a:lnTo>
                  <a:lnTo>
                    <a:pt x="77" y="33"/>
                  </a:lnTo>
                  <a:lnTo>
                    <a:pt x="94" y="44"/>
                  </a:lnTo>
                  <a:lnTo>
                    <a:pt x="99" y="68"/>
                  </a:lnTo>
                  <a:lnTo>
                    <a:pt x="99" y="82"/>
                  </a:lnTo>
                  <a:lnTo>
                    <a:pt x="96" y="93"/>
                  </a:lnTo>
                  <a:lnTo>
                    <a:pt x="91" y="100"/>
                  </a:lnTo>
                  <a:lnTo>
                    <a:pt x="86" y="107"/>
                  </a:lnTo>
                  <a:lnTo>
                    <a:pt x="78" y="111"/>
                  </a:lnTo>
                  <a:lnTo>
                    <a:pt x="60" y="111"/>
                  </a:lnTo>
                  <a:lnTo>
                    <a:pt x="54" y="108"/>
                  </a:lnTo>
                  <a:lnTo>
                    <a:pt x="49" y="102"/>
                  </a:lnTo>
                  <a:lnTo>
                    <a:pt x="60" y="139"/>
                  </a:lnTo>
                  <a:lnTo>
                    <a:pt x="80" y="143"/>
                  </a:lnTo>
                  <a:lnTo>
                    <a:pt x="91" y="143"/>
                  </a:lnTo>
                  <a:lnTo>
                    <a:pt x="110" y="136"/>
                  </a:lnTo>
                  <a:lnTo>
                    <a:pt x="125" y="123"/>
                  </a:lnTo>
                  <a:lnTo>
                    <a:pt x="134" y="109"/>
                  </a:lnTo>
                  <a:lnTo>
                    <a:pt x="140" y="90"/>
                  </a:lnTo>
                  <a:lnTo>
                    <a:pt x="142" y="68"/>
                  </a:lnTo>
                  <a:lnTo>
                    <a:pt x="141" y="54"/>
                  </a:lnTo>
                  <a:lnTo>
                    <a:pt x="137" y="34"/>
                  </a:lnTo>
                  <a:lnTo>
                    <a:pt x="128" y="18"/>
                  </a:lnTo>
                  <a:lnTo>
                    <a:pt x="124" y="14"/>
                  </a:lnTo>
                  <a:lnTo>
                    <a:pt x="108" y="4"/>
                  </a:lnTo>
                  <a:lnTo>
                    <a:pt x="87" y="0"/>
                  </a:lnTo>
                  <a:lnTo>
                    <a:pt x="76" y="1"/>
                  </a:lnTo>
                  <a:lnTo>
                    <a:pt x="57" y="9"/>
                  </a:lnTo>
                  <a:lnTo>
                    <a:pt x="43" y="24"/>
                  </a:lnTo>
                  <a:lnTo>
                    <a:pt x="42" y="24"/>
                  </a:lnTo>
                  <a:lnTo>
                    <a:pt x="42" y="3"/>
                  </a:lnTo>
                  <a:lnTo>
                    <a:pt x="0" y="3"/>
                  </a:lnTo>
                  <a:lnTo>
                    <a:pt x="0" y="203"/>
                  </a:lnTo>
                  <a:lnTo>
                    <a:pt x="42" y="20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62"/>
            <p:cNvSpPr>
              <a:spLocks/>
            </p:cNvSpPr>
            <p:nvPr/>
          </p:nvSpPr>
          <p:spPr bwMode="auto">
            <a:xfrm>
              <a:off x="9179" y="5206"/>
              <a:ext cx="142" cy="203"/>
            </a:xfrm>
            <a:custGeom>
              <a:avLst/>
              <a:gdLst>
                <a:gd name="T0" fmla="+- 0 9221 9179"/>
                <a:gd name="T1" fmla="*/ T0 w 142"/>
                <a:gd name="T2" fmla="+- 0 5330 5206"/>
                <a:gd name="T3" fmla="*/ 5330 h 203"/>
                <a:gd name="T4" fmla="+- 0 9222 9179"/>
                <a:gd name="T5" fmla="*/ T4 w 142"/>
                <a:gd name="T6" fmla="+- 0 5330 5206"/>
                <a:gd name="T7" fmla="*/ 5330 h 203"/>
                <a:gd name="T8" fmla="+- 0 9223 9179"/>
                <a:gd name="T9" fmla="*/ T8 w 142"/>
                <a:gd name="T10" fmla="+- 0 5332 5206"/>
                <a:gd name="T11" fmla="*/ 5332 h 203"/>
                <a:gd name="T12" fmla="+- 0 9239 9179"/>
                <a:gd name="T13" fmla="*/ T12 w 142"/>
                <a:gd name="T14" fmla="+- 0 5345 5206"/>
                <a:gd name="T15" fmla="*/ 5345 h 203"/>
                <a:gd name="T16" fmla="+- 0 9228 9179"/>
                <a:gd name="T17" fmla="*/ T16 w 142"/>
                <a:gd name="T18" fmla="+- 0 5308 5206"/>
                <a:gd name="T19" fmla="*/ 5308 h 203"/>
                <a:gd name="T20" fmla="+- 0 9223 9179"/>
                <a:gd name="T21" fmla="*/ T20 w 142"/>
                <a:gd name="T22" fmla="+- 0 5302 5206"/>
                <a:gd name="T23" fmla="*/ 5302 h 203"/>
                <a:gd name="T24" fmla="+- 0 9221 9179"/>
                <a:gd name="T25" fmla="*/ T24 w 142"/>
                <a:gd name="T26" fmla="+- 0 5330 5206"/>
                <a:gd name="T27" fmla="*/ 5330 h 203"/>
              </a:gdLst>
              <a:ahLst/>
              <a:cxnLst>
                <a:cxn ang="0">
                  <a:pos x="T1" y="T3"/>
                </a:cxn>
                <a:cxn ang="0">
                  <a:pos x="T5" y="T7"/>
                </a:cxn>
                <a:cxn ang="0">
                  <a:pos x="T9" y="T11"/>
                </a:cxn>
                <a:cxn ang="0">
                  <a:pos x="T13" y="T15"/>
                </a:cxn>
                <a:cxn ang="0">
                  <a:pos x="T17" y="T19"/>
                </a:cxn>
                <a:cxn ang="0">
                  <a:pos x="T21" y="T23"/>
                </a:cxn>
                <a:cxn ang="0">
                  <a:pos x="T25" y="T27"/>
                </a:cxn>
              </a:cxnLst>
              <a:rect l="0" t="0" r="r" b="b"/>
              <a:pathLst>
                <a:path w="142" h="203">
                  <a:moveTo>
                    <a:pt x="42" y="124"/>
                  </a:moveTo>
                  <a:lnTo>
                    <a:pt x="43" y="124"/>
                  </a:lnTo>
                  <a:lnTo>
                    <a:pt x="44" y="126"/>
                  </a:lnTo>
                  <a:lnTo>
                    <a:pt x="60" y="139"/>
                  </a:lnTo>
                  <a:lnTo>
                    <a:pt x="49" y="102"/>
                  </a:lnTo>
                  <a:lnTo>
                    <a:pt x="44" y="96"/>
                  </a:lnTo>
                  <a:lnTo>
                    <a:pt x="42" y="12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63"/>
            <p:cNvSpPr>
              <a:spLocks/>
            </p:cNvSpPr>
            <p:nvPr/>
          </p:nvSpPr>
          <p:spPr bwMode="auto">
            <a:xfrm>
              <a:off x="9370" y="5144"/>
              <a:ext cx="0" cy="203"/>
            </a:xfrm>
            <a:custGeom>
              <a:avLst/>
              <a:gdLst>
                <a:gd name="T0" fmla="+- 0 5144 5144"/>
                <a:gd name="T1" fmla="*/ 5144 h 203"/>
                <a:gd name="T2" fmla="+- 0 5346 5144"/>
                <a:gd name="T3" fmla="*/ 5346 h 203"/>
              </a:gdLst>
              <a:ahLst/>
              <a:cxnLst>
                <a:cxn ang="0">
                  <a:pos x="0" y="T1"/>
                </a:cxn>
                <a:cxn ang="0">
                  <a:pos x="0" y="T3"/>
                </a:cxn>
              </a:cxnLst>
              <a:rect l="0" t="0" r="r" b="b"/>
              <a:pathLst>
                <a:path h="203">
                  <a:moveTo>
                    <a:pt x="0" y="0"/>
                  </a:moveTo>
                  <a:lnTo>
                    <a:pt x="0" y="202"/>
                  </a:lnTo>
                </a:path>
              </a:pathLst>
            </a:custGeom>
            <a:noFill/>
            <a:ln w="28080">
              <a:solidFill>
                <a:srgbClr val="7A563A"/>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164"/>
            <p:cNvSpPr>
              <a:spLocks/>
            </p:cNvSpPr>
            <p:nvPr/>
          </p:nvSpPr>
          <p:spPr bwMode="auto">
            <a:xfrm>
              <a:off x="9418" y="5206"/>
              <a:ext cx="68" cy="143"/>
            </a:xfrm>
            <a:custGeom>
              <a:avLst/>
              <a:gdLst>
                <a:gd name="T0" fmla="+- 0 9474 9418"/>
                <a:gd name="T1" fmla="*/ T0 w 68"/>
                <a:gd name="T2" fmla="+- 0 5237 5206"/>
                <a:gd name="T3" fmla="*/ 5237 h 143"/>
                <a:gd name="T4" fmla="+- 0 9480 9418"/>
                <a:gd name="T5" fmla="*/ T4 w 68"/>
                <a:gd name="T6" fmla="+- 0 5234 5206"/>
                <a:gd name="T7" fmla="*/ 5234 h 143"/>
                <a:gd name="T8" fmla="+- 0 9487 9418"/>
                <a:gd name="T9" fmla="*/ T8 w 68"/>
                <a:gd name="T10" fmla="+- 0 5206 5206"/>
                <a:gd name="T11" fmla="*/ 5206 h 143"/>
                <a:gd name="T12" fmla="+- 0 9473 9418"/>
                <a:gd name="T13" fmla="*/ T12 w 68"/>
                <a:gd name="T14" fmla="+- 0 5207 5206"/>
                <a:gd name="T15" fmla="*/ 5207 h 143"/>
                <a:gd name="T16" fmla="+- 0 9469 9418"/>
                <a:gd name="T17" fmla="*/ T16 w 68"/>
                <a:gd name="T18" fmla="+- 0 5243 5206"/>
                <a:gd name="T19" fmla="*/ 5243 h 143"/>
                <a:gd name="T20" fmla="+- 0 9474 9418"/>
                <a:gd name="T21" fmla="*/ T20 w 68"/>
                <a:gd name="T22" fmla="+- 0 5237 5206"/>
                <a:gd name="T23" fmla="*/ 5237 h 143"/>
              </a:gdLst>
              <a:ahLst/>
              <a:cxnLst>
                <a:cxn ang="0">
                  <a:pos x="T1" y="T3"/>
                </a:cxn>
                <a:cxn ang="0">
                  <a:pos x="T5" y="T7"/>
                </a:cxn>
                <a:cxn ang="0">
                  <a:pos x="T9" y="T11"/>
                </a:cxn>
                <a:cxn ang="0">
                  <a:pos x="T13" y="T15"/>
                </a:cxn>
                <a:cxn ang="0">
                  <a:pos x="T17" y="T19"/>
                </a:cxn>
                <a:cxn ang="0">
                  <a:pos x="T21" y="T23"/>
                </a:cxn>
              </a:cxnLst>
              <a:rect l="0" t="0" r="r" b="b"/>
              <a:pathLst>
                <a:path w="68" h="143">
                  <a:moveTo>
                    <a:pt x="56" y="31"/>
                  </a:moveTo>
                  <a:lnTo>
                    <a:pt x="62" y="28"/>
                  </a:lnTo>
                  <a:lnTo>
                    <a:pt x="69" y="0"/>
                  </a:lnTo>
                  <a:lnTo>
                    <a:pt x="55" y="1"/>
                  </a:lnTo>
                  <a:lnTo>
                    <a:pt x="51" y="37"/>
                  </a:lnTo>
                  <a:lnTo>
                    <a:pt x="56"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165"/>
            <p:cNvSpPr>
              <a:spLocks/>
            </p:cNvSpPr>
            <p:nvPr/>
          </p:nvSpPr>
          <p:spPr bwMode="auto">
            <a:xfrm>
              <a:off x="9418" y="5206"/>
              <a:ext cx="68" cy="143"/>
            </a:xfrm>
            <a:custGeom>
              <a:avLst/>
              <a:gdLst>
                <a:gd name="T0" fmla="+- 0 9418 9418"/>
                <a:gd name="T1" fmla="*/ T0 w 68"/>
                <a:gd name="T2" fmla="+- 0 5280 5206"/>
                <a:gd name="T3" fmla="*/ 5280 h 143"/>
                <a:gd name="T4" fmla="+- 0 9419 9418"/>
                <a:gd name="T5" fmla="*/ T4 w 68"/>
                <a:gd name="T6" fmla="+- 0 5296 5206"/>
                <a:gd name="T7" fmla="*/ 5296 h 143"/>
                <a:gd name="T8" fmla="+- 0 9425 9418"/>
                <a:gd name="T9" fmla="*/ T8 w 68"/>
                <a:gd name="T10" fmla="+- 0 5316 5206"/>
                <a:gd name="T11" fmla="*/ 5316 h 143"/>
                <a:gd name="T12" fmla="+- 0 9436 9418"/>
                <a:gd name="T13" fmla="*/ T12 w 68"/>
                <a:gd name="T14" fmla="+- 0 5331 5206"/>
                <a:gd name="T15" fmla="*/ 5331 h 143"/>
                <a:gd name="T16" fmla="+- 0 9447 9418"/>
                <a:gd name="T17" fmla="*/ T16 w 68"/>
                <a:gd name="T18" fmla="+- 0 5340 5206"/>
                <a:gd name="T19" fmla="*/ 5340 h 143"/>
                <a:gd name="T20" fmla="+- 0 9466 9418"/>
                <a:gd name="T21" fmla="*/ T20 w 68"/>
                <a:gd name="T22" fmla="+- 0 5347 5206"/>
                <a:gd name="T23" fmla="*/ 5347 h 143"/>
                <a:gd name="T24" fmla="+- 0 9488 9418"/>
                <a:gd name="T25" fmla="*/ T24 w 68"/>
                <a:gd name="T26" fmla="+- 0 5349 5206"/>
                <a:gd name="T27" fmla="*/ 5349 h 143"/>
                <a:gd name="T28" fmla="+- 0 9500 9418"/>
                <a:gd name="T29" fmla="*/ T28 w 68"/>
                <a:gd name="T30" fmla="+- 0 5349 5206"/>
                <a:gd name="T31" fmla="*/ 5349 h 143"/>
                <a:gd name="T32" fmla="+- 0 9520 9418"/>
                <a:gd name="T33" fmla="*/ T32 w 68"/>
                <a:gd name="T34" fmla="+- 0 5346 5206"/>
                <a:gd name="T35" fmla="*/ 5346 h 143"/>
                <a:gd name="T36" fmla="+- 0 9537 9418"/>
                <a:gd name="T37" fmla="*/ T36 w 68"/>
                <a:gd name="T38" fmla="+- 0 5339 5206"/>
                <a:gd name="T39" fmla="*/ 5339 h 143"/>
                <a:gd name="T40" fmla="+- 0 9537 9418"/>
                <a:gd name="T41" fmla="*/ T40 w 68"/>
                <a:gd name="T42" fmla="+- 0 5309 5206"/>
                <a:gd name="T43" fmla="*/ 5309 h 143"/>
                <a:gd name="T44" fmla="+- 0 9536 9418"/>
                <a:gd name="T45" fmla="*/ T44 w 68"/>
                <a:gd name="T46" fmla="+- 0 5309 5206"/>
                <a:gd name="T47" fmla="*/ 5309 h 143"/>
                <a:gd name="T48" fmla="+- 0 9518 9418"/>
                <a:gd name="T49" fmla="*/ T48 w 68"/>
                <a:gd name="T50" fmla="+- 0 5317 5206"/>
                <a:gd name="T51" fmla="*/ 5317 h 143"/>
                <a:gd name="T52" fmla="+- 0 9498 9418"/>
                <a:gd name="T53" fmla="*/ T52 w 68"/>
                <a:gd name="T54" fmla="+- 0 5319 5206"/>
                <a:gd name="T55" fmla="*/ 5319 h 143"/>
                <a:gd name="T56" fmla="+- 0 9487 9418"/>
                <a:gd name="T57" fmla="*/ T56 w 68"/>
                <a:gd name="T58" fmla="+- 0 5319 5206"/>
                <a:gd name="T59" fmla="*/ 5319 h 143"/>
                <a:gd name="T60" fmla="+- 0 9468 9418"/>
                <a:gd name="T61" fmla="*/ T60 w 68"/>
                <a:gd name="T62" fmla="+- 0 5309 5206"/>
                <a:gd name="T63" fmla="*/ 5309 h 143"/>
                <a:gd name="T64" fmla="+- 0 9460 9418"/>
                <a:gd name="T65" fmla="*/ T64 w 68"/>
                <a:gd name="T66" fmla="+- 0 5290 5206"/>
                <a:gd name="T67" fmla="*/ 5290 h 143"/>
                <a:gd name="T68" fmla="+- 0 9549 9418"/>
                <a:gd name="T69" fmla="*/ T68 w 68"/>
                <a:gd name="T70" fmla="+- 0 5290 5206"/>
                <a:gd name="T71" fmla="*/ 5290 h 143"/>
                <a:gd name="T72" fmla="+- 0 9549 9418"/>
                <a:gd name="T73" fmla="*/ T72 w 68"/>
                <a:gd name="T74" fmla="+- 0 5272 5206"/>
                <a:gd name="T75" fmla="*/ 5272 h 143"/>
                <a:gd name="T76" fmla="+- 0 9548 9418"/>
                <a:gd name="T77" fmla="*/ T76 w 68"/>
                <a:gd name="T78" fmla="+- 0 5259 5206"/>
                <a:gd name="T79" fmla="*/ 5259 h 143"/>
                <a:gd name="T80" fmla="+- 0 9543 9418"/>
                <a:gd name="T81" fmla="*/ T80 w 68"/>
                <a:gd name="T82" fmla="+- 0 5240 5206"/>
                <a:gd name="T83" fmla="*/ 5240 h 143"/>
                <a:gd name="T84" fmla="+- 0 9533 9418"/>
                <a:gd name="T85" fmla="*/ T84 w 68"/>
                <a:gd name="T86" fmla="+- 0 5224 5206"/>
                <a:gd name="T87" fmla="*/ 5224 h 143"/>
                <a:gd name="T88" fmla="+- 0 9526 9418"/>
                <a:gd name="T89" fmla="*/ T88 w 68"/>
                <a:gd name="T90" fmla="+- 0 5218 5206"/>
                <a:gd name="T91" fmla="*/ 5218 h 143"/>
                <a:gd name="T92" fmla="+- 0 9508 9418"/>
                <a:gd name="T93" fmla="*/ T92 w 68"/>
                <a:gd name="T94" fmla="+- 0 5209 5206"/>
                <a:gd name="T95" fmla="*/ 5209 h 143"/>
                <a:gd name="T96" fmla="+- 0 9487 9418"/>
                <a:gd name="T97" fmla="*/ T96 w 68"/>
                <a:gd name="T98" fmla="+- 0 5206 5206"/>
                <a:gd name="T99" fmla="*/ 5206 h 143"/>
                <a:gd name="T100" fmla="+- 0 9480 9418"/>
                <a:gd name="T101" fmla="*/ T100 w 68"/>
                <a:gd name="T102" fmla="+- 0 5234 5206"/>
                <a:gd name="T103" fmla="*/ 5234 h 143"/>
                <a:gd name="T104" fmla="+- 0 9502 9418"/>
                <a:gd name="T105" fmla="*/ T104 w 68"/>
                <a:gd name="T106" fmla="+- 0 5234 5206"/>
                <a:gd name="T107" fmla="*/ 5234 h 143"/>
                <a:gd name="T108" fmla="+- 0 9510 9418"/>
                <a:gd name="T109" fmla="*/ T108 w 68"/>
                <a:gd name="T110" fmla="+- 0 5244 5206"/>
                <a:gd name="T111" fmla="*/ 5244 h 143"/>
                <a:gd name="T112" fmla="+- 0 9510 9418"/>
                <a:gd name="T113" fmla="*/ T112 w 68"/>
                <a:gd name="T114" fmla="+- 0 5264 5206"/>
                <a:gd name="T115" fmla="*/ 5264 h 143"/>
                <a:gd name="T116" fmla="+- 0 9460 9418"/>
                <a:gd name="T117" fmla="*/ T116 w 68"/>
                <a:gd name="T118" fmla="+- 0 5264 5206"/>
                <a:gd name="T119" fmla="*/ 5264 h 143"/>
                <a:gd name="T120" fmla="+- 0 9461 9418"/>
                <a:gd name="T121" fmla="*/ T120 w 68"/>
                <a:gd name="T122" fmla="+- 0 5255 5206"/>
                <a:gd name="T123" fmla="*/ 5255 h 143"/>
                <a:gd name="T124" fmla="+- 0 9464 9418"/>
                <a:gd name="T125" fmla="*/ T124 w 68"/>
                <a:gd name="T126" fmla="+- 0 5248 5206"/>
                <a:gd name="T127" fmla="*/ 5248 h 143"/>
                <a:gd name="T128" fmla="+- 0 9469 9418"/>
                <a:gd name="T129" fmla="*/ T128 w 68"/>
                <a:gd name="T130" fmla="+- 0 5243 5206"/>
                <a:gd name="T131" fmla="*/ 5243 h 143"/>
                <a:gd name="T132" fmla="+- 0 9473 9418"/>
                <a:gd name="T133" fmla="*/ T132 w 68"/>
                <a:gd name="T134" fmla="+- 0 5207 5206"/>
                <a:gd name="T135" fmla="*/ 5207 h 143"/>
                <a:gd name="T136" fmla="+- 0 9454 9418"/>
                <a:gd name="T137" fmla="*/ T136 w 68"/>
                <a:gd name="T138" fmla="+- 0 5214 5206"/>
                <a:gd name="T139" fmla="*/ 5214 h 143"/>
                <a:gd name="T140" fmla="+- 0 9438 9418"/>
                <a:gd name="T141" fmla="*/ T140 w 68"/>
                <a:gd name="T142" fmla="+- 0 5226 5206"/>
                <a:gd name="T143" fmla="*/ 5226 h 143"/>
                <a:gd name="T144" fmla="+- 0 9428 9418"/>
                <a:gd name="T145" fmla="*/ T144 w 68"/>
                <a:gd name="T146" fmla="+- 0 5239 5206"/>
                <a:gd name="T147" fmla="*/ 5239 h 143"/>
                <a:gd name="T148" fmla="+- 0 9421 9418"/>
                <a:gd name="T149" fmla="*/ T148 w 68"/>
                <a:gd name="T150" fmla="+- 0 5258 5206"/>
                <a:gd name="T151" fmla="*/ 5258 h 143"/>
                <a:gd name="T152" fmla="+- 0 9418 9418"/>
                <a:gd name="T153" fmla="*/ T152 w 68"/>
                <a:gd name="T154" fmla="+- 0 5280 5206"/>
                <a:gd name="T155" fmla="*/ 5280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4"/>
                  </a:moveTo>
                  <a:lnTo>
                    <a:pt x="1" y="90"/>
                  </a:lnTo>
                  <a:lnTo>
                    <a:pt x="7" y="110"/>
                  </a:lnTo>
                  <a:lnTo>
                    <a:pt x="18" y="125"/>
                  </a:lnTo>
                  <a:lnTo>
                    <a:pt x="29" y="134"/>
                  </a:lnTo>
                  <a:lnTo>
                    <a:pt x="48" y="141"/>
                  </a:lnTo>
                  <a:lnTo>
                    <a:pt x="70" y="143"/>
                  </a:lnTo>
                  <a:lnTo>
                    <a:pt x="82" y="143"/>
                  </a:lnTo>
                  <a:lnTo>
                    <a:pt x="102" y="140"/>
                  </a:lnTo>
                  <a:lnTo>
                    <a:pt x="119" y="133"/>
                  </a:lnTo>
                  <a:lnTo>
                    <a:pt x="119" y="103"/>
                  </a:lnTo>
                  <a:lnTo>
                    <a:pt x="118" y="103"/>
                  </a:lnTo>
                  <a:lnTo>
                    <a:pt x="100" y="111"/>
                  </a:lnTo>
                  <a:lnTo>
                    <a:pt x="80" y="113"/>
                  </a:lnTo>
                  <a:lnTo>
                    <a:pt x="69" y="113"/>
                  </a:lnTo>
                  <a:lnTo>
                    <a:pt x="50" y="103"/>
                  </a:lnTo>
                  <a:lnTo>
                    <a:pt x="42" y="84"/>
                  </a:lnTo>
                  <a:lnTo>
                    <a:pt x="131" y="84"/>
                  </a:lnTo>
                  <a:lnTo>
                    <a:pt x="131" y="66"/>
                  </a:lnTo>
                  <a:lnTo>
                    <a:pt x="130" y="53"/>
                  </a:lnTo>
                  <a:lnTo>
                    <a:pt x="125" y="34"/>
                  </a:lnTo>
                  <a:lnTo>
                    <a:pt x="115" y="18"/>
                  </a:lnTo>
                  <a:lnTo>
                    <a:pt x="108" y="12"/>
                  </a:lnTo>
                  <a:lnTo>
                    <a:pt x="90" y="3"/>
                  </a:lnTo>
                  <a:lnTo>
                    <a:pt x="69" y="0"/>
                  </a:lnTo>
                  <a:lnTo>
                    <a:pt x="62" y="28"/>
                  </a:lnTo>
                  <a:lnTo>
                    <a:pt x="84" y="28"/>
                  </a:lnTo>
                  <a:lnTo>
                    <a:pt x="92" y="38"/>
                  </a:lnTo>
                  <a:lnTo>
                    <a:pt x="92" y="58"/>
                  </a:lnTo>
                  <a:lnTo>
                    <a:pt x="42" y="58"/>
                  </a:lnTo>
                  <a:lnTo>
                    <a:pt x="43" y="49"/>
                  </a:lnTo>
                  <a:lnTo>
                    <a:pt x="46" y="42"/>
                  </a:lnTo>
                  <a:lnTo>
                    <a:pt x="51" y="37"/>
                  </a:lnTo>
                  <a:lnTo>
                    <a:pt x="55" y="1"/>
                  </a:lnTo>
                  <a:lnTo>
                    <a:pt x="36" y="8"/>
                  </a:lnTo>
                  <a:lnTo>
                    <a:pt x="20" y="20"/>
                  </a:lnTo>
                  <a:lnTo>
                    <a:pt x="10" y="33"/>
                  </a:lnTo>
                  <a:lnTo>
                    <a:pt x="3" y="52"/>
                  </a:lnTo>
                  <a:lnTo>
                    <a:pt x="0" y="7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66"/>
            <p:cNvSpPr>
              <a:spLocks/>
            </p:cNvSpPr>
            <p:nvPr/>
          </p:nvSpPr>
          <p:spPr bwMode="auto">
            <a:xfrm>
              <a:off x="7660" y="8250"/>
              <a:ext cx="140" cy="192"/>
            </a:xfrm>
            <a:custGeom>
              <a:avLst/>
              <a:gdLst>
                <a:gd name="T0" fmla="+- 0 7728 7660"/>
                <a:gd name="T1" fmla="*/ T0 w 140"/>
                <a:gd name="T2" fmla="+- 0 8250 8250"/>
                <a:gd name="T3" fmla="*/ 8250 h 192"/>
                <a:gd name="T4" fmla="+- 0 7660 7660"/>
                <a:gd name="T5" fmla="*/ T4 w 140"/>
                <a:gd name="T6" fmla="+- 0 8250 8250"/>
                <a:gd name="T7" fmla="*/ 8250 h 192"/>
                <a:gd name="T8" fmla="+- 0 7703 7660"/>
                <a:gd name="T9" fmla="*/ T8 w 140"/>
                <a:gd name="T10" fmla="+- 0 8283 8250"/>
                <a:gd name="T11" fmla="*/ 8283 h 192"/>
                <a:gd name="T12" fmla="+- 0 7720 7660"/>
                <a:gd name="T13" fmla="*/ T12 w 140"/>
                <a:gd name="T14" fmla="+- 0 8283 8250"/>
                <a:gd name="T15" fmla="*/ 8283 h 192"/>
                <a:gd name="T16" fmla="+- 0 7728 7660"/>
                <a:gd name="T17" fmla="*/ T16 w 140"/>
                <a:gd name="T18" fmla="+- 0 8284 8250"/>
                <a:gd name="T19" fmla="*/ 8284 h 192"/>
                <a:gd name="T20" fmla="+- 0 7755 7660"/>
                <a:gd name="T21" fmla="*/ T20 w 140"/>
                <a:gd name="T22" fmla="+- 0 8253 8250"/>
                <a:gd name="T23" fmla="*/ 8253 h 192"/>
                <a:gd name="T24" fmla="+- 0 7728 7660"/>
                <a:gd name="T25" fmla="*/ T24 w 140"/>
                <a:gd name="T26" fmla="+- 0 8250 8250"/>
                <a:gd name="T27" fmla="*/ 8250 h 192"/>
              </a:gdLst>
              <a:ahLst/>
              <a:cxnLst>
                <a:cxn ang="0">
                  <a:pos x="T1" y="T3"/>
                </a:cxn>
                <a:cxn ang="0">
                  <a:pos x="T5" y="T7"/>
                </a:cxn>
                <a:cxn ang="0">
                  <a:pos x="T9" y="T11"/>
                </a:cxn>
                <a:cxn ang="0">
                  <a:pos x="T13" y="T15"/>
                </a:cxn>
                <a:cxn ang="0">
                  <a:pos x="T17" y="T19"/>
                </a:cxn>
                <a:cxn ang="0">
                  <a:pos x="T21" y="T23"/>
                </a:cxn>
                <a:cxn ang="0">
                  <a:pos x="T25" y="T27"/>
                </a:cxn>
              </a:cxnLst>
              <a:rect l="0" t="0" r="r" b="b"/>
              <a:pathLst>
                <a:path w="140" h="192">
                  <a:moveTo>
                    <a:pt x="68" y="0"/>
                  </a:moveTo>
                  <a:lnTo>
                    <a:pt x="0" y="0"/>
                  </a:lnTo>
                  <a:lnTo>
                    <a:pt x="43" y="33"/>
                  </a:lnTo>
                  <a:lnTo>
                    <a:pt x="60" y="33"/>
                  </a:lnTo>
                  <a:lnTo>
                    <a:pt x="68" y="34"/>
                  </a:lnTo>
                  <a:lnTo>
                    <a:pt x="95" y="3"/>
                  </a:lnTo>
                  <a:lnTo>
                    <a:pt x="68" y="0"/>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167"/>
            <p:cNvSpPr>
              <a:spLocks/>
            </p:cNvSpPr>
            <p:nvPr/>
          </p:nvSpPr>
          <p:spPr bwMode="auto">
            <a:xfrm>
              <a:off x="7660" y="8250"/>
              <a:ext cx="140" cy="192"/>
            </a:xfrm>
            <a:custGeom>
              <a:avLst/>
              <a:gdLst>
                <a:gd name="T0" fmla="+- 0 7780 7660"/>
                <a:gd name="T1" fmla="*/ T0 w 140"/>
                <a:gd name="T2" fmla="+- 0 8358 8250"/>
                <a:gd name="T3" fmla="*/ 8358 h 192"/>
                <a:gd name="T4" fmla="+- 0 7788 7660"/>
                <a:gd name="T5" fmla="*/ T4 w 140"/>
                <a:gd name="T6" fmla="+- 0 8350 8250"/>
                <a:gd name="T7" fmla="*/ 8350 h 192"/>
                <a:gd name="T8" fmla="+- 0 7797 7660"/>
                <a:gd name="T9" fmla="*/ T8 w 140"/>
                <a:gd name="T10" fmla="+- 0 8332 8250"/>
                <a:gd name="T11" fmla="*/ 8332 h 192"/>
                <a:gd name="T12" fmla="+- 0 7800 7660"/>
                <a:gd name="T13" fmla="*/ T12 w 140"/>
                <a:gd name="T14" fmla="+- 0 8311 8250"/>
                <a:gd name="T15" fmla="*/ 8311 h 192"/>
                <a:gd name="T16" fmla="+- 0 7799 7660"/>
                <a:gd name="T17" fmla="*/ T16 w 140"/>
                <a:gd name="T18" fmla="+- 0 8294 8250"/>
                <a:gd name="T19" fmla="*/ 8294 h 192"/>
                <a:gd name="T20" fmla="+- 0 7791 7660"/>
                <a:gd name="T21" fmla="*/ T20 w 140"/>
                <a:gd name="T22" fmla="+- 0 8275 8250"/>
                <a:gd name="T23" fmla="*/ 8275 h 192"/>
                <a:gd name="T24" fmla="+- 0 7776 7660"/>
                <a:gd name="T25" fmla="*/ T24 w 140"/>
                <a:gd name="T26" fmla="+- 0 8261 8250"/>
                <a:gd name="T27" fmla="*/ 8261 h 192"/>
                <a:gd name="T28" fmla="+- 0 7755 7660"/>
                <a:gd name="T29" fmla="*/ T28 w 140"/>
                <a:gd name="T30" fmla="+- 0 8253 8250"/>
                <a:gd name="T31" fmla="*/ 8253 h 192"/>
                <a:gd name="T32" fmla="+- 0 7728 7660"/>
                <a:gd name="T33" fmla="*/ T32 w 140"/>
                <a:gd name="T34" fmla="+- 0 8284 8250"/>
                <a:gd name="T35" fmla="*/ 8284 h 192"/>
                <a:gd name="T36" fmla="+- 0 7748 7660"/>
                <a:gd name="T37" fmla="*/ T36 w 140"/>
                <a:gd name="T38" fmla="+- 0 8293 8250"/>
                <a:gd name="T39" fmla="*/ 8293 h 192"/>
                <a:gd name="T40" fmla="+- 0 7755 7660"/>
                <a:gd name="T41" fmla="*/ T40 w 140"/>
                <a:gd name="T42" fmla="+- 0 8313 8250"/>
                <a:gd name="T43" fmla="*/ 8313 h 192"/>
                <a:gd name="T44" fmla="+- 0 7754 7660"/>
                <a:gd name="T45" fmla="*/ T44 w 140"/>
                <a:gd name="T46" fmla="+- 0 8320 8250"/>
                <a:gd name="T47" fmla="*/ 8320 h 192"/>
                <a:gd name="T48" fmla="+- 0 7744 7660"/>
                <a:gd name="T49" fmla="*/ T48 w 140"/>
                <a:gd name="T50" fmla="+- 0 8337 8250"/>
                <a:gd name="T51" fmla="*/ 8337 h 192"/>
                <a:gd name="T52" fmla="+- 0 7720 7660"/>
                <a:gd name="T53" fmla="*/ T52 w 140"/>
                <a:gd name="T54" fmla="+- 0 8343 8250"/>
                <a:gd name="T55" fmla="*/ 8343 h 192"/>
                <a:gd name="T56" fmla="+- 0 7703 7660"/>
                <a:gd name="T57" fmla="*/ T56 w 140"/>
                <a:gd name="T58" fmla="+- 0 8343 8250"/>
                <a:gd name="T59" fmla="*/ 8343 h 192"/>
                <a:gd name="T60" fmla="+- 0 7703 7660"/>
                <a:gd name="T61" fmla="*/ T60 w 140"/>
                <a:gd name="T62" fmla="+- 0 8283 8250"/>
                <a:gd name="T63" fmla="*/ 8283 h 192"/>
                <a:gd name="T64" fmla="+- 0 7660 7660"/>
                <a:gd name="T65" fmla="*/ T64 w 140"/>
                <a:gd name="T66" fmla="+- 0 8250 8250"/>
                <a:gd name="T67" fmla="*/ 8250 h 192"/>
                <a:gd name="T68" fmla="+- 0 7660 7660"/>
                <a:gd name="T69" fmla="*/ T68 w 140"/>
                <a:gd name="T70" fmla="+- 0 8442 8250"/>
                <a:gd name="T71" fmla="*/ 8442 h 192"/>
                <a:gd name="T72" fmla="+- 0 7703 7660"/>
                <a:gd name="T73" fmla="*/ T72 w 140"/>
                <a:gd name="T74" fmla="+- 0 8442 8250"/>
                <a:gd name="T75" fmla="*/ 8442 h 192"/>
                <a:gd name="T76" fmla="+- 0 7703 7660"/>
                <a:gd name="T77" fmla="*/ T76 w 140"/>
                <a:gd name="T78" fmla="+- 0 8376 8250"/>
                <a:gd name="T79" fmla="*/ 8376 h 192"/>
                <a:gd name="T80" fmla="+- 0 7724 7660"/>
                <a:gd name="T81" fmla="*/ T80 w 140"/>
                <a:gd name="T82" fmla="+- 0 8376 8250"/>
                <a:gd name="T83" fmla="*/ 8376 h 192"/>
                <a:gd name="T84" fmla="+- 0 7744 7660"/>
                <a:gd name="T85" fmla="*/ T84 w 140"/>
                <a:gd name="T86" fmla="+- 0 8374 8250"/>
                <a:gd name="T87" fmla="*/ 8374 h 192"/>
                <a:gd name="T88" fmla="+- 0 7764 7660"/>
                <a:gd name="T89" fmla="*/ T88 w 140"/>
                <a:gd name="T90" fmla="+- 0 8368 8250"/>
                <a:gd name="T91" fmla="*/ 8368 h 192"/>
                <a:gd name="T92" fmla="+- 0 7780 7660"/>
                <a:gd name="T93" fmla="*/ T92 w 140"/>
                <a:gd name="T94" fmla="+- 0 8358 8250"/>
                <a:gd name="T95" fmla="*/ 8358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140" h="192">
                  <a:moveTo>
                    <a:pt x="120" y="108"/>
                  </a:moveTo>
                  <a:lnTo>
                    <a:pt x="128" y="100"/>
                  </a:lnTo>
                  <a:lnTo>
                    <a:pt x="137" y="82"/>
                  </a:lnTo>
                  <a:lnTo>
                    <a:pt x="140" y="61"/>
                  </a:lnTo>
                  <a:lnTo>
                    <a:pt x="139" y="44"/>
                  </a:lnTo>
                  <a:lnTo>
                    <a:pt x="131" y="25"/>
                  </a:lnTo>
                  <a:lnTo>
                    <a:pt x="116" y="11"/>
                  </a:lnTo>
                  <a:lnTo>
                    <a:pt x="95" y="3"/>
                  </a:lnTo>
                  <a:lnTo>
                    <a:pt x="68" y="34"/>
                  </a:lnTo>
                  <a:lnTo>
                    <a:pt x="88" y="43"/>
                  </a:lnTo>
                  <a:lnTo>
                    <a:pt x="95" y="63"/>
                  </a:lnTo>
                  <a:lnTo>
                    <a:pt x="94" y="70"/>
                  </a:lnTo>
                  <a:lnTo>
                    <a:pt x="84" y="87"/>
                  </a:lnTo>
                  <a:lnTo>
                    <a:pt x="60" y="93"/>
                  </a:lnTo>
                  <a:lnTo>
                    <a:pt x="43" y="93"/>
                  </a:lnTo>
                  <a:lnTo>
                    <a:pt x="43" y="33"/>
                  </a:lnTo>
                  <a:lnTo>
                    <a:pt x="0" y="0"/>
                  </a:lnTo>
                  <a:lnTo>
                    <a:pt x="0" y="192"/>
                  </a:lnTo>
                  <a:lnTo>
                    <a:pt x="43" y="192"/>
                  </a:lnTo>
                  <a:lnTo>
                    <a:pt x="43" y="126"/>
                  </a:lnTo>
                  <a:lnTo>
                    <a:pt x="64" y="126"/>
                  </a:lnTo>
                  <a:lnTo>
                    <a:pt x="84" y="124"/>
                  </a:lnTo>
                  <a:lnTo>
                    <a:pt x="104" y="118"/>
                  </a:lnTo>
                  <a:lnTo>
                    <a:pt x="120" y="10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168"/>
            <p:cNvSpPr>
              <a:spLocks/>
            </p:cNvSpPr>
            <p:nvPr/>
          </p:nvSpPr>
          <p:spPr bwMode="auto">
            <a:xfrm>
              <a:off x="7824" y="8303"/>
              <a:ext cx="89" cy="139"/>
            </a:xfrm>
            <a:custGeom>
              <a:avLst/>
              <a:gdLst>
                <a:gd name="T0" fmla="+- 0 7879 7824"/>
                <a:gd name="T1" fmla="*/ T0 w 89"/>
                <a:gd name="T2" fmla="+- 0 8311 8303"/>
                <a:gd name="T3" fmla="*/ 8311 h 139"/>
                <a:gd name="T4" fmla="+- 0 7867 7824"/>
                <a:gd name="T5" fmla="*/ T4 w 89"/>
                <a:gd name="T6" fmla="+- 0 8330 8303"/>
                <a:gd name="T7" fmla="*/ 8330 h 139"/>
                <a:gd name="T8" fmla="+- 0 7866 7824"/>
                <a:gd name="T9" fmla="*/ T8 w 89"/>
                <a:gd name="T10" fmla="+- 0 8330 8303"/>
                <a:gd name="T11" fmla="*/ 8330 h 139"/>
                <a:gd name="T12" fmla="+- 0 7866 7824"/>
                <a:gd name="T13" fmla="*/ T12 w 89"/>
                <a:gd name="T14" fmla="+- 0 8305 8303"/>
                <a:gd name="T15" fmla="*/ 8305 h 139"/>
                <a:gd name="T16" fmla="+- 0 7824 7824"/>
                <a:gd name="T17" fmla="*/ T16 w 89"/>
                <a:gd name="T18" fmla="+- 0 8305 8303"/>
                <a:gd name="T19" fmla="*/ 8305 h 139"/>
                <a:gd name="T20" fmla="+- 0 7824 7824"/>
                <a:gd name="T21" fmla="*/ T20 w 89"/>
                <a:gd name="T22" fmla="+- 0 8442 8303"/>
                <a:gd name="T23" fmla="*/ 8442 h 139"/>
                <a:gd name="T24" fmla="+- 0 7866 7824"/>
                <a:gd name="T25" fmla="*/ T24 w 89"/>
                <a:gd name="T26" fmla="+- 0 8442 8303"/>
                <a:gd name="T27" fmla="*/ 8442 h 139"/>
                <a:gd name="T28" fmla="+- 0 7866 7824"/>
                <a:gd name="T29" fmla="*/ T28 w 89"/>
                <a:gd name="T30" fmla="+- 0 8365 8303"/>
                <a:gd name="T31" fmla="*/ 8365 h 139"/>
                <a:gd name="T32" fmla="+- 0 7869 7824"/>
                <a:gd name="T33" fmla="*/ T32 w 89"/>
                <a:gd name="T34" fmla="+- 0 8356 8303"/>
                <a:gd name="T35" fmla="*/ 8356 h 139"/>
                <a:gd name="T36" fmla="+- 0 7874 7824"/>
                <a:gd name="T37" fmla="*/ T36 w 89"/>
                <a:gd name="T38" fmla="+- 0 8349 8303"/>
                <a:gd name="T39" fmla="*/ 8349 h 139"/>
                <a:gd name="T40" fmla="+- 0 7879 7824"/>
                <a:gd name="T41" fmla="*/ T40 w 89"/>
                <a:gd name="T42" fmla="+- 0 8342 8303"/>
                <a:gd name="T43" fmla="*/ 8342 h 139"/>
                <a:gd name="T44" fmla="+- 0 7887 7824"/>
                <a:gd name="T45" fmla="*/ T44 w 89"/>
                <a:gd name="T46" fmla="+- 0 8339 8303"/>
                <a:gd name="T47" fmla="*/ 8339 h 139"/>
                <a:gd name="T48" fmla="+- 0 7902 7824"/>
                <a:gd name="T49" fmla="*/ T48 w 89"/>
                <a:gd name="T50" fmla="+- 0 8339 8303"/>
                <a:gd name="T51" fmla="*/ 8339 h 139"/>
                <a:gd name="T52" fmla="+- 0 7908 7824"/>
                <a:gd name="T53" fmla="*/ T52 w 89"/>
                <a:gd name="T54" fmla="+- 0 8340 8303"/>
                <a:gd name="T55" fmla="*/ 8340 h 139"/>
                <a:gd name="T56" fmla="+- 0 7913 7824"/>
                <a:gd name="T57" fmla="*/ T56 w 89"/>
                <a:gd name="T58" fmla="+- 0 8343 8303"/>
                <a:gd name="T59" fmla="*/ 8343 h 139"/>
                <a:gd name="T60" fmla="+- 0 7913 7824"/>
                <a:gd name="T61" fmla="*/ T60 w 89"/>
                <a:gd name="T62" fmla="+- 0 8304 8303"/>
                <a:gd name="T63" fmla="*/ 8304 h 139"/>
                <a:gd name="T64" fmla="+- 0 7907 7824"/>
                <a:gd name="T65" fmla="*/ T64 w 89"/>
                <a:gd name="T66" fmla="+- 0 8303 8303"/>
                <a:gd name="T67" fmla="*/ 8303 h 139"/>
                <a:gd name="T68" fmla="+- 0 7903 7824"/>
                <a:gd name="T69" fmla="*/ T68 w 89"/>
                <a:gd name="T70" fmla="+- 0 8303 8303"/>
                <a:gd name="T71" fmla="*/ 8303 h 139"/>
                <a:gd name="T72" fmla="+- 0 7897 7824"/>
                <a:gd name="T73" fmla="*/ T72 w 89"/>
                <a:gd name="T74" fmla="+- 0 8303 8303"/>
                <a:gd name="T75" fmla="*/ 8303 h 139"/>
                <a:gd name="T76" fmla="+- 0 7879 7824"/>
                <a:gd name="T77" fmla="*/ T76 w 89"/>
                <a:gd name="T78" fmla="+- 0 8311 8303"/>
                <a:gd name="T79" fmla="*/ 8311 h 1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89" h="139">
                  <a:moveTo>
                    <a:pt x="55" y="8"/>
                  </a:moveTo>
                  <a:lnTo>
                    <a:pt x="43" y="27"/>
                  </a:lnTo>
                  <a:lnTo>
                    <a:pt x="42" y="27"/>
                  </a:lnTo>
                  <a:lnTo>
                    <a:pt x="42" y="2"/>
                  </a:lnTo>
                  <a:lnTo>
                    <a:pt x="0" y="2"/>
                  </a:lnTo>
                  <a:lnTo>
                    <a:pt x="0" y="139"/>
                  </a:lnTo>
                  <a:lnTo>
                    <a:pt x="42" y="139"/>
                  </a:lnTo>
                  <a:lnTo>
                    <a:pt x="42" y="62"/>
                  </a:lnTo>
                  <a:lnTo>
                    <a:pt x="45" y="53"/>
                  </a:lnTo>
                  <a:lnTo>
                    <a:pt x="50" y="46"/>
                  </a:lnTo>
                  <a:lnTo>
                    <a:pt x="55" y="39"/>
                  </a:lnTo>
                  <a:lnTo>
                    <a:pt x="63" y="36"/>
                  </a:lnTo>
                  <a:lnTo>
                    <a:pt x="78" y="36"/>
                  </a:lnTo>
                  <a:lnTo>
                    <a:pt x="84" y="37"/>
                  </a:lnTo>
                  <a:lnTo>
                    <a:pt x="89" y="40"/>
                  </a:lnTo>
                  <a:lnTo>
                    <a:pt x="89" y="1"/>
                  </a:lnTo>
                  <a:lnTo>
                    <a:pt x="83" y="0"/>
                  </a:lnTo>
                  <a:lnTo>
                    <a:pt x="79" y="0"/>
                  </a:lnTo>
                  <a:lnTo>
                    <a:pt x="73" y="0"/>
                  </a:lnTo>
                  <a:lnTo>
                    <a:pt x="55" y="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69"/>
            <p:cNvSpPr>
              <a:spLocks/>
            </p:cNvSpPr>
            <p:nvPr/>
          </p:nvSpPr>
          <p:spPr bwMode="auto">
            <a:xfrm>
              <a:off x="7921" y="8302"/>
              <a:ext cx="68" cy="143"/>
            </a:xfrm>
            <a:custGeom>
              <a:avLst/>
              <a:gdLst>
                <a:gd name="T0" fmla="+- 0 7977 7921"/>
                <a:gd name="T1" fmla="*/ T0 w 68"/>
                <a:gd name="T2" fmla="+- 0 8333 8302"/>
                <a:gd name="T3" fmla="*/ 8333 h 143"/>
                <a:gd name="T4" fmla="+- 0 7983 7921"/>
                <a:gd name="T5" fmla="*/ T4 w 68"/>
                <a:gd name="T6" fmla="+- 0 8330 8302"/>
                <a:gd name="T7" fmla="*/ 8330 h 143"/>
                <a:gd name="T8" fmla="+- 0 7990 7921"/>
                <a:gd name="T9" fmla="*/ T8 w 68"/>
                <a:gd name="T10" fmla="+- 0 8302 8302"/>
                <a:gd name="T11" fmla="*/ 8302 h 143"/>
                <a:gd name="T12" fmla="+- 0 7976 7921"/>
                <a:gd name="T13" fmla="*/ T12 w 68"/>
                <a:gd name="T14" fmla="+- 0 8303 8302"/>
                <a:gd name="T15" fmla="*/ 8303 h 143"/>
                <a:gd name="T16" fmla="+- 0 7972 7921"/>
                <a:gd name="T17" fmla="*/ T16 w 68"/>
                <a:gd name="T18" fmla="+- 0 8338 8302"/>
                <a:gd name="T19" fmla="*/ 8338 h 143"/>
                <a:gd name="T20" fmla="+- 0 7977 7921"/>
                <a:gd name="T21" fmla="*/ T20 w 68"/>
                <a:gd name="T22" fmla="+- 0 8333 8302"/>
                <a:gd name="T23" fmla="*/ 8333 h 143"/>
              </a:gdLst>
              <a:ahLst/>
              <a:cxnLst>
                <a:cxn ang="0">
                  <a:pos x="T1" y="T3"/>
                </a:cxn>
                <a:cxn ang="0">
                  <a:pos x="T5" y="T7"/>
                </a:cxn>
                <a:cxn ang="0">
                  <a:pos x="T9" y="T11"/>
                </a:cxn>
                <a:cxn ang="0">
                  <a:pos x="T13" y="T15"/>
                </a:cxn>
                <a:cxn ang="0">
                  <a:pos x="T17" y="T19"/>
                </a:cxn>
                <a:cxn ang="0">
                  <a:pos x="T21" y="T23"/>
                </a:cxn>
              </a:cxnLst>
              <a:rect l="0" t="0" r="r" b="b"/>
              <a:pathLst>
                <a:path w="68" h="143">
                  <a:moveTo>
                    <a:pt x="56" y="31"/>
                  </a:moveTo>
                  <a:lnTo>
                    <a:pt x="62" y="28"/>
                  </a:lnTo>
                  <a:lnTo>
                    <a:pt x="69" y="0"/>
                  </a:lnTo>
                  <a:lnTo>
                    <a:pt x="55" y="1"/>
                  </a:lnTo>
                  <a:lnTo>
                    <a:pt x="51" y="36"/>
                  </a:lnTo>
                  <a:lnTo>
                    <a:pt x="56"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70"/>
            <p:cNvSpPr>
              <a:spLocks/>
            </p:cNvSpPr>
            <p:nvPr/>
          </p:nvSpPr>
          <p:spPr bwMode="auto">
            <a:xfrm>
              <a:off x="7921" y="8302"/>
              <a:ext cx="68" cy="143"/>
            </a:xfrm>
            <a:custGeom>
              <a:avLst/>
              <a:gdLst>
                <a:gd name="T0" fmla="+- 0 7921 7921"/>
                <a:gd name="T1" fmla="*/ T0 w 68"/>
                <a:gd name="T2" fmla="+- 0 8375 8302"/>
                <a:gd name="T3" fmla="*/ 8375 h 143"/>
                <a:gd name="T4" fmla="+- 0 7923 7921"/>
                <a:gd name="T5" fmla="*/ T4 w 68"/>
                <a:gd name="T6" fmla="+- 0 8392 8302"/>
                <a:gd name="T7" fmla="*/ 8392 h 143"/>
                <a:gd name="T8" fmla="+- 0 7929 7921"/>
                <a:gd name="T9" fmla="*/ T8 w 68"/>
                <a:gd name="T10" fmla="+- 0 8411 8302"/>
                <a:gd name="T11" fmla="*/ 8411 h 143"/>
                <a:gd name="T12" fmla="+- 0 7940 7921"/>
                <a:gd name="T13" fmla="*/ T12 w 68"/>
                <a:gd name="T14" fmla="+- 0 8427 8302"/>
                <a:gd name="T15" fmla="*/ 8427 h 143"/>
                <a:gd name="T16" fmla="+- 0 7950 7921"/>
                <a:gd name="T17" fmla="*/ T16 w 68"/>
                <a:gd name="T18" fmla="+- 0 8435 8302"/>
                <a:gd name="T19" fmla="*/ 8435 h 143"/>
                <a:gd name="T20" fmla="+- 0 7969 7921"/>
                <a:gd name="T21" fmla="*/ T20 w 68"/>
                <a:gd name="T22" fmla="+- 0 8443 8302"/>
                <a:gd name="T23" fmla="*/ 8443 h 143"/>
                <a:gd name="T24" fmla="+- 0 7991 7921"/>
                <a:gd name="T25" fmla="*/ T24 w 68"/>
                <a:gd name="T26" fmla="+- 0 8445 8302"/>
                <a:gd name="T27" fmla="*/ 8445 h 143"/>
                <a:gd name="T28" fmla="+- 0 8003 7921"/>
                <a:gd name="T29" fmla="*/ T28 w 68"/>
                <a:gd name="T30" fmla="+- 0 8445 8302"/>
                <a:gd name="T31" fmla="*/ 8445 h 143"/>
                <a:gd name="T32" fmla="+- 0 8024 7921"/>
                <a:gd name="T33" fmla="*/ T32 w 68"/>
                <a:gd name="T34" fmla="+- 0 8441 8302"/>
                <a:gd name="T35" fmla="*/ 8441 h 143"/>
                <a:gd name="T36" fmla="+- 0 8040 7921"/>
                <a:gd name="T37" fmla="*/ T36 w 68"/>
                <a:gd name="T38" fmla="+- 0 8435 8302"/>
                <a:gd name="T39" fmla="*/ 8435 h 143"/>
                <a:gd name="T40" fmla="+- 0 8040 7921"/>
                <a:gd name="T41" fmla="*/ T40 w 68"/>
                <a:gd name="T42" fmla="+- 0 8404 8302"/>
                <a:gd name="T43" fmla="*/ 8404 h 143"/>
                <a:gd name="T44" fmla="+- 0 8039 7921"/>
                <a:gd name="T45" fmla="*/ T44 w 68"/>
                <a:gd name="T46" fmla="+- 0 8405 8302"/>
                <a:gd name="T47" fmla="*/ 8405 h 143"/>
                <a:gd name="T48" fmla="+- 0 8021 7921"/>
                <a:gd name="T49" fmla="*/ T48 w 68"/>
                <a:gd name="T50" fmla="+- 0 8413 8302"/>
                <a:gd name="T51" fmla="*/ 8413 h 143"/>
                <a:gd name="T52" fmla="+- 0 8001 7921"/>
                <a:gd name="T53" fmla="*/ T52 w 68"/>
                <a:gd name="T54" fmla="+- 0 8415 8302"/>
                <a:gd name="T55" fmla="*/ 8415 h 143"/>
                <a:gd name="T56" fmla="+- 0 7990 7921"/>
                <a:gd name="T57" fmla="*/ T56 w 68"/>
                <a:gd name="T58" fmla="+- 0 8414 8302"/>
                <a:gd name="T59" fmla="*/ 8414 h 143"/>
                <a:gd name="T60" fmla="+- 0 7971 7921"/>
                <a:gd name="T61" fmla="*/ T60 w 68"/>
                <a:gd name="T62" fmla="+- 0 8405 8302"/>
                <a:gd name="T63" fmla="*/ 8405 h 143"/>
                <a:gd name="T64" fmla="+- 0 7963 7921"/>
                <a:gd name="T65" fmla="*/ T64 w 68"/>
                <a:gd name="T66" fmla="+- 0 8385 8302"/>
                <a:gd name="T67" fmla="*/ 8385 h 143"/>
                <a:gd name="T68" fmla="+- 0 8052 7921"/>
                <a:gd name="T69" fmla="*/ T68 w 68"/>
                <a:gd name="T70" fmla="+- 0 8385 8302"/>
                <a:gd name="T71" fmla="*/ 8385 h 143"/>
                <a:gd name="T72" fmla="+- 0 8052 7921"/>
                <a:gd name="T73" fmla="*/ T72 w 68"/>
                <a:gd name="T74" fmla="+- 0 8368 8302"/>
                <a:gd name="T75" fmla="*/ 8368 h 143"/>
                <a:gd name="T76" fmla="+- 0 8052 7921"/>
                <a:gd name="T77" fmla="*/ T76 w 68"/>
                <a:gd name="T78" fmla="+- 0 8355 8302"/>
                <a:gd name="T79" fmla="*/ 8355 h 143"/>
                <a:gd name="T80" fmla="+- 0 8046 7921"/>
                <a:gd name="T81" fmla="*/ T80 w 68"/>
                <a:gd name="T82" fmla="+- 0 8335 8302"/>
                <a:gd name="T83" fmla="*/ 8335 h 143"/>
                <a:gd name="T84" fmla="+- 0 8036 7921"/>
                <a:gd name="T85" fmla="*/ T84 w 68"/>
                <a:gd name="T86" fmla="+- 0 8319 8302"/>
                <a:gd name="T87" fmla="*/ 8319 h 143"/>
                <a:gd name="T88" fmla="+- 0 8029 7921"/>
                <a:gd name="T89" fmla="*/ T88 w 68"/>
                <a:gd name="T90" fmla="+- 0 8313 8302"/>
                <a:gd name="T91" fmla="*/ 8313 h 143"/>
                <a:gd name="T92" fmla="+- 0 8012 7921"/>
                <a:gd name="T93" fmla="*/ T92 w 68"/>
                <a:gd name="T94" fmla="+- 0 8305 8302"/>
                <a:gd name="T95" fmla="*/ 8305 h 143"/>
                <a:gd name="T96" fmla="+- 0 7990 7921"/>
                <a:gd name="T97" fmla="*/ T96 w 68"/>
                <a:gd name="T98" fmla="+- 0 8302 8302"/>
                <a:gd name="T99" fmla="*/ 8302 h 143"/>
                <a:gd name="T100" fmla="+- 0 7983 7921"/>
                <a:gd name="T101" fmla="*/ T100 w 68"/>
                <a:gd name="T102" fmla="+- 0 8330 8302"/>
                <a:gd name="T103" fmla="*/ 8330 h 143"/>
                <a:gd name="T104" fmla="+- 0 8005 7921"/>
                <a:gd name="T105" fmla="*/ T104 w 68"/>
                <a:gd name="T106" fmla="+- 0 8330 8302"/>
                <a:gd name="T107" fmla="*/ 8330 h 143"/>
                <a:gd name="T108" fmla="+- 0 8013 7921"/>
                <a:gd name="T109" fmla="*/ T108 w 68"/>
                <a:gd name="T110" fmla="+- 0 8340 8302"/>
                <a:gd name="T111" fmla="*/ 8340 h 143"/>
                <a:gd name="T112" fmla="+- 0 8013 7921"/>
                <a:gd name="T113" fmla="*/ T112 w 68"/>
                <a:gd name="T114" fmla="+- 0 8359 8302"/>
                <a:gd name="T115" fmla="*/ 8359 h 143"/>
                <a:gd name="T116" fmla="+- 0 7963 7921"/>
                <a:gd name="T117" fmla="*/ T116 w 68"/>
                <a:gd name="T118" fmla="+- 0 8359 8302"/>
                <a:gd name="T119" fmla="*/ 8359 h 143"/>
                <a:gd name="T120" fmla="+- 0 7964 7921"/>
                <a:gd name="T121" fmla="*/ T120 w 68"/>
                <a:gd name="T122" fmla="+- 0 8351 8302"/>
                <a:gd name="T123" fmla="*/ 8351 h 143"/>
                <a:gd name="T124" fmla="+- 0 7967 7921"/>
                <a:gd name="T125" fmla="*/ T124 w 68"/>
                <a:gd name="T126" fmla="+- 0 8344 8302"/>
                <a:gd name="T127" fmla="*/ 8344 h 143"/>
                <a:gd name="T128" fmla="+- 0 7972 7921"/>
                <a:gd name="T129" fmla="*/ T128 w 68"/>
                <a:gd name="T130" fmla="+- 0 8338 8302"/>
                <a:gd name="T131" fmla="*/ 8338 h 143"/>
                <a:gd name="T132" fmla="+- 0 7976 7921"/>
                <a:gd name="T133" fmla="*/ T132 w 68"/>
                <a:gd name="T134" fmla="+- 0 8303 8302"/>
                <a:gd name="T135" fmla="*/ 8303 h 143"/>
                <a:gd name="T136" fmla="+- 0 7957 7921"/>
                <a:gd name="T137" fmla="*/ T136 w 68"/>
                <a:gd name="T138" fmla="+- 0 8309 8302"/>
                <a:gd name="T139" fmla="*/ 8309 h 143"/>
                <a:gd name="T140" fmla="+- 0 7941 7921"/>
                <a:gd name="T141" fmla="*/ T140 w 68"/>
                <a:gd name="T142" fmla="+- 0 8322 8302"/>
                <a:gd name="T143" fmla="*/ 8322 h 143"/>
                <a:gd name="T144" fmla="+- 0 7931 7921"/>
                <a:gd name="T145" fmla="*/ T144 w 68"/>
                <a:gd name="T146" fmla="+- 0 8335 8302"/>
                <a:gd name="T147" fmla="*/ 8335 h 143"/>
                <a:gd name="T148" fmla="+- 0 7924 7921"/>
                <a:gd name="T149" fmla="*/ T148 w 68"/>
                <a:gd name="T150" fmla="+- 0 8354 8302"/>
                <a:gd name="T151" fmla="*/ 8354 h 143"/>
                <a:gd name="T152" fmla="+- 0 7921 7921"/>
                <a:gd name="T153" fmla="*/ T152 w 68"/>
                <a:gd name="T154" fmla="+- 0 8375 8302"/>
                <a:gd name="T155" fmla="*/ 8375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3"/>
                  </a:moveTo>
                  <a:lnTo>
                    <a:pt x="2" y="90"/>
                  </a:lnTo>
                  <a:lnTo>
                    <a:pt x="8" y="109"/>
                  </a:lnTo>
                  <a:lnTo>
                    <a:pt x="19" y="125"/>
                  </a:lnTo>
                  <a:lnTo>
                    <a:pt x="29" y="133"/>
                  </a:lnTo>
                  <a:lnTo>
                    <a:pt x="48" y="141"/>
                  </a:lnTo>
                  <a:lnTo>
                    <a:pt x="70" y="143"/>
                  </a:lnTo>
                  <a:lnTo>
                    <a:pt x="82" y="143"/>
                  </a:lnTo>
                  <a:lnTo>
                    <a:pt x="103" y="139"/>
                  </a:lnTo>
                  <a:lnTo>
                    <a:pt x="119" y="133"/>
                  </a:lnTo>
                  <a:lnTo>
                    <a:pt x="119" y="102"/>
                  </a:lnTo>
                  <a:lnTo>
                    <a:pt x="118" y="103"/>
                  </a:lnTo>
                  <a:lnTo>
                    <a:pt x="100" y="111"/>
                  </a:lnTo>
                  <a:lnTo>
                    <a:pt x="80" y="113"/>
                  </a:lnTo>
                  <a:lnTo>
                    <a:pt x="69" y="112"/>
                  </a:lnTo>
                  <a:lnTo>
                    <a:pt x="50" y="103"/>
                  </a:lnTo>
                  <a:lnTo>
                    <a:pt x="42" y="83"/>
                  </a:lnTo>
                  <a:lnTo>
                    <a:pt x="131" y="83"/>
                  </a:lnTo>
                  <a:lnTo>
                    <a:pt x="131" y="66"/>
                  </a:lnTo>
                  <a:lnTo>
                    <a:pt x="131" y="53"/>
                  </a:lnTo>
                  <a:lnTo>
                    <a:pt x="125" y="33"/>
                  </a:lnTo>
                  <a:lnTo>
                    <a:pt x="115" y="17"/>
                  </a:lnTo>
                  <a:lnTo>
                    <a:pt x="108" y="11"/>
                  </a:lnTo>
                  <a:lnTo>
                    <a:pt x="91" y="3"/>
                  </a:lnTo>
                  <a:lnTo>
                    <a:pt x="69" y="0"/>
                  </a:lnTo>
                  <a:lnTo>
                    <a:pt x="62" y="28"/>
                  </a:lnTo>
                  <a:lnTo>
                    <a:pt x="84" y="28"/>
                  </a:lnTo>
                  <a:lnTo>
                    <a:pt x="92" y="38"/>
                  </a:lnTo>
                  <a:lnTo>
                    <a:pt x="92" y="57"/>
                  </a:lnTo>
                  <a:lnTo>
                    <a:pt x="42" y="57"/>
                  </a:lnTo>
                  <a:lnTo>
                    <a:pt x="43" y="49"/>
                  </a:lnTo>
                  <a:lnTo>
                    <a:pt x="46" y="42"/>
                  </a:lnTo>
                  <a:lnTo>
                    <a:pt x="51" y="36"/>
                  </a:lnTo>
                  <a:lnTo>
                    <a:pt x="55" y="1"/>
                  </a:lnTo>
                  <a:lnTo>
                    <a:pt x="36" y="7"/>
                  </a:lnTo>
                  <a:lnTo>
                    <a:pt x="20" y="20"/>
                  </a:lnTo>
                  <a:lnTo>
                    <a:pt x="10" y="33"/>
                  </a:lnTo>
                  <a:lnTo>
                    <a:pt x="3" y="52"/>
                  </a:lnTo>
                  <a:lnTo>
                    <a:pt x="0" y="7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71"/>
            <p:cNvSpPr>
              <a:spLocks/>
            </p:cNvSpPr>
            <p:nvPr/>
          </p:nvSpPr>
          <p:spPr bwMode="auto">
            <a:xfrm>
              <a:off x="8069" y="8302"/>
              <a:ext cx="142" cy="204"/>
            </a:xfrm>
            <a:custGeom>
              <a:avLst/>
              <a:gdLst>
                <a:gd name="T0" fmla="+- 0 8126 8069"/>
                <a:gd name="T1" fmla="*/ T0 w 142"/>
                <a:gd name="T2" fmla="+- 0 8506 8302"/>
                <a:gd name="T3" fmla="*/ 8506 h 204"/>
                <a:gd name="T4" fmla="+- 0 8134 8069"/>
                <a:gd name="T5" fmla="*/ T4 w 142"/>
                <a:gd name="T6" fmla="+- 0 8506 8302"/>
                <a:gd name="T7" fmla="*/ 8506 h 204"/>
                <a:gd name="T8" fmla="+- 0 8156 8069"/>
                <a:gd name="T9" fmla="*/ T8 w 142"/>
                <a:gd name="T10" fmla="+- 0 8503 8302"/>
                <a:gd name="T11" fmla="*/ 8503 h 204"/>
                <a:gd name="T12" fmla="+- 0 8175 8069"/>
                <a:gd name="T13" fmla="*/ T12 w 142"/>
                <a:gd name="T14" fmla="+- 0 8496 8302"/>
                <a:gd name="T15" fmla="*/ 8496 h 204"/>
                <a:gd name="T16" fmla="+- 0 8190 8069"/>
                <a:gd name="T17" fmla="*/ T16 w 142"/>
                <a:gd name="T18" fmla="+- 0 8485 8302"/>
                <a:gd name="T19" fmla="*/ 8485 h 204"/>
                <a:gd name="T20" fmla="+- 0 8203 8069"/>
                <a:gd name="T21" fmla="*/ T20 w 142"/>
                <a:gd name="T22" fmla="+- 0 8468 8302"/>
                <a:gd name="T23" fmla="*/ 8468 h 204"/>
                <a:gd name="T24" fmla="+- 0 8209 8069"/>
                <a:gd name="T25" fmla="*/ T24 w 142"/>
                <a:gd name="T26" fmla="+- 0 8449 8302"/>
                <a:gd name="T27" fmla="*/ 8449 h 204"/>
                <a:gd name="T28" fmla="+- 0 8212 8069"/>
                <a:gd name="T29" fmla="*/ T28 w 142"/>
                <a:gd name="T30" fmla="+- 0 8426 8302"/>
                <a:gd name="T31" fmla="*/ 8426 h 204"/>
                <a:gd name="T32" fmla="+- 0 8212 8069"/>
                <a:gd name="T33" fmla="*/ T32 w 142"/>
                <a:gd name="T34" fmla="+- 0 8305 8302"/>
                <a:gd name="T35" fmla="*/ 8305 h 204"/>
                <a:gd name="T36" fmla="+- 0 8169 8069"/>
                <a:gd name="T37" fmla="*/ T36 w 142"/>
                <a:gd name="T38" fmla="+- 0 8305 8302"/>
                <a:gd name="T39" fmla="*/ 8305 h 204"/>
                <a:gd name="T40" fmla="+- 0 8169 8069"/>
                <a:gd name="T41" fmla="*/ T40 w 142"/>
                <a:gd name="T42" fmla="+- 0 8321 8302"/>
                <a:gd name="T43" fmla="*/ 8321 h 204"/>
                <a:gd name="T44" fmla="+- 0 8168 8069"/>
                <a:gd name="T45" fmla="*/ T44 w 142"/>
                <a:gd name="T46" fmla="+- 0 8319 8302"/>
                <a:gd name="T47" fmla="*/ 8319 h 204"/>
                <a:gd name="T48" fmla="+- 0 8152 8069"/>
                <a:gd name="T49" fmla="*/ T48 w 142"/>
                <a:gd name="T50" fmla="+- 0 8306 8302"/>
                <a:gd name="T51" fmla="*/ 8306 h 204"/>
                <a:gd name="T52" fmla="+- 0 8142 8069"/>
                <a:gd name="T53" fmla="*/ T52 w 142"/>
                <a:gd name="T54" fmla="+- 0 8334 8302"/>
                <a:gd name="T55" fmla="*/ 8334 h 204"/>
                <a:gd name="T56" fmla="+- 0 8151 8069"/>
                <a:gd name="T57" fmla="*/ T56 w 142"/>
                <a:gd name="T58" fmla="+- 0 8334 8302"/>
                <a:gd name="T59" fmla="*/ 8334 h 204"/>
                <a:gd name="T60" fmla="+- 0 8157 8069"/>
                <a:gd name="T61" fmla="*/ T60 w 142"/>
                <a:gd name="T62" fmla="+- 0 8337 8302"/>
                <a:gd name="T63" fmla="*/ 8337 h 204"/>
                <a:gd name="T64" fmla="+- 0 8162 8069"/>
                <a:gd name="T65" fmla="*/ T64 w 142"/>
                <a:gd name="T66" fmla="+- 0 8343 8302"/>
                <a:gd name="T67" fmla="*/ 8343 h 204"/>
                <a:gd name="T68" fmla="+- 0 8167 8069"/>
                <a:gd name="T69" fmla="*/ T68 w 142"/>
                <a:gd name="T70" fmla="+- 0 8349 8302"/>
                <a:gd name="T71" fmla="*/ 8349 h 204"/>
                <a:gd name="T72" fmla="+- 0 8170 8069"/>
                <a:gd name="T73" fmla="*/ T72 w 142"/>
                <a:gd name="T74" fmla="+- 0 8357 8302"/>
                <a:gd name="T75" fmla="*/ 8357 h 204"/>
                <a:gd name="T76" fmla="+- 0 8170 8069"/>
                <a:gd name="T77" fmla="*/ T76 w 142"/>
                <a:gd name="T78" fmla="+- 0 8387 8302"/>
                <a:gd name="T79" fmla="*/ 8387 h 204"/>
                <a:gd name="T80" fmla="+- 0 8167 8069"/>
                <a:gd name="T81" fmla="*/ T80 w 142"/>
                <a:gd name="T82" fmla="+- 0 8396 8302"/>
                <a:gd name="T83" fmla="*/ 8396 h 204"/>
                <a:gd name="T84" fmla="+- 0 8162 8069"/>
                <a:gd name="T85" fmla="*/ T84 w 142"/>
                <a:gd name="T86" fmla="+- 0 8403 8302"/>
                <a:gd name="T87" fmla="*/ 8403 h 204"/>
                <a:gd name="T88" fmla="+- 0 8156 8069"/>
                <a:gd name="T89" fmla="*/ T88 w 142"/>
                <a:gd name="T90" fmla="+- 0 8409 8302"/>
                <a:gd name="T91" fmla="*/ 8409 h 204"/>
                <a:gd name="T92" fmla="+- 0 8149 8069"/>
                <a:gd name="T93" fmla="*/ T92 w 142"/>
                <a:gd name="T94" fmla="+- 0 8413 8302"/>
                <a:gd name="T95" fmla="*/ 8413 h 204"/>
                <a:gd name="T96" fmla="+- 0 8132 8069"/>
                <a:gd name="T97" fmla="*/ T96 w 142"/>
                <a:gd name="T98" fmla="+- 0 8413 8302"/>
                <a:gd name="T99" fmla="*/ 8413 h 204"/>
                <a:gd name="T100" fmla="+- 0 8125 8069"/>
                <a:gd name="T101" fmla="*/ T100 w 142"/>
                <a:gd name="T102" fmla="+- 0 8409 8302"/>
                <a:gd name="T103" fmla="*/ 8409 h 204"/>
                <a:gd name="T104" fmla="+- 0 8120 8069"/>
                <a:gd name="T105" fmla="*/ T104 w 142"/>
                <a:gd name="T106" fmla="+- 0 8403 8302"/>
                <a:gd name="T107" fmla="*/ 8403 h 204"/>
                <a:gd name="T108" fmla="+- 0 8115 8069"/>
                <a:gd name="T109" fmla="*/ T108 w 142"/>
                <a:gd name="T110" fmla="+- 0 8396 8302"/>
                <a:gd name="T111" fmla="*/ 8396 h 204"/>
                <a:gd name="T112" fmla="+- 0 8112 8069"/>
                <a:gd name="T113" fmla="*/ T112 w 142"/>
                <a:gd name="T114" fmla="+- 0 8387 8302"/>
                <a:gd name="T115" fmla="*/ 8387 h 204"/>
                <a:gd name="T116" fmla="+- 0 8112 8069"/>
                <a:gd name="T117" fmla="*/ T116 w 142"/>
                <a:gd name="T118" fmla="+- 0 8362 8302"/>
                <a:gd name="T119" fmla="*/ 8362 h 204"/>
                <a:gd name="T120" fmla="+- 0 8115 8069"/>
                <a:gd name="T121" fmla="*/ T120 w 142"/>
                <a:gd name="T122" fmla="+- 0 8352 8302"/>
                <a:gd name="T123" fmla="*/ 8352 h 204"/>
                <a:gd name="T124" fmla="+- 0 8121 8069"/>
                <a:gd name="T125" fmla="*/ T124 w 142"/>
                <a:gd name="T126" fmla="+- 0 8302 8302"/>
                <a:gd name="T127" fmla="*/ 8302 h 204"/>
                <a:gd name="T128" fmla="+- 0 8102 8069"/>
                <a:gd name="T129" fmla="*/ T128 w 142"/>
                <a:gd name="T130" fmla="+- 0 8309 8302"/>
                <a:gd name="T131" fmla="*/ 8309 h 204"/>
                <a:gd name="T132" fmla="+- 0 8086 8069"/>
                <a:gd name="T133" fmla="*/ T132 w 142"/>
                <a:gd name="T134" fmla="+- 0 8322 8302"/>
                <a:gd name="T135" fmla="*/ 8322 h 204"/>
                <a:gd name="T136" fmla="+- 0 8078 8069"/>
                <a:gd name="T137" fmla="*/ T136 w 142"/>
                <a:gd name="T138" fmla="+- 0 8336 8302"/>
                <a:gd name="T139" fmla="*/ 8336 h 204"/>
                <a:gd name="T140" fmla="+- 0 8071 8069"/>
                <a:gd name="T141" fmla="*/ T140 w 142"/>
                <a:gd name="T142" fmla="+- 0 8355 8302"/>
                <a:gd name="T143" fmla="*/ 8355 h 204"/>
                <a:gd name="T144" fmla="+- 0 8069 8069"/>
                <a:gd name="T145" fmla="*/ T144 w 142"/>
                <a:gd name="T146" fmla="+- 0 8377 8302"/>
                <a:gd name="T147" fmla="*/ 8377 h 204"/>
                <a:gd name="T148" fmla="+- 0 8070 8069"/>
                <a:gd name="T149" fmla="*/ T148 w 142"/>
                <a:gd name="T150" fmla="+- 0 8391 8302"/>
                <a:gd name="T151" fmla="*/ 8391 h 204"/>
                <a:gd name="T152" fmla="+- 0 8075 8069"/>
                <a:gd name="T153" fmla="*/ T152 w 142"/>
                <a:gd name="T154" fmla="+- 0 8411 8302"/>
                <a:gd name="T155" fmla="*/ 8411 h 204"/>
                <a:gd name="T156" fmla="+- 0 8085 8069"/>
                <a:gd name="T157" fmla="*/ T156 w 142"/>
                <a:gd name="T158" fmla="+- 0 8427 8302"/>
                <a:gd name="T159" fmla="*/ 8427 h 204"/>
                <a:gd name="T160" fmla="+- 0 8089 8069"/>
                <a:gd name="T161" fmla="*/ T160 w 142"/>
                <a:gd name="T162" fmla="+- 0 8431 8302"/>
                <a:gd name="T163" fmla="*/ 8431 h 204"/>
                <a:gd name="T164" fmla="+- 0 8105 8069"/>
                <a:gd name="T165" fmla="*/ T164 w 142"/>
                <a:gd name="T166" fmla="+- 0 8442 8302"/>
                <a:gd name="T167" fmla="*/ 8442 h 204"/>
                <a:gd name="T168" fmla="+- 0 8126 8069"/>
                <a:gd name="T169" fmla="*/ T168 w 142"/>
                <a:gd name="T170" fmla="+- 0 8445 8302"/>
                <a:gd name="T171" fmla="*/ 8445 h 204"/>
                <a:gd name="T172" fmla="+- 0 8136 8069"/>
                <a:gd name="T173" fmla="*/ T172 w 142"/>
                <a:gd name="T174" fmla="+- 0 8444 8302"/>
                <a:gd name="T175" fmla="*/ 8444 h 204"/>
                <a:gd name="T176" fmla="+- 0 8155 8069"/>
                <a:gd name="T177" fmla="*/ T176 w 142"/>
                <a:gd name="T178" fmla="+- 0 8437 8302"/>
                <a:gd name="T179" fmla="*/ 8437 h 204"/>
                <a:gd name="T180" fmla="+- 0 8169 8069"/>
                <a:gd name="T181" fmla="*/ T180 w 142"/>
                <a:gd name="T182" fmla="+- 0 8422 8302"/>
                <a:gd name="T183" fmla="*/ 8422 h 204"/>
                <a:gd name="T184" fmla="+- 0 8169 8069"/>
                <a:gd name="T185" fmla="*/ T184 w 142"/>
                <a:gd name="T186" fmla="+- 0 8422 8302"/>
                <a:gd name="T187" fmla="*/ 8422 h 204"/>
                <a:gd name="T188" fmla="+- 0 8169 8069"/>
                <a:gd name="T189" fmla="*/ T188 w 142"/>
                <a:gd name="T190" fmla="+- 0 8446 8302"/>
                <a:gd name="T191" fmla="*/ 8446 h 204"/>
                <a:gd name="T192" fmla="+- 0 8166 8069"/>
                <a:gd name="T193" fmla="*/ T192 w 142"/>
                <a:gd name="T194" fmla="+- 0 8456 8302"/>
                <a:gd name="T195" fmla="*/ 8456 h 204"/>
                <a:gd name="T196" fmla="+- 0 8158 8069"/>
                <a:gd name="T197" fmla="*/ T196 w 142"/>
                <a:gd name="T198" fmla="+- 0 8464 8302"/>
                <a:gd name="T199" fmla="*/ 8464 h 204"/>
                <a:gd name="T200" fmla="+- 0 8150 8069"/>
                <a:gd name="T201" fmla="*/ T200 w 142"/>
                <a:gd name="T202" fmla="+- 0 8471 8302"/>
                <a:gd name="T203" fmla="*/ 8471 h 204"/>
                <a:gd name="T204" fmla="+- 0 8139 8069"/>
                <a:gd name="T205" fmla="*/ T204 w 142"/>
                <a:gd name="T206" fmla="+- 0 8475 8302"/>
                <a:gd name="T207" fmla="*/ 8475 h 204"/>
                <a:gd name="T208" fmla="+- 0 8120 8069"/>
                <a:gd name="T209" fmla="*/ T208 w 142"/>
                <a:gd name="T210" fmla="+- 0 8475 8302"/>
                <a:gd name="T211" fmla="*/ 8475 h 204"/>
                <a:gd name="T212" fmla="+- 0 8101 8069"/>
                <a:gd name="T213" fmla="*/ T212 w 142"/>
                <a:gd name="T214" fmla="+- 0 8471 8302"/>
                <a:gd name="T215" fmla="*/ 8471 h 204"/>
                <a:gd name="T216" fmla="+- 0 8082 8069"/>
                <a:gd name="T217" fmla="*/ T216 w 142"/>
                <a:gd name="T218" fmla="+- 0 8463 8302"/>
                <a:gd name="T219" fmla="*/ 8463 h 204"/>
                <a:gd name="T220" fmla="+- 0 8082 8069"/>
                <a:gd name="T221" fmla="*/ T220 w 142"/>
                <a:gd name="T222" fmla="+- 0 8498 8302"/>
                <a:gd name="T223" fmla="*/ 8498 h 204"/>
                <a:gd name="T224" fmla="+- 0 8085 8069"/>
                <a:gd name="T225" fmla="*/ T224 w 142"/>
                <a:gd name="T226" fmla="+- 0 8500 8302"/>
                <a:gd name="T227" fmla="*/ 8500 h 204"/>
                <a:gd name="T228" fmla="+- 0 8103 8069"/>
                <a:gd name="T229" fmla="*/ T228 w 142"/>
                <a:gd name="T230" fmla="+- 0 8504 8302"/>
                <a:gd name="T231" fmla="*/ 8504 h 204"/>
                <a:gd name="T232" fmla="+- 0 8126 8069"/>
                <a:gd name="T233" fmla="*/ T232 w 142"/>
                <a:gd name="T234" fmla="+- 0 8506 8302"/>
                <a:gd name="T235" fmla="*/ 8506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142" h="204">
                  <a:moveTo>
                    <a:pt x="57" y="204"/>
                  </a:moveTo>
                  <a:lnTo>
                    <a:pt x="65" y="204"/>
                  </a:lnTo>
                  <a:lnTo>
                    <a:pt x="87" y="201"/>
                  </a:lnTo>
                  <a:lnTo>
                    <a:pt x="106" y="194"/>
                  </a:lnTo>
                  <a:lnTo>
                    <a:pt x="121" y="183"/>
                  </a:lnTo>
                  <a:lnTo>
                    <a:pt x="134" y="166"/>
                  </a:lnTo>
                  <a:lnTo>
                    <a:pt x="140" y="147"/>
                  </a:lnTo>
                  <a:lnTo>
                    <a:pt x="143" y="124"/>
                  </a:lnTo>
                  <a:lnTo>
                    <a:pt x="143" y="3"/>
                  </a:lnTo>
                  <a:lnTo>
                    <a:pt x="100" y="3"/>
                  </a:lnTo>
                  <a:lnTo>
                    <a:pt x="100" y="19"/>
                  </a:lnTo>
                  <a:lnTo>
                    <a:pt x="99" y="17"/>
                  </a:lnTo>
                  <a:lnTo>
                    <a:pt x="83" y="4"/>
                  </a:lnTo>
                  <a:lnTo>
                    <a:pt x="73" y="32"/>
                  </a:lnTo>
                  <a:lnTo>
                    <a:pt x="82" y="32"/>
                  </a:lnTo>
                  <a:lnTo>
                    <a:pt x="88" y="35"/>
                  </a:lnTo>
                  <a:lnTo>
                    <a:pt x="93" y="41"/>
                  </a:lnTo>
                  <a:lnTo>
                    <a:pt x="98" y="47"/>
                  </a:lnTo>
                  <a:lnTo>
                    <a:pt x="101" y="55"/>
                  </a:lnTo>
                  <a:lnTo>
                    <a:pt x="101" y="85"/>
                  </a:lnTo>
                  <a:lnTo>
                    <a:pt x="98" y="94"/>
                  </a:lnTo>
                  <a:lnTo>
                    <a:pt x="93" y="101"/>
                  </a:lnTo>
                  <a:lnTo>
                    <a:pt x="87" y="107"/>
                  </a:lnTo>
                  <a:lnTo>
                    <a:pt x="80" y="111"/>
                  </a:lnTo>
                  <a:lnTo>
                    <a:pt x="63" y="111"/>
                  </a:lnTo>
                  <a:lnTo>
                    <a:pt x="56" y="107"/>
                  </a:lnTo>
                  <a:lnTo>
                    <a:pt x="51" y="101"/>
                  </a:lnTo>
                  <a:lnTo>
                    <a:pt x="46" y="94"/>
                  </a:lnTo>
                  <a:lnTo>
                    <a:pt x="43" y="85"/>
                  </a:lnTo>
                  <a:lnTo>
                    <a:pt x="43" y="60"/>
                  </a:lnTo>
                  <a:lnTo>
                    <a:pt x="46" y="50"/>
                  </a:lnTo>
                  <a:lnTo>
                    <a:pt x="52" y="0"/>
                  </a:lnTo>
                  <a:lnTo>
                    <a:pt x="33" y="7"/>
                  </a:lnTo>
                  <a:lnTo>
                    <a:pt x="17" y="20"/>
                  </a:lnTo>
                  <a:lnTo>
                    <a:pt x="9" y="34"/>
                  </a:lnTo>
                  <a:lnTo>
                    <a:pt x="2" y="53"/>
                  </a:lnTo>
                  <a:lnTo>
                    <a:pt x="0" y="75"/>
                  </a:lnTo>
                  <a:lnTo>
                    <a:pt x="1" y="89"/>
                  </a:lnTo>
                  <a:lnTo>
                    <a:pt x="6" y="109"/>
                  </a:lnTo>
                  <a:lnTo>
                    <a:pt x="16" y="125"/>
                  </a:lnTo>
                  <a:lnTo>
                    <a:pt x="20" y="129"/>
                  </a:lnTo>
                  <a:lnTo>
                    <a:pt x="36" y="140"/>
                  </a:lnTo>
                  <a:lnTo>
                    <a:pt x="57" y="143"/>
                  </a:lnTo>
                  <a:lnTo>
                    <a:pt x="67" y="142"/>
                  </a:lnTo>
                  <a:lnTo>
                    <a:pt x="86" y="135"/>
                  </a:lnTo>
                  <a:lnTo>
                    <a:pt x="100" y="120"/>
                  </a:lnTo>
                  <a:lnTo>
                    <a:pt x="100" y="144"/>
                  </a:lnTo>
                  <a:lnTo>
                    <a:pt x="97" y="154"/>
                  </a:lnTo>
                  <a:lnTo>
                    <a:pt x="89" y="162"/>
                  </a:lnTo>
                  <a:lnTo>
                    <a:pt x="81" y="169"/>
                  </a:lnTo>
                  <a:lnTo>
                    <a:pt x="70" y="173"/>
                  </a:lnTo>
                  <a:lnTo>
                    <a:pt x="51" y="173"/>
                  </a:lnTo>
                  <a:lnTo>
                    <a:pt x="32" y="169"/>
                  </a:lnTo>
                  <a:lnTo>
                    <a:pt x="13" y="161"/>
                  </a:lnTo>
                  <a:lnTo>
                    <a:pt x="13" y="196"/>
                  </a:lnTo>
                  <a:lnTo>
                    <a:pt x="16" y="198"/>
                  </a:lnTo>
                  <a:lnTo>
                    <a:pt x="34" y="202"/>
                  </a:lnTo>
                  <a:lnTo>
                    <a:pt x="57" y="20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72"/>
            <p:cNvSpPr>
              <a:spLocks/>
            </p:cNvSpPr>
            <p:nvPr/>
          </p:nvSpPr>
          <p:spPr bwMode="auto">
            <a:xfrm>
              <a:off x="8069" y="8302"/>
              <a:ext cx="142" cy="204"/>
            </a:xfrm>
            <a:custGeom>
              <a:avLst/>
              <a:gdLst>
                <a:gd name="T0" fmla="+- 0 8115 8069"/>
                <a:gd name="T1" fmla="*/ T0 w 142"/>
                <a:gd name="T2" fmla="+- 0 8352 8302"/>
                <a:gd name="T3" fmla="*/ 8352 h 204"/>
                <a:gd name="T4" fmla="+- 0 8120 8069"/>
                <a:gd name="T5" fmla="*/ T4 w 142"/>
                <a:gd name="T6" fmla="+- 0 8345 8302"/>
                <a:gd name="T7" fmla="*/ 8345 h 204"/>
                <a:gd name="T8" fmla="+- 0 8126 8069"/>
                <a:gd name="T9" fmla="*/ T8 w 142"/>
                <a:gd name="T10" fmla="+- 0 8338 8302"/>
                <a:gd name="T11" fmla="*/ 8338 h 204"/>
                <a:gd name="T12" fmla="+- 0 8133 8069"/>
                <a:gd name="T13" fmla="*/ T12 w 142"/>
                <a:gd name="T14" fmla="+- 0 8334 8302"/>
                <a:gd name="T15" fmla="*/ 8334 h 204"/>
                <a:gd name="T16" fmla="+- 0 8142 8069"/>
                <a:gd name="T17" fmla="*/ T16 w 142"/>
                <a:gd name="T18" fmla="+- 0 8334 8302"/>
                <a:gd name="T19" fmla="*/ 8334 h 204"/>
                <a:gd name="T20" fmla="+- 0 8152 8069"/>
                <a:gd name="T21" fmla="*/ T20 w 142"/>
                <a:gd name="T22" fmla="+- 0 8306 8302"/>
                <a:gd name="T23" fmla="*/ 8306 h 204"/>
                <a:gd name="T24" fmla="+- 0 8131 8069"/>
                <a:gd name="T25" fmla="*/ T24 w 142"/>
                <a:gd name="T26" fmla="+- 0 8302 8302"/>
                <a:gd name="T27" fmla="*/ 8302 h 204"/>
                <a:gd name="T28" fmla="+- 0 8121 8069"/>
                <a:gd name="T29" fmla="*/ T28 w 142"/>
                <a:gd name="T30" fmla="+- 0 8302 8302"/>
                <a:gd name="T31" fmla="*/ 8302 h 204"/>
                <a:gd name="T32" fmla="+- 0 8115 8069"/>
                <a:gd name="T33" fmla="*/ T32 w 142"/>
                <a:gd name="T34" fmla="+- 0 8352 8302"/>
                <a:gd name="T35" fmla="*/ 8352 h 20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2" h="204">
                  <a:moveTo>
                    <a:pt x="46" y="50"/>
                  </a:moveTo>
                  <a:lnTo>
                    <a:pt x="51" y="43"/>
                  </a:lnTo>
                  <a:lnTo>
                    <a:pt x="57" y="36"/>
                  </a:lnTo>
                  <a:lnTo>
                    <a:pt x="64" y="32"/>
                  </a:lnTo>
                  <a:lnTo>
                    <a:pt x="73" y="32"/>
                  </a:lnTo>
                  <a:lnTo>
                    <a:pt x="83" y="4"/>
                  </a:lnTo>
                  <a:lnTo>
                    <a:pt x="62" y="0"/>
                  </a:lnTo>
                  <a:lnTo>
                    <a:pt x="52" y="0"/>
                  </a:lnTo>
                  <a:lnTo>
                    <a:pt x="46" y="50"/>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173"/>
            <p:cNvSpPr>
              <a:spLocks/>
            </p:cNvSpPr>
            <p:nvPr/>
          </p:nvSpPr>
          <p:spPr bwMode="auto">
            <a:xfrm>
              <a:off x="8247" y="8302"/>
              <a:ext cx="132" cy="140"/>
            </a:xfrm>
            <a:custGeom>
              <a:avLst/>
              <a:gdLst>
                <a:gd name="T0" fmla="+- 0 8378 8247"/>
                <a:gd name="T1" fmla="*/ T0 w 132"/>
                <a:gd name="T2" fmla="+- 0 8340 8302"/>
                <a:gd name="T3" fmla="*/ 8340 h 140"/>
                <a:gd name="T4" fmla="+- 0 8370 8247"/>
                <a:gd name="T5" fmla="*/ T4 w 132"/>
                <a:gd name="T6" fmla="+- 0 8319 8302"/>
                <a:gd name="T7" fmla="*/ 8319 h 140"/>
                <a:gd name="T8" fmla="+- 0 8355 8247"/>
                <a:gd name="T9" fmla="*/ T8 w 132"/>
                <a:gd name="T10" fmla="+- 0 8306 8302"/>
                <a:gd name="T11" fmla="*/ 8306 h 140"/>
                <a:gd name="T12" fmla="+- 0 8334 8247"/>
                <a:gd name="T13" fmla="*/ T12 w 132"/>
                <a:gd name="T14" fmla="+- 0 8302 8302"/>
                <a:gd name="T15" fmla="*/ 8302 h 140"/>
                <a:gd name="T16" fmla="+- 0 8322 8247"/>
                <a:gd name="T17" fmla="*/ T16 w 132"/>
                <a:gd name="T18" fmla="+- 0 8303 8302"/>
                <a:gd name="T19" fmla="*/ 8303 h 140"/>
                <a:gd name="T20" fmla="+- 0 8304 8247"/>
                <a:gd name="T21" fmla="*/ T20 w 132"/>
                <a:gd name="T22" fmla="+- 0 8311 8302"/>
                <a:gd name="T23" fmla="*/ 8311 h 140"/>
                <a:gd name="T24" fmla="+- 0 8290 8247"/>
                <a:gd name="T25" fmla="*/ T24 w 132"/>
                <a:gd name="T26" fmla="+- 0 8327 8302"/>
                <a:gd name="T27" fmla="*/ 8327 h 140"/>
                <a:gd name="T28" fmla="+- 0 8289 8247"/>
                <a:gd name="T29" fmla="*/ T28 w 132"/>
                <a:gd name="T30" fmla="+- 0 8327 8302"/>
                <a:gd name="T31" fmla="*/ 8327 h 140"/>
                <a:gd name="T32" fmla="+- 0 8289 8247"/>
                <a:gd name="T33" fmla="*/ T32 w 132"/>
                <a:gd name="T34" fmla="+- 0 8305 8302"/>
                <a:gd name="T35" fmla="*/ 8305 h 140"/>
                <a:gd name="T36" fmla="+- 0 8247 8247"/>
                <a:gd name="T37" fmla="*/ T36 w 132"/>
                <a:gd name="T38" fmla="+- 0 8305 8302"/>
                <a:gd name="T39" fmla="*/ 8305 h 140"/>
                <a:gd name="T40" fmla="+- 0 8247 8247"/>
                <a:gd name="T41" fmla="*/ T40 w 132"/>
                <a:gd name="T42" fmla="+- 0 8442 8302"/>
                <a:gd name="T43" fmla="*/ 8442 h 140"/>
                <a:gd name="T44" fmla="+- 0 8289 8247"/>
                <a:gd name="T45" fmla="*/ T44 w 132"/>
                <a:gd name="T46" fmla="+- 0 8442 8302"/>
                <a:gd name="T47" fmla="*/ 8442 h 140"/>
                <a:gd name="T48" fmla="+- 0 8289 8247"/>
                <a:gd name="T49" fmla="*/ T48 w 132"/>
                <a:gd name="T50" fmla="+- 0 8355 8302"/>
                <a:gd name="T51" fmla="*/ 8355 h 140"/>
                <a:gd name="T52" fmla="+- 0 8291 8247"/>
                <a:gd name="T53" fmla="*/ T52 w 132"/>
                <a:gd name="T54" fmla="+- 0 8348 8302"/>
                <a:gd name="T55" fmla="*/ 8348 h 140"/>
                <a:gd name="T56" fmla="+- 0 8296 8247"/>
                <a:gd name="T57" fmla="*/ T56 w 132"/>
                <a:gd name="T58" fmla="+- 0 8342 8302"/>
                <a:gd name="T59" fmla="*/ 8342 h 140"/>
                <a:gd name="T60" fmla="+- 0 8301 8247"/>
                <a:gd name="T61" fmla="*/ T60 w 132"/>
                <a:gd name="T62" fmla="+- 0 8337 8302"/>
                <a:gd name="T63" fmla="*/ 8337 h 140"/>
                <a:gd name="T64" fmla="+- 0 8307 8247"/>
                <a:gd name="T65" fmla="*/ T64 w 132"/>
                <a:gd name="T66" fmla="+- 0 8334 8302"/>
                <a:gd name="T67" fmla="*/ 8334 h 140"/>
                <a:gd name="T68" fmla="+- 0 8329 8247"/>
                <a:gd name="T69" fmla="*/ T68 w 132"/>
                <a:gd name="T70" fmla="+- 0 8334 8302"/>
                <a:gd name="T71" fmla="*/ 8334 h 140"/>
                <a:gd name="T72" fmla="+- 0 8337 8247"/>
                <a:gd name="T73" fmla="*/ T72 w 132"/>
                <a:gd name="T74" fmla="+- 0 8345 8302"/>
                <a:gd name="T75" fmla="*/ 8345 h 140"/>
                <a:gd name="T76" fmla="+- 0 8337 8247"/>
                <a:gd name="T77" fmla="*/ T76 w 132"/>
                <a:gd name="T78" fmla="+- 0 8442 8302"/>
                <a:gd name="T79" fmla="*/ 8442 h 140"/>
                <a:gd name="T80" fmla="+- 0 8379 8247"/>
                <a:gd name="T81" fmla="*/ T80 w 132"/>
                <a:gd name="T82" fmla="+- 0 8442 8302"/>
                <a:gd name="T83" fmla="*/ 8442 h 140"/>
                <a:gd name="T84" fmla="+- 0 8379 8247"/>
                <a:gd name="T85" fmla="*/ T84 w 132"/>
                <a:gd name="T86" fmla="+- 0 8358 8302"/>
                <a:gd name="T87" fmla="*/ 8358 h 140"/>
                <a:gd name="T88" fmla="+- 0 8378 8247"/>
                <a:gd name="T89" fmla="*/ T88 w 132"/>
                <a:gd name="T90" fmla="+- 0 8340 8302"/>
                <a:gd name="T91" fmla="*/ 8340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131" y="38"/>
                  </a:moveTo>
                  <a:lnTo>
                    <a:pt x="123" y="17"/>
                  </a:lnTo>
                  <a:lnTo>
                    <a:pt x="108" y="4"/>
                  </a:lnTo>
                  <a:lnTo>
                    <a:pt x="87" y="0"/>
                  </a:lnTo>
                  <a:lnTo>
                    <a:pt x="75" y="1"/>
                  </a:lnTo>
                  <a:lnTo>
                    <a:pt x="57" y="9"/>
                  </a:lnTo>
                  <a:lnTo>
                    <a:pt x="43" y="25"/>
                  </a:lnTo>
                  <a:lnTo>
                    <a:pt x="42" y="25"/>
                  </a:lnTo>
                  <a:lnTo>
                    <a:pt x="42" y="3"/>
                  </a:lnTo>
                  <a:lnTo>
                    <a:pt x="0" y="3"/>
                  </a:lnTo>
                  <a:lnTo>
                    <a:pt x="0" y="140"/>
                  </a:lnTo>
                  <a:lnTo>
                    <a:pt x="42" y="140"/>
                  </a:lnTo>
                  <a:lnTo>
                    <a:pt x="42" y="53"/>
                  </a:lnTo>
                  <a:lnTo>
                    <a:pt x="44" y="46"/>
                  </a:lnTo>
                  <a:lnTo>
                    <a:pt x="49" y="40"/>
                  </a:lnTo>
                  <a:lnTo>
                    <a:pt x="54" y="35"/>
                  </a:lnTo>
                  <a:lnTo>
                    <a:pt x="60" y="32"/>
                  </a:lnTo>
                  <a:lnTo>
                    <a:pt x="82" y="32"/>
                  </a:lnTo>
                  <a:lnTo>
                    <a:pt x="90" y="43"/>
                  </a:lnTo>
                  <a:lnTo>
                    <a:pt x="90" y="140"/>
                  </a:lnTo>
                  <a:lnTo>
                    <a:pt x="132" y="140"/>
                  </a:lnTo>
                  <a:lnTo>
                    <a:pt x="132" y="56"/>
                  </a:lnTo>
                  <a:lnTo>
                    <a:pt x="131" y="3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74"/>
            <p:cNvSpPr>
              <a:spLocks/>
            </p:cNvSpPr>
            <p:nvPr/>
          </p:nvSpPr>
          <p:spPr bwMode="auto">
            <a:xfrm>
              <a:off x="8402" y="8395"/>
              <a:ext cx="124" cy="143"/>
            </a:xfrm>
            <a:custGeom>
              <a:avLst/>
              <a:gdLst>
                <a:gd name="T0" fmla="+- 0 8486 8402"/>
                <a:gd name="T1" fmla="*/ T0 w 124"/>
                <a:gd name="T2" fmla="+- 0 8422 8395"/>
                <a:gd name="T3" fmla="*/ 8422 h 143"/>
                <a:gd name="T4" fmla="+- 0 8486 8402"/>
                <a:gd name="T5" fmla="*/ T4 w 124"/>
                <a:gd name="T6" fmla="+- 0 8422 8395"/>
                <a:gd name="T7" fmla="*/ 8422 h 143"/>
                <a:gd name="T8" fmla="+- 0 8486 8402"/>
                <a:gd name="T9" fmla="*/ T8 w 124"/>
                <a:gd name="T10" fmla="+- 0 8442 8395"/>
                <a:gd name="T11" fmla="*/ 8442 h 143"/>
                <a:gd name="T12" fmla="+- 0 8526 8402"/>
                <a:gd name="T13" fmla="*/ T12 w 124"/>
                <a:gd name="T14" fmla="+- 0 8442 8395"/>
                <a:gd name="T15" fmla="*/ 8442 h 143"/>
                <a:gd name="T16" fmla="+- 0 8487 8402"/>
                <a:gd name="T17" fmla="*/ T16 w 124"/>
                <a:gd name="T18" fmla="+- 0 8395 8395"/>
                <a:gd name="T19" fmla="*/ 8395 h 143"/>
                <a:gd name="T20" fmla="+- 0 8484 8402"/>
                <a:gd name="T21" fmla="*/ T20 w 124"/>
                <a:gd name="T22" fmla="+- 0 8401 8395"/>
                <a:gd name="T23" fmla="*/ 8401 h 143"/>
                <a:gd name="T24" fmla="+- 0 8479 8402"/>
                <a:gd name="T25" fmla="*/ T24 w 124"/>
                <a:gd name="T26" fmla="+- 0 8407 8395"/>
                <a:gd name="T27" fmla="*/ 8407 h 143"/>
                <a:gd name="T28" fmla="+- 0 8474 8402"/>
                <a:gd name="T29" fmla="*/ T28 w 124"/>
                <a:gd name="T30" fmla="+- 0 8412 8395"/>
                <a:gd name="T31" fmla="*/ 8412 h 143"/>
                <a:gd name="T32" fmla="+- 0 8468 8402"/>
                <a:gd name="T33" fmla="*/ T32 w 124"/>
                <a:gd name="T34" fmla="+- 0 8415 8395"/>
                <a:gd name="T35" fmla="*/ 8415 h 143"/>
                <a:gd name="T36" fmla="+- 0 8454 8402"/>
                <a:gd name="T37" fmla="*/ T36 w 124"/>
                <a:gd name="T38" fmla="+- 0 8415 8395"/>
                <a:gd name="T39" fmla="*/ 8415 h 143"/>
                <a:gd name="T40" fmla="+- 0 8453 8402"/>
                <a:gd name="T41" fmla="*/ T40 w 124"/>
                <a:gd name="T42" fmla="+- 0 8445 8395"/>
                <a:gd name="T43" fmla="*/ 8445 h 143"/>
                <a:gd name="T44" fmla="+- 0 8472 8402"/>
                <a:gd name="T45" fmla="*/ T44 w 124"/>
                <a:gd name="T46" fmla="+- 0 8438 8395"/>
                <a:gd name="T47" fmla="*/ 8438 h 143"/>
                <a:gd name="T48" fmla="+- 0 8486 8402"/>
                <a:gd name="T49" fmla="*/ T48 w 124"/>
                <a:gd name="T50" fmla="+- 0 8422 8395"/>
                <a:gd name="T51" fmla="*/ 8422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24" h="143">
                  <a:moveTo>
                    <a:pt x="84" y="27"/>
                  </a:moveTo>
                  <a:lnTo>
                    <a:pt x="84" y="27"/>
                  </a:lnTo>
                  <a:lnTo>
                    <a:pt x="84" y="47"/>
                  </a:lnTo>
                  <a:lnTo>
                    <a:pt x="124" y="47"/>
                  </a:lnTo>
                  <a:lnTo>
                    <a:pt x="85" y="0"/>
                  </a:lnTo>
                  <a:lnTo>
                    <a:pt x="82" y="6"/>
                  </a:lnTo>
                  <a:lnTo>
                    <a:pt x="77" y="12"/>
                  </a:lnTo>
                  <a:lnTo>
                    <a:pt x="72" y="17"/>
                  </a:lnTo>
                  <a:lnTo>
                    <a:pt x="66" y="20"/>
                  </a:lnTo>
                  <a:lnTo>
                    <a:pt x="52" y="20"/>
                  </a:lnTo>
                  <a:lnTo>
                    <a:pt x="51" y="50"/>
                  </a:lnTo>
                  <a:lnTo>
                    <a:pt x="70" y="43"/>
                  </a:lnTo>
                  <a:lnTo>
                    <a:pt x="84" y="2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175"/>
            <p:cNvSpPr>
              <a:spLocks/>
            </p:cNvSpPr>
            <p:nvPr/>
          </p:nvSpPr>
          <p:spPr bwMode="auto">
            <a:xfrm>
              <a:off x="8402" y="8395"/>
              <a:ext cx="124" cy="143"/>
            </a:xfrm>
            <a:custGeom>
              <a:avLst/>
              <a:gdLst>
                <a:gd name="T0" fmla="+- 0 8526 8402"/>
                <a:gd name="T1" fmla="*/ T0 w 124"/>
                <a:gd name="T2" fmla="+- 0 8442 8395"/>
                <a:gd name="T3" fmla="*/ 8442 h 143"/>
                <a:gd name="T4" fmla="+- 0 8526 8402"/>
                <a:gd name="T5" fmla="*/ T4 w 124"/>
                <a:gd name="T6" fmla="+- 0 8356 8395"/>
                <a:gd name="T7" fmla="*/ 8356 h 143"/>
                <a:gd name="T8" fmla="+- 0 8522 8402"/>
                <a:gd name="T9" fmla="*/ T8 w 124"/>
                <a:gd name="T10" fmla="+- 0 8332 8395"/>
                <a:gd name="T11" fmla="*/ 8332 h 143"/>
                <a:gd name="T12" fmla="+- 0 8511 8402"/>
                <a:gd name="T13" fmla="*/ T12 w 124"/>
                <a:gd name="T14" fmla="+- 0 8315 8395"/>
                <a:gd name="T15" fmla="*/ 8315 h 143"/>
                <a:gd name="T16" fmla="+- 0 8493 8402"/>
                <a:gd name="T17" fmla="*/ T16 w 124"/>
                <a:gd name="T18" fmla="+- 0 8305 8395"/>
                <a:gd name="T19" fmla="*/ 8305 h 143"/>
                <a:gd name="T20" fmla="+- 0 8468 8402"/>
                <a:gd name="T21" fmla="*/ T20 w 124"/>
                <a:gd name="T22" fmla="+- 0 8302 8395"/>
                <a:gd name="T23" fmla="*/ 8302 h 143"/>
                <a:gd name="T24" fmla="+- 0 8459 8402"/>
                <a:gd name="T25" fmla="*/ T24 w 124"/>
                <a:gd name="T26" fmla="+- 0 8302 8395"/>
                <a:gd name="T27" fmla="*/ 8302 h 143"/>
                <a:gd name="T28" fmla="+- 0 8450 8402"/>
                <a:gd name="T29" fmla="*/ T28 w 124"/>
                <a:gd name="T30" fmla="+- 0 8303 8395"/>
                <a:gd name="T31" fmla="*/ 8303 h 143"/>
                <a:gd name="T32" fmla="+- 0 8440 8402"/>
                <a:gd name="T33" fmla="*/ T32 w 124"/>
                <a:gd name="T34" fmla="+- 0 8305 8395"/>
                <a:gd name="T35" fmla="*/ 8305 h 143"/>
                <a:gd name="T36" fmla="+- 0 8430 8402"/>
                <a:gd name="T37" fmla="*/ T36 w 124"/>
                <a:gd name="T38" fmla="+- 0 8307 8395"/>
                <a:gd name="T39" fmla="*/ 8307 h 143"/>
                <a:gd name="T40" fmla="+- 0 8422 8402"/>
                <a:gd name="T41" fmla="*/ T40 w 124"/>
                <a:gd name="T42" fmla="+- 0 8310 8395"/>
                <a:gd name="T43" fmla="*/ 8310 h 143"/>
                <a:gd name="T44" fmla="+- 0 8416 8402"/>
                <a:gd name="T45" fmla="*/ T44 w 124"/>
                <a:gd name="T46" fmla="+- 0 8313 8395"/>
                <a:gd name="T47" fmla="*/ 8313 h 143"/>
                <a:gd name="T48" fmla="+- 0 8416 8402"/>
                <a:gd name="T49" fmla="*/ T48 w 124"/>
                <a:gd name="T50" fmla="+- 0 8345 8395"/>
                <a:gd name="T51" fmla="*/ 8345 h 143"/>
                <a:gd name="T52" fmla="+- 0 8424 8402"/>
                <a:gd name="T53" fmla="*/ T52 w 124"/>
                <a:gd name="T54" fmla="+- 0 8340 8395"/>
                <a:gd name="T55" fmla="*/ 8340 h 143"/>
                <a:gd name="T56" fmla="+- 0 8443 8402"/>
                <a:gd name="T57" fmla="*/ T56 w 124"/>
                <a:gd name="T58" fmla="+- 0 8333 8395"/>
                <a:gd name="T59" fmla="*/ 8333 h 143"/>
                <a:gd name="T60" fmla="+- 0 8462 8402"/>
                <a:gd name="T61" fmla="*/ T60 w 124"/>
                <a:gd name="T62" fmla="+- 0 8330 8395"/>
                <a:gd name="T63" fmla="*/ 8330 h 143"/>
                <a:gd name="T64" fmla="+- 0 8478 8402"/>
                <a:gd name="T65" fmla="*/ T64 w 124"/>
                <a:gd name="T66" fmla="+- 0 8330 8395"/>
                <a:gd name="T67" fmla="*/ 8330 h 143"/>
                <a:gd name="T68" fmla="+- 0 8487 8402"/>
                <a:gd name="T69" fmla="*/ T68 w 124"/>
                <a:gd name="T70" fmla="+- 0 8338 8395"/>
                <a:gd name="T71" fmla="*/ 8338 h 143"/>
                <a:gd name="T72" fmla="+- 0 8487 8402"/>
                <a:gd name="T73" fmla="*/ T72 w 124"/>
                <a:gd name="T74" fmla="+- 0 8353 8395"/>
                <a:gd name="T75" fmla="*/ 8353 h 143"/>
                <a:gd name="T76" fmla="+- 0 8449 8402"/>
                <a:gd name="T77" fmla="*/ T76 w 124"/>
                <a:gd name="T78" fmla="+- 0 8358 8395"/>
                <a:gd name="T79" fmla="*/ 8358 h 143"/>
                <a:gd name="T80" fmla="+- 0 8441 8402"/>
                <a:gd name="T81" fmla="*/ T80 w 124"/>
                <a:gd name="T82" fmla="+- 0 8359 8395"/>
                <a:gd name="T83" fmla="*/ 8359 h 143"/>
                <a:gd name="T84" fmla="+- 0 8420 8402"/>
                <a:gd name="T85" fmla="*/ T84 w 124"/>
                <a:gd name="T86" fmla="+- 0 8368 8395"/>
                <a:gd name="T87" fmla="*/ 8368 h 143"/>
                <a:gd name="T88" fmla="+- 0 8407 8402"/>
                <a:gd name="T89" fmla="*/ T88 w 124"/>
                <a:gd name="T90" fmla="+- 0 8383 8395"/>
                <a:gd name="T91" fmla="*/ 8383 h 143"/>
                <a:gd name="T92" fmla="+- 0 8402 8402"/>
                <a:gd name="T93" fmla="*/ T92 w 124"/>
                <a:gd name="T94" fmla="+- 0 8404 8395"/>
                <a:gd name="T95" fmla="*/ 8404 h 143"/>
                <a:gd name="T96" fmla="+- 0 8402 8402"/>
                <a:gd name="T97" fmla="*/ T96 w 124"/>
                <a:gd name="T98" fmla="+- 0 8416 8395"/>
                <a:gd name="T99" fmla="*/ 8416 h 143"/>
                <a:gd name="T100" fmla="+- 0 8406 8402"/>
                <a:gd name="T101" fmla="*/ T100 w 124"/>
                <a:gd name="T102" fmla="+- 0 8426 8395"/>
                <a:gd name="T103" fmla="*/ 8426 h 143"/>
                <a:gd name="T104" fmla="+- 0 8414 8402"/>
                <a:gd name="T105" fmla="*/ T104 w 124"/>
                <a:gd name="T106" fmla="+- 0 8434 8395"/>
                <a:gd name="T107" fmla="*/ 8434 h 143"/>
                <a:gd name="T108" fmla="+- 0 8421 8402"/>
                <a:gd name="T109" fmla="*/ T108 w 124"/>
                <a:gd name="T110" fmla="+- 0 8441 8395"/>
                <a:gd name="T111" fmla="*/ 8441 h 143"/>
                <a:gd name="T112" fmla="+- 0 8432 8402"/>
                <a:gd name="T113" fmla="*/ T112 w 124"/>
                <a:gd name="T114" fmla="+- 0 8445 8395"/>
                <a:gd name="T115" fmla="*/ 8445 h 143"/>
                <a:gd name="T116" fmla="+- 0 8445 8402"/>
                <a:gd name="T117" fmla="*/ T116 w 124"/>
                <a:gd name="T118" fmla="+- 0 8445 8395"/>
                <a:gd name="T119" fmla="*/ 8445 h 143"/>
                <a:gd name="T120" fmla="+- 0 8453 8402"/>
                <a:gd name="T121" fmla="*/ T120 w 124"/>
                <a:gd name="T122" fmla="+- 0 8445 8395"/>
                <a:gd name="T123" fmla="*/ 8445 h 143"/>
                <a:gd name="T124" fmla="+- 0 8454 8402"/>
                <a:gd name="T125" fmla="*/ T124 w 124"/>
                <a:gd name="T126" fmla="+- 0 8415 8395"/>
                <a:gd name="T127" fmla="*/ 8415 h 143"/>
                <a:gd name="T128" fmla="+- 0 8450 8402"/>
                <a:gd name="T129" fmla="*/ T128 w 124"/>
                <a:gd name="T130" fmla="+- 0 8414 8395"/>
                <a:gd name="T131" fmla="*/ 8414 h 143"/>
                <a:gd name="T132" fmla="+- 0 8446 8402"/>
                <a:gd name="T133" fmla="*/ T132 w 124"/>
                <a:gd name="T134" fmla="+- 0 8411 8395"/>
                <a:gd name="T135" fmla="*/ 8411 h 143"/>
                <a:gd name="T136" fmla="+- 0 8441 8402"/>
                <a:gd name="T137" fmla="*/ T136 w 124"/>
                <a:gd name="T138" fmla="+- 0 8404 8395"/>
                <a:gd name="T139" fmla="*/ 8404 h 143"/>
                <a:gd name="T140" fmla="+- 0 8441 8402"/>
                <a:gd name="T141" fmla="*/ T140 w 124"/>
                <a:gd name="T142" fmla="+- 0 8388 8395"/>
                <a:gd name="T143" fmla="*/ 8388 h 143"/>
                <a:gd name="T144" fmla="+- 0 8448 8402"/>
                <a:gd name="T145" fmla="*/ T144 w 124"/>
                <a:gd name="T146" fmla="+- 0 8382 8395"/>
                <a:gd name="T147" fmla="*/ 8382 h 143"/>
                <a:gd name="T148" fmla="+- 0 8462 8402"/>
                <a:gd name="T149" fmla="*/ T148 w 124"/>
                <a:gd name="T150" fmla="+- 0 8380 8395"/>
                <a:gd name="T151" fmla="*/ 8380 h 143"/>
                <a:gd name="T152" fmla="+- 0 8487 8402"/>
                <a:gd name="T153" fmla="*/ T152 w 124"/>
                <a:gd name="T154" fmla="+- 0 8377 8395"/>
                <a:gd name="T155" fmla="*/ 8377 h 143"/>
                <a:gd name="T156" fmla="+- 0 8487 8402"/>
                <a:gd name="T157" fmla="*/ T156 w 124"/>
                <a:gd name="T158" fmla="+- 0 8395 8395"/>
                <a:gd name="T159" fmla="*/ 8395 h 143"/>
                <a:gd name="T160" fmla="+- 0 8526 8402"/>
                <a:gd name="T161" fmla="*/ T160 w 124"/>
                <a:gd name="T162" fmla="+- 0 8442 8395"/>
                <a:gd name="T163" fmla="*/ 8442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124" h="143">
                  <a:moveTo>
                    <a:pt x="124" y="47"/>
                  </a:moveTo>
                  <a:lnTo>
                    <a:pt x="124" y="-39"/>
                  </a:lnTo>
                  <a:lnTo>
                    <a:pt x="120" y="-63"/>
                  </a:lnTo>
                  <a:lnTo>
                    <a:pt x="109" y="-80"/>
                  </a:lnTo>
                  <a:lnTo>
                    <a:pt x="91" y="-90"/>
                  </a:lnTo>
                  <a:lnTo>
                    <a:pt x="66" y="-93"/>
                  </a:lnTo>
                  <a:lnTo>
                    <a:pt x="57" y="-93"/>
                  </a:lnTo>
                  <a:lnTo>
                    <a:pt x="48" y="-92"/>
                  </a:lnTo>
                  <a:lnTo>
                    <a:pt x="38" y="-90"/>
                  </a:lnTo>
                  <a:lnTo>
                    <a:pt x="28" y="-88"/>
                  </a:lnTo>
                  <a:lnTo>
                    <a:pt x="20" y="-85"/>
                  </a:lnTo>
                  <a:lnTo>
                    <a:pt x="14" y="-82"/>
                  </a:lnTo>
                  <a:lnTo>
                    <a:pt x="14" y="-50"/>
                  </a:lnTo>
                  <a:lnTo>
                    <a:pt x="22" y="-55"/>
                  </a:lnTo>
                  <a:lnTo>
                    <a:pt x="41" y="-62"/>
                  </a:lnTo>
                  <a:lnTo>
                    <a:pt x="60" y="-65"/>
                  </a:lnTo>
                  <a:lnTo>
                    <a:pt x="76" y="-65"/>
                  </a:lnTo>
                  <a:lnTo>
                    <a:pt x="85" y="-57"/>
                  </a:lnTo>
                  <a:lnTo>
                    <a:pt x="85" y="-42"/>
                  </a:lnTo>
                  <a:lnTo>
                    <a:pt x="47" y="-37"/>
                  </a:lnTo>
                  <a:lnTo>
                    <a:pt x="39" y="-36"/>
                  </a:lnTo>
                  <a:lnTo>
                    <a:pt x="18" y="-27"/>
                  </a:lnTo>
                  <a:lnTo>
                    <a:pt x="5" y="-12"/>
                  </a:lnTo>
                  <a:lnTo>
                    <a:pt x="0" y="9"/>
                  </a:lnTo>
                  <a:lnTo>
                    <a:pt x="0" y="21"/>
                  </a:lnTo>
                  <a:lnTo>
                    <a:pt x="4" y="31"/>
                  </a:lnTo>
                  <a:lnTo>
                    <a:pt x="12" y="39"/>
                  </a:lnTo>
                  <a:lnTo>
                    <a:pt x="19" y="46"/>
                  </a:lnTo>
                  <a:lnTo>
                    <a:pt x="30" y="50"/>
                  </a:lnTo>
                  <a:lnTo>
                    <a:pt x="43" y="50"/>
                  </a:lnTo>
                  <a:lnTo>
                    <a:pt x="51" y="50"/>
                  </a:lnTo>
                  <a:lnTo>
                    <a:pt x="52" y="20"/>
                  </a:lnTo>
                  <a:lnTo>
                    <a:pt x="48" y="19"/>
                  </a:lnTo>
                  <a:lnTo>
                    <a:pt x="44" y="16"/>
                  </a:lnTo>
                  <a:lnTo>
                    <a:pt x="39" y="9"/>
                  </a:lnTo>
                  <a:lnTo>
                    <a:pt x="39" y="-7"/>
                  </a:lnTo>
                  <a:lnTo>
                    <a:pt x="46" y="-13"/>
                  </a:lnTo>
                  <a:lnTo>
                    <a:pt x="60" y="-15"/>
                  </a:lnTo>
                  <a:lnTo>
                    <a:pt x="85" y="-18"/>
                  </a:lnTo>
                  <a:lnTo>
                    <a:pt x="85" y="0"/>
                  </a:lnTo>
                  <a:lnTo>
                    <a:pt x="124" y="4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76"/>
            <p:cNvSpPr>
              <a:spLocks/>
            </p:cNvSpPr>
            <p:nvPr/>
          </p:nvSpPr>
          <p:spPr bwMode="auto">
            <a:xfrm>
              <a:off x="8560" y="8302"/>
              <a:ext cx="132" cy="140"/>
            </a:xfrm>
            <a:custGeom>
              <a:avLst/>
              <a:gdLst>
                <a:gd name="T0" fmla="+- 0 8690 8560"/>
                <a:gd name="T1" fmla="*/ T0 w 132"/>
                <a:gd name="T2" fmla="+- 0 8340 8302"/>
                <a:gd name="T3" fmla="*/ 8340 h 140"/>
                <a:gd name="T4" fmla="+- 0 8683 8560"/>
                <a:gd name="T5" fmla="*/ T4 w 132"/>
                <a:gd name="T6" fmla="+- 0 8319 8302"/>
                <a:gd name="T7" fmla="*/ 8319 h 140"/>
                <a:gd name="T8" fmla="+- 0 8668 8560"/>
                <a:gd name="T9" fmla="*/ T8 w 132"/>
                <a:gd name="T10" fmla="+- 0 8306 8302"/>
                <a:gd name="T11" fmla="*/ 8306 h 140"/>
                <a:gd name="T12" fmla="+- 0 8646 8560"/>
                <a:gd name="T13" fmla="*/ T12 w 132"/>
                <a:gd name="T14" fmla="+- 0 8302 8302"/>
                <a:gd name="T15" fmla="*/ 8302 h 140"/>
                <a:gd name="T16" fmla="+- 0 8635 8560"/>
                <a:gd name="T17" fmla="*/ T16 w 132"/>
                <a:gd name="T18" fmla="+- 0 8303 8302"/>
                <a:gd name="T19" fmla="*/ 8303 h 140"/>
                <a:gd name="T20" fmla="+- 0 8617 8560"/>
                <a:gd name="T21" fmla="*/ T20 w 132"/>
                <a:gd name="T22" fmla="+- 0 8311 8302"/>
                <a:gd name="T23" fmla="*/ 8311 h 140"/>
                <a:gd name="T24" fmla="+- 0 8602 8560"/>
                <a:gd name="T25" fmla="*/ T24 w 132"/>
                <a:gd name="T26" fmla="+- 0 8327 8302"/>
                <a:gd name="T27" fmla="*/ 8327 h 140"/>
                <a:gd name="T28" fmla="+- 0 8602 8560"/>
                <a:gd name="T29" fmla="*/ T28 w 132"/>
                <a:gd name="T30" fmla="+- 0 8327 8302"/>
                <a:gd name="T31" fmla="*/ 8327 h 140"/>
                <a:gd name="T32" fmla="+- 0 8602 8560"/>
                <a:gd name="T33" fmla="*/ T32 w 132"/>
                <a:gd name="T34" fmla="+- 0 8305 8302"/>
                <a:gd name="T35" fmla="*/ 8305 h 140"/>
                <a:gd name="T36" fmla="+- 0 8560 8560"/>
                <a:gd name="T37" fmla="*/ T36 w 132"/>
                <a:gd name="T38" fmla="+- 0 8305 8302"/>
                <a:gd name="T39" fmla="*/ 8305 h 140"/>
                <a:gd name="T40" fmla="+- 0 8560 8560"/>
                <a:gd name="T41" fmla="*/ T40 w 132"/>
                <a:gd name="T42" fmla="+- 0 8442 8302"/>
                <a:gd name="T43" fmla="*/ 8442 h 140"/>
                <a:gd name="T44" fmla="+- 0 8602 8560"/>
                <a:gd name="T45" fmla="*/ T44 w 132"/>
                <a:gd name="T46" fmla="+- 0 8442 8302"/>
                <a:gd name="T47" fmla="*/ 8442 h 140"/>
                <a:gd name="T48" fmla="+- 0 8602 8560"/>
                <a:gd name="T49" fmla="*/ T48 w 132"/>
                <a:gd name="T50" fmla="+- 0 8355 8302"/>
                <a:gd name="T51" fmla="*/ 8355 h 140"/>
                <a:gd name="T52" fmla="+- 0 8604 8560"/>
                <a:gd name="T53" fmla="*/ T52 w 132"/>
                <a:gd name="T54" fmla="+- 0 8348 8302"/>
                <a:gd name="T55" fmla="*/ 8348 h 140"/>
                <a:gd name="T56" fmla="+- 0 8609 8560"/>
                <a:gd name="T57" fmla="*/ T56 w 132"/>
                <a:gd name="T58" fmla="+- 0 8342 8302"/>
                <a:gd name="T59" fmla="*/ 8342 h 140"/>
                <a:gd name="T60" fmla="+- 0 8614 8560"/>
                <a:gd name="T61" fmla="*/ T60 w 132"/>
                <a:gd name="T62" fmla="+- 0 8337 8302"/>
                <a:gd name="T63" fmla="*/ 8337 h 140"/>
                <a:gd name="T64" fmla="+- 0 8620 8560"/>
                <a:gd name="T65" fmla="*/ T64 w 132"/>
                <a:gd name="T66" fmla="+- 0 8334 8302"/>
                <a:gd name="T67" fmla="*/ 8334 h 140"/>
                <a:gd name="T68" fmla="+- 0 8642 8560"/>
                <a:gd name="T69" fmla="*/ T68 w 132"/>
                <a:gd name="T70" fmla="+- 0 8334 8302"/>
                <a:gd name="T71" fmla="*/ 8334 h 140"/>
                <a:gd name="T72" fmla="+- 0 8650 8560"/>
                <a:gd name="T73" fmla="*/ T72 w 132"/>
                <a:gd name="T74" fmla="+- 0 8345 8302"/>
                <a:gd name="T75" fmla="*/ 8345 h 140"/>
                <a:gd name="T76" fmla="+- 0 8650 8560"/>
                <a:gd name="T77" fmla="*/ T76 w 132"/>
                <a:gd name="T78" fmla="+- 0 8442 8302"/>
                <a:gd name="T79" fmla="*/ 8442 h 140"/>
                <a:gd name="T80" fmla="+- 0 8692 8560"/>
                <a:gd name="T81" fmla="*/ T80 w 132"/>
                <a:gd name="T82" fmla="+- 0 8442 8302"/>
                <a:gd name="T83" fmla="*/ 8442 h 140"/>
                <a:gd name="T84" fmla="+- 0 8692 8560"/>
                <a:gd name="T85" fmla="*/ T84 w 132"/>
                <a:gd name="T86" fmla="+- 0 8358 8302"/>
                <a:gd name="T87" fmla="*/ 8358 h 140"/>
                <a:gd name="T88" fmla="+- 0 8690 8560"/>
                <a:gd name="T89" fmla="*/ T88 w 132"/>
                <a:gd name="T90" fmla="+- 0 8340 8302"/>
                <a:gd name="T91" fmla="*/ 8340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130" y="38"/>
                  </a:moveTo>
                  <a:lnTo>
                    <a:pt x="123" y="17"/>
                  </a:lnTo>
                  <a:lnTo>
                    <a:pt x="108" y="4"/>
                  </a:lnTo>
                  <a:lnTo>
                    <a:pt x="86" y="0"/>
                  </a:lnTo>
                  <a:lnTo>
                    <a:pt x="75" y="1"/>
                  </a:lnTo>
                  <a:lnTo>
                    <a:pt x="57" y="9"/>
                  </a:lnTo>
                  <a:lnTo>
                    <a:pt x="42" y="25"/>
                  </a:lnTo>
                  <a:lnTo>
                    <a:pt x="42" y="3"/>
                  </a:lnTo>
                  <a:lnTo>
                    <a:pt x="0" y="3"/>
                  </a:lnTo>
                  <a:lnTo>
                    <a:pt x="0" y="140"/>
                  </a:lnTo>
                  <a:lnTo>
                    <a:pt x="42" y="140"/>
                  </a:lnTo>
                  <a:lnTo>
                    <a:pt x="42" y="53"/>
                  </a:lnTo>
                  <a:lnTo>
                    <a:pt x="44" y="46"/>
                  </a:lnTo>
                  <a:lnTo>
                    <a:pt x="49" y="40"/>
                  </a:lnTo>
                  <a:lnTo>
                    <a:pt x="54" y="35"/>
                  </a:lnTo>
                  <a:lnTo>
                    <a:pt x="60" y="32"/>
                  </a:lnTo>
                  <a:lnTo>
                    <a:pt x="82" y="32"/>
                  </a:lnTo>
                  <a:lnTo>
                    <a:pt x="90" y="43"/>
                  </a:lnTo>
                  <a:lnTo>
                    <a:pt x="90" y="140"/>
                  </a:lnTo>
                  <a:lnTo>
                    <a:pt x="132" y="140"/>
                  </a:lnTo>
                  <a:lnTo>
                    <a:pt x="132" y="56"/>
                  </a:lnTo>
                  <a:lnTo>
                    <a:pt x="130" y="3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177"/>
            <p:cNvSpPr>
              <a:spLocks/>
            </p:cNvSpPr>
            <p:nvPr/>
          </p:nvSpPr>
          <p:spPr bwMode="auto">
            <a:xfrm>
              <a:off x="8713" y="8263"/>
              <a:ext cx="95" cy="182"/>
            </a:xfrm>
            <a:custGeom>
              <a:avLst/>
              <a:gdLst>
                <a:gd name="T0" fmla="+- 0 8780 8713"/>
                <a:gd name="T1" fmla="*/ T0 w 95"/>
                <a:gd name="T2" fmla="+- 0 8445 8263"/>
                <a:gd name="T3" fmla="*/ 8445 h 182"/>
                <a:gd name="T4" fmla="+- 0 8792 8713"/>
                <a:gd name="T5" fmla="*/ T4 w 95"/>
                <a:gd name="T6" fmla="+- 0 8445 8263"/>
                <a:gd name="T7" fmla="*/ 8445 h 182"/>
                <a:gd name="T8" fmla="+- 0 8802 8713"/>
                <a:gd name="T9" fmla="*/ T8 w 95"/>
                <a:gd name="T10" fmla="+- 0 8443 8263"/>
                <a:gd name="T11" fmla="*/ 8443 h 182"/>
                <a:gd name="T12" fmla="+- 0 8808 8713"/>
                <a:gd name="T13" fmla="*/ T12 w 95"/>
                <a:gd name="T14" fmla="+- 0 8440 8263"/>
                <a:gd name="T15" fmla="*/ 8440 h 182"/>
                <a:gd name="T16" fmla="+- 0 8808 8713"/>
                <a:gd name="T17" fmla="*/ T16 w 95"/>
                <a:gd name="T18" fmla="+- 0 8409 8263"/>
                <a:gd name="T19" fmla="*/ 8409 h 182"/>
                <a:gd name="T20" fmla="+- 0 8803 8713"/>
                <a:gd name="T21" fmla="*/ T20 w 95"/>
                <a:gd name="T22" fmla="+- 0 8411 8263"/>
                <a:gd name="T23" fmla="*/ 8411 h 182"/>
                <a:gd name="T24" fmla="+- 0 8799 8713"/>
                <a:gd name="T25" fmla="*/ T24 w 95"/>
                <a:gd name="T26" fmla="+- 0 8413 8263"/>
                <a:gd name="T27" fmla="*/ 8413 h 182"/>
                <a:gd name="T28" fmla="+- 0 8783 8713"/>
                <a:gd name="T29" fmla="*/ T28 w 95"/>
                <a:gd name="T30" fmla="+- 0 8413 8263"/>
                <a:gd name="T31" fmla="*/ 8413 h 182"/>
                <a:gd name="T32" fmla="+- 0 8777 8713"/>
                <a:gd name="T33" fmla="*/ T32 w 95"/>
                <a:gd name="T34" fmla="+- 0 8406 8263"/>
                <a:gd name="T35" fmla="*/ 8406 h 182"/>
                <a:gd name="T36" fmla="+- 0 8777 8713"/>
                <a:gd name="T37" fmla="*/ T36 w 95"/>
                <a:gd name="T38" fmla="+- 0 8336 8263"/>
                <a:gd name="T39" fmla="*/ 8336 h 182"/>
                <a:gd name="T40" fmla="+- 0 8808 8713"/>
                <a:gd name="T41" fmla="*/ T40 w 95"/>
                <a:gd name="T42" fmla="+- 0 8336 8263"/>
                <a:gd name="T43" fmla="*/ 8336 h 182"/>
                <a:gd name="T44" fmla="+- 0 8808 8713"/>
                <a:gd name="T45" fmla="*/ T44 w 95"/>
                <a:gd name="T46" fmla="+- 0 8305 8263"/>
                <a:gd name="T47" fmla="*/ 8305 h 182"/>
                <a:gd name="T48" fmla="+- 0 8777 8713"/>
                <a:gd name="T49" fmla="*/ T48 w 95"/>
                <a:gd name="T50" fmla="+- 0 8305 8263"/>
                <a:gd name="T51" fmla="*/ 8305 h 182"/>
                <a:gd name="T52" fmla="+- 0 8777 8713"/>
                <a:gd name="T53" fmla="*/ T52 w 95"/>
                <a:gd name="T54" fmla="+- 0 8263 8263"/>
                <a:gd name="T55" fmla="*/ 8263 h 182"/>
                <a:gd name="T56" fmla="+- 0 8735 8713"/>
                <a:gd name="T57" fmla="*/ T56 w 95"/>
                <a:gd name="T58" fmla="+- 0 8275 8263"/>
                <a:gd name="T59" fmla="*/ 8275 h 182"/>
                <a:gd name="T60" fmla="+- 0 8735 8713"/>
                <a:gd name="T61" fmla="*/ T60 w 95"/>
                <a:gd name="T62" fmla="+- 0 8305 8263"/>
                <a:gd name="T63" fmla="*/ 8305 h 182"/>
                <a:gd name="T64" fmla="+- 0 8713 8713"/>
                <a:gd name="T65" fmla="*/ T64 w 95"/>
                <a:gd name="T66" fmla="+- 0 8305 8263"/>
                <a:gd name="T67" fmla="*/ 8305 h 182"/>
                <a:gd name="T68" fmla="+- 0 8713 8713"/>
                <a:gd name="T69" fmla="*/ T68 w 95"/>
                <a:gd name="T70" fmla="+- 0 8336 8263"/>
                <a:gd name="T71" fmla="*/ 8336 h 182"/>
                <a:gd name="T72" fmla="+- 0 8735 8713"/>
                <a:gd name="T73" fmla="*/ T72 w 95"/>
                <a:gd name="T74" fmla="+- 0 8336 8263"/>
                <a:gd name="T75" fmla="*/ 8336 h 182"/>
                <a:gd name="T76" fmla="+- 0 8735 8713"/>
                <a:gd name="T77" fmla="*/ T76 w 95"/>
                <a:gd name="T78" fmla="+- 0 8399 8263"/>
                <a:gd name="T79" fmla="*/ 8399 h 182"/>
                <a:gd name="T80" fmla="+- 0 8735 8713"/>
                <a:gd name="T81" fmla="*/ T80 w 95"/>
                <a:gd name="T82" fmla="+- 0 8405 8263"/>
                <a:gd name="T83" fmla="*/ 8405 h 182"/>
                <a:gd name="T84" fmla="+- 0 8741 8713"/>
                <a:gd name="T85" fmla="*/ T84 w 95"/>
                <a:gd name="T86" fmla="+- 0 8427 8263"/>
                <a:gd name="T87" fmla="*/ 8427 h 182"/>
                <a:gd name="T88" fmla="+- 0 8756 8713"/>
                <a:gd name="T89" fmla="*/ T88 w 95"/>
                <a:gd name="T90" fmla="+- 0 8441 8263"/>
                <a:gd name="T91" fmla="*/ 8441 h 182"/>
                <a:gd name="T92" fmla="+- 0 8780 8713"/>
                <a:gd name="T93" fmla="*/ T92 w 95"/>
                <a:gd name="T94" fmla="+- 0 8445 8263"/>
                <a:gd name="T95" fmla="*/ 8445 h 18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95" h="182">
                  <a:moveTo>
                    <a:pt x="67" y="182"/>
                  </a:moveTo>
                  <a:lnTo>
                    <a:pt x="79" y="182"/>
                  </a:lnTo>
                  <a:lnTo>
                    <a:pt x="89" y="180"/>
                  </a:lnTo>
                  <a:lnTo>
                    <a:pt x="95" y="177"/>
                  </a:lnTo>
                  <a:lnTo>
                    <a:pt x="95" y="146"/>
                  </a:lnTo>
                  <a:lnTo>
                    <a:pt x="90" y="148"/>
                  </a:lnTo>
                  <a:lnTo>
                    <a:pt x="86" y="150"/>
                  </a:lnTo>
                  <a:lnTo>
                    <a:pt x="70" y="150"/>
                  </a:lnTo>
                  <a:lnTo>
                    <a:pt x="64" y="143"/>
                  </a:lnTo>
                  <a:lnTo>
                    <a:pt x="64" y="73"/>
                  </a:lnTo>
                  <a:lnTo>
                    <a:pt x="95" y="73"/>
                  </a:lnTo>
                  <a:lnTo>
                    <a:pt x="95" y="42"/>
                  </a:lnTo>
                  <a:lnTo>
                    <a:pt x="64" y="42"/>
                  </a:lnTo>
                  <a:lnTo>
                    <a:pt x="64" y="0"/>
                  </a:lnTo>
                  <a:lnTo>
                    <a:pt x="22" y="12"/>
                  </a:lnTo>
                  <a:lnTo>
                    <a:pt x="22" y="42"/>
                  </a:lnTo>
                  <a:lnTo>
                    <a:pt x="0" y="42"/>
                  </a:lnTo>
                  <a:lnTo>
                    <a:pt x="0" y="73"/>
                  </a:lnTo>
                  <a:lnTo>
                    <a:pt x="22" y="73"/>
                  </a:lnTo>
                  <a:lnTo>
                    <a:pt x="22" y="136"/>
                  </a:lnTo>
                  <a:lnTo>
                    <a:pt x="22" y="142"/>
                  </a:lnTo>
                  <a:lnTo>
                    <a:pt x="28" y="164"/>
                  </a:lnTo>
                  <a:lnTo>
                    <a:pt x="43" y="178"/>
                  </a:lnTo>
                  <a:lnTo>
                    <a:pt x="67" y="18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178"/>
            <p:cNvSpPr>
              <a:spLocks/>
            </p:cNvSpPr>
            <p:nvPr/>
          </p:nvSpPr>
          <p:spPr bwMode="auto">
            <a:xfrm>
              <a:off x="8892" y="8250"/>
              <a:ext cx="270" cy="192"/>
            </a:xfrm>
            <a:custGeom>
              <a:avLst/>
              <a:gdLst>
                <a:gd name="T0" fmla="+- 0 8992 8892"/>
                <a:gd name="T1" fmla="*/ T0 w 270"/>
                <a:gd name="T2" fmla="+- 0 8442 8250"/>
                <a:gd name="T3" fmla="*/ 8442 h 192"/>
                <a:gd name="T4" fmla="+- 0 9025 8892"/>
                <a:gd name="T5" fmla="*/ T4 w 270"/>
                <a:gd name="T6" fmla="+- 0 8319 8250"/>
                <a:gd name="T7" fmla="*/ 8319 h 192"/>
                <a:gd name="T8" fmla="+- 0 9026 8892"/>
                <a:gd name="T9" fmla="*/ T8 w 270"/>
                <a:gd name="T10" fmla="+- 0 8313 8250"/>
                <a:gd name="T11" fmla="*/ 8313 h 192"/>
                <a:gd name="T12" fmla="+- 0 9027 8892"/>
                <a:gd name="T13" fmla="*/ T12 w 270"/>
                <a:gd name="T14" fmla="+- 0 8306 8250"/>
                <a:gd name="T15" fmla="*/ 8306 h 192"/>
                <a:gd name="T16" fmla="+- 0 9028 8892"/>
                <a:gd name="T17" fmla="*/ T16 w 270"/>
                <a:gd name="T18" fmla="+- 0 8297 8250"/>
                <a:gd name="T19" fmla="*/ 8297 h 192"/>
                <a:gd name="T20" fmla="+- 0 9029 8892"/>
                <a:gd name="T21" fmla="*/ T20 w 270"/>
                <a:gd name="T22" fmla="+- 0 8297 8250"/>
                <a:gd name="T23" fmla="*/ 8297 h 192"/>
                <a:gd name="T24" fmla="+- 0 9029 8892"/>
                <a:gd name="T25" fmla="*/ T24 w 270"/>
                <a:gd name="T26" fmla="+- 0 8305 8250"/>
                <a:gd name="T27" fmla="*/ 8305 h 192"/>
                <a:gd name="T28" fmla="+- 0 9030 8892"/>
                <a:gd name="T29" fmla="*/ T28 w 270"/>
                <a:gd name="T30" fmla="+- 0 8312 8250"/>
                <a:gd name="T31" fmla="*/ 8312 h 192"/>
                <a:gd name="T32" fmla="+- 0 9032 8892"/>
                <a:gd name="T33" fmla="*/ T32 w 270"/>
                <a:gd name="T34" fmla="+- 0 8319 8250"/>
                <a:gd name="T35" fmla="*/ 8319 h 192"/>
                <a:gd name="T36" fmla="+- 0 9063 8892"/>
                <a:gd name="T37" fmla="*/ T36 w 270"/>
                <a:gd name="T38" fmla="+- 0 8442 8250"/>
                <a:gd name="T39" fmla="*/ 8442 h 192"/>
                <a:gd name="T40" fmla="+- 0 9111 8892"/>
                <a:gd name="T41" fmla="*/ T40 w 270"/>
                <a:gd name="T42" fmla="+- 0 8442 8250"/>
                <a:gd name="T43" fmla="*/ 8442 h 192"/>
                <a:gd name="T44" fmla="+- 0 9162 8892"/>
                <a:gd name="T45" fmla="*/ T44 w 270"/>
                <a:gd name="T46" fmla="+- 0 8250 8250"/>
                <a:gd name="T47" fmla="*/ 8250 h 192"/>
                <a:gd name="T48" fmla="+- 0 9118 8892"/>
                <a:gd name="T49" fmla="*/ T48 w 270"/>
                <a:gd name="T50" fmla="+- 0 8250 8250"/>
                <a:gd name="T51" fmla="*/ 8250 h 192"/>
                <a:gd name="T52" fmla="+- 0 9092 8892"/>
                <a:gd name="T53" fmla="*/ T52 w 270"/>
                <a:gd name="T54" fmla="+- 0 8378 8250"/>
                <a:gd name="T55" fmla="*/ 8378 h 192"/>
                <a:gd name="T56" fmla="+- 0 9090 8892"/>
                <a:gd name="T57" fmla="*/ T56 w 270"/>
                <a:gd name="T58" fmla="+- 0 8385 8250"/>
                <a:gd name="T59" fmla="*/ 8385 h 192"/>
                <a:gd name="T60" fmla="+- 0 9089 8892"/>
                <a:gd name="T61" fmla="*/ T60 w 270"/>
                <a:gd name="T62" fmla="+- 0 8392 8250"/>
                <a:gd name="T63" fmla="*/ 8392 h 192"/>
                <a:gd name="T64" fmla="+- 0 9089 8892"/>
                <a:gd name="T65" fmla="*/ T64 w 270"/>
                <a:gd name="T66" fmla="+- 0 8399 8250"/>
                <a:gd name="T67" fmla="*/ 8399 h 192"/>
                <a:gd name="T68" fmla="+- 0 9089 8892"/>
                <a:gd name="T69" fmla="*/ T68 w 270"/>
                <a:gd name="T70" fmla="+- 0 8399 8250"/>
                <a:gd name="T71" fmla="*/ 8399 h 192"/>
                <a:gd name="T72" fmla="+- 0 9088 8892"/>
                <a:gd name="T73" fmla="*/ T72 w 270"/>
                <a:gd name="T74" fmla="+- 0 8390 8250"/>
                <a:gd name="T75" fmla="*/ 8390 h 192"/>
                <a:gd name="T76" fmla="+- 0 9087 8892"/>
                <a:gd name="T77" fmla="*/ T76 w 270"/>
                <a:gd name="T78" fmla="+- 0 8384 8250"/>
                <a:gd name="T79" fmla="*/ 8384 h 192"/>
                <a:gd name="T80" fmla="+- 0 9086 8892"/>
                <a:gd name="T81" fmla="*/ T80 w 270"/>
                <a:gd name="T82" fmla="+- 0 8379 8250"/>
                <a:gd name="T83" fmla="*/ 8379 h 192"/>
                <a:gd name="T84" fmla="+- 0 9054 8892"/>
                <a:gd name="T85" fmla="*/ T84 w 270"/>
                <a:gd name="T86" fmla="+- 0 8250 8250"/>
                <a:gd name="T87" fmla="*/ 8250 h 192"/>
                <a:gd name="T88" fmla="+- 0 9008 8892"/>
                <a:gd name="T89" fmla="*/ T88 w 270"/>
                <a:gd name="T90" fmla="+- 0 8250 8250"/>
                <a:gd name="T91" fmla="*/ 8250 h 192"/>
                <a:gd name="T92" fmla="+- 0 8973 8892"/>
                <a:gd name="T93" fmla="*/ T92 w 270"/>
                <a:gd name="T94" fmla="+- 0 8377 8250"/>
                <a:gd name="T95" fmla="*/ 8377 h 192"/>
                <a:gd name="T96" fmla="+- 0 8971 8892"/>
                <a:gd name="T97" fmla="*/ T96 w 270"/>
                <a:gd name="T98" fmla="+- 0 8385 8250"/>
                <a:gd name="T99" fmla="*/ 8385 h 192"/>
                <a:gd name="T100" fmla="+- 0 8970 8892"/>
                <a:gd name="T101" fmla="*/ T100 w 270"/>
                <a:gd name="T102" fmla="+- 0 8393 8250"/>
                <a:gd name="T103" fmla="*/ 8393 h 192"/>
                <a:gd name="T104" fmla="+- 0 8969 8892"/>
                <a:gd name="T105" fmla="*/ T104 w 270"/>
                <a:gd name="T106" fmla="+- 0 8400 8250"/>
                <a:gd name="T107" fmla="*/ 8400 h 192"/>
                <a:gd name="T108" fmla="+- 0 8968 8892"/>
                <a:gd name="T109" fmla="*/ T108 w 270"/>
                <a:gd name="T110" fmla="+- 0 8400 8250"/>
                <a:gd name="T111" fmla="*/ 8400 h 192"/>
                <a:gd name="T112" fmla="+- 0 8968 8892"/>
                <a:gd name="T113" fmla="*/ T112 w 270"/>
                <a:gd name="T114" fmla="+- 0 8390 8250"/>
                <a:gd name="T115" fmla="*/ 8390 h 192"/>
                <a:gd name="T116" fmla="+- 0 8967 8892"/>
                <a:gd name="T117" fmla="*/ T116 w 270"/>
                <a:gd name="T118" fmla="+- 0 8383 8250"/>
                <a:gd name="T119" fmla="*/ 8383 h 192"/>
                <a:gd name="T120" fmla="+- 0 8966 8892"/>
                <a:gd name="T121" fmla="*/ T120 w 270"/>
                <a:gd name="T122" fmla="+- 0 8378 8250"/>
                <a:gd name="T123" fmla="*/ 8378 h 192"/>
                <a:gd name="T124" fmla="+- 0 8939 8892"/>
                <a:gd name="T125" fmla="*/ T124 w 270"/>
                <a:gd name="T126" fmla="+- 0 8250 8250"/>
                <a:gd name="T127" fmla="*/ 8250 h 192"/>
                <a:gd name="T128" fmla="+- 0 8892 8892"/>
                <a:gd name="T129" fmla="*/ T128 w 270"/>
                <a:gd name="T130" fmla="+- 0 8250 8250"/>
                <a:gd name="T131" fmla="*/ 8250 h 192"/>
                <a:gd name="T132" fmla="+- 0 8942 8892"/>
                <a:gd name="T133" fmla="*/ T132 w 270"/>
                <a:gd name="T134" fmla="+- 0 8442 8250"/>
                <a:gd name="T135" fmla="*/ 8442 h 192"/>
                <a:gd name="T136" fmla="+- 0 8992 8892"/>
                <a:gd name="T137" fmla="*/ T136 w 270"/>
                <a:gd name="T138" fmla="+- 0 8442 8250"/>
                <a:gd name="T139" fmla="*/ 8442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270" h="192">
                  <a:moveTo>
                    <a:pt x="100" y="192"/>
                  </a:moveTo>
                  <a:lnTo>
                    <a:pt x="133" y="69"/>
                  </a:lnTo>
                  <a:lnTo>
                    <a:pt x="134" y="63"/>
                  </a:lnTo>
                  <a:lnTo>
                    <a:pt x="135" y="56"/>
                  </a:lnTo>
                  <a:lnTo>
                    <a:pt x="136" y="47"/>
                  </a:lnTo>
                  <a:lnTo>
                    <a:pt x="137" y="47"/>
                  </a:lnTo>
                  <a:lnTo>
                    <a:pt x="137" y="55"/>
                  </a:lnTo>
                  <a:lnTo>
                    <a:pt x="138" y="62"/>
                  </a:lnTo>
                  <a:lnTo>
                    <a:pt x="140" y="69"/>
                  </a:lnTo>
                  <a:lnTo>
                    <a:pt x="171" y="192"/>
                  </a:lnTo>
                  <a:lnTo>
                    <a:pt x="219" y="192"/>
                  </a:lnTo>
                  <a:lnTo>
                    <a:pt x="270" y="0"/>
                  </a:lnTo>
                  <a:lnTo>
                    <a:pt x="226" y="0"/>
                  </a:lnTo>
                  <a:lnTo>
                    <a:pt x="200" y="128"/>
                  </a:lnTo>
                  <a:lnTo>
                    <a:pt x="198" y="135"/>
                  </a:lnTo>
                  <a:lnTo>
                    <a:pt x="197" y="142"/>
                  </a:lnTo>
                  <a:lnTo>
                    <a:pt x="197" y="149"/>
                  </a:lnTo>
                  <a:lnTo>
                    <a:pt x="196" y="140"/>
                  </a:lnTo>
                  <a:lnTo>
                    <a:pt x="195" y="134"/>
                  </a:lnTo>
                  <a:lnTo>
                    <a:pt x="194" y="129"/>
                  </a:lnTo>
                  <a:lnTo>
                    <a:pt x="162" y="0"/>
                  </a:lnTo>
                  <a:lnTo>
                    <a:pt x="116" y="0"/>
                  </a:lnTo>
                  <a:lnTo>
                    <a:pt x="81" y="127"/>
                  </a:lnTo>
                  <a:lnTo>
                    <a:pt x="79" y="135"/>
                  </a:lnTo>
                  <a:lnTo>
                    <a:pt x="78" y="143"/>
                  </a:lnTo>
                  <a:lnTo>
                    <a:pt x="77" y="150"/>
                  </a:lnTo>
                  <a:lnTo>
                    <a:pt x="76" y="150"/>
                  </a:lnTo>
                  <a:lnTo>
                    <a:pt x="76" y="140"/>
                  </a:lnTo>
                  <a:lnTo>
                    <a:pt x="75" y="133"/>
                  </a:lnTo>
                  <a:lnTo>
                    <a:pt x="74" y="128"/>
                  </a:lnTo>
                  <a:lnTo>
                    <a:pt x="47" y="0"/>
                  </a:lnTo>
                  <a:lnTo>
                    <a:pt x="0" y="0"/>
                  </a:lnTo>
                  <a:lnTo>
                    <a:pt x="50" y="192"/>
                  </a:lnTo>
                  <a:lnTo>
                    <a:pt x="100" y="19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179"/>
            <p:cNvSpPr>
              <a:spLocks/>
            </p:cNvSpPr>
            <p:nvPr/>
          </p:nvSpPr>
          <p:spPr bwMode="auto">
            <a:xfrm>
              <a:off x="9167" y="8302"/>
              <a:ext cx="148" cy="143"/>
            </a:xfrm>
            <a:custGeom>
              <a:avLst/>
              <a:gdLst>
                <a:gd name="T0" fmla="+- 0 9213 9167"/>
                <a:gd name="T1" fmla="*/ T0 w 148"/>
                <a:gd name="T2" fmla="+- 0 8351 8302"/>
                <a:gd name="T3" fmla="*/ 8351 h 143"/>
                <a:gd name="T4" fmla="+- 0 9219 9167"/>
                <a:gd name="T5" fmla="*/ T4 w 148"/>
                <a:gd name="T6" fmla="+- 0 8344 8302"/>
                <a:gd name="T7" fmla="*/ 8344 h 143"/>
                <a:gd name="T8" fmla="+- 0 9224 9167"/>
                <a:gd name="T9" fmla="*/ T8 w 148"/>
                <a:gd name="T10" fmla="+- 0 8337 8302"/>
                <a:gd name="T11" fmla="*/ 8337 h 143"/>
                <a:gd name="T12" fmla="+- 0 9232 9167"/>
                <a:gd name="T13" fmla="*/ T12 w 148"/>
                <a:gd name="T14" fmla="+- 0 8334 8302"/>
                <a:gd name="T15" fmla="*/ 8334 h 143"/>
                <a:gd name="T16" fmla="+- 0 9242 9167"/>
                <a:gd name="T17" fmla="*/ T16 w 148"/>
                <a:gd name="T18" fmla="+- 0 8334 8302"/>
                <a:gd name="T19" fmla="*/ 8334 h 143"/>
                <a:gd name="T20" fmla="+- 0 9252 9167"/>
                <a:gd name="T21" fmla="*/ T20 w 148"/>
                <a:gd name="T22" fmla="+- 0 8335 8302"/>
                <a:gd name="T23" fmla="*/ 8335 h 143"/>
                <a:gd name="T24" fmla="+- 0 9267 9167"/>
                <a:gd name="T25" fmla="*/ T24 w 148"/>
                <a:gd name="T26" fmla="+- 0 8347 8302"/>
                <a:gd name="T27" fmla="*/ 8347 h 143"/>
                <a:gd name="T28" fmla="+- 0 9272 9167"/>
                <a:gd name="T29" fmla="*/ T28 w 148"/>
                <a:gd name="T30" fmla="+- 0 8372 8302"/>
                <a:gd name="T31" fmla="*/ 8372 h 143"/>
                <a:gd name="T32" fmla="+- 0 9271 9167"/>
                <a:gd name="T33" fmla="*/ T32 w 148"/>
                <a:gd name="T34" fmla="+- 0 8387 8302"/>
                <a:gd name="T35" fmla="*/ 8387 h 143"/>
                <a:gd name="T36" fmla="+- 0 9261 9167"/>
                <a:gd name="T37" fmla="*/ T36 w 148"/>
                <a:gd name="T38" fmla="+- 0 8406 8302"/>
                <a:gd name="T39" fmla="*/ 8406 h 143"/>
                <a:gd name="T40" fmla="+- 0 9242 9167"/>
                <a:gd name="T41" fmla="*/ T40 w 148"/>
                <a:gd name="T42" fmla="+- 0 8413 8302"/>
                <a:gd name="T43" fmla="*/ 8413 h 143"/>
                <a:gd name="T44" fmla="+- 0 9230 9167"/>
                <a:gd name="T45" fmla="*/ T44 w 148"/>
                <a:gd name="T46" fmla="+- 0 8411 8302"/>
                <a:gd name="T47" fmla="*/ 8411 h 143"/>
                <a:gd name="T48" fmla="+- 0 9215 9167"/>
                <a:gd name="T49" fmla="*/ T48 w 148"/>
                <a:gd name="T50" fmla="+- 0 8398 8302"/>
                <a:gd name="T51" fmla="*/ 8398 h 143"/>
                <a:gd name="T52" fmla="+- 0 9219 9167"/>
                <a:gd name="T53" fmla="*/ T52 w 148"/>
                <a:gd name="T54" fmla="+- 0 8443 8302"/>
                <a:gd name="T55" fmla="*/ 8443 h 143"/>
                <a:gd name="T56" fmla="+- 0 9241 9167"/>
                <a:gd name="T57" fmla="*/ T56 w 148"/>
                <a:gd name="T58" fmla="+- 0 8445 8302"/>
                <a:gd name="T59" fmla="*/ 8445 h 143"/>
                <a:gd name="T60" fmla="+- 0 9261 9167"/>
                <a:gd name="T61" fmla="*/ T60 w 148"/>
                <a:gd name="T62" fmla="+- 0 8443 8302"/>
                <a:gd name="T63" fmla="*/ 8443 h 143"/>
                <a:gd name="T64" fmla="+- 0 9280 9167"/>
                <a:gd name="T65" fmla="*/ T64 w 148"/>
                <a:gd name="T66" fmla="+- 0 8437 8302"/>
                <a:gd name="T67" fmla="*/ 8437 h 143"/>
                <a:gd name="T68" fmla="+- 0 9295 9167"/>
                <a:gd name="T69" fmla="*/ T68 w 148"/>
                <a:gd name="T70" fmla="+- 0 8425 8302"/>
                <a:gd name="T71" fmla="*/ 8425 h 143"/>
                <a:gd name="T72" fmla="+- 0 9306 9167"/>
                <a:gd name="T73" fmla="*/ T72 w 148"/>
                <a:gd name="T74" fmla="+- 0 8412 8302"/>
                <a:gd name="T75" fmla="*/ 8412 h 143"/>
                <a:gd name="T76" fmla="+- 0 9313 9167"/>
                <a:gd name="T77" fmla="*/ T76 w 148"/>
                <a:gd name="T78" fmla="+- 0 8393 8302"/>
                <a:gd name="T79" fmla="*/ 8393 h 143"/>
                <a:gd name="T80" fmla="+- 0 9315 9167"/>
                <a:gd name="T81" fmla="*/ T80 w 148"/>
                <a:gd name="T82" fmla="+- 0 8371 8302"/>
                <a:gd name="T83" fmla="*/ 8371 h 143"/>
                <a:gd name="T84" fmla="+- 0 9314 9167"/>
                <a:gd name="T85" fmla="*/ T84 w 148"/>
                <a:gd name="T86" fmla="+- 0 8356 8302"/>
                <a:gd name="T87" fmla="*/ 8356 h 143"/>
                <a:gd name="T88" fmla="+- 0 9308 9167"/>
                <a:gd name="T89" fmla="*/ T88 w 148"/>
                <a:gd name="T90" fmla="+- 0 8337 8302"/>
                <a:gd name="T91" fmla="*/ 8337 h 143"/>
                <a:gd name="T92" fmla="+- 0 9296 9167"/>
                <a:gd name="T93" fmla="*/ T92 w 148"/>
                <a:gd name="T94" fmla="+- 0 8321 8302"/>
                <a:gd name="T95" fmla="*/ 8321 h 143"/>
                <a:gd name="T96" fmla="+- 0 9283 9167"/>
                <a:gd name="T97" fmla="*/ T96 w 148"/>
                <a:gd name="T98" fmla="+- 0 8311 8302"/>
                <a:gd name="T99" fmla="*/ 8311 h 143"/>
                <a:gd name="T100" fmla="+- 0 9265 9167"/>
                <a:gd name="T101" fmla="*/ T100 w 148"/>
                <a:gd name="T102" fmla="+- 0 8304 8302"/>
                <a:gd name="T103" fmla="*/ 8304 h 143"/>
                <a:gd name="T104" fmla="+- 0 9243 9167"/>
                <a:gd name="T105" fmla="*/ T104 w 148"/>
                <a:gd name="T106" fmla="+- 0 8302 8302"/>
                <a:gd name="T107" fmla="*/ 8302 h 143"/>
                <a:gd name="T108" fmla="+- 0 9222 9167"/>
                <a:gd name="T109" fmla="*/ T108 w 148"/>
                <a:gd name="T110" fmla="+- 0 8303 8302"/>
                <a:gd name="T111" fmla="*/ 8303 h 143"/>
                <a:gd name="T112" fmla="+- 0 9213 9167"/>
                <a:gd name="T113" fmla="*/ T112 w 148"/>
                <a:gd name="T114" fmla="+- 0 8351 8302"/>
                <a:gd name="T115" fmla="*/ 8351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148" h="143">
                  <a:moveTo>
                    <a:pt x="46" y="49"/>
                  </a:moveTo>
                  <a:lnTo>
                    <a:pt x="52" y="42"/>
                  </a:lnTo>
                  <a:lnTo>
                    <a:pt x="57" y="35"/>
                  </a:lnTo>
                  <a:lnTo>
                    <a:pt x="65" y="32"/>
                  </a:lnTo>
                  <a:lnTo>
                    <a:pt x="75" y="32"/>
                  </a:lnTo>
                  <a:lnTo>
                    <a:pt x="85" y="33"/>
                  </a:lnTo>
                  <a:lnTo>
                    <a:pt x="100" y="45"/>
                  </a:lnTo>
                  <a:lnTo>
                    <a:pt x="105" y="70"/>
                  </a:lnTo>
                  <a:lnTo>
                    <a:pt x="104" y="85"/>
                  </a:lnTo>
                  <a:lnTo>
                    <a:pt x="94" y="104"/>
                  </a:lnTo>
                  <a:lnTo>
                    <a:pt x="75" y="111"/>
                  </a:lnTo>
                  <a:lnTo>
                    <a:pt x="63" y="109"/>
                  </a:lnTo>
                  <a:lnTo>
                    <a:pt x="48" y="96"/>
                  </a:lnTo>
                  <a:lnTo>
                    <a:pt x="52" y="141"/>
                  </a:lnTo>
                  <a:lnTo>
                    <a:pt x="74" y="143"/>
                  </a:lnTo>
                  <a:lnTo>
                    <a:pt x="94" y="141"/>
                  </a:lnTo>
                  <a:lnTo>
                    <a:pt x="113" y="135"/>
                  </a:lnTo>
                  <a:lnTo>
                    <a:pt x="128" y="123"/>
                  </a:lnTo>
                  <a:lnTo>
                    <a:pt x="139" y="110"/>
                  </a:lnTo>
                  <a:lnTo>
                    <a:pt x="146" y="91"/>
                  </a:lnTo>
                  <a:lnTo>
                    <a:pt x="148" y="69"/>
                  </a:lnTo>
                  <a:lnTo>
                    <a:pt x="147" y="54"/>
                  </a:lnTo>
                  <a:lnTo>
                    <a:pt x="141" y="35"/>
                  </a:lnTo>
                  <a:lnTo>
                    <a:pt x="129" y="19"/>
                  </a:lnTo>
                  <a:lnTo>
                    <a:pt x="116" y="9"/>
                  </a:lnTo>
                  <a:lnTo>
                    <a:pt x="98" y="2"/>
                  </a:lnTo>
                  <a:lnTo>
                    <a:pt x="76" y="0"/>
                  </a:lnTo>
                  <a:lnTo>
                    <a:pt x="55" y="1"/>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180"/>
            <p:cNvSpPr>
              <a:spLocks/>
            </p:cNvSpPr>
            <p:nvPr/>
          </p:nvSpPr>
          <p:spPr bwMode="auto">
            <a:xfrm>
              <a:off x="9167" y="8302"/>
              <a:ext cx="148" cy="143"/>
            </a:xfrm>
            <a:custGeom>
              <a:avLst/>
              <a:gdLst>
                <a:gd name="T0" fmla="+- 0 9213 9167"/>
                <a:gd name="T1" fmla="*/ T0 w 148"/>
                <a:gd name="T2" fmla="+- 0 8351 8302"/>
                <a:gd name="T3" fmla="*/ 8351 h 143"/>
                <a:gd name="T4" fmla="+- 0 9222 9167"/>
                <a:gd name="T5" fmla="*/ T4 w 148"/>
                <a:gd name="T6" fmla="+- 0 8303 8302"/>
                <a:gd name="T7" fmla="*/ 8303 h 143"/>
                <a:gd name="T8" fmla="+- 0 9203 9167"/>
                <a:gd name="T9" fmla="*/ T8 w 148"/>
                <a:gd name="T10" fmla="+- 0 8310 8302"/>
                <a:gd name="T11" fmla="*/ 8310 h 143"/>
                <a:gd name="T12" fmla="+- 0 9188 9167"/>
                <a:gd name="T13" fmla="*/ T12 w 148"/>
                <a:gd name="T14" fmla="+- 0 8321 8302"/>
                <a:gd name="T15" fmla="*/ 8321 h 143"/>
                <a:gd name="T16" fmla="+- 0 9177 9167"/>
                <a:gd name="T17" fmla="*/ T16 w 148"/>
                <a:gd name="T18" fmla="+- 0 8333 8302"/>
                <a:gd name="T19" fmla="*/ 8333 h 143"/>
                <a:gd name="T20" fmla="+- 0 9170 9167"/>
                <a:gd name="T21" fmla="*/ T20 w 148"/>
                <a:gd name="T22" fmla="+- 0 8352 8302"/>
                <a:gd name="T23" fmla="*/ 8352 h 143"/>
                <a:gd name="T24" fmla="+- 0 9167 9167"/>
                <a:gd name="T25" fmla="*/ T24 w 148"/>
                <a:gd name="T26" fmla="+- 0 8374 8302"/>
                <a:gd name="T27" fmla="*/ 8374 h 143"/>
                <a:gd name="T28" fmla="+- 0 9169 9167"/>
                <a:gd name="T29" fmla="*/ T28 w 148"/>
                <a:gd name="T30" fmla="+- 0 8391 8302"/>
                <a:gd name="T31" fmla="*/ 8391 h 143"/>
                <a:gd name="T32" fmla="+- 0 9175 9167"/>
                <a:gd name="T33" fmla="*/ T32 w 148"/>
                <a:gd name="T34" fmla="+- 0 8410 8302"/>
                <a:gd name="T35" fmla="*/ 8410 h 143"/>
                <a:gd name="T36" fmla="+- 0 9187 9167"/>
                <a:gd name="T37" fmla="*/ T36 w 148"/>
                <a:gd name="T38" fmla="+- 0 8426 8302"/>
                <a:gd name="T39" fmla="*/ 8426 h 143"/>
                <a:gd name="T40" fmla="+- 0 9200 9167"/>
                <a:gd name="T41" fmla="*/ T40 w 148"/>
                <a:gd name="T42" fmla="+- 0 8436 8302"/>
                <a:gd name="T43" fmla="*/ 8436 h 143"/>
                <a:gd name="T44" fmla="+- 0 9219 9167"/>
                <a:gd name="T45" fmla="*/ T44 w 148"/>
                <a:gd name="T46" fmla="+- 0 8443 8302"/>
                <a:gd name="T47" fmla="*/ 8443 h 143"/>
                <a:gd name="T48" fmla="+- 0 9215 9167"/>
                <a:gd name="T49" fmla="*/ T48 w 148"/>
                <a:gd name="T50" fmla="+- 0 8398 8302"/>
                <a:gd name="T51" fmla="*/ 8398 h 143"/>
                <a:gd name="T52" fmla="+- 0 9210 9167"/>
                <a:gd name="T53" fmla="*/ T52 w 148"/>
                <a:gd name="T54" fmla="+- 0 8373 8302"/>
                <a:gd name="T55" fmla="*/ 8373 h 143"/>
                <a:gd name="T56" fmla="+- 0 9210 9167"/>
                <a:gd name="T57" fmla="*/ T56 w 148"/>
                <a:gd name="T58" fmla="+- 0 8361 8302"/>
                <a:gd name="T59" fmla="*/ 8361 h 143"/>
                <a:gd name="T60" fmla="+- 0 9213 9167"/>
                <a:gd name="T61" fmla="*/ T60 w 148"/>
                <a:gd name="T62" fmla="+- 0 8351 8302"/>
                <a:gd name="T63" fmla="*/ 8351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8" h="143">
                  <a:moveTo>
                    <a:pt x="46" y="49"/>
                  </a:moveTo>
                  <a:lnTo>
                    <a:pt x="55" y="1"/>
                  </a:lnTo>
                  <a:lnTo>
                    <a:pt x="36" y="8"/>
                  </a:lnTo>
                  <a:lnTo>
                    <a:pt x="21" y="19"/>
                  </a:lnTo>
                  <a:lnTo>
                    <a:pt x="10" y="31"/>
                  </a:lnTo>
                  <a:lnTo>
                    <a:pt x="3" y="50"/>
                  </a:lnTo>
                  <a:lnTo>
                    <a:pt x="0" y="72"/>
                  </a:lnTo>
                  <a:lnTo>
                    <a:pt x="2" y="89"/>
                  </a:lnTo>
                  <a:lnTo>
                    <a:pt x="8" y="108"/>
                  </a:lnTo>
                  <a:lnTo>
                    <a:pt x="20" y="124"/>
                  </a:lnTo>
                  <a:lnTo>
                    <a:pt x="33" y="134"/>
                  </a:lnTo>
                  <a:lnTo>
                    <a:pt x="52" y="141"/>
                  </a:lnTo>
                  <a:lnTo>
                    <a:pt x="48" y="96"/>
                  </a:lnTo>
                  <a:lnTo>
                    <a:pt x="43" y="71"/>
                  </a:lnTo>
                  <a:lnTo>
                    <a:pt x="43" y="59"/>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181"/>
            <p:cNvSpPr>
              <a:spLocks/>
            </p:cNvSpPr>
            <p:nvPr/>
          </p:nvSpPr>
          <p:spPr bwMode="auto">
            <a:xfrm>
              <a:off x="9343" y="8302"/>
              <a:ext cx="217" cy="140"/>
            </a:xfrm>
            <a:custGeom>
              <a:avLst/>
              <a:gdLst>
                <a:gd name="T0" fmla="+- 0 9559 9343"/>
                <a:gd name="T1" fmla="*/ T0 w 217"/>
                <a:gd name="T2" fmla="+- 0 8341 8302"/>
                <a:gd name="T3" fmla="*/ 8341 h 140"/>
                <a:gd name="T4" fmla="+- 0 9552 9343"/>
                <a:gd name="T5" fmla="*/ T4 w 217"/>
                <a:gd name="T6" fmla="+- 0 8319 8302"/>
                <a:gd name="T7" fmla="*/ 8319 h 140"/>
                <a:gd name="T8" fmla="+- 0 9537 9343"/>
                <a:gd name="T9" fmla="*/ T8 w 217"/>
                <a:gd name="T10" fmla="+- 0 8306 8302"/>
                <a:gd name="T11" fmla="*/ 8306 h 140"/>
                <a:gd name="T12" fmla="+- 0 9515 9343"/>
                <a:gd name="T13" fmla="*/ T12 w 217"/>
                <a:gd name="T14" fmla="+- 0 8302 8302"/>
                <a:gd name="T15" fmla="*/ 8302 h 140"/>
                <a:gd name="T16" fmla="+- 0 9502 9343"/>
                <a:gd name="T17" fmla="*/ T16 w 217"/>
                <a:gd name="T18" fmla="+- 0 8303 8302"/>
                <a:gd name="T19" fmla="*/ 8303 h 140"/>
                <a:gd name="T20" fmla="+- 0 9483 9343"/>
                <a:gd name="T21" fmla="*/ T20 w 217"/>
                <a:gd name="T22" fmla="+- 0 8311 8302"/>
                <a:gd name="T23" fmla="*/ 8311 h 140"/>
                <a:gd name="T24" fmla="+- 0 9469 9343"/>
                <a:gd name="T25" fmla="*/ T24 w 217"/>
                <a:gd name="T26" fmla="+- 0 8327 8302"/>
                <a:gd name="T27" fmla="*/ 8327 h 140"/>
                <a:gd name="T28" fmla="+- 0 9466 9343"/>
                <a:gd name="T29" fmla="*/ T28 w 217"/>
                <a:gd name="T30" fmla="+- 0 8320 8302"/>
                <a:gd name="T31" fmla="*/ 8320 h 140"/>
                <a:gd name="T32" fmla="+- 0 9451 9343"/>
                <a:gd name="T33" fmla="*/ T32 w 217"/>
                <a:gd name="T34" fmla="+- 0 8306 8302"/>
                <a:gd name="T35" fmla="*/ 8306 h 140"/>
                <a:gd name="T36" fmla="+- 0 9430 9343"/>
                <a:gd name="T37" fmla="*/ T36 w 217"/>
                <a:gd name="T38" fmla="+- 0 8302 8302"/>
                <a:gd name="T39" fmla="*/ 8302 h 140"/>
                <a:gd name="T40" fmla="+- 0 9420 9343"/>
                <a:gd name="T41" fmla="*/ T40 w 217"/>
                <a:gd name="T42" fmla="+- 0 8302 8302"/>
                <a:gd name="T43" fmla="*/ 8302 h 140"/>
                <a:gd name="T44" fmla="+- 0 9412 9343"/>
                <a:gd name="T45" fmla="*/ T44 w 217"/>
                <a:gd name="T46" fmla="+- 0 8304 8302"/>
                <a:gd name="T47" fmla="*/ 8304 h 140"/>
                <a:gd name="T48" fmla="+- 0 9404 9343"/>
                <a:gd name="T49" fmla="*/ T48 w 217"/>
                <a:gd name="T50" fmla="+- 0 8308 8302"/>
                <a:gd name="T51" fmla="*/ 8308 h 140"/>
                <a:gd name="T52" fmla="+- 0 9396 9343"/>
                <a:gd name="T53" fmla="*/ T52 w 217"/>
                <a:gd name="T54" fmla="+- 0 8313 8302"/>
                <a:gd name="T55" fmla="*/ 8313 h 140"/>
                <a:gd name="T56" fmla="+- 0 9390 9343"/>
                <a:gd name="T57" fmla="*/ T56 w 217"/>
                <a:gd name="T58" fmla="+- 0 8319 8302"/>
                <a:gd name="T59" fmla="*/ 8319 h 140"/>
                <a:gd name="T60" fmla="+- 0 9386 9343"/>
                <a:gd name="T61" fmla="*/ T60 w 217"/>
                <a:gd name="T62" fmla="+- 0 8326 8302"/>
                <a:gd name="T63" fmla="*/ 8326 h 140"/>
                <a:gd name="T64" fmla="+- 0 9385 9343"/>
                <a:gd name="T65" fmla="*/ T64 w 217"/>
                <a:gd name="T66" fmla="+- 0 8326 8302"/>
                <a:gd name="T67" fmla="*/ 8326 h 140"/>
                <a:gd name="T68" fmla="+- 0 9385 9343"/>
                <a:gd name="T69" fmla="*/ T68 w 217"/>
                <a:gd name="T70" fmla="+- 0 8305 8302"/>
                <a:gd name="T71" fmla="*/ 8305 h 140"/>
                <a:gd name="T72" fmla="+- 0 9343 9343"/>
                <a:gd name="T73" fmla="*/ T72 w 217"/>
                <a:gd name="T74" fmla="+- 0 8305 8302"/>
                <a:gd name="T75" fmla="*/ 8305 h 140"/>
                <a:gd name="T76" fmla="+- 0 9343 9343"/>
                <a:gd name="T77" fmla="*/ T76 w 217"/>
                <a:gd name="T78" fmla="+- 0 8442 8302"/>
                <a:gd name="T79" fmla="*/ 8442 h 140"/>
                <a:gd name="T80" fmla="+- 0 9385 9343"/>
                <a:gd name="T81" fmla="*/ T80 w 217"/>
                <a:gd name="T82" fmla="+- 0 8442 8302"/>
                <a:gd name="T83" fmla="*/ 8442 h 140"/>
                <a:gd name="T84" fmla="+- 0 9385 9343"/>
                <a:gd name="T85" fmla="*/ T84 w 217"/>
                <a:gd name="T86" fmla="+- 0 8356 8302"/>
                <a:gd name="T87" fmla="*/ 8356 h 140"/>
                <a:gd name="T88" fmla="+- 0 9387 9343"/>
                <a:gd name="T89" fmla="*/ T88 w 217"/>
                <a:gd name="T90" fmla="+- 0 8348 8302"/>
                <a:gd name="T91" fmla="*/ 8348 h 140"/>
                <a:gd name="T92" fmla="+- 0 9391 9343"/>
                <a:gd name="T93" fmla="*/ T92 w 217"/>
                <a:gd name="T94" fmla="+- 0 8342 8302"/>
                <a:gd name="T95" fmla="*/ 8342 h 140"/>
                <a:gd name="T96" fmla="+- 0 9396 9343"/>
                <a:gd name="T97" fmla="*/ T96 w 217"/>
                <a:gd name="T98" fmla="+- 0 8337 8302"/>
                <a:gd name="T99" fmla="*/ 8337 h 140"/>
                <a:gd name="T100" fmla="+- 0 9402 9343"/>
                <a:gd name="T101" fmla="*/ T100 w 217"/>
                <a:gd name="T102" fmla="+- 0 8334 8302"/>
                <a:gd name="T103" fmla="*/ 8334 h 140"/>
                <a:gd name="T104" fmla="+- 0 9423 9343"/>
                <a:gd name="T105" fmla="*/ T104 w 217"/>
                <a:gd name="T106" fmla="+- 0 8334 8302"/>
                <a:gd name="T107" fmla="*/ 8334 h 140"/>
                <a:gd name="T108" fmla="+- 0 9430 9343"/>
                <a:gd name="T109" fmla="*/ T108 w 217"/>
                <a:gd name="T110" fmla="+- 0 8344 8302"/>
                <a:gd name="T111" fmla="*/ 8344 h 140"/>
                <a:gd name="T112" fmla="+- 0 9430 9343"/>
                <a:gd name="T113" fmla="*/ T112 w 217"/>
                <a:gd name="T114" fmla="+- 0 8442 8302"/>
                <a:gd name="T115" fmla="*/ 8442 h 140"/>
                <a:gd name="T116" fmla="+- 0 9473 9343"/>
                <a:gd name="T117" fmla="*/ T116 w 217"/>
                <a:gd name="T118" fmla="+- 0 8442 8302"/>
                <a:gd name="T119" fmla="*/ 8442 h 140"/>
                <a:gd name="T120" fmla="+- 0 9473 9343"/>
                <a:gd name="T121" fmla="*/ T120 w 217"/>
                <a:gd name="T122" fmla="+- 0 8356 8302"/>
                <a:gd name="T123" fmla="*/ 8356 h 140"/>
                <a:gd name="T124" fmla="+- 0 9475 9343"/>
                <a:gd name="T125" fmla="*/ T124 w 217"/>
                <a:gd name="T126" fmla="+- 0 8349 8302"/>
                <a:gd name="T127" fmla="*/ 8349 h 140"/>
                <a:gd name="T128" fmla="+- 0 9479 9343"/>
                <a:gd name="T129" fmla="*/ T128 w 217"/>
                <a:gd name="T130" fmla="+- 0 8343 8302"/>
                <a:gd name="T131" fmla="*/ 8343 h 140"/>
                <a:gd name="T132" fmla="+- 0 9483 9343"/>
                <a:gd name="T133" fmla="*/ T132 w 217"/>
                <a:gd name="T134" fmla="+- 0 8337 8302"/>
                <a:gd name="T135" fmla="*/ 8337 h 140"/>
                <a:gd name="T136" fmla="+- 0 9489 9343"/>
                <a:gd name="T137" fmla="*/ T136 w 217"/>
                <a:gd name="T138" fmla="+- 0 8334 8302"/>
                <a:gd name="T139" fmla="*/ 8334 h 140"/>
                <a:gd name="T140" fmla="+- 0 9511 9343"/>
                <a:gd name="T141" fmla="*/ T140 w 217"/>
                <a:gd name="T142" fmla="+- 0 8334 8302"/>
                <a:gd name="T143" fmla="*/ 8334 h 140"/>
                <a:gd name="T144" fmla="+- 0 9518 9343"/>
                <a:gd name="T145" fmla="*/ T144 w 217"/>
                <a:gd name="T146" fmla="+- 0 8344 8302"/>
                <a:gd name="T147" fmla="*/ 8344 h 140"/>
                <a:gd name="T148" fmla="+- 0 9518 9343"/>
                <a:gd name="T149" fmla="*/ T148 w 217"/>
                <a:gd name="T150" fmla="+- 0 8442 8302"/>
                <a:gd name="T151" fmla="*/ 8442 h 140"/>
                <a:gd name="T152" fmla="+- 0 9560 9343"/>
                <a:gd name="T153" fmla="*/ T152 w 217"/>
                <a:gd name="T154" fmla="+- 0 8442 8302"/>
                <a:gd name="T155" fmla="*/ 8442 h 140"/>
                <a:gd name="T156" fmla="+- 0 9560 9343"/>
                <a:gd name="T157" fmla="*/ T156 w 217"/>
                <a:gd name="T158" fmla="+- 0 8357 8302"/>
                <a:gd name="T159" fmla="*/ 8357 h 140"/>
                <a:gd name="T160" fmla="+- 0 9559 9343"/>
                <a:gd name="T161" fmla="*/ T160 w 217"/>
                <a:gd name="T162" fmla="+- 0 8341 8302"/>
                <a:gd name="T163" fmla="*/ 8341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217" h="140">
                  <a:moveTo>
                    <a:pt x="216" y="39"/>
                  </a:moveTo>
                  <a:lnTo>
                    <a:pt x="209" y="17"/>
                  </a:lnTo>
                  <a:lnTo>
                    <a:pt x="194" y="4"/>
                  </a:lnTo>
                  <a:lnTo>
                    <a:pt x="172" y="0"/>
                  </a:lnTo>
                  <a:lnTo>
                    <a:pt x="159" y="1"/>
                  </a:lnTo>
                  <a:lnTo>
                    <a:pt x="140" y="9"/>
                  </a:lnTo>
                  <a:lnTo>
                    <a:pt x="126" y="25"/>
                  </a:lnTo>
                  <a:lnTo>
                    <a:pt x="123" y="18"/>
                  </a:lnTo>
                  <a:lnTo>
                    <a:pt x="108" y="4"/>
                  </a:lnTo>
                  <a:lnTo>
                    <a:pt x="87" y="0"/>
                  </a:lnTo>
                  <a:lnTo>
                    <a:pt x="77" y="0"/>
                  </a:lnTo>
                  <a:lnTo>
                    <a:pt x="69" y="2"/>
                  </a:lnTo>
                  <a:lnTo>
                    <a:pt x="61" y="6"/>
                  </a:lnTo>
                  <a:lnTo>
                    <a:pt x="53" y="11"/>
                  </a:lnTo>
                  <a:lnTo>
                    <a:pt x="47" y="17"/>
                  </a:lnTo>
                  <a:lnTo>
                    <a:pt x="43" y="24"/>
                  </a:lnTo>
                  <a:lnTo>
                    <a:pt x="42" y="24"/>
                  </a:lnTo>
                  <a:lnTo>
                    <a:pt x="42" y="3"/>
                  </a:lnTo>
                  <a:lnTo>
                    <a:pt x="0" y="3"/>
                  </a:lnTo>
                  <a:lnTo>
                    <a:pt x="0" y="140"/>
                  </a:lnTo>
                  <a:lnTo>
                    <a:pt x="42" y="140"/>
                  </a:lnTo>
                  <a:lnTo>
                    <a:pt x="42" y="54"/>
                  </a:lnTo>
                  <a:lnTo>
                    <a:pt x="44" y="46"/>
                  </a:lnTo>
                  <a:lnTo>
                    <a:pt x="48" y="40"/>
                  </a:lnTo>
                  <a:lnTo>
                    <a:pt x="53" y="35"/>
                  </a:lnTo>
                  <a:lnTo>
                    <a:pt x="59" y="32"/>
                  </a:lnTo>
                  <a:lnTo>
                    <a:pt x="80" y="32"/>
                  </a:lnTo>
                  <a:lnTo>
                    <a:pt x="87" y="42"/>
                  </a:lnTo>
                  <a:lnTo>
                    <a:pt x="87" y="140"/>
                  </a:lnTo>
                  <a:lnTo>
                    <a:pt x="130" y="140"/>
                  </a:lnTo>
                  <a:lnTo>
                    <a:pt x="130" y="54"/>
                  </a:lnTo>
                  <a:lnTo>
                    <a:pt x="132" y="47"/>
                  </a:lnTo>
                  <a:lnTo>
                    <a:pt x="136" y="41"/>
                  </a:lnTo>
                  <a:lnTo>
                    <a:pt x="140" y="35"/>
                  </a:lnTo>
                  <a:lnTo>
                    <a:pt x="146" y="32"/>
                  </a:lnTo>
                  <a:lnTo>
                    <a:pt x="168" y="32"/>
                  </a:lnTo>
                  <a:lnTo>
                    <a:pt x="175" y="42"/>
                  </a:lnTo>
                  <a:lnTo>
                    <a:pt x="175" y="140"/>
                  </a:lnTo>
                  <a:lnTo>
                    <a:pt x="217" y="140"/>
                  </a:lnTo>
                  <a:lnTo>
                    <a:pt x="217" y="55"/>
                  </a:lnTo>
                  <a:lnTo>
                    <a:pt x="216" y="3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182"/>
            <p:cNvSpPr>
              <a:spLocks/>
            </p:cNvSpPr>
            <p:nvPr/>
          </p:nvSpPr>
          <p:spPr bwMode="auto">
            <a:xfrm>
              <a:off x="9585" y="8302"/>
              <a:ext cx="68" cy="143"/>
            </a:xfrm>
            <a:custGeom>
              <a:avLst/>
              <a:gdLst>
                <a:gd name="T0" fmla="+- 0 9641 9585"/>
                <a:gd name="T1" fmla="*/ T0 w 68"/>
                <a:gd name="T2" fmla="+- 0 8333 8302"/>
                <a:gd name="T3" fmla="*/ 8333 h 143"/>
                <a:gd name="T4" fmla="+- 0 9647 9585"/>
                <a:gd name="T5" fmla="*/ T4 w 68"/>
                <a:gd name="T6" fmla="+- 0 8330 8302"/>
                <a:gd name="T7" fmla="*/ 8330 h 143"/>
                <a:gd name="T8" fmla="+- 0 9654 9585"/>
                <a:gd name="T9" fmla="*/ T8 w 68"/>
                <a:gd name="T10" fmla="+- 0 8302 8302"/>
                <a:gd name="T11" fmla="*/ 8302 h 143"/>
                <a:gd name="T12" fmla="+- 0 9640 9585"/>
                <a:gd name="T13" fmla="*/ T12 w 68"/>
                <a:gd name="T14" fmla="+- 0 8303 8302"/>
                <a:gd name="T15" fmla="*/ 8303 h 143"/>
                <a:gd name="T16" fmla="+- 0 9636 9585"/>
                <a:gd name="T17" fmla="*/ T16 w 68"/>
                <a:gd name="T18" fmla="+- 0 8338 8302"/>
                <a:gd name="T19" fmla="*/ 8338 h 143"/>
                <a:gd name="T20" fmla="+- 0 9641 9585"/>
                <a:gd name="T21" fmla="*/ T20 w 68"/>
                <a:gd name="T22" fmla="+- 0 8333 8302"/>
                <a:gd name="T23" fmla="*/ 8333 h 143"/>
              </a:gdLst>
              <a:ahLst/>
              <a:cxnLst>
                <a:cxn ang="0">
                  <a:pos x="T1" y="T3"/>
                </a:cxn>
                <a:cxn ang="0">
                  <a:pos x="T5" y="T7"/>
                </a:cxn>
                <a:cxn ang="0">
                  <a:pos x="T9" y="T11"/>
                </a:cxn>
                <a:cxn ang="0">
                  <a:pos x="T13" y="T15"/>
                </a:cxn>
                <a:cxn ang="0">
                  <a:pos x="T17" y="T19"/>
                </a:cxn>
                <a:cxn ang="0">
                  <a:pos x="T21" y="T23"/>
                </a:cxn>
              </a:cxnLst>
              <a:rect l="0" t="0" r="r" b="b"/>
              <a:pathLst>
                <a:path w="68" h="143">
                  <a:moveTo>
                    <a:pt x="56" y="31"/>
                  </a:moveTo>
                  <a:lnTo>
                    <a:pt x="62" y="28"/>
                  </a:lnTo>
                  <a:lnTo>
                    <a:pt x="69" y="0"/>
                  </a:lnTo>
                  <a:lnTo>
                    <a:pt x="55" y="1"/>
                  </a:lnTo>
                  <a:lnTo>
                    <a:pt x="51" y="36"/>
                  </a:lnTo>
                  <a:lnTo>
                    <a:pt x="56"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183"/>
            <p:cNvSpPr>
              <a:spLocks/>
            </p:cNvSpPr>
            <p:nvPr/>
          </p:nvSpPr>
          <p:spPr bwMode="auto">
            <a:xfrm>
              <a:off x="9585" y="8302"/>
              <a:ext cx="68" cy="143"/>
            </a:xfrm>
            <a:custGeom>
              <a:avLst/>
              <a:gdLst>
                <a:gd name="T0" fmla="+- 0 9585 9585"/>
                <a:gd name="T1" fmla="*/ T0 w 68"/>
                <a:gd name="T2" fmla="+- 0 8375 8302"/>
                <a:gd name="T3" fmla="*/ 8375 h 143"/>
                <a:gd name="T4" fmla="+- 0 9587 9585"/>
                <a:gd name="T5" fmla="*/ T4 w 68"/>
                <a:gd name="T6" fmla="+- 0 8392 8302"/>
                <a:gd name="T7" fmla="*/ 8392 h 143"/>
                <a:gd name="T8" fmla="+- 0 9593 9585"/>
                <a:gd name="T9" fmla="*/ T8 w 68"/>
                <a:gd name="T10" fmla="+- 0 8411 8302"/>
                <a:gd name="T11" fmla="*/ 8411 h 143"/>
                <a:gd name="T12" fmla="+- 0 9604 9585"/>
                <a:gd name="T13" fmla="*/ T12 w 68"/>
                <a:gd name="T14" fmla="+- 0 8427 8302"/>
                <a:gd name="T15" fmla="*/ 8427 h 143"/>
                <a:gd name="T16" fmla="+- 0 9614 9585"/>
                <a:gd name="T17" fmla="*/ T16 w 68"/>
                <a:gd name="T18" fmla="+- 0 8435 8302"/>
                <a:gd name="T19" fmla="*/ 8435 h 143"/>
                <a:gd name="T20" fmla="+- 0 9633 9585"/>
                <a:gd name="T21" fmla="*/ T20 w 68"/>
                <a:gd name="T22" fmla="+- 0 8443 8302"/>
                <a:gd name="T23" fmla="*/ 8443 h 143"/>
                <a:gd name="T24" fmla="+- 0 9655 9585"/>
                <a:gd name="T25" fmla="*/ T24 w 68"/>
                <a:gd name="T26" fmla="+- 0 8445 8302"/>
                <a:gd name="T27" fmla="*/ 8445 h 143"/>
                <a:gd name="T28" fmla="+- 0 9667 9585"/>
                <a:gd name="T29" fmla="*/ T28 w 68"/>
                <a:gd name="T30" fmla="+- 0 8445 8302"/>
                <a:gd name="T31" fmla="*/ 8445 h 143"/>
                <a:gd name="T32" fmla="+- 0 9687 9585"/>
                <a:gd name="T33" fmla="*/ T32 w 68"/>
                <a:gd name="T34" fmla="+- 0 8441 8302"/>
                <a:gd name="T35" fmla="*/ 8441 h 143"/>
                <a:gd name="T36" fmla="+- 0 9704 9585"/>
                <a:gd name="T37" fmla="*/ T36 w 68"/>
                <a:gd name="T38" fmla="+- 0 8435 8302"/>
                <a:gd name="T39" fmla="*/ 8435 h 143"/>
                <a:gd name="T40" fmla="+- 0 9704 9585"/>
                <a:gd name="T41" fmla="*/ T40 w 68"/>
                <a:gd name="T42" fmla="+- 0 8404 8302"/>
                <a:gd name="T43" fmla="*/ 8404 h 143"/>
                <a:gd name="T44" fmla="+- 0 9703 9585"/>
                <a:gd name="T45" fmla="*/ T44 w 68"/>
                <a:gd name="T46" fmla="+- 0 8405 8302"/>
                <a:gd name="T47" fmla="*/ 8405 h 143"/>
                <a:gd name="T48" fmla="+- 0 9685 9585"/>
                <a:gd name="T49" fmla="*/ T48 w 68"/>
                <a:gd name="T50" fmla="+- 0 8413 8302"/>
                <a:gd name="T51" fmla="*/ 8413 h 143"/>
                <a:gd name="T52" fmla="+- 0 9665 9585"/>
                <a:gd name="T53" fmla="*/ T52 w 68"/>
                <a:gd name="T54" fmla="+- 0 8415 8302"/>
                <a:gd name="T55" fmla="*/ 8415 h 143"/>
                <a:gd name="T56" fmla="+- 0 9654 9585"/>
                <a:gd name="T57" fmla="*/ T56 w 68"/>
                <a:gd name="T58" fmla="+- 0 8414 8302"/>
                <a:gd name="T59" fmla="*/ 8414 h 143"/>
                <a:gd name="T60" fmla="+- 0 9635 9585"/>
                <a:gd name="T61" fmla="*/ T60 w 68"/>
                <a:gd name="T62" fmla="+- 0 8405 8302"/>
                <a:gd name="T63" fmla="*/ 8405 h 143"/>
                <a:gd name="T64" fmla="+- 0 9627 9585"/>
                <a:gd name="T65" fmla="*/ T64 w 68"/>
                <a:gd name="T66" fmla="+- 0 8385 8302"/>
                <a:gd name="T67" fmla="*/ 8385 h 143"/>
                <a:gd name="T68" fmla="+- 0 9716 9585"/>
                <a:gd name="T69" fmla="*/ T68 w 68"/>
                <a:gd name="T70" fmla="+- 0 8385 8302"/>
                <a:gd name="T71" fmla="*/ 8385 h 143"/>
                <a:gd name="T72" fmla="+- 0 9716 9585"/>
                <a:gd name="T73" fmla="*/ T72 w 68"/>
                <a:gd name="T74" fmla="+- 0 8368 8302"/>
                <a:gd name="T75" fmla="*/ 8368 h 143"/>
                <a:gd name="T76" fmla="+- 0 9716 9585"/>
                <a:gd name="T77" fmla="*/ T76 w 68"/>
                <a:gd name="T78" fmla="+- 0 8355 8302"/>
                <a:gd name="T79" fmla="*/ 8355 h 143"/>
                <a:gd name="T80" fmla="+- 0 9710 9585"/>
                <a:gd name="T81" fmla="*/ T80 w 68"/>
                <a:gd name="T82" fmla="+- 0 8335 8302"/>
                <a:gd name="T83" fmla="*/ 8335 h 143"/>
                <a:gd name="T84" fmla="+- 0 9700 9585"/>
                <a:gd name="T85" fmla="*/ T84 w 68"/>
                <a:gd name="T86" fmla="+- 0 8319 8302"/>
                <a:gd name="T87" fmla="*/ 8319 h 143"/>
                <a:gd name="T88" fmla="+- 0 9693 9585"/>
                <a:gd name="T89" fmla="*/ T88 w 68"/>
                <a:gd name="T90" fmla="+- 0 8313 8302"/>
                <a:gd name="T91" fmla="*/ 8313 h 143"/>
                <a:gd name="T92" fmla="+- 0 9676 9585"/>
                <a:gd name="T93" fmla="*/ T92 w 68"/>
                <a:gd name="T94" fmla="+- 0 8305 8302"/>
                <a:gd name="T95" fmla="*/ 8305 h 143"/>
                <a:gd name="T96" fmla="+- 0 9654 9585"/>
                <a:gd name="T97" fmla="*/ T96 w 68"/>
                <a:gd name="T98" fmla="+- 0 8302 8302"/>
                <a:gd name="T99" fmla="*/ 8302 h 143"/>
                <a:gd name="T100" fmla="+- 0 9647 9585"/>
                <a:gd name="T101" fmla="*/ T100 w 68"/>
                <a:gd name="T102" fmla="+- 0 8330 8302"/>
                <a:gd name="T103" fmla="*/ 8330 h 143"/>
                <a:gd name="T104" fmla="+- 0 9669 9585"/>
                <a:gd name="T105" fmla="*/ T104 w 68"/>
                <a:gd name="T106" fmla="+- 0 8330 8302"/>
                <a:gd name="T107" fmla="*/ 8330 h 143"/>
                <a:gd name="T108" fmla="+- 0 9677 9585"/>
                <a:gd name="T109" fmla="*/ T108 w 68"/>
                <a:gd name="T110" fmla="+- 0 8340 8302"/>
                <a:gd name="T111" fmla="*/ 8340 h 143"/>
                <a:gd name="T112" fmla="+- 0 9677 9585"/>
                <a:gd name="T113" fmla="*/ T112 w 68"/>
                <a:gd name="T114" fmla="+- 0 8359 8302"/>
                <a:gd name="T115" fmla="*/ 8359 h 143"/>
                <a:gd name="T116" fmla="+- 0 9627 9585"/>
                <a:gd name="T117" fmla="*/ T116 w 68"/>
                <a:gd name="T118" fmla="+- 0 8359 8302"/>
                <a:gd name="T119" fmla="*/ 8359 h 143"/>
                <a:gd name="T120" fmla="+- 0 9628 9585"/>
                <a:gd name="T121" fmla="*/ T120 w 68"/>
                <a:gd name="T122" fmla="+- 0 8351 8302"/>
                <a:gd name="T123" fmla="*/ 8351 h 143"/>
                <a:gd name="T124" fmla="+- 0 9631 9585"/>
                <a:gd name="T125" fmla="*/ T124 w 68"/>
                <a:gd name="T126" fmla="+- 0 8344 8302"/>
                <a:gd name="T127" fmla="*/ 8344 h 143"/>
                <a:gd name="T128" fmla="+- 0 9636 9585"/>
                <a:gd name="T129" fmla="*/ T128 w 68"/>
                <a:gd name="T130" fmla="+- 0 8338 8302"/>
                <a:gd name="T131" fmla="*/ 8338 h 143"/>
                <a:gd name="T132" fmla="+- 0 9640 9585"/>
                <a:gd name="T133" fmla="*/ T132 w 68"/>
                <a:gd name="T134" fmla="+- 0 8303 8302"/>
                <a:gd name="T135" fmla="*/ 8303 h 143"/>
                <a:gd name="T136" fmla="+- 0 9621 9585"/>
                <a:gd name="T137" fmla="*/ T136 w 68"/>
                <a:gd name="T138" fmla="+- 0 8309 8302"/>
                <a:gd name="T139" fmla="*/ 8309 h 143"/>
                <a:gd name="T140" fmla="+- 0 9605 9585"/>
                <a:gd name="T141" fmla="*/ T140 w 68"/>
                <a:gd name="T142" fmla="+- 0 8322 8302"/>
                <a:gd name="T143" fmla="*/ 8322 h 143"/>
                <a:gd name="T144" fmla="+- 0 9595 9585"/>
                <a:gd name="T145" fmla="*/ T144 w 68"/>
                <a:gd name="T146" fmla="+- 0 8335 8302"/>
                <a:gd name="T147" fmla="*/ 8335 h 143"/>
                <a:gd name="T148" fmla="+- 0 9588 9585"/>
                <a:gd name="T149" fmla="*/ T148 w 68"/>
                <a:gd name="T150" fmla="+- 0 8354 8302"/>
                <a:gd name="T151" fmla="*/ 8354 h 143"/>
                <a:gd name="T152" fmla="+- 0 9585 9585"/>
                <a:gd name="T153" fmla="*/ T152 w 68"/>
                <a:gd name="T154" fmla="+- 0 8375 8302"/>
                <a:gd name="T155" fmla="*/ 8375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3"/>
                  </a:moveTo>
                  <a:lnTo>
                    <a:pt x="2" y="90"/>
                  </a:lnTo>
                  <a:lnTo>
                    <a:pt x="8" y="109"/>
                  </a:lnTo>
                  <a:lnTo>
                    <a:pt x="19" y="125"/>
                  </a:lnTo>
                  <a:lnTo>
                    <a:pt x="29" y="133"/>
                  </a:lnTo>
                  <a:lnTo>
                    <a:pt x="48" y="141"/>
                  </a:lnTo>
                  <a:lnTo>
                    <a:pt x="70" y="143"/>
                  </a:lnTo>
                  <a:lnTo>
                    <a:pt x="82" y="143"/>
                  </a:lnTo>
                  <a:lnTo>
                    <a:pt x="102" y="139"/>
                  </a:lnTo>
                  <a:lnTo>
                    <a:pt x="119" y="133"/>
                  </a:lnTo>
                  <a:lnTo>
                    <a:pt x="119" y="102"/>
                  </a:lnTo>
                  <a:lnTo>
                    <a:pt x="118" y="103"/>
                  </a:lnTo>
                  <a:lnTo>
                    <a:pt x="100" y="111"/>
                  </a:lnTo>
                  <a:lnTo>
                    <a:pt x="80" y="113"/>
                  </a:lnTo>
                  <a:lnTo>
                    <a:pt x="69" y="112"/>
                  </a:lnTo>
                  <a:lnTo>
                    <a:pt x="50" y="103"/>
                  </a:lnTo>
                  <a:lnTo>
                    <a:pt x="42" y="83"/>
                  </a:lnTo>
                  <a:lnTo>
                    <a:pt x="131" y="83"/>
                  </a:lnTo>
                  <a:lnTo>
                    <a:pt x="131" y="66"/>
                  </a:lnTo>
                  <a:lnTo>
                    <a:pt x="131" y="53"/>
                  </a:lnTo>
                  <a:lnTo>
                    <a:pt x="125" y="33"/>
                  </a:lnTo>
                  <a:lnTo>
                    <a:pt x="115" y="17"/>
                  </a:lnTo>
                  <a:lnTo>
                    <a:pt x="108" y="11"/>
                  </a:lnTo>
                  <a:lnTo>
                    <a:pt x="91" y="3"/>
                  </a:lnTo>
                  <a:lnTo>
                    <a:pt x="69" y="0"/>
                  </a:lnTo>
                  <a:lnTo>
                    <a:pt x="62" y="28"/>
                  </a:lnTo>
                  <a:lnTo>
                    <a:pt x="84" y="28"/>
                  </a:lnTo>
                  <a:lnTo>
                    <a:pt x="92" y="38"/>
                  </a:lnTo>
                  <a:lnTo>
                    <a:pt x="92" y="57"/>
                  </a:lnTo>
                  <a:lnTo>
                    <a:pt x="42" y="57"/>
                  </a:lnTo>
                  <a:lnTo>
                    <a:pt x="43" y="49"/>
                  </a:lnTo>
                  <a:lnTo>
                    <a:pt x="46" y="42"/>
                  </a:lnTo>
                  <a:lnTo>
                    <a:pt x="51" y="36"/>
                  </a:lnTo>
                  <a:lnTo>
                    <a:pt x="55" y="1"/>
                  </a:lnTo>
                  <a:lnTo>
                    <a:pt x="36" y="7"/>
                  </a:lnTo>
                  <a:lnTo>
                    <a:pt x="20" y="20"/>
                  </a:lnTo>
                  <a:lnTo>
                    <a:pt x="10" y="33"/>
                  </a:lnTo>
                  <a:lnTo>
                    <a:pt x="3" y="52"/>
                  </a:lnTo>
                  <a:lnTo>
                    <a:pt x="0" y="7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184"/>
            <p:cNvSpPr>
              <a:spLocks/>
            </p:cNvSpPr>
            <p:nvPr/>
          </p:nvSpPr>
          <p:spPr bwMode="auto">
            <a:xfrm>
              <a:off x="9741" y="8302"/>
              <a:ext cx="132" cy="140"/>
            </a:xfrm>
            <a:custGeom>
              <a:avLst/>
              <a:gdLst>
                <a:gd name="T0" fmla="+- 0 9872 9741"/>
                <a:gd name="T1" fmla="*/ T0 w 132"/>
                <a:gd name="T2" fmla="+- 0 8340 8302"/>
                <a:gd name="T3" fmla="*/ 8340 h 140"/>
                <a:gd name="T4" fmla="+- 0 9864 9741"/>
                <a:gd name="T5" fmla="*/ T4 w 132"/>
                <a:gd name="T6" fmla="+- 0 8319 8302"/>
                <a:gd name="T7" fmla="*/ 8319 h 140"/>
                <a:gd name="T8" fmla="+- 0 9850 9741"/>
                <a:gd name="T9" fmla="*/ T8 w 132"/>
                <a:gd name="T10" fmla="+- 0 8306 8302"/>
                <a:gd name="T11" fmla="*/ 8306 h 140"/>
                <a:gd name="T12" fmla="+- 0 9828 9741"/>
                <a:gd name="T13" fmla="*/ T12 w 132"/>
                <a:gd name="T14" fmla="+- 0 8302 8302"/>
                <a:gd name="T15" fmla="*/ 8302 h 140"/>
                <a:gd name="T16" fmla="+- 0 9817 9741"/>
                <a:gd name="T17" fmla="*/ T16 w 132"/>
                <a:gd name="T18" fmla="+- 0 8303 8302"/>
                <a:gd name="T19" fmla="*/ 8303 h 140"/>
                <a:gd name="T20" fmla="+- 0 9798 9741"/>
                <a:gd name="T21" fmla="*/ T20 w 132"/>
                <a:gd name="T22" fmla="+- 0 8311 8302"/>
                <a:gd name="T23" fmla="*/ 8311 h 140"/>
                <a:gd name="T24" fmla="+- 0 9784 9741"/>
                <a:gd name="T25" fmla="*/ T24 w 132"/>
                <a:gd name="T26" fmla="+- 0 8327 8302"/>
                <a:gd name="T27" fmla="*/ 8327 h 140"/>
                <a:gd name="T28" fmla="+- 0 9784 9741"/>
                <a:gd name="T29" fmla="*/ T28 w 132"/>
                <a:gd name="T30" fmla="+- 0 8327 8302"/>
                <a:gd name="T31" fmla="*/ 8327 h 140"/>
                <a:gd name="T32" fmla="+- 0 9784 9741"/>
                <a:gd name="T33" fmla="*/ T32 w 132"/>
                <a:gd name="T34" fmla="+- 0 8305 8302"/>
                <a:gd name="T35" fmla="*/ 8305 h 140"/>
                <a:gd name="T36" fmla="+- 0 9741 9741"/>
                <a:gd name="T37" fmla="*/ T36 w 132"/>
                <a:gd name="T38" fmla="+- 0 8305 8302"/>
                <a:gd name="T39" fmla="*/ 8305 h 140"/>
                <a:gd name="T40" fmla="+- 0 9741 9741"/>
                <a:gd name="T41" fmla="*/ T40 w 132"/>
                <a:gd name="T42" fmla="+- 0 8442 8302"/>
                <a:gd name="T43" fmla="*/ 8442 h 140"/>
                <a:gd name="T44" fmla="+- 0 9784 9741"/>
                <a:gd name="T45" fmla="*/ T44 w 132"/>
                <a:gd name="T46" fmla="+- 0 8442 8302"/>
                <a:gd name="T47" fmla="*/ 8442 h 140"/>
                <a:gd name="T48" fmla="+- 0 9784 9741"/>
                <a:gd name="T49" fmla="*/ T48 w 132"/>
                <a:gd name="T50" fmla="+- 0 8355 8302"/>
                <a:gd name="T51" fmla="*/ 8355 h 140"/>
                <a:gd name="T52" fmla="+- 0 9786 9741"/>
                <a:gd name="T53" fmla="*/ T52 w 132"/>
                <a:gd name="T54" fmla="+- 0 8348 8302"/>
                <a:gd name="T55" fmla="*/ 8348 h 140"/>
                <a:gd name="T56" fmla="+- 0 9791 9741"/>
                <a:gd name="T57" fmla="*/ T56 w 132"/>
                <a:gd name="T58" fmla="+- 0 8342 8302"/>
                <a:gd name="T59" fmla="*/ 8342 h 140"/>
                <a:gd name="T60" fmla="+- 0 9795 9741"/>
                <a:gd name="T61" fmla="*/ T60 w 132"/>
                <a:gd name="T62" fmla="+- 0 8337 8302"/>
                <a:gd name="T63" fmla="*/ 8337 h 140"/>
                <a:gd name="T64" fmla="+- 0 9801 9741"/>
                <a:gd name="T65" fmla="*/ T64 w 132"/>
                <a:gd name="T66" fmla="+- 0 8334 8302"/>
                <a:gd name="T67" fmla="*/ 8334 h 140"/>
                <a:gd name="T68" fmla="+- 0 9824 9741"/>
                <a:gd name="T69" fmla="*/ T68 w 132"/>
                <a:gd name="T70" fmla="+- 0 8334 8302"/>
                <a:gd name="T71" fmla="*/ 8334 h 140"/>
                <a:gd name="T72" fmla="+- 0 9832 9741"/>
                <a:gd name="T73" fmla="*/ T72 w 132"/>
                <a:gd name="T74" fmla="+- 0 8345 8302"/>
                <a:gd name="T75" fmla="*/ 8345 h 140"/>
                <a:gd name="T76" fmla="+- 0 9832 9741"/>
                <a:gd name="T77" fmla="*/ T76 w 132"/>
                <a:gd name="T78" fmla="+- 0 8442 8302"/>
                <a:gd name="T79" fmla="*/ 8442 h 140"/>
                <a:gd name="T80" fmla="+- 0 9874 9741"/>
                <a:gd name="T81" fmla="*/ T80 w 132"/>
                <a:gd name="T82" fmla="+- 0 8442 8302"/>
                <a:gd name="T83" fmla="*/ 8442 h 140"/>
                <a:gd name="T84" fmla="+- 0 9874 9741"/>
                <a:gd name="T85" fmla="*/ T84 w 132"/>
                <a:gd name="T86" fmla="+- 0 8358 8302"/>
                <a:gd name="T87" fmla="*/ 8358 h 140"/>
                <a:gd name="T88" fmla="+- 0 9872 9741"/>
                <a:gd name="T89" fmla="*/ T88 w 132"/>
                <a:gd name="T90" fmla="+- 0 8340 8302"/>
                <a:gd name="T91" fmla="*/ 8340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131" y="38"/>
                  </a:moveTo>
                  <a:lnTo>
                    <a:pt x="123" y="17"/>
                  </a:lnTo>
                  <a:lnTo>
                    <a:pt x="109" y="4"/>
                  </a:lnTo>
                  <a:lnTo>
                    <a:pt x="87" y="0"/>
                  </a:lnTo>
                  <a:lnTo>
                    <a:pt x="76" y="1"/>
                  </a:lnTo>
                  <a:lnTo>
                    <a:pt x="57" y="9"/>
                  </a:lnTo>
                  <a:lnTo>
                    <a:pt x="43" y="25"/>
                  </a:lnTo>
                  <a:lnTo>
                    <a:pt x="43" y="3"/>
                  </a:lnTo>
                  <a:lnTo>
                    <a:pt x="0" y="3"/>
                  </a:lnTo>
                  <a:lnTo>
                    <a:pt x="0" y="140"/>
                  </a:lnTo>
                  <a:lnTo>
                    <a:pt x="43" y="140"/>
                  </a:lnTo>
                  <a:lnTo>
                    <a:pt x="43" y="53"/>
                  </a:lnTo>
                  <a:lnTo>
                    <a:pt x="45" y="46"/>
                  </a:lnTo>
                  <a:lnTo>
                    <a:pt x="50" y="40"/>
                  </a:lnTo>
                  <a:lnTo>
                    <a:pt x="54" y="35"/>
                  </a:lnTo>
                  <a:lnTo>
                    <a:pt x="60" y="32"/>
                  </a:lnTo>
                  <a:lnTo>
                    <a:pt x="83" y="32"/>
                  </a:lnTo>
                  <a:lnTo>
                    <a:pt x="91" y="43"/>
                  </a:lnTo>
                  <a:lnTo>
                    <a:pt x="91" y="140"/>
                  </a:lnTo>
                  <a:lnTo>
                    <a:pt x="133" y="140"/>
                  </a:lnTo>
                  <a:lnTo>
                    <a:pt x="133" y="56"/>
                  </a:lnTo>
                  <a:lnTo>
                    <a:pt x="131" y="3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185"/>
            <p:cNvSpPr>
              <a:spLocks/>
            </p:cNvSpPr>
            <p:nvPr/>
          </p:nvSpPr>
          <p:spPr bwMode="auto">
            <a:xfrm>
              <a:off x="7648" y="13275"/>
              <a:ext cx="149" cy="198"/>
            </a:xfrm>
            <a:custGeom>
              <a:avLst/>
              <a:gdLst>
                <a:gd name="T0" fmla="+- 0 7710 7648"/>
                <a:gd name="T1" fmla="*/ T0 w 149"/>
                <a:gd name="T2" fmla="+- 0 13282 13275"/>
                <a:gd name="T3" fmla="*/ 13282 h 198"/>
                <a:gd name="T4" fmla="+- 0 7692 7648"/>
                <a:gd name="T5" fmla="*/ T4 w 149"/>
                <a:gd name="T6" fmla="+- 0 13291 13275"/>
                <a:gd name="T7" fmla="*/ 13291 h 198"/>
                <a:gd name="T8" fmla="+- 0 7677 7648"/>
                <a:gd name="T9" fmla="*/ T8 w 149"/>
                <a:gd name="T10" fmla="+- 0 13304 13275"/>
                <a:gd name="T11" fmla="*/ 13304 h 198"/>
                <a:gd name="T12" fmla="+- 0 7664 7648"/>
                <a:gd name="T13" fmla="*/ T12 w 149"/>
                <a:gd name="T14" fmla="+- 0 13319 13275"/>
                <a:gd name="T15" fmla="*/ 13319 h 198"/>
                <a:gd name="T16" fmla="+- 0 7655 7648"/>
                <a:gd name="T17" fmla="*/ T16 w 149"/>
                <a:gd name="T18" fmla="+- 0 13337 13275"/>
                <a:gd name="T19" fmla="*/ 13337 h 198"/>
                <a:gd name="T20" fmla="+- 0 7650 7648"/>
                <a:gd name="T21" fmla="*/ T20 w 149"/>
                <a:gd name="T22" fmla="+- 0 13356 13275"/>
                <a:gd name="T23" fmla="*/ 13356 h 198"/>
                <a:gd name="T24" fmla="+- 0 7648 7648"/>
                <a:gd name="T25" fmla="*/ T24 w 149"/>
                <a:gd name="T26" fmla="+- 0 13378 13275"/>
                <a:gd name="T27" fmla="*/ 13378 h 198"/>
                <a:gd name="T28" fmla="+- 0 7649 7648"/>
                <a:gd name="T29" fmla="*/ T28 w 149"/>
                <a:gd name="T30" fmla="+- 0 13394 13275"/>
                <a:gd name="T31" fmla="*/ 13394 h 198"/>
                <a:gd name="T32" fmla="+- 0 7654 7648"/>
                <a:gd name="T33" fmla="*/ T32 w 149"/>
                <a:gd name="T34" fmla="+- 0 13414 13275"/>
                <a:gd name="T35" fmla="*/ 13414 h 198"/>
                <a:gd name="T36" fmla="+- 0 7662 7648"/>
                <a:gd name="T37" fmla="*/ T36 w 149"/>
                <a:gd name="T38" fmla="+- 0 13432 13275"/>
                <a:gd name="T39" fmla="*/ 13432 h 198"/>
                <a:gd name="T40" fmla="+- 0 7674 7648"/>
                <a:gd name="T41" fmla="*/ T40 w 149"/>
                <a:gd name="T42" fmla="+- 0 13447 13275"/>
                <a:gd name="T43" fmla="*/ 13447 h 198"/>
                <a:gd name="T44" fmla="+- 0 7684 7648"/>
                <a:gd name="T45" fmla="*/ T44 w 149"/>
                <a:gd name="T46" fmla="+- 0 13456 13275"/>
                <a:gd name="T47" fmla="*/ 13456 h 198"/>
                <a:gd name="T48" fmla="+- 0 7701 7648"/>
                <a:gd name="T49" fmla="*/ T48 w 149"/>
                <a:gd name="T50" fmla="+- 0 13466 13275"/>
                <a:gd name="T51" fmla="*/ 13466 h 198"/>
                <a:gd name="T52" fmla="+- 0 7720 7648"/>
                <a:gd name="T53" fmla="*/ T52 w 149"/>
                <a:gd name="T54" fmla="+- 0 13471 13275"/>
                <a:gd name="T55" fmla="*/ 13471 h 198"/>
                <a:gd name="T56" fmla="+- 0 7743 7648"/>
                <a:gd name="T57" fmla="*/ T56 w 149"/>
                <a:gd name="T58" fmla="+- 0 13473 13275"/>
                <a:gd name="T59" fmla="*/ 13473 h 198"/>
                <a:gd name="T60" fmla="+- 0 7761 7648"/>
                <a:gd name="T61" fmla="*/ T60 w 149"/>
                <a:gd name="T62" fmla="+- 0 13472 13275"/>
                <a:gd name="T63" fmla="*/ 13472 h 198"/>
                <a:gd name="T64" fmla="+- 0 7781 7648"/>
                <a:gd name="T65" fmla="*/ T64 w 149"/>
                <a:gd name="T66" fmla="+- 0 13469 13275"/>
                <a:gd name="T67" fmla="*/ 13469 h 198"/>
                <a:gd name="T68" fmla="+- 0 7798 7648"/>
                <a:gd name="T69" fmla="*/ T68 w 149"/>
                <a:gd name="T70" fmla="+- 0 13463 13275"/>
                <a:gd name="T71" fmla="*/ 13463 h 198"/>
                <a:gd name="T72" fmla="+- 0 7798 7648"/>
                <a:gd name="T73" fmla="*/ T72 w 149"/>
                <a:gd name="T74" fmla="+- 0 13424 13275"/>
                <a:gd name="T75" fmla="*/ 13424 h 198"/>
                <a:gd name="T76" fmla="+- 0 7791 7648"/>
                <a:gd name="T77" fmla="*/ T76 w 149"/>
                <a:gd name="T78" fmla="+- 0 13427 13275"/>
                <a:gd name="T79" fmla="*/ 13427 h 198"/>
                <a:gd name="T80" fmla="+- 0 7772 7648"/>
                <a:gd name="T81" fmla="*/ T80 w 149"/>
                <a:gd name="T82" fmla="+- 0 13434 13275"/>
                <a:gd name="T83" fmla="*/ 13434 h 198"/>
                <a:gd name="T84" fmla="+- 0 7751 7648"/>
                <a:gd name="T85" fmla="*/ T84 w 149"/>
                <a:gd name="T86" fmla="+- 0 13436 13275"/>
                <a:gd name="T87" fmla="*/ 13436 h 198"/>
                <a:gd name="T88" fmla="+- 0 7745 7648"/>
                <a:gd name="T89" fmla="*/ T88 w 149"/>
                <a:gd name="T90" fmla="+- 0 13436 13275"/>
                <a:gd name="T91" fmla="*/ 13436 h 198"/>
                <a:gd name="T92" fmla="+- 0 7725 7648"/>
                <a:gd name="T93" fmla="*/ T92 w 149"/>
                <a:gd name="T94" fmla="+- 0 13431 13275"/>
                <a:gd name="T95" fmla="*/ 13431 h 198"/>
                <a:gd name="T96" fmla="+- 0 7709 7648"/>
                <a:gd name="T97" fmla="*/ T96 w 149"/>
                <a:gd name="T98" fmla="+- 0 13419 13275"/>
                <a:gd name="T99" fmla="*/ 13419 h 198"/>
                <a:gd name="T100" fmla="+- 0 7705 7648"/>
                <a:gd name="T101" fmla="*/ T100 w 149"/>
                <a:gd name="T102" fmla="+- 0 13414 13275"/>
                <a:gd name="T103" fmla="*/ 13414 h 198"/>
                <a:gd name="T104" fmla="+- 0 7697 7648"/>
                <a:gd name="T105" fmla="*/ T104 w 149"/>
                <a:gd name="T106" fmla="+- 0 13397 13275"/>
                <a:gd name="T107" fmla="*/ 13397 h 198"/>
                <a:gd name="T108" fmla="+- 0 7694 7648"/>
                <a:gd name="T109" fmla="*/ T108 w 149"/>
                <a:gd name="T110" fmla="+- 0 13375 13275"/>
                <a:gd name="T111" fmla="*/ 13375 h 198"/>
                <a:gd name="T112" fmla="+- 0 7694 7648"/>
                <a:gd name="T113" fmla="*/ T112 w 149"/>
                <a:gd name="T114" fmla="+- 0 13365 13275"/>
                <a:gd name="T115" fmla="*/ 13365 h 198"/>
                <a:gd name="T116" fmla="+- 0 7699 7648"/>
                <a:gd name="T117" fmla="*/ T116 w 149"/>
                <a:gd name="T118" fmla="+- 0 13345 13275"/>
                <a:gd name="T119" fmla="*/ 13345 h 198"/>
                <a:gd name="T120" fmla="+- 0 7710 7648"/>
                <a:gd name="T121" fmla="*/ T120 w 149"/>
                <a:gd name="T122" fmla="+- 0 13329 13275"/>
                <a:gd name="T123" fmla="*/ 13329 h 198"/>
                <a:gd name="T124" fmla="+- 0 7715 7648"/>
                <a:gd name="T125" fmla="*/ T124 w 149"/>
                <a:gd name="T126" fmla="+- 0 13325 13275"/>
                <a:gd name="T127" fmla="*/ 13325 h 198"/>
                <a:gd name="T128" fmla="+- 0 7733 7648"/>
                <a:gd name="T129" fmla="*/ T128 w 149"/>
                <a:gd name="T130" fmla="+- 0 13315 13275"/>
                <a:gd name="T131" fmla="*/ 13315 h 198"/>
                <a:gd name="T132" fmla="+- 0 7754 7648"/>
                <a:gd name="T133" fmla="*/ T132 w 149"/>
                <a:gd name="T134" fmla="+- 0 13312 13275"/>
                <a:gd name="T135" fmla="*/ 13312 h 198"/>
                <a:gd name="T136" fmla="+- 0 7759 7648"/>
                <a:gd name="T137" fmla="*/ T136 w 149"/>
                <a:gd name="T138" fmla="+- 0 13312 13275"/>
                <a:gd name="T139" fmla="*/ 13312 h 198"/>
                <a:gd name="T140" fmla="+- 0 7780 7648"/>
                <a:gd name="T141" fmla="*/ T140 w 149"/>
                <a:gd name="T142" fmla="+- 0 13316 13275"/>
                <a:gd name="T143" fmla="*/ 13316 h 198"/>
                <a:gd name="T144" fmla="+- 0 7798 7648"/>
                <a:gd name="T145" fmla="*/ T144 w 149"/>
                <a:gd name="T146" fmla="+- 0 13324 13275"/>
                <a:gd name="T147" fmla="*/ 13324 h 198"/>
                <a:gd name="T148" fmla="+- 0 7798 7648"/>
                <a:gd name="T149" fmla="*/ T148 w 149"/>
                <a:gd name="T150" fmla="+- 0 13282 13275"/>
                <a:gd name="T151" fmla="*/ 13282 h 198"/>
                <a:gd name="T152" fmla="+- 0 7791 7648"/>
                <a:gd name="T153" fmla="*/ T152 w 149"/>
                <a:gd name="T154" fmla="+- 0 13280 13275"/>
                <a:gd name="T155" fmla="*/ 13280 h 198"/>
                <a:gd name="T156" fmla="+- 0 7772 7648"/>
                <a:gd name="T157" fmla="*/ T156 w 149"/>
                <a:gd name="T158" fmla="+- 0 13276 13275"/>
                <a:gd name="T159" fmla="*/ 13276 h 198"/>
                <a:gd name="T160" fmla="+- 0 7750 7648"/>
                <a:gd name="T161" fmla="*/ T160 w 149"/>
                <a:gd name="T162" fmla="+- 0 13275 13275"/>
                <a:gd name="T163" fmla="*/ 13275 h 198"/>
                <a:gd name="T164" fmla="+- 0 7730 7648"/>
                <a:gd name="T165" fmla="*/ T164 w 149"/>
                <a:gd name="T166" fmla="+- 0 13277 13275"/>
                <a:gd name="T167" fmla="*/ 13277 h 198"/>
                <a:gd name="T168" fmla="+- 0 7710 7648"/>
                <a:gd name="T169" fmla="*/ T168 w 149"/>
                <a:gd name="T170" fmla="+- 0 13282 13275"/>
                <a:gd name="T171" fmla="*/ 13282 h 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49" h="198">
                  <a:moveTo>
                    <a:pt x="62" y="7"/>
                  </a:moveTo>
                  <a:lnTo>
                    <a:pt x="44" y="16"/>
                  </a:lnTo>
                  <a:lnTo>
                    <a:pt x="29" y="29"/>
                  </a:lnTo>
                  <a:lnTo>
                    <a:pt x="16" y="44"/>
                  </a:lnTo>
                  <a:lnTo>
                    <a:pt x="7" y="62"/>
                  </a:lnTo>
                  <a:lnTo>
                    <a:pt x="2" y="81"/>
                  </a:lnTo>
                  <a:lnTo>
                    <a:pt x="0" y="103"/>
                  </a:lnTo>
                  <a:lnTo>
                    <a:pt x="1" y="119"/>
                  </a:lnTo>
                  <a:lnTo>
                    <a:pt x="6" y="139"/>
                  </a:lnTo>
                  <a:lnTo>
                    <a:pt x="14" y="157"/>
                  </a:lnTo>
                  <a:lnTo>
                    <a:pt x="26" y="172"/>
                  </a:lnTo>
                  <a:lnTo>
                    <a:pt x="36" y="181"/>
                  </a:lnTo>
                  <a:lnTo>
                    <a:pt x="53" y="191"/>
                  </a:lnTo>
                  <a:lnTo>
                    <a:pt x="72" y="196"/>
                  </a:lnTo>
                  <a:lnTo>
                    <a:pt x="95" y="198"/>
                  </a:lnTo>
                  <a:lnTo>
                    <a:pt x="113" y="197"/>
                  </a:lnTo>
                  <a:lnTo>
                    <a:pt x="133" y="194"/>
                  </a:lnTo>
                  <a:lnTo>
                    <a:pt x="150" y="188"/>
                  </a:lnTo>
                  <a:lnTo>
                    <a:pt x="150" y="149"/>
                  </a:lnTo>
                  <a:lnTo>
                    <a:pt x="143" y="152"/>
                  </a:lnTo>
                  <a:lnTo>
                    <a:pt x="124" y="159"/>
                  </a:lnTo>
                  <a:lnTo>
                    <a:pt x="103" y="161"/>
                  </a:lnTo>
                  <a:lnTo>
                    <a:pt x="97" y="161"/>
                  </a:lnTo>
                  <a:lnTo>
                    <a:pt x="77" y="156"/>
                  </a:lnTo>
                  <a:lnTo>
                    <a:pt x="61" y="144"/>
                  </a:lnTo>
                  <a:lnTo>
                    <a:pt x="57" y="139"/>
                  </a:lnTo>
                  <a:lnTo>
                    <a:pt x="49" y="122"/>
                  </a:lnTo>
                  <a:lnTo>
                    <a:pt x="46" y="100"/>
                  </a:lnTo>
                  <a:lnTo>
                    <a:pt x="46" y="90"/>
                  </a:lnTo>
                  <a:lnTo>
                    <a:pt x="51" y="70"/>
                  </a:lnTo>
                  <a:lnTo>
                    <a:pt x="62" y="54"/>
                  </a:lnTo>
                  <a:lnTo>
                    <a:pt x="67" y="50"/>
                  </a:lnTo>
                  <a:lnTo>
                    <a:pt x="85" y="40"/>
                  </a:lnTo>
                  <a:lnTo>
                    <a:pt x="106" y="37"/>
                  </a:lnTo>
                  <a:lnTo>
                    <a:pt x="111" y="37"/>
                  </a:lnTo>
                  <a:lnTo>
                    <a:pt x="132" y="41"/>
                  </a:lnTo>
                  <a:lnTo>
                    <a:pt x="150" y="49"/>
                  </a:lnTo>
                  <a:lnTo>
                    <a:pt x="150" y="7"/>
                  </a:lnTo>
                  <a:lnTo>
                    <a:pt x="143" y="5"/>
                  </a:lnTo>
                  <a:lnTo>
                    <a:pt x="124" y="1"/>
                  </a:lnTo>
                  <a:lnTo>
                    <a:pt x="102" y="0"/>
                  </a:lnTo>
                  <a:lnTo>
                    <a:pt x="82" y="2"/>
                  </a:lnTo>
                  <a:lnTo>
                    <a:pt x="62" y="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186"/>
            <p:cNvSpPr>
              <a:spLocks/>
            </p:cNvSpPr>
            <p:nvPr/>
          </p:nvSpPr>
          <p:spPr bwMode="auto">
            <a:xfrm>
              <a:off x="7827" y="13267"/>
              <a:ext cx="131" cy="203"/>
            </a:xfrm>
            <a:custGeom>
              <a:avLst/>
              <a:gdLst>
                <a:gd name="T0" fmla="+- 0 7957 7827"/>
                <a:gd name="T1" fmla="*/ T0 w 131"/>
                <a:gd name="T2" fmla="+- 0 13368 13267"/>
                <a:gd name="T3" fmla="*/ 13368 h 203"/>
                <a:gd name="T4" fmla="+- 0 7949 7827"/>
                <a:gd name="T5" fmla="*/ T4 w 131"/>
                <a:gd name="T6" fmla="+- 0 13347 13267"/>
                <a:gd name="T7" fmla="*/ 13347 h 203"/>
                <a:gd name="T8" fmla="+- 0 7934 7827"/>
                <a:gd name="T9" fmla="*/ T8 w 131"/>
                <a:gd name="T10" fmla="+- 0 13334 13267"/>
                <a:gd name="T11" fmla="*/ 13334 h 203"/>
                <a:gd name="T12" fmla="+- 0 7912 7827"/>
                <a:gd name="T13" fmla="*/ T12 w 131"/>
                <a:gd name="T14" fmla="+- 0 13330 13267"/>
                <a:gd name="T15" fmla="*/ 13330 h 203"/>
                <a:gd name="T16" fmla="+- 0 7903 7827"/>
                <a:gd name="T17" fmla="*/ T16 w 131"/>
                <a:gd name="T18" fmla="+- 0 13330 13267"/>
                <a:gd name="T19" fmla="*/ 13330 h 203"/>
                <a:gd name="T20" fmla="+- 0 7884 7827"/>
                <a:gd name="T21" fmla="*/ T20 w 131"/>
                <a:gd name="T22" fmla="+- 0 13338 13267"/>
                <a:gd name="T23" fmla="*/ 13338 h 203"/>
                <a:gd name="T24" fmla="+- 0 7870 7827"/>
                <a:gd name="T25" fmla="*/ T24 w 131"/>
                <a:gd name="T26" fmla="+- 0 13353 13267"/>
                <a:gd name="T27" fmla="*/ 13353 h 203"/>
                <a:gd name="T28" fmla="+- 0 7869 7827"/>
                <a:gd name="T29" fmla="*/ T28 w 131"/>
                <a:gd name="T30" fmla="+- 0 13353 13267"/>
                <a:gd name="T31" fmla="*/ 13353 h 203"/>
                <a:gd name="T32" fmla="+- 0 7869 7827"/>
                <a:gd name="T33" fmla="*/ T32 w 131"/>
                <a:gd name="T34" fmla="+- 0 13267 13267"/>
                <a:gd name="T35" fmla="*/ 13267 h 203"/>
                <a:gd name="T36" fmla="+- 0 7827 7827"/>
                <a:gd name="T37" fmla="*/ T36 w 131"/>
                <a:gd name="T38" fmla="+- 0 13267 13267"/>
                <a:gd name="T39" fmla="*/ 13267 h 203"/>
                <a:gd name="T40" fmla="+- 0 7827 7827"/>
                <a:gd name="T41" fmla="*/ T40 w 131"/>
                <a:gd name="T42" fmla="+- 0 13470 13267"/>
                <a:gd name="T43" fmla="*/ 13470 h 203"/>
                <a:gd name="T44" fmla="+- 0 7869 7827"/>
                <a:gd name="T45" fmla="*/ T44 w 131"/>
                <a:gd name="T46" fmla="+- 0 13470 13267"/>
                <a:gd name="T47" fmla="*/ 13470 h 203"/>
                <a:gd name="T48" fmla="+- 0 7869 7827"/>
                <a:gd name="T49" fmla="*/ T48 w 131"/>
                <a:gd name="T50" fmla="+- 0 13383 13267"/>
                <a:gd name="T51" fmla="*/ 13383 h 203"/>
                <a:gd name="T52" fmla="+- 0 7871 7827"/>
                <a:gd name="T53" fmla="*/ T52 w 131"/>
                <a:gd name="T54" fmla="+- 0 13376 13267"/>
                <a:gd name="T55" fmla="*/ 13376 h 203"/>
                <a:gd name="T56" fmla="+- 0 7876 7827"/>
                <a:gd name="T57" fmla="*/ T56 w 131"/>
                <a:gd name="T58" fmla="+- 0 13371 13267"/>
                <a:gd name="T59" fmla="*/ 13371 h 203"/>
                <a:gd name="T60" fmla="+- 0 7881 7827"/>
                <a:gd name="T61" fmla="*/ T60 w 131"/>
                <a:gd name="T62" fmla="+- 0 13365 13267"/>
                <a:gd name="T63" fmla="*/ 13365 h 203"/>
                <a:gd name="T64" fmla="+- 0 7887 7827"/>
                <a:gd name="T65" fmla="*/ T64 w 131"/>
                <a:gd name="T66" fmla="+- 0 13362 13267"/>
                <a:gd name="T67" fmla="*/ 13362 h 203"/>
                <a:gd name="T68" fmla="+- 0 7909 7827"/>
                <a:gd name="T69" fmla="*/ T68 w 131"/>
                <a:gd name="T70" fmla="+- 0 13362 13267"/>
                <a:gd name="T71" fmla="*/ 13362 h 203"/>
                <a:gd name="T72" fmla="+- 0 7916 7827"/>
                <a:gd name="T73" fmla="*/ T72 w 131"/>
                <a:gd name="T74" fmla="+- 0 13372 13267"/>
                <a:gd name="T75" fmla="*/ 13372 h 203"/>
                <a:gd name="T76" fmla="+- 0 7916 7827"/>
                <a:gd name="T77" fmla="*/ T76 w 131"/>
                <a:gd name="T78" fmla="+- 0 13470 13267"/>
                <a:gd name="T79" fmla="*/ 13470 h 203"/>
                <a:gd name="T80" fmla="+- 0 7958 7827"/>
                <a:gd name="T81" fmla="*/ T80 w 131"/>
                <a:gd name="T82" fmla="+- 0 13470 13267"/>
                <a:gd name="T83" fmla="*/ 13470 h 203"/>
                <a:gd name="T84" fmla="+- 0 7958 7827"/>
                <a:gd name="T85" fmla="*/ T84 w 131"/>
                <a:gd name="T86" fmla="+- 0 13386 13267"/>
                <a:gd name="T87" fmla="*/ 13386 h 203"/>
                <a:gd name="T88" fmla="+- 0 7957 7827"/>
                <a:gd name="T89" fmla="*/ T88 w 131"/>
                <a:gd name="T90" fmla="+- 0 13368 13267"/>
                <a:gd name="T91" fmla="*/ 13368 h 2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1" h="203">
                  <a:moveTo>
                    <a:pt x="130" y="101"/>
                  </a:moveTo>
                  <a:lnTo>
                    <a:pt x="122" y="80"/>
                  </a:lnTo>
                  <a:lnTo>
                    <a:pt x="107" y="67"/>
                  </a:lnTo>
                  <a:lnTo>
                    <a:pt x="85" y="63"/>
                  </a:lnTo>
                  <a:lnTo>
                    <a:pt x="76" y="63"/>
                  </a:lnTo>
                  <a:lnTo>
                    <a:pt x="57" y="71"/>
                  </a:lnTo>
                  <a:lnTo>
                    <a:pt x="43" y="86"/>
                  </a:lnTo>
                  <a:lnTo>
                    <a:pt x="42" y="86"/>
                  </a:lnTo>
                  <a:lnTo>
                    <a:pt x="42" y="0"/>
                  </a:lnTo>
                  <a:lnTo>
                    <a:pt x="0" y="0"/>
                  </a:lnTo>
                  <a:lnTo>
                    <a:pt x="0" y="203"/>
                  </a:lnTo>
                  <a:lnTo>
                    <a:pt x="42" y="203"/>
                  </a:lnTo>
                  <a:lnTo>
                    <a:pt x="42" y="116"/>
                  </a:lnTo>
                  <a:lnTo>
                    <a:pt x="44" y="109"/>
                  </a:lnTo>
                  <a:lnTo>
                    <a:pt x="49" y="104"/>
                  </a:lnTo>
                  <a:lnTo>
                    <a:pt x="54" y="98"/>
                  </a:lnTo>
                  <a:lnTo>
                    <a:pt x="60" y="95"/>
                  </a:lnTo>
                  <a:lnTo>
                    <a:pt x="82" y="95"/>
                  </a:lnTo>
                  <a:lnTo>
                    <a:pt x="89" y="105"/>
                  </a:lnTo>
                  <a:lnTo>
                    <a:pt x="89" y="203"/>
                  </a:lnTo>
                  <a:lnTo>
                    <a:pt x="131" y="203"/>
                  </a:lnTo>
                  <a:lnTo>
                    <a:pt x="131" y="119"/>
                  </a:lnTo>
                  <a:lnTo>
                    <a:pt x="130" y="10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187"/>
            <p:cNvSpPr>
              <a:spLocks/>
            </p:cNvSpPr>
            <p:nvPr/>
          </p:nvSpPr>
          <p:spPr bwMode="auto">
            <a:xfrm>
              <a:off x="7989" y="13268"/>
              <a:ext cx="45" cy="202"/>
            </a:xfrm>
            <a:custGeom>
              <a:avLst/>
              <a:gdLst>
                <a:gd name="T0" fmla="+- 0 7992 7989"/>
                <a:gd name="T1" fmla="*/ T0 w 45"/>
                <a:gd name="T2" fmla="+- 0 13333 13268"/>
                <a:gd name="T3" fmla="*/ 13333 h 202"/>
                <a:gd name="T4" fmla="+- 0 7992 7989"/>
                <a:gd name="T5" fmla="*/ T4 w 45"/>
                <a:gd name="T6" fmla="+- 0 13470 13268"/>
                <a:gd name="T7" fmla="*/ 13470 h 202"/>
                <a:gd name="T8" fmla="+- 0 8034 7989"/>
                <a:gd name="T9" fmla="*/ T8 w 45"/>
                <a:gd name="T10" fmla="+- 0 13470 13268"/>
                <a:gd name="T11" fmla="*/ 13470 h 202"/>
                <a:gd name="T12" fmla="+- 0 8034 7989"/>
                <a:gd name="T13" fmla="*/ T12 w 45"/>
                <a:gd name="T14" fmla="+- 0 13333 13268"/>
                <a:gd name="T15" fmla="*/ 13333 h 202"/>
                <a:gd name="T16" fmla="+- 0 7992 7989"/>
                <a:gd name="T17" fmla="*/ T16 w 45"/>
                <a:gd name="T18" fmla="+- 0 13333 13268"/>
                <a:gd name="T19" fmla="*/ 13333 h 202"/>
              </a:gdLst>
              <a:ahLst/>
              <a:cxnLst>
                <a:cxn ang="0">
                  <a:pos x="T1" y="T3"/>
                </a:cxn>
                <a:cxn ang="0">
                  <a:pos x="T5" y="T7"/>
                </a:cxn>
                <a:cxn ang="0">
                  <a:pos x="T9" y="T11"/>
                </a:cxn>
                <a:cxn ang="0">
                  <a:pos x="T13" y="T15"/>
                </a:cxn>
                <a:cxn ang="0">
                  <a:pos x="T17" y="T19"/>
                </a:cxn>
              </a:cxnLst>
              <a:rect l="0" t="0" r="r" b="b"/>
              <a:pathLst>
                <a:path w="45" h="202">
                  <a:moveTo>
                    <a:pt x="3" y="65"/>
                  </a:moveTo>
                  <a:lnTo>
                    <a:pt x="3" y="202"/>
                  </a:lnTo>
                  <a:lnTo>
                    <a:pt x="45" y="202"/>
                  </a:lnTo>
                  <a:lnTo>
                    <a:pt x="45" y="65"/>
                  </a:lnTo>
                  <a:lnTo>
                    <a:pt x="3" y="65"/>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188"/>
            <p:cNvSpPr>
              <a:spLocks/>
            </p:cNvSpPr>
            <p:nvPr/>
          </p:nvSpPr>
          <p:spPr bwMode="auto">
            <a:xfrm>
              <a:off x="7989" y="13268"/>
              <a:ext cx="45" cy="202"/>
            </a:xfrm>
            <a:custGeom>
              <a:avLst/>
              <a:gdLst>
                <a:gd name="T0" fmla="+- 0 8037 7989"/>
                <a:gd name="T1" fmla="*/ T0 w 45"/>
                <a:gd name="T2" fmla="+- 0 13290 13268"/>
                <a:gd name="T3" fmla="*/ 13290 h 202"/>
                <a:gd name="T4" fmla="+- 0 8037 7989"/>
                <a:gd name="T5" fmla="*/ T4 w 45"/>
                <a:gd name="T6" fmla="+- 0 13283 13268"/>
                <a:gd name="T7" fmla="*/ 13283 h 202"/>
                <a:gd name="T8" fmla="+- 0 8035 7989"/>
                <a:gd name="T9" fmla="*/ T8 w 45"/>
                <a:gd name="T10" fmla="+- 0 13278 13268"/>
                <a:gd name="T11" fmla="*/ 13278 h 202"/>
                <a:gd name="T12" fmla="+- 0 8031 7989"/>
                <a:gd name="T13" fmla="*/ T12 w 45"/>
                <a:gd name="T14" fmla="+- 0 13274 13268"/>
                <a:gd name="T15" fmla="*/ 13274 h 202"/>
                <a:gd name="T16" fmla="+- 0 8026 7989"/>
                <a:gd name="T17" fmla="*/ T16 w 45"/>
                <a:gd name="T18" fmla="+- 0 13270 13268"/>
                <a:gd name="T19" fmla="*/ 13270 h 202"/>
                <a:gd name="T20" fmla="+- 0 8020 7989"/>
                <a:gd name="T21" fmla="*/ T20 w 45"/>
                <a:gd name="T22" fmla="+- 0 13268 13268"/>
                <a:gd name="T23" fmla="*/ 13268 h 202"/>
                <a:gd name="T24" fmla="+- 0 8006 7989"/>
                <a:gd name="T25" fmla="*/ T24 w 45"/>
                <a:gd name="T26" fmla="+- 0 13268 13268"/>
                <a:gd name="T27" fmla="*/ 13268 h 202"/>
                <a:gd name="T28" fmla="+- 0 8000 7989"/>
                <a:gd name="T29" fmla="*/ T28 w 45"/>
                <a:gd name="T30" fmla="+- 0 13270 13268"/>
                <a:gd name="T31" fmla="*/ 13270 h 202"/>
                <a:gd name="T32" fmla="+- 0 7995 7989"/>
                <a:gd name="T33" fmla="*/ T32 w 45"/>
                <a:gd name="T34" fmla="+- 0 13274 13268"/>
                <a:gd name="T35" fmla="*/ 13274 h 202"/>
                <a:gd name="T36" fmla="+- 0 7991 7989"/>
                <a:gd name="T37" fmla="*/ T36 w 45"/>
                <a:gd name="T38" fmla="+- 0 13278 13268"/>
                <a:gd name="T39" fmla="*/ 13278 h 202"/>
                <a:gd name="T40" fmla="+- 0 7989 7989"/>
                <a:gd name="T41" fmla="*/ T40 w 45"/>
                <a:gd name="T42" fmla="+- 0 13283 13268"/>
                <a:gd name="T43" fmla="*/ 13283 h 202"/>
                <a:gd name="T44" fmla="+- 0 7989 7989"/>
                <a:gd name="T45" fmla="*/ T44 w 45"/>
                <a:gd name="T46" fmla="+- 0 13296 13268"/>
                <a:gd name="T47" fmla="*/ 13296 h 202"/>
                <a:gd name="T48" fmla="+- 0 7991 7989"/>
                <a:gd name="T49" fmla="*/ T48 w 45"/>
                <a:gd name="T50" fmla="+- 0 13301 13268"/>
                <a:gd name="T51" fmla="*/ 13301 h 202"/>
                <a:gd name="T52" fmla="+- 0 7995 7989"/>
                <a:gd name="T53" fmla="*/ T52 w 45"/>
                <a:gd name="T54" fmla="+- 0 13305 13268"/>
                <a:gd name="T55" fmla="*/ 13305 h 202"/>
                <a:gd name="T56" fmla="+- 0 8000 7989"/>
                <a:gd name="T57" fmla="*/ T56 w 45"/>
                <a:gd name="T58" fmla="+- 0 13309 13268"/>
                <a:gd name="T59" fmla="*/ 13309 h 202"/>
                <a:gd name="T60" fmla="+- 0 8006 7989"/>
                <a:gd name="T61" fmla="*/ T60 w 45"/>
                <a:gd name="T62" fmla="+- 0 13311 13268"/>
                <a:gd name="T63" fmla="*/ 13311 h 202"/>
                <a:gd name="T64" fmla="+- 0 8020 7989"/>
                <a:gd name="T65" fmla="*/ T64 w 45"/>
                <a:gd name="T66" fmla="+- 0 13311 13268"/>
                <a:gd name="T67" fmla="*/ 13311 h 202"/>
                <a:gd name="T68" fmla="+- 0 8026 7989"/>
                <a:gd name="T69" fmla="*/ T68 w 45"/>
                <a:gd name="T70" fmla="+- 0 13309 13268"/>
                <a:gd name="T71" fmla="*/ 13309 h 202"/>
                <a:gd name="T72" fmla="+- 0 8031 7989"/>
                <a:gd name="T73" fmla="*/ T72 w 45"/>
                <a:gd name="T74" fmla="+- 0 13305 13268"/>
                <a:gd name="T75" fmla="*/ 13305 h 202"/>
                <a:gd name="T76" fmla="+- 0 8035 7989"/>
                <a:gd name="T77" fmla="*/ T76 w 45"/>
                <a:gd name="T78" fmla="+- 0 13301 13268"/>
                <a:gd name="T79" fmla="*/ 13301 h 202"/>
                <a:gd name="T80" fmla="+- 0 8037 7989"/>
                <a:gd name="T81" fmla="*/ T80 w 45"/>
                <a:gd name="T82" fmla="+- 0 13296 13268"/>
                <a:gd name="T83" fmla="*/ 13296 h 202"/>
                <a:gd name="T84" fmla="+- 0 8037 7989"/>
                <a:gd name="T85" fmla="*/ T84 w 45"/>
                <a:gd name="T86" fmla="+- 0 13290 13268"/>
                <a:gd name="T87" fmla="*/ 13290 h 2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45" h="202">
                  <a:moveTo>
                    <a:pt x="48" y="22"/>
                  </a:moveTo>
                  <a:lnTo>
                    <a:pt x="48" y="15"/>
                  </a:lnTo>
                  <a:lnTo>
                    <a:pt x="46" y="10"/>
                  </a:lnTo>
                  <a:lnTo>
                    <a:pt x="42" y="6"/>
                  </a:lnTo>
                  <a:lnTo>
                    <a:pt x="37" y="2"/>
                  </a:lnTo>
                  <a:lnTo>
                    <a:pt x="31" y="0"/>
                  </a:lnTo>
                  <a:lnTo>
                    <a:pt x="17" y="0"/>
                  </a:lnTo>
                  <a:lnTo>
                    <a:pt x="11" y="2"/>
                  </a:lnTo>
                  <a:lnTo>
                    <a:pt x="6" y="6"/>
                  </a:lnTo>
                  <a:lnTo>
                    <a:pt x="2" y="10"/>
                  </a:lnTo>
                  <a:lnTo>
                    <a:pt x="0" y="15"/>
                  </a:lnTo>
                  <a:lnTo>
                    <a:pt x="0" y="28"/>
                  </a:lnTo>
                  <a:lnTo>
                    <a:pt x="2" y="33"/>
                  </a:lnTo>
                  <a:lnTo>
                    <a:pt x="6" y="37"/>
                  </a:lnTo>
                  <a:lnTo>
                    <a:pt x="11" y="41"/>
                  </a:lnTo>
                  <a:lnTo>
                    <a:pt x="17" y="43"/>
                  </a:lnTo>
                  <a:lnTo>
                    <a:pt x="31" y="43"/>
                  </a:lnTo>
                  <a:lnTo>
                    <a:pt x="37" y="41"/>
                  </a:lnTo>
                  <a:lnTo>
                    <a:pt x="42" y="37"/>
                  </a:lnTo>
                  <a:lnTo>
                    <a:pt x="46" y="33"/>
                  </a:lnTo>
                  <a:lnTo>
                    <a:pt x="48" y="28"/>
                  </a:lnTo>
                  <a:lnTo>
                    <a:pt x="48" y="2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189"/>
            <p:cNvSpPr>
              <a:spLocks/>
            </p:cNvSpPr>
            <p:nvPr/>
          </p:nvSpPr>
          <p:spPr bwMode="auto">
            <a:xfrm>
              <a:off x="8090" y="13267"/>
              <a:ext cx="0" cy="203"/>
            </a:xfrm>
            <a:custGeom>
              <a:avLst/>
              <a:gdLst>
                <a:gd name="T0" fmla="+- 0 13267 13267"/>
                <a:gd name="T1" fmla="*/ 13267 h 203"/>
                <a:gd name="T2" fmla="+- 0 13470 13267"/>
                <a:gd name="T3" fmla="*/ 13470 h 203"/>
              </a:gdLst>
              <a:ahLst/>
              <a:cxnLst>
                <a:cxn ang="0">
                  <a:pos x="0" y="T1"/>
                </a:cxn>
                <a:cxn ang="0">
                  <a:pos x="0" y="T3"/>
                </a:cxn>
              </a:cxnLst>
              <a:rect l="0" t="0" r="r" b="b"/>
              <a:pathLst>
                <a:path h="203">
                  <a:moveTo>
                    <a:pt x="0" y="0"/>
                  </a:moveTo>
                  <a:lnTo>
                    <a:pt x="0" y="203"/>
                  </a:lnTo>
                </a:path>
              </a:pathLst>
            </a:custGeom>
            <a:noFill/>
            <a:ln w="28080">
              <a:solidFill>
                <a:srgbClr val="7A563A"/>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190"/>
            <p:cNvSpPr>
              <a:spLocks/>
            </p:cNvSpPr>
            <p:nvPr/>
          </p:nvSpPr>
          <p:spPr bwMode="auto">
            <a:xfrm>
              <a:off x="8139" y="13267"/>
              <a:ext cx="142" cy="206"/>
            </a:xfrm>
            <a:custGeom>
              <a:avLst/>
              <a:gdLst>
                <a:gd name="T0" fmla="+- 0 8240 8139"/>
                <a:gd name="T1" fmla="*/ T0 w 142"/>
                <a:gd name="T2" fmla="+- 0 13384 13267"/>
                <a:gd name="T3" fmla="*/ 13384 h 206"/>
                <a:gd name="T4" fmla="+- 0 8240 8139"/>
                <a:gd name="T5" fmla="*/ T4 w 142"/>
                <a:gd name="T6" fmla="+- 0 13415 13267"/>
                <a:gd name="T7" fmla="*/ 13415 h 206"/>
                <a:gd name="T8" fmla="+- 0 8237 8139"/>
                <a:gd name="T9" fmla="*/ T8 w 142"/>
                <a:gd name="T10" fmla="+- 0 13424 13267"/>
                <a:gd name="T11" fmla="*/ 13424 h 206"/>
                <a:gd name="T12" fmla="+- 0 8231 8139"/>
                <a:gd name="T13" fmla="*/ T12 w 142"/>
                <a:gd name="T14" fmla="+- 0 13431 13267"/>
                <a:gd name="T15" fmla="*/ 13431 h 206"/>
                <a:gd name="T16" fmla="+- 0 8226 8139"/>
                <a:gd name="T17" fmla="*/ T16 w 142"/>
                <a:gd name="T18" fmla="+- 0 13437 13267"/>
                <a:gd name="T19" fmla="*/ 13437 h 206"/>
                <a:gd name="T20" fmla="+- 0 8219 8139"/>
                <a:gd name="T21" fmla="*/ T20 w 142"/>
                <a:gd name="T22" fmla="+- 0 13441 13267"/>
                <a:gd name="T23" fmla="*/ 13441 h 206"/>
                <a:gd name="T24" fmla="+- 0 8202 8139"/>
                <a:gd name="T25" fmla="*/ T24 w 142"/>
                <a:gd name="T26" fmla="+- 0 13441 13267"/>
                <a:gd name="T27" fmla="*/ 13441 h 206"/>
                <a:gd name="T28" fmla="+- 0 8195 8139"/>
                <a:gd name="T29" fmla="*/ T28 w 142"/>
                <a:gd name="T30" fmla="+- 0 13438 13267"/>
                <a:gd name="T31" fmla="*/ 13438 h 206"/>
                <a:gd name="T32" fmla="+- 0 8189 8139"/>
                <a:gd name="T33" fmla="*/ T32 w 142"/>
                <a:gd name="T34" fmla="+- 0 13431 13267"/>
                <a:gd name="T35" fmla="*/ 13431 h 206"/>
                <a:gd name="T36" fmla="+- 0 8184 8139"/>
                <a:gd name="T37" fmla="*/ T36 w 142"/>
                <a:gd name="T38" fmla="+- 0 13425 13267"/>
                <a:gd name="T39" fmla="*/ 13425 h 206"/>
                <a:gd name="T40" fmla="+- 0 8182 8139"/>
                <a:gd name="T41" fmla="*/ T40 w 142"/>
                <a:gd name="T42" fmla="+- 0 13415 13267"/>
                <a:gd name="T43" fmla="*/ 13415 h 206"/>
                <a:gd name="T44" fmla="+- 0 8182 8139"/>
                <a:gd name="T45" fmla="*/ T44 w 142"/>
                <a:gd name="T46" fmla="+- 0 13391 13267"/>
                <a:gd name="T47" fmla="*/ 13391 h 206"/>
                <a:gd name="T48" fmla="+- 0 8184 8139"/>
                <a:gd name="T49" fmla="*/ T48 w 142"/>
                <a:gd name="T50" fmla="+- 0 13380 13267"/>
                <a:gd name="T51" fmla="*/ 13380 h 206"/>
                <a:gd name="T52" fmla="+- 0 8191 8139"/>
                <a:gd name="T53" fmla="*/ T52 w 142"/>
                <a:gd name="T54" fmla="+- 0 13331 13267"/>
                <a:gd name="T55" fmla="*/ 13331 h 206"/>
                <a:gd name="T56" fmla="+- 0 8172 8139"/>
                <a:gd name="T57" fmla="*/ T56 w 142"/>
                <a:gd name="T58" fmla="+- 0 13337 13267"/>
                <a:gd name="T59" fmla="*/ 13337 h 206"/>
                <a:gd name="T60" fmla="+- 0 8156 8139"/>
                <a:gd name="T61" fmla="*/ T60 w 142"/>
                <a:gd name="T62" fmla="+- 0 13350 13267"/>
                <a:gd name="T63" fmla="*/ 13350 h 206"/>
                <a:gd name="T64" fmla="+- 0 8147 8139"/>
                <a:gd name="T65" fmla="*/ T64 w 142"/>
                <a:gd name="T66" fmla="+- 0 13364 13267"/>
                <a:gd name="T67" fmla="*/ 13364 h 206"/>
                <a:gd name="T68" fmla="+- 0 8141 8139"/>
                <a:gd name="T69" fmla="*/ T68 w 142"/>
                <a:gd name="T70" fmla="+- 0 13382 13267"/>
                <a:gd name="T71" fmla="*/ 13382 h 206"/>
                <a:gd name="T72" fmla="+- 0 8139 8139"/>
                <a:gd name="T73" fmla="*/ T72 w 142"/>
                <a:gd name="T74" fmla="+- 0 13405 13267"/>
                <a:gd name="T75" fmla="*/ 13405 h 206"/>
                <a:gd name="T76" fmla="+- 0 8140 8139"/>
                <a:gd name="T77" fmla="*/ T76 w 142"/>
                <a:gd name="T78" fmla="+- 0 13420 13267"/>
                <a:gd name="T79" fmla="*/ 13420 h 206"/>
                <a:gd name="T80" fmla="+- 0 8145 8139"/>
                <a:gd name="T81" fmla="*/ T80 w 142"/>
                <a:gd name="T82" fmla="+- 0 13439 13267"/>
                <a:gd name="T83" fmla="*/ 13439 h 206"/>
                <a:gd name="T84" fmla="+- 0 8155 8139"/>
                <a:gd name="T85" fmla="*/ T84 w 142"/>
                <a:gd name="T86" fmla="+- 0 13455 13267"/>
                <a:gd name="T87" fmla="*/ 13455 h 206"/>
                <a:gd name="T88" fmla="+- 0 8158 8139"/>
                <a:gd name="T89" fmla="*/ T88 w 142"/>
                <a:gd name="T90" fmla="+- 0 13459 13267"/>
                <a:gd name="T91" fmla="*/ 13459 h 206"/>
                <a:gd name="T92" fmla="+- 0 8175 8139"/>
                <a:gd name="T93" fmla="*/ T92 w 142"/>
                <a:gd name="T94" fmla="+- 0 13470 13267"/>
                <a:gd name="T95" fmla="*/ 13470 h 206"/>
                <a:gd name="T96" fmla="+- 0 8196 8139"/>
                <a:gd name="T97" fmla="*/ T96 w 142"/>
                <a:gd name="T98" fmla="+- 0 13473 13267"/>
                <a:gd name="T99" fmla="*/ 13473 h 206"/>
                <a:gd name="T100" fmla="+- 0 8205 8139"/>
                <a:gd name="T101" fmla="*/ T100 w 142"/>
                <a:gd name="T102" fmla="+- 0 13473 13267"/>
                <a:gd name="T103" fmla="*/ 13473 h 206"/>
                <a:gd name="T104" fmla="+- 0 8224 8139"/>
                <a:gd name="T105" fmla="*/ T104 w 142"/>
                <a:gd name="T106" fmla="+- 0 13466 13267"/>
                <a:gd name="T107" fmla="*/ 13466 h 206"/>
                <a:gd name="T108" fmla="+- 0 8238 8139"/>
                <a:gd name="T109" fmla="*/ T108 w 142"/>
                <a:gd name="T110" fmla="+- 0 13451 13267"/>
                <a:gd name="T111" fmla="*/ 13451 h 206"/>
                <a:gd name="T112" fmla="+- 0 8239 8139"/>
                <a:gd name="T113" fmla="*/ T112 w 142"/>
                <a:gd name="T114" fmla="+- 0 13451 13267"/>
                <a:gd name="T115" fmla="*/ 13451 h 206"/>
                <a:gd name="T116" fmla="+- 0 8239 8139"/>
                <a:gd name="T117" fmla="*/ T116 w 142"/>
                <a:gd name="T118" fmla="+- 0 13470 13267"/>
                <a:gd name="T119" fmla="*/ 13470 h 206"/>
                <a:gd name="T120" fmla="+- 0 8281 8139"/>
                <a:gd name="T121" fmla="*/ T120 w 142"/>
                <a:gd name="T122" fmla="+- 0 13470 13267"/>
                <a:gd name="T123" fmla="*/ 13470 h 206"/>
                <a:gd name="T124" fmla="+- 0 8281 8139"/>
                <a:gd name="T125" fmla="*/ T124 w 142"/>
                <a:gd name="T126" fmla="+- 0 13267 13267"/>
                <a:gd name="T127" fmla="*/ 13267 h 206"/>
                <a:gd name="T128" fmla="+- 0 8239 8139"/>
                <a:gd name="T129" fmla="*/ T128 w 142"/>
                <a:gd name="T130" fmla="+- 0 13267 13267"/>
                <a:gd name="T131" fmla="*/ 13267 h 206"/>
                <a:gd name="T132" fmla="+- 0 8239 8139"/>
                <a:gd name="T133" fmla="*/ T132 w 142"/>
                <a:gd name="T134" fmla="+- 0 13349 13267"/>
                <a:gd name="T135" fmla="*/ 13349 h 206"/>
                <a:gd name="T136" fmla="+- 0 8237 8139"/>
                <a:gd name="T137" fmla="*/ T136 w 142"/>
                <a:gd name="T138" fmla="+- 0 13347 13267"/>
                <a:gd name="T139" fmla="*/ 13347 h 206"/>
                <a:gd name="T140" fmla="+- 0 8223 8139"/>
                <a:gd name="T141" fmla="*/ T140 w 142"/>
                <a:gd name="T142" fmla="+- 0 13334 13267"/>
                <a:gd name="T143" fmla="*/ 13334 h 206"/>
                <a:gd name="T144" fmla="+- 0 8212 8139"/>
                <a:gd name="T145" fmla="*/ T144 w 142"/>
                <a:gd name="T146" fmla="+- 0 13362 13267"/>
                <a:gd name="T147" fmla="*/ 13362 h 206"/>
                <a:gd name="T148" fmla="+- 0 8220 8139"/>
                <a:gd name="T149" fmla="*/ T148 w 142"/>
                <a:gd name="T150" fmla="+- 0 13362 13267"/>
                <a:gd name="T151" fmla="*/ 13362 h 206"/>
                <a:gd name="T152" fmla="+- 0 8227 8139"/>
                <a:gd name="T153" fmla="*/ T152 w 142"/>
                <a:gd name="T154" fmla="+- 0 13365 13267"/>
                <a:gd name="T155" fmla="*/ 13365 h 206"/>
                <a:gd name="T156" fmla="+- 0 8232 8139"/>
                <a:gd name="T157" fmla="*/ T156 w 142"/>
                <a:gd name="T158" fmla="+- 0 13371 13267"/>
                <a:gd name="T159" fmla="*/ 13371 h 206"/>
                <a:gd name="T160" fmla="+- 0 8237 8139"/>
                <a:gd name="T161" fmla="*/ T160 w 142"/>
                <a:gd name="T162" fmla="+- 0 13377 13267"/>
                <a:gd name="T163" fmla="*/ 13377 h 206"/>
                <a:gd name="T164" fmla="+- 0 8240 8139"/>
                <a:gd name="T165" fmla="*/ T164 w 142"/>
                <a:gd name="T166" fmla="+- 0 13384 13267"/>
                <a:gd name="T167" fmla="*/ 13384 h 2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142" h="206">
                  <a:moveTo>
                    <a:pt x="101" y="117"/>
                  </a:moveTo>
                  <a:lnTo>
                    <a:pt x="101" y="148"/>
                  </a:lnTo>
                  <a:lnTo>
                    <a:pt x="98" y="157"/>
                  </a:lnTo>
                  <a:lnTo>
                    <a:pt x="92" y="164"/>
                  </a:lnTo>
                  <a:lnTo>
                    <a:pt x="87" y="170"/>
                  </a:lnTo>
                  <a:lnTo>
                    <a:pt x="80" y="174"/>
                  </a:lnTo>
                  <a:lnTo>
                    <a:pt x="63" y="174"/>
                  </a:lnTo>
                  <a:lnTo>
                    <a:pt x="56" y="171"/>
                  </a:lnTo>
                  <a:lnTo>
                    <a:pt x="50" y="164"/>
                  </a:lnTo>
                  <a:lnTo>
                    <a:pt x="45" y="158"/>
                  </a:lnTo>
                  <a:lnTo>
                    <a:pt x="43" y="148"/>
                  </a:lnTo>
                  <a:lnTo>
                    <a:pt x="43" y="124"/>
                  </a:lnTo>
                  <a:lnTo>
                    <a:pt x="45" y="113"/>
                  </a:lnTo>
                  <a:lnTo>
                    <a:pt x="52" y="64"/>
                  </a:lnTo>
                  <a:lnTo>
                    <a:pt x="33" y="70"/>
                  </a:lnTo>
                  <a:lnTo>
                    <a:pt x="17" y="83"/>
                  </a:lnTo>
                  <a:lnTo>
                    <a:pt x="8" y="97"/>
                  </a:lnTo>
                  <a:lnTo>
                    <a:pt x="2" y="115"/>
                  </a:lnTo>
                  <a:lnTo>
                    <a:pt x="0" y="138"/>
                  </a:lnTo>
                  <a:lnTo>
                    <a:pt x="1" y="153"/>
                  </a:lnTo>
                  <a:lnTo>
                    <a:pt x="6" y="172"/>
                  </a:lnTo>
                  <a:lnTo>
                    <a:pt x="16" y="188"/>
                  </a:lnTo>
                  <a:lnTo>
                    <a:pt x="19" y="192"/>
                  </a:lnTo>
                  <a:lnTo>
                    <a:pt x="36" y="203"/>
                  </a:lnTo>
                  <a:lnTo>
                    <a:pt x="57" y="206"/>
                  </a:lnTo>
                  <a:lnTo>
                    <a:pt x="66" y="206"/>
                  </a:lnTo>
                  <a:lnTo>
                    <a:pt x="85" y="199"/>
                  </a:lnTo>
                  <a:lnTo>
                    <a:pt x="99" y="184"/>
                  </a:lnTo>
                  <a:lnTo>
                    <a:pt x="100" y="184"/>
                  </a:lnTo>
                  <a:lnTo>
                    <a:pt x="100" y="203"/>
                  </a:lnTo>
                  <a:lnTo>
                    <a:pt x="142" y="203"/>
                  </a:lnTo>
                  <a:lnTo>
                    <a:pt x="142" y="0"/>
                  </a:lnTo>
                  <a:lnTo>
                    <a:pt x="100" y="0"/>
                  </a:lnTo>
                  <a:lnTo>
                    <a:pt x="100" y="82"/>
                  </a:lnTo>
                  <a:lnTo>
                    <a:pt x="98" y="80"/>
                  </a:lnTo>
                  <a:lnTo>
                    <a:pt x="84" y="67"/>
                  </a:lnTo>
                  <a:lnTo>
                    <a:pt x="73" y="95"/>
                  </a:lnTo>
                  <a:lnTo>
                    <a:pt x="81" y="95"/>
                  </a:lnTo>
                  <a:lnTo>
                    <a:pt x="88" y="98"/>
                  </a:lnTo>
                  <a:lnTo>
                    <a:pt x="93" y="104"/>
                  </a:lnTo>
                  <a:lnTo>
                    <a:pt x="98" y="110"/>
                  </a:lnTo>
                  <a:lnTo>
                    <a:pt x="101" y="11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191"/>
            <p:cNvSpPr>
              <a:spLocks/>
            </p:cNvSpPr>
            <p:nvPr/>
          </p:nvSpPr>
          <p:spPr bwMode="auto">
            <a:xfrm>
              <a:off x="8139" y="13267"/>
              <a:ext cx="142" cy="206"/>
            </a:xfrm>
            <a:custGeom>
              <a:avLst/>
              <a:gdLst>
                <a:gd name="T0" fmla="+- 0 8184 8139"/>
                <a:gd name="T1" fmla="*/ T0 w 142"/>
                <a:gd name="T2" fmla="+- 0 13380 13267"/>
                <a:gd name="T3" fmla="*/ 13380 h 206"/>
                <a:gd name="T4" fmla="+- 0 8190 8139"/>
                <a:gd name="T5" fmla="*/ T4 w 142"/>
                <a:gd name="T6" fmla="+- 0 13373 13267"/>
                <a:gd name="T7" fmla="*/ 13373 h 206"/>
                <a:gd name="T8" fmla="+- 0 8195 8139"/>
                <a:gd name="T9" fmla="*/ T8 w 142"/>
                <a:gd name="T10" fmla="+- 0 13366 13267"/>
                <a:gd name="T11" fmla="*/ 13366 h 206"/>
                <a:gd name="T12" fmla="+- 0 8202 8139"/>
                <a:gd name="T13" fmla="*/ T12 w 142"/>
                <a:gd name="T14" fmla="+- 0 13362 13267"/>
                <a:gd name="T15" fmla="*/ 13362 h 206"/>
                <a:gd name="T16" fmla="+- 0 8212 8139"/>
                <a:gd name="T17" fmla="*/ T16 w 142"/>
                <a:gd name="T18" fmla="+- 0 13362 13267"/>
                <a:gd name="T19" fmla="*/ 13362 h 206"/>
                <a:gd name="T20" fmla="+- 0 8223 8139"/>
                <a:gd name="T21" fmla="*/ T20 w 142"/>
                <a:gd name="T22" fmla="+- 0 13334 13267"/>
                <a:gd name="T23" fmla="*/ 13334 h 206"/>
                <a:gd name="T24" fmla="+- 0 8201 8139"/>
                <a:gd name="T25" fmla="*/ T24 w 142"/>
                <a:gd name="T26" fmla="+- 0 13330 13267"/>
                <a:gd name="T27" fmla="*/ 13330 h 206"/>
                <a:gd name="T28" fmla="+- 0 8191 8139"/>
                <a:gd name="T29" fmla="*/ T28 w 142"/>
                <a:gd name="T30" fmla="+- 0 13331 13267"/>
                <a:gd name="T31" fmla="*/ 13331 h 206"/>
                <a:gd name="T32" fmla="+- 0 8184 8139"/>
                <a:gd name="T33" fmla="*/ T32 w 142"/>
                <a:gd name="T34" fmla="+- 0 13380 13267"/>
                <a:gd name="T35" fmla="*/ 13380 h 2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42" h="206">
                  <a:moveTo>
                    <a:pt x="45" y="113"/>
                  </a:moveTo>
                  <a:lnTo>
                    <a:pt x="51" y="106"/>
                  </a:lnTo>
                  <a:lnTo>
                    <a:pt x="56" y="99"/>
                  </a:lnTo>
                  <a:lnTo>
                    <a:pt x="63" y="95"/>
                  </a:lnTo>
                  <a:lnTo>
                    <a:pt x="73" y="95"/>
                  </a:lnTo>
                  <a:lnTo>
                    <a:pt x="84" y="67"/>
                  </a:lnTo>
                  <a:lnTo>
                    <a:pt x="62" y="63"/>
                  </a:lnTo>
                  <a:lnTo>
                    <a:pt x="52" y="64"/>
                  </a:lnTo>
                  <a:lnTo>
                    <a:pt x="45" y="11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192"/>
            <p:cNvSpPr>
              <a:spLocks/>
            </p:cNvSpPr>
            <p:nvPr/>
          </p:nvSpPr>
          <p:spPr bwMode="auto">
            <a:xfrm>
              <a:off x="8317" y="13331"/>
              <a:ext cx="89" cy="139"/>
            </a:xfrm>
            <a:custGeom>
              <a:avLst/>
              <a:gdLst>
                <a:gd name="T0" fmla="+- 0 8371 8317"/>
                <a:gd name="T1" fmla="*/ T0 w 89"/>
                <a:gd name="T2" fmla="+- 0 13339 13331"/>
                <a:gd name="T3" fmla="*/ 13339 h 139"/>
                <a:gd name="T4" fmla="+- 0 8359 8317"/>
                <a:gd name="T5" fmla="*/ T4 w 89"/>
                <a:gd name="T6" fmla="+- 0 13358 13331"/>
                <a:gd name="T7" fmla="*/ 13358 h 139"/>
                <a:gd name="T8" fmla="+- 0 8359 8317"/>
                <a:gd name="T9" fmla="*/ T8 w 89"/>
                <a:gd name="T10" fmla="+- 0 13358 13331"/>
                <a:gd name="T11" fmla="*/ 13358 h 139"/>
                <a:gd name="T12" fmla="+- 0 8359 8317"/>
                <a:gd name="T13" fmla="*/ T12 w 89"/>
                <a:gd name="T14" fmla="+- 0 13333 13331"/>
                <a:gd name="T15" fmla="*/ 13333 h 139"/>
                <a:gd name="T16" fmla="+- 0 8317 8317"/>
                <a:gd name="T17" fmla="*/ T16 w 89"/>
                <a:gd name="T18" fmla="+- 0 13333 13331"/>
                <a:gd name="T19" fmla="*/ 13333 h 139"/>
                <a:gd name="T20" fmla="+- 0 8317 8317"/>
                <a:gd name="T21" fmla="*/ T20 w 89"/>
                <a:gd name="T22" fmla="+- 0 13470 13331"/>
                <a:gd name="T23" fmla="*/ 13470 h 139"/>
                <a:gd name="T24" fmla="+- 0 8359 8317"/>
                <a:gd name="T25" fmla="*/ T24 w 89"/>
                <a:gd name="T26" fmla="+- 0 13470 13331"/>
                <a:gd name="T27" fmla="*/ 13470 h 139"/>
                <a:gd name="T28" fmla="+- 0 8359 8317"/>
                <a:gd name="T29" fmla="*/ T28 w 89"/>
                <a:gd name="T30" fmla="+- 0 13393 13331"/>
                <a:gd name="T31" fmla="*/ 13393 h 139"/>
                <a:gd name="T32" fmla="+- 0 8361 8317"/>
                <a:gd name="T33" fmla="*/ T32 w 89"/>
                <a:gd name="T34" fmla="+- 0 13384 13331"/>
                <a:gd name="T35" fmla="*/ 13384 h 139"/>
                <a:gd name="T36" fmla="+- 0 8366 8317"/>
                <a:gd name="T37" fmla="*/ T36 w 89"/>
                <a:gd name="T38" fmla="+- 0 13377 13331"/>
                <a:gd name="T39" fmla="*/ 13377 h 139"/>
                <a:gd name="T40" fmla="+- 0 8372 8317"/>
                <a:gd name="T41" fmla="*/ T40 w 89"/>
                <a:gd name="T42" fmla="+- 0 13370 13331"/>
                <a:gd name="T43" fmla="*/ 13370 h 139"/>
                <a:gd name="T44" fmla="+- 0 8379 8317"/>
                <a:gd name="T45" fmla="*/ T44 w 89"/>
                <a:gd name="T46" fmla="+- 0 13367 13331"/>
                <a:gd name="T47" fmla="*/ 13367 h 139"/>
                <a:gd name="T48" fmla="+- 0 8395 8317"/>
                <a:gd name="T49" fmla="*/ T48 w 89"/>
                <a:gd name="T50" fmla="+- 0 13367 13331"/>
                <a:gd name="T51" fmla="*/ 13367 h 139"/>
                <a:gd name="T52" fmla="+- 0 8401 8317"/>
                <a:gd name="T53" fmla="*/ T52 w 89"/>
                <a:gd name="T54" fmla="+- 0 13368 13331"/>
                <a:gd name="T55" fmla="*/ 13368 h 139"/>
                <a:gd name="T56" fmla="+- 0 8406 8317"/>
                <a:gd name="T57" fmla="*/ T56 w 89"/>
                <a:gd name="T58" fmla="+- 0 13371 13331"/>
                <a:gd name="T59" fmla="*/ 13371 h 139"/>
                <a:gd name="T60" fmla="+- 0 8406 8317"/>
                <a:gd name="T61" fmla="*/ T60 w 89"/>
                <a:gd name="T62" fmla="+- 0 13332 13331"/>
                <a:gd name="T63" fmla="*/ 13332 h 139"/>
                <a:gd name="T64" fmla="+- 0 8400 8317"/>
                <a:gd name="T65" fmla="*/ T64 w 89"/>
                <a:gd name="T66" fmla="+- 0 13331 13331"/>
                <a:gd name="T67" fmla="*/ 13331 h 139"/>
                <a:gd name="T68" fmla="+- 0 8395 8317"/>
                <a:gd name="T69" fmla="*/ T68 w 89"/>
                <a:gd name="T70" fmla="+- 0 13331 13331"/>
                <a:gd name="T71" fmla="*/ 13331 h 139"/>
                <a:gd name="T72" fmla="+- 0 8389 8317"/>
                <a:gd name="T73" fmla="*/ T72 w 89"/>
                <a:gd name="T74" fmla="+- 0 13331 13331"/>
                <a:gd name="T75" fmla="*/ 13331 h 139"/>
                <a:gd name="T76" fmla="+- 0 8371 8317"/>
                <a:gd name="T77" fmla="*/ T76 w 89"/>
                <a:gd name="T78" fmla="+- 0 13339 13331"/>
                <a:gd name="T79" fmla="*/ 13339 h 1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89" h="139">
                  <a:moveTo>
                    <a:pt x="54" y="8"/>
                  </a:moveTo>
                  <a:lnTo>
                    <a:pt x="42" y="27"/>
                  </a:lnTo>
                  <a:lnTo>
                    <a:pt x="42" y="2"/>
                  </a:lnTo>
                  <a:lnTo>
                    <a:pt x="0" y="2"/>
                  </a:lnTo>
                  <a:lnTo>
                    <a:pt x="0" y="139"/>
                  </a:lnTo>
                  <a:lnTo>
                    <a:pt x="42" y="139"/>
                  </a:lnTo>
                  <a:lnTo>
                    <a:pt x="42" y="62"/>
                  </a:lnTo>
                  <a:lnTo>
                    <a:pt x="44" y="53"/>
                  </a:lnTo>
                  <a:lnTo>
                    <a:pt x="49" y="46"/>
                  </a:lnTo>
                  <a:lnTo>
                    <a:pt x="55" y="39"/>
                  </a:lnTo>
                  <a:lnTo>
                    <a:pt x="62" y="36"/>
                  </a:lnTo>
                  <a:lnTo>
                    <a:pt x="78" y="36"/>
                  </a:lnTo>
                  <a:lnTo>
                    <a:pt x="84" y="37"/>
                  </a:lnTo>
                  <a:lnTo>
                    <a:pt x="89" y="40"/>
                  </a:lnTo>
                  <a:lnTo>
                    <a:pt x="89" y="1"/>
                  </a:lnTo>
                  <a:lnTo>
                    <a:pt x="83" y="0"/>
                  </a:lnTo>
                  <a:lnTo>
                    <a:pt x="78" y="0"/>
                  </a:lnTo>
                  <a:lnTo>
                    <a:pt x="72" y="0"/>
                  </a:lnTo>
                  <a:lnTo>
                    <a:pt x="54" y="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193"/>
            <p:cNvSpPr>
              <a:spLocks/>
            </p:cNvSpPr>
            <p:nvPr/>
          </p:nvSpPr>
          <p:spPr bwMode="auto">
            <a:xfrm>
              <a:off x="8414" y="13330"/>
              <a:ext cx="68" cy="143"/>
            </a:xfrm>
            <a:custGeom>
              <a:avLst/>
              <a:gdLst>
                <a:gd name="T0" fmla="+- 0 8469 8414"/>
                <a:gd name="T1" fmla="*/ T0 w 68"/>
                <a:gd name="T2" fmla="+- 0 13361 13330"/>
                <a:gd name="T3" fmla="*/ 13361 h 143"/>
                <a:gd name="T4" fmla="+- 0 8475 8414"/>
                <a:gd name="T5" fmla="*/ T4 w 68"/>
                <a:gd name="T6" fmla="+- 0 13358 13330"/>
                <a:gd name="T7" fmla="*/ 13358 h 143"/>
                <a:gd name="T8" fmla="+- 0 8482 8414"/>
                <a:gd name="T9" fmla="*/ T8 w 68"/>
                <a:gd name="T10" fmla="+- 0 13330 13330"/>
                <a:gd name="T11" fmla="*/ 13330 h 143"/>
                <a:gd name="T12" fmla="+- 0 8469 8414"/>
                <a:gd name="T13" fmla="*/ T12 w 68"/>
                <a:gd name="T14" fmla="+- 0 13331 13330"/>
                <a:gd name="T15" fmla="*/ 13331 h 143"/>
                <a:gd name="T16" fmla="+- 0 8464 8414"/>
                <a:gd name="T17" fmla="*/ T16 w 68"/>
                <a:gd name="T18" fmla="+- 0 13367 13330"/>
                <a:gd name="T19" fmla="*/ 13367 h 143"/>
                <a:gd name="T20" fmla="+- 0 8469 8414"/>
                <a:gd name="T21" fmla="*/ T20 w 68"/>
                <a:gd name="T22" fmla="+- 0 13361 13330"/>
                <a:gd name="T23" fmla="*/ 13361 h 143"/>
              </a:gdLst>
              <a:ahLst/>
              <a:cxnLst>
                <a:cxn ang="0">
                  <a:pos x="T1" y="T3"/>
                </a:cxn>
                <a:cxn ang="0">
                  <a:pos x="T5" y="T7"/>
                </a:cxn>
                <a:cxn ang="0">
                  <a:pos x="T9" y="T11"/>
                </a:cxn>
                <a:cxn ang="0">
                  <a:pos x="T13" y="T15"/>
                </a:cxn>
                <a:cxn ang="0">
                  <a:pos x="T17" y="T19"/>
                </a:cxn>
                <a:cxn ang="0">
                  <a:pos x="T21" y="T23"/>
                </a:cxn>
              </a:cxnLst>
              <a:rect l="0" t="0" r="r" b="b"/>
              <a:pathLst>
                <a:path w="68" h="143">
                  <a:moveTo>
                    <a:pt x="55" y="31"/>
                  </a:moveTo>
                  <a:lnTo>
                    <a:pt x="61" y="28"/>
                  </a:lnTo>
                  <a:lnTo>
                    <a:pt x="68" y="0"/>
                  </a:lnTo>
                  <a:lnTo>
                    <a:pt x="55" y="1"/>
                  </a:lnTo>
                  <a:lnTo>
                    <a:pt x="50" y="37"/>
                  </a:lnTo>
                  <a:lnTo>
                    <a:pt x="55"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194"/>
            <p:cNvSpPr>
              <a:spLocks/>
            </p:cNvSpPr>
            <p:nvPr/>
          </p:nvSpPr>
          <p:spPr bwMode="auto">
            <a:xfrm>
              <a:off x="8414" y="13330"/>
              <a:ext cx="68" cy="143"/>
            </a:xfrm>
            <a:custGeom>
              <a:avLst/>
              <a:gdLst>
                <a:gd name="T0" fmla="+- 0 8414 8414"/>
                <a:gd name="T1" fmla="*/ T0 w 68"/>
                <a:gd name="T2" fmla="+- 0 13404 13330"/>
                <a:gd name="T3" fmla="*/ 13404 h 143"/>
                <a:gd name="T4" fmla="+- 0 8415 8414"/>
                <a:gd name="T5" fmla="*/ T4 w 68"/>
                <a:gd name="T6" fmla="+- 0 13420 13330"/>
                <a:gd name="T7" fmla="*/ 13420 h 143"/>
                <a:gd name="T8" fmla="+- 0 8421 8414"/>
                <a:gd name="T9" fmla="*/ T8 w 68"/>
                <a:gd name="T10" fmla="+- 0 13439 13330"/>
                <a:gd name="T11" fmla="*/ 13439 h 143"/>
                <a:gd name="T12" fmla="+- 0 8432 8414"/>
                <a:gd name="T13" fmla="*/ T12 w 68"/>
                <a:gd name="T14" fmla="+- 0 13455 13330"/>
                <a:gd name="T15" fmla="*/ 13455 h 143"/>
                <a:gd name="T16" fmla="+- 0 8443 8414"/>
                <a:gd name="T17" fmla="*/ T16 w 68"/>
                <a:gd name="T18" fmla="+- 0 13463 13330"/>
                <a:gd name="T19" fmla="*/ 13463 h 143"/>
                <a:gd name="T20" fmla="+- 0 8461 8414"/>
                <a:gd name="T21" fmla="*/ T20 w 68"/>
                <a:gd name="T22" fmla="+- 0 13471 13330"/>
                <a:gd name="T23" fmla="*/ 13471 h 143"/>
                <a:gd name="T24" fmla="+- 0 8483 8414"/>
                <a:gd name="T25" fmla="*/ T24 w 68"/>
                <a:gd name="T26" fmla="+- 0 13473 13330"/>
                <a:gd name="T27" fmla="*/ 13473 h 143"/>
                <a:gd name="T28" fmla="+- 0 8495 8414"/>
                <a:gd name="T29" fmla="*/ T28 w 68"/>
                <a:gd name="T30" fmla="+- 0 13473 13330"/>
                <a:gd name="T31" fmla="*/ 13473 h 143"/>
                <a:gd name="T32" fmla="+- 0 8516 8414"/>
                <a:gd name="T33" fmla="*/ T32 w 68"/>
                <a:gd name="T34" fmla="+- 0 13470 13330"/>
                <a:gd name="T35" fmla="*/ 13470 h 143"/>
                <a:gd name="T36" fmla="+- 0 8533 8414"/>
                <a:gd name="T37" fmla="*/ T36 w 68"/>
                <a:gd name="T38" fmla="+- 0 13463 13330"/>
                <a:gd name="T39" fmla="*/ 13463 h 143"/>
                <a:gd name="T40" fmla="+- 0 8533 8414"/>
                <a:gd name="T41" fmla="*/ T40 w 68"/>
                <a:gd name="T42" fmla="+- 0 13433 13330"/>
                <a:gd name="T43" fmla="*/ 13433 h 143"/>
                <a:gd name="T44" fmla="+- 0 8532 8414"/>
                <a:gd name="T45" fmla="*/ T44 w 68"/>
                <a:gd name="T46" fmla="+- 0 13433 13330"/>
                <a:gd name="T47" fmla="*/ 13433 h 143"/>
                <a:gd name="T48" fmla="+- 0 8514 8414"/>
                <a:gd name="T49" fmla="*/ T48 w 68"/>
                <a:gd name="T50" fmla="+- 0 13441 13330"/>
                <a:gd name="T51" fmla="*/ 13441 h 143"/>
                <a:gd name="T52" fmla="+- 0 8493 8414"/>
                <a:gd name="T53" fmla="*/ T52 w 68"/>
                <a:gd name="T54" fmla="+- 0 13443 13330"/>
                <a:gd name="T55" fmla="*/ 13443 h 143"/>
                <a:gd name="T56" fmla="+- 0 8482 8414"/>
                <a:gd name="T57" fmla="*/ T56 w 68"/>
                <a:gd name="T58" fmla="+- 0 13442 13330"/>
                <a:gd name="T59" fmla="*/ 13442 h 143"/>
                <a:gd name="T60" fmla="+- 0 8463 8414"/>
                <a:gd name="T61" fmla="*/ T60 w 68"/>
                <a:gd name="T62" fmla="+- 0 13433 13330"/>
                <a:gd name="T63" fmla="*/ 13433 h 143"/>
                <a:gd name="T64" fmla="+- 0 8455 8414"/>
                <a:gd name="T65" fmla="*/ T64 w 68"/>
                <a:gd name="T66" fmla="+- 0 13414 13330"/>
                <a:gd name="T67" fmla="*/ 13414 h 143"/>
                <a:gd name="T68" fmla="+- 0 8545 8414"/>
                <a:gd name="T69" fmla="*/ T68 w 68"/>
                <a:gd name="T70" fmla="+- 0 13414 13330"/>
                <a:gd name="T71" fmla="*/ 13414 h 143"/>
                <a:gd name="T72" fmla="+- 0 8545 8414"/>
                <a:gd name="T73" fmla="*/ T72 w 68"/>
                <a:gd name="T74" fmla="+- 0 13396 13330"/>
                <a:gd name="T75" fmla="*/ 13396 h 143"/>
                <a:gd name="T76" fmla="+- 0 8544 8414"/>
                <a:gd name="T77" fmla="*/ T76 w 68"/>
                <a:gd name="T78" fmla="+- 0 13383 13330"/>
                <a:gd name="T79" fmla="*/ 13383 h 143"/>
                <a:gd name="T80" fmla="+- 0 8539 8414"/>
                <a:gd name="T81" fmla="*/ T80 w 68"/>
                <a:gd name="T82" fmla="+- 0 13363 13330"/>
                <a:gd name="T83" fmla="*/ 13363 h 143"/>
                <a:gd name="T84" fmla="+- 0 8528 8414"/>
                <a:gd name="T85" fmla="*/ T84 w 68"/>
                <a:gd name="T86" fmla="+- 0 13348 13330"/>
                <a:gd name="T87" fmla="*/ 13348 h 143"/>
                <a:gd name="T88" fmla="+- 0 8521 8414"/>
                <a:gd name="T89" fmla="*/ T88 w 68"/>
                <a:gd name="T90" fmla="+- 0 13341 13330"/>
                <a:gd name="T91" fmla="*/ 13341 h 143"/>
                <a:gd name="T92" fmla="+- 0 8504 8414"/>
                <a:gd name="T93" fmla="*/ T92 w 68"/>
                <a:gd name="T94" fmla="+- 0 13333 13330"/>
                <a:gd name="T95" fmla="*/ 13333 h 143"/>
                <a:gd name="T96" fmla="+- 0 8482 8414"/>
                <a:gd name="T97" fmla="*/ T96 w 68"/>
                <a:gd name="T98" fmla="+- 0 13330 13330"/>
                <a:gd name="T99" fmla="*/ 13330 h 143"/>
                <a:gd name="T100" fmla="+- 0 8475 8414"/>
                <a:gd name="T101" fmla="*/ T100 w 68"/>
                <a:gd name="T102" fmla="+- 0 13358 13330"/>
                <a:gd name="T103" fmla="*/ 13358 h 143"/>
                <a:gd name="T104" fmla="+- 0 8498 8414"/>
                <a:gd name="T105" fmla="*/ T104 w 68"/>
                <a:gd name="T106" fmla="+- 0 13358 13330"/>
                <a:gd name="T107" fmla="*/ 13358 h 143"/>
                <a:gd name="T108" fmla="+- 0 8506 8414"/>
                <a:gd name="T109" fmla="*/ T108 w 68"/>
                <a:gd name="T110" fmla="+- 0 13368 13330"/>
                <a:gd name="T111" fmla="*/ 13368 h 143"/>
                <a:gd name="T112" fmla="+- 0 8506 8414"/>
                <a:gd name="T113" fmla="*/ T112 w 68"/>
                <a:gd name="T114" fmla="+- 0 13388 13330"/>
                <a:gd name="T115" fmla="*/ 13388 h 143"/>
                <a:gd name="T116" fmla="+- 0 8455 8414"/>
                <a:gd name="T117" fmla="*/ T116 w 68"/>
                <a:gd name="T118" fmla="+- 0 13388 13330"/>
                <a:gd name="T119" fmla="*/ 13388 h 143"/>
                <a:gd name="T120" fmla="+- 0 8456 8414"/>
                <a:gd name="T121" fmla="*/ T120 w 68"/>
                <a:gd name="T122" fmla="+- 0 13379 13330"/>
                <a:gd name="T123" fmla="*/ 13379 h 143"/>
                <a:gd name="T124" fmla="+- 0 8459 8414"/>
                <a:gd name="T125" fmla="*/ T124 w 68"/>
                <a:gd name="T126" fmla="+- 0 13372 13330"/>
                <a:gd name="T127" fmla="*/ 13372 h 143"/>
                <a:gd name="T128" fmla="+- 0 8464 8414"/>
                <a:gd name="T129" fmla="*/ T128 w 68"/>
                <a:gd name="T130" fmla="+- 0 13367 13330"/>
                <a:gd name="T131" fmla="*/ 13367 h 143"/>
                <a:gd name="T132" fmla="+- 0 8469 8414"/>
                <a:gd name="T133" fmla="*/ T132 w 68"/>
                <a:gd name="T134" fmla="+- 0 13331 13330"/>
                <a:gd name="T135" fmla="*/ 13331 h 143"/>
                <a:gd name="T136" fmla="+- 0 8450 8414"/>
                <a:gd name="T137" fmla="*/ T136 w 68"/>
                <a:gd name="T138" fmla="+- 0 13337 13330"/>
                <a:gd name="T139" fmla="*/ 13337 h 143"/>
                <a:gd name="T140" fmla="+- 0 8433 8414"/>
                <a:gd name="T141" fmla="*/ T140 w 68"/>
                <a:gd name="T142" fmla="+- 0 13350 13330"/>
                <a:gd name="T143" fmla="*/ 13350 h 143"/>
                <a:gd name="T144" fmla="+- 0 8423 8414"/>
                <a:gd name="T145" fmla="*/ T144 w 68"/>
                <a:gd name="T146" fmla="+- 0 13363 13330"/>
                <a:gd name="T147" fmla="*/ 13363 h 143"/>
                <a:gd name="T148" fmla="+- 0 8416 8414"/>
                <a:gd name="T149" fmla="*/ T148 w 68"/>
                <a:gd name="T150" fmla="+- 0 13382 13330"/>
                <a:gd name="T151" fmla="*/ 13382 h 143"/>
                <a:gd name="T152" fmla="+- 0 8414 8414"/>
                <a:gd name="T153" fmla="*/ T152 w 68"/>
                <a:gd name="T154" fmla="+- 0 13404 13330"/>
                <a:gd name="T155" fmla="*/ 13404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4"/>
                  </a:moveTo>
                  <a:lnTo>
                    <a:pt x="1" y="90"/>
                  </a:lnTo>
                  <a:lnTo>
                    <a:pt x="7" y="109"/>
                  </a:lnTo>
                  <a:lnTo>
                    <a:pt x="18" y="125"/>
                  </a:lnTo>
                  <a:lnTo>
                    <a:pt x="29" y="133"/>
                  </a:lnTo>
                  <a:lnTo>
                    <a:pt x="47" y="141"/>
                  </a:lnTo>
                  <a:lnTo>
                    <a:pt x="69" y="143"/>
                  </a:lnTo>
                  <a:lnTo>
                    <a:pt x="81" y="143"/>
                  </a:lnTo>
                  <a:lnTo>
                    <a:pt x="102" y="140"/>
                  </a:lnTo>
                  <a:lnTo>
                    <a:pt x="119" y="133"/>
                  </a:lnTo>
                  <a:lnTo>
                    <a:pt x="119" y="103"/>
                  </a:lnTo>
                  <a:lnTo>
                    <a:pt x="118" y="103"/>
                  </a:lnTo>
                  <a:lnTo>
                    <a:pt x="100" y="111"/>
                  </a:lnTo>
                  <a:lnTo>
                    <a:pt x="79" y="113"/>
                  </a:lnTo>
                  <a:lnTo>
                    <a:pt x="68" y="112"/>
                  </a:lnTo>
                  <a:lnTo>
                    <a:pt x="49" y="103"/>
                  </a:lnTo>
                  <a:lnTo>
                    <a:pt x="41" y="84"/>
                  </a:lnTo>
                  <a:lnTo>
                    <a:pt x="131" y="84"/>
                  </a:lnTo>
                  <a:lnTo>
                    <a:pt x="131" y="66"/>
                  </a:lnTo>
                  <a:lnTo>
                    <a:pt x="130" y="53"/>
                  </a:lnTo>
                  <a:lnTo>
                    <a:pt x="125" y="33"/>
                  </a:lnTo>
                  <a:lnTo>
                    <a:pt x="114" y="18"/>
                  </a:lnTo>
                  <a:lnTo>
                    <a:pt x="107" y="11"/>
                  </a:lnTo>
                  <a:lnTo>
                    <a:pt x="90" y="3"/>
                  </a:lnTo>
                  <a:lnTo>
                    <a:pt x="68" y="0"/>
                  </a:lnTo>
                  <a:lnTo>
                    <a:pt x="61" y="28"/>
                  </a:lnTo>
                  <a:lnTo>
                    <a:pt x="84" y="28"/>
                  </a:lnTo>
                  <a:lnTo>
                    <a:pt x="92" y="38"/>
                  </a:lnTo>
                  <a:lnTo>
                    <a:pt x="92" y="58"/>
                  </a:lnTo>
                  <a:lnTo>
                    <a:pt x="41" y="58"/>
                  </a:lnTo>
                  <a:lnTo>
                    <a:pt x="42" y="49"/>
                  </a:lnTo>
                  <a:lnTo>
                    <a:pt x="45" y="42"/>
                  </a:lnTo>
                  <a:lnTo>
                    <a:pt x="50" y="37"/>
                  </a:lnTo>
                  <a:lnTo>
                    <a:pt x="55" y="1"/>
                  </a:lnTo>
                  <a:lnTo>
                    <a:pt x="36" y="7"/>
                  </a:lnTo>
                  <a:lnTo>
                    <a:pt x="19" y="20"/>
                  </a:lnTo>
                  <a:lnTo>
                    <a:pt x="9" y="33"/>
                  </a:lnTo>
                  <a:lnTo>
                    <a:pt x="2" y="52"/>
                  </a:lnTo>
                  <a:lnTo>
                    <a:pt x="0" y="7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195"/>
            <p:cNvSpPr>
              <a:spLocks/>
            </p:cNvSpPr>
            <p:nvPr/>
          </p:nvSpPr>
          <p:spPr bwMode="auto">
            <a:xfrm>
              <a:off x="8570" y="13330"/>
              <a:ext cx="132" cy="140"/>
            </a:xfrm>
            <a:custGeom>
              <a:avLst/>
              <a:gdLst>
                <a:gd name="T0" fmla="+- 0 8701 8570"/>
                <a:gd name="T1" fmla="*/ T0 w 132"/>
                <a:gd name="T2" fmla="+- 0 13368 13330"/>
                <a:gd name="T3" fmla="*/ 13368 h 140"/>
                <a:gd name="T4" fmla="+- 0 8693 8570"/>
                <a:gd name="T5" fmla="*/ T4 w 132"/>
                <a:gd name="T6" fmla="+- 0 13347 13330"/>
                <a:gd name="T7" fmla="*/ 13347 h 140"/>
                <a:gd name="T8" fmla="+- 0 8678 8570"/>
                <a:gd name="T9" fmla="*/ T8 w 132"/>
                <a:gd name="T10" fmla="+- 0 13334 13330"/>
                <a:gd name="T11" fmla="*/ 13334 h 140"/>
                <a:gd name="T12" fmla="+- 0 8657 8570"/>
                <a:gd name="T13" fmla="*/ T12 w 132"/>
                <a:gd name="T14" fmla="+- 0 13330 13330"/>
                <a:gd name="T15" fmla="*/ 13330 h 140"/>
                <a:gd name="T16" fmla="+- 0 8645 8570"/>
                <a:gd name="T17" fmla="*/ T16 w 132"/>
                <a:gd name="T18" fmla="+- 0 13331 13330"/>
                <a:gd name="T19" fmla="*/ 13331 h 140"/>
                <a:gd name="T20" fmla="+- 0 8627 8570"/>
                <a:gd name="T21" fmla="*/ T20 w 132"/>
                <a:gd name="T22" fmla="+- 0 13339 13330"/>
                <a:gd name="T23" fmla="*/ 13339 h 140"/>
                <a:gd name="T24" fmla="+- 0 8613 8570"/>
                <a:gd name="T25" fmla="*/ T24 w 132"/>
                <a:gd name="T26" fmla="+- 0 13355 13330"/>
                <a:gd name="T27" fmla="*/ 13355 h 140"/>
                <a:gd name="T28" fmla="+- 0 8612 8570"/>
                <a:gd name="T29" fmla="*/ T28 w 132"/>
                <a:gd name="T30" fmla="+- 0 13355 13330"/>
                <a:gd name="T31" fmla="*/ 13355 h 140"/>
                <a:gd name="T32" fmla="+- 0 8612 8570"/>
                <a:gd name="T33" fmla="*/ T32 w 132"/>
                <a:gd name="T34" fmla="+- 0 13333 13330"/>
                <a:gd name="T35" fmla="*/ 13333 h 140"/>
                <a:gd name="T36" fmla="+- 0 8570 8570"/>
                <a:gd name="T37" fmla="*/ T36 w 132"/>
                <a:gd name="T38" fmla="+- 0 13333 13330"/>
                <a:gd name="T39" fmla="*/ 13333 h 140"/>
                <a:gd name="T40" fmla="+- 0 8570 8570"/>
                <a:gd name="T41" fmla="*/ T40 w 132"/>
                <a:gd name="T42" fmla="+- 0 13470 13330"/>
                <a:gd name="T43" fmla="*/ 13470 h 140"/>
                <a:gd name="T44" fmla="+- 0 8612 8570"/>
                <a:gd name="T45" fmla="*/ T44 w 132"/>
                <a:gd name="T46" fmla="+- 0 13470 13330"/>
                <a:gd name="T47" fmla="*/ 13470 h 140"/>
                <a:gd name="T48" fmla="+- 0 8612 8570"/>
                <a:gd name="T49" fmla="*/ T48 w 132"/>
                <a:gd name="T50" fmla="+- 0 13383 13330"/>
                <a:gd name="T51" fmla="*/ 13383 h 140"/>
                <a:gd name="T52" fmla="+- 0 8614 8570"/>
                <a:gd name="T53" fmla="*/ T52 w 132"/>
                <a:gd name="T54" fmla="+- 0 13376 13330"/>
                <a:gd name="T55" fmla="*/ 13376 h 140"/>
                <a:gd name="T56" fmla="+- 0 8619 8570"/>
                <a:gd name="T57" fmla="*/ T56 w 132"/>
                <a:gd name="T58" fmla="+- 0 13371 13330"/>
                <a:gd name="T59" fmla="*/ 13371 h 140"/>
                <a:gd name="T60" fmla="+- 0 8624 8570"/>
                <a:gd name="T61" fmla="*/ T60 w 132"/>
                <a:gd name="T62" fmla="+- 0 13365 13330"/>
                <a:gd name="T63" fmla="*/ 13365 h 140"/>
                <a:gd name="T64" fmla="+- 0 8630 8570"/>
                <a:gd name="T65" fmla="*/ T64 w 132"/>
                <a:gd name="T66" fmla="+- 0 13362 13330"/>
                <a:gd name="T67" fmla="*/ 13362 h 140"/>
                <a:gd name="T68" fmla="+- 0 8652 8570"/>
                <a:gd name="T69" fmla="*/ T68 w 132"/>
                <a:gd name="T70" fmla="+- 0 13362 13330"/>
                <a:gd name="T71" fmla="*/ 13362 h 140"/>
                <a:gd name="T72" fmla="+- 0 8660 8570"/>
                <a:gd name="T73" fmla="*/ T72 w 132"/>
                <a:gd name="T74" fmla="+- 0 13373 13330"/>
                <a:gd name="T75" fmla="*/ 13373 h 140"/>
                <a:gd name="T76" fmla="+- 0 8660 8570"/>
                <a:gd name="T77" fmla="*/ T76 w 132"/>
                <a:gd name="T78" fmla="+- 0 13470 13330"/>
                <a:gd name="T79" fmla="*/ 13470 h 140"/>
                <a:gd name="T80" fmla="+- 0 8702 8570"/>
                <a:gd name="T81" fmla="*/ T80 w 132"/>
                <a:gd name="T82" fmla="+- 0 13470 13330"/>
                <a:gd name="T83" fmla="*/ 13470 h 140"/>
                <a:gd name="T84" fmla="+- 0 8702 8570"/>
                <a:gd name="T85" fmla="*/ T84 w 132"/>
                <a:gd name="T86" fmla="+- 0 13386 13330"/>
                <a:gd name="T87" fmla="*/ 13386 h 140"/>
                <a:gd name="T88" fmla="+- 0 8701 8570"/>
                <a:gd name="T89" fmla="*/ T88 w 132"/>
                <a:gd name="T90" fmla="+- 0 13368 13330"/>
                <a:gd name="T91" fmla="*/ 13368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131" y="38"/>
                  </a:moveTo>
                  <a:lnTo>
                    <a:pt x="123" y="17"/>
                  </a:lnTo>
                  <a:lnTo>
                    <a:pt x="108" y="4"/>
                  </a:lnTo>
                  <a:lnTo>
                    <a:pt x="87" y="0"/>
                  </a:lnTo>
                  <a:lnTo>
                    <a:pt x="75" y="1"/>
                  </a:lnTo>
                  <a:lnTo>
                    <a:pt x="57" y="9"/>
                  </a:lnTo>
                  <a:lnTo>
                    <a:pt x="43" y="25"/>
                  </a:lnTo>
                  <a:lnTo>
                    <a:pt x="42" y="25"/>
                  </a:lnTo>
                  <a:lnTo>
                    <a:pt x="42" y="3"/>
                  </a:lnTo>
                  <a:lnTo>
                    <a:pt x="0" y="3"/>
                  </a:lnTo>
                  <a:lnTo>
                    <a:pt x="0" y="140"/>
                  </a:lnTo>
                  <a:lnTo>
                    <a:pt x="42" y="140"/>
                  </a:lnTo>
                  <a:lnTo>
                    <a:pt x="42" y="53"/>
                  </a:lnTo>
                  <a:lnTo>
                    <a:pt x="44" y="46"/>
                  </a:lnTo>
                  <a:lnTo>
                    <a:pt x="49" y="41"/>
                  </a:lnTo>
                  <a:lnTo>
                    <a:pt x="54" y="35"/>
                  </a:lnTo>
                  <a:lnTo>
                    <a:pt x="60" y="32"/>
                  </a:lnTo>
                  <a:lnTo>
                    <a:pt x="82" y="32"/>
                  </a:lnTo>
                  <a:lnTo>
                    <a:pt x="90" y="43"/>
                  </a:lnTo>
                  <a:lnTo>
                    <a:pt x="90" y="140"/>
                  </a:lnTo>
                  <a:lnTo>
                    <a:pt x="132" y="140"/>
                  </a:lnTo>
                  <a:lnTo>
                    <a:pt x="132" y="56"/>
                  </a:lnTo>
                  <a:lnTo>
                    <a:pt x="131" y="38"/>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196"/>
            <p:cNvSpPr>
              <a:spLocks/>
            </p:cNvSpPr>
            <p:nvPr/>
          </p:nvSpPr>
          <p:spPr bwMode="auto">
            <a:xfrm>
              <a:off x="7820" y="11370"/>
              <a:ext cx="218" cy="192"/>
            </a:xfrm>
            <a:custGeom>
              <a:avLst/>
              <a:gdLst>
                <a:gd name="T0" fmla="+- 0 7863 7820"/>
                <a:gd name="T1" fmla="*/ T0 w 218"/>
                <a:gd name="T2" fmla="+- 0 11429 11370"/>
                <a:gd name="T3" fmla="*/ 11429 h 192"/>
                <a:gd name="T4" fmla="+- 0 7865 7820"/>
                <a:gd name="T5" fmla="*/ T4 w 218"/>
                <a:gd name="T6" fmla="+- 0 11433 11370"/>
                <a:gd name="T7" fmla="*/ 11433 h 192"/>
                <a:gd name="T8" fmla="+- 0 7910 7820"/>
                <a:gd name="T9" fmla="*/ T8 w 218"/>
                <a:gd name="T10" fmla="+- 0 11562 11370"/>
                <a:gd name="T11" fmla="*/ 11562 h 192"/>
                <a:gd name="T12" fmla="+- 0 7946 7820"/>
                <a:gd name="T13" fmla="*/ T12 w 218"/>
                <a:gd name="T14" fmla="+- 0 11562 11370"/>
                <a:gd name="T15" fmla="*/ 11562 h 192"/>
                <a:gd name="T16" fmla="+- 0 7991 7820"/>
                <a:gd name="T17" fmla="*/ T16 w 218"/>
                <a:gd name="T18" fmla="+- 0 11431 11370"/>
                <a:gd name="T19" fmla="*/ 11431 h 192"/>
                <a:gd name="T20" fmla="+- 0 7992 7820"/>
                <a:gd name="T21" fmla="*/ T20 w 218"/>
                <a:gd name="T22" fmla="+- 0 11426 11370"/>
                <a:gd name="T23" fmla="*/ 11426 h 192"/>
                <a:gd name="T24" fmla="+- 0 7994 7820"/>
                <a:gd name="T25" fmla="*/ T24 w 218"/>
                <a:gd name="T26" fmla="+- 0 11418 11370"/>
                <a:gd name="T27" fmla="*/ 11418 h 192"/>
                <a:gd name="T28" fmla="+- 0 7997 7820"/>
                <a:gd name="T29" fmla="*/ T28 w 218"/>
                <a:gd name="T30" fmla="+- 0 11406 11370"/>
                <a:gd name="T31" fmla="*/ 11406 h 192"/>
                <a:gd name="T32" fmla="+- 0 7998 7820"/>
                <a:gd name="T33" fmla="*/ T32 w 218"/>
                <a:gd name="T34" fmla="+- 0 11407 11370"/>
                <a:gd name="T35" fmla="*/ 11407 h 192"/>
                <a:gd name="T36" fmla="+- 0 7996 7820"/>
                <a:gd name="T37" fmla="*/ T36 w 218"/>
                <a:gd name="T38" fmla="+- 0 11428 11370"/>
                <a:gd name="T39" fmla="*/ 11428 h 192"/>
                <a:gd name="T40" fmla="+- 0 7996 7820"/>
                <a:gd name="T41" fmla="*/ T40 w 218"/>
                <a:gd name="T42" fmla="+- 0 11447 11370"/>
                <a:gd name="T43" fmla="*/ 11447 h 192"/>
                <a:gd name="T44" fmla="+- 0 7996 7820"/>
                <a:gd name="T45" fmla="*/ T44 w 218"/>
                <a:gd name="T46" fmla="+- 0 11562 11370"/>
                <a:gd name="T47" fmla="*/ 11562 h 192"/>
                <a:gd name="T48" fmla="+- 0 8039 7820"/>
                <a:gd name="T49" fmla="*/ T48 w 218"/>
                <a:gd name="T50" fmla="+- 0 11562 11370"/>
                <a:gd name="T51" fmla="*/ 11562 h 192"/>
                <a:gd name="T52" fmla="+- 0 8039 7820"/>
                <a:gd name="T53" fmla="*/ T52 w 218"/>
                <a:gd name="T54" fmla="+- 0 11370 11370"/>
                <a:gd name="T55" fmla="*/ 11370 h 192"/>
                <a:gd name="T56" fmla="+- 0 7977 7820"/>
                <a:gd name="T57" fmla="*/ T56 w 218"/>
                <a:gd name="T58" fmla="+- 0 11370 11370"/>
                <a:gd name="T59" fmla="*/ 11370 h 192"/>
                <a:gd name="T60" fmla="+- 0 7938 7820"/>
                <a:gd name="T61" fmla="*/ T60 w 218"/>
                <a:gd name="T62" fmla="+- 0 11483 11370"/>
                <a:gd name="T63" fmla="*/ 11483 h 192"/>
                <a:gd name="T64" fmla="+- 0 7935 7820"/>
                <a:gd name="T65" fmla="*/ T64 w 218"/>
                <a:gd name="T66" fmla="+- 0 11491 11370"/>
                <a:gd name="T67" fmla="*/ 11491 h 192"/>
                <a:gd name="T68" fmla="+- 0 7933 7820"/>
                <a:gd name="T69" fmla="*/ T68 w 218"/>
                <a:gd name="T70" fmla="+- 0 11500 11370"/>
                <a:gd name="T71" fmla="*/ 11500 h 192"/>
                <a:gd name="T72" fmla="+- 0 7930 7820"/>
                <a:gd name="T73" fmla="*/ T72 w 218"/>
                <a:gd name="T74" fmla="+- 0 11511 11370"/>
                <a:gd name="T75" fmla="*/ 11511 h 192"/>
                <a:gd name="T76" fmla="+- 0 7930 7820"/>
                <a:gd name="T77" fmla="*/ T76 w 218"/>
                <a:gd name="T78" fmla="+- 0 11511 11370"/>
                <a:gd name="T79" fmla="*/ 11511 h 192"/>
                <a:gd name="T80" fmla="+- 0 7928 7820"/>
                <a:gd name="T81" fmla="*/ T80 w 218"/>
                <a:gd name="T82" fmla="+- 0 11502 11370"/>
                <a:gd name="T83" fmla="*/ 11502 h 192"/>
                <a:gd name="T84" fmla="+- 0 7926 7820"/>
                <a:gd name="T85" fmla="*/ T84 w 218"/>
                <a:gd name="T86" fmla="+- 0 11493 11370"/>
                <a:gd name="T87" fmla="*/ 11493 h 192"/>
                <a:gd name="T88" fmla="+- 0 7923 7820"/>
                <a:gd name="T89" fmla="*/ T88 w 218"/>
                <a:gd name="T90" fmla="+- 0 11484 11370"/>
                <a:gd name="T91" fmla="*/ 11484 h 192"/>
                <a:gd name="T92" fmla="+- 0 7884 7820"/>
                <a:gd name="T93" fmla="*/ T92 w 218"/>
                <a:gd name="T94" fmla="+- 0 11370 11370"/>
                <a:gd name="T95" fmla="*/ 11370 h 192"/>
                <a:gd name="T96" fmla="+- 0 7820 7820"/>
                <a:gd name="T97" fmla="*/ T96 w 218"/>
                <a:gd name="T98" fmla="+- 0 11370 11370"/>
                <a:gd name="T99" fmla="*/ 11370 h 192"/>
                <a:gd name="T100" fmla="+- 0 7820 7820"/>
                <a:gd name="T101" fmla="*/ T100 w 218"/>
                <a:gd name="T102" fmla="+- 0 11562 11370"/>
                <a:gd name="T103" fmla="*/ 11562 h 192"/>
                <a:gd name="T104" fmla="+- 0 7859 7820"/>
                <a:gd name="T105" fmla="*/ T104 w 218"/>
                <a:gd name="T106" fmla="+- 0 11562 11370"/>
                <a:gd name="T107" fmla="*/ 11562 h 192"/>
                <a:gd name="T108" fmla="+- 0 7859 7820"/>
                <a:gd name="T109" fmla="*/ T108 w 218"/>
                <a:gd name="T110" fmla="+- 0 11447 11370"/>
                <a:gd name="T111" fmla="*/ 11447 h 192"/>
                <a:gd name="T112" fmla="+- 0 7859 7820"/>
                <a:gd name="T113" fmla="*/ T112 w 218"/>
                <a:gd name="T114" fmla="+- 0 11428 11370"/>
                <a:gd name="T115" fmla="*/ 11428 h 192"/>
                <a:gd name="T116" fmla="+- 0 7857 7820"/>
                <a:gd name="T117" fmla="*/ T116 w 218"/>
                <a:gd name="T118" fmla="+- 0 11406 11370"/>
                <a:gd name="T119" fmla="*/ 11406 h 192"/>
                <a:gd name="T120" fmla="+- 0 7859 7820"/>
                <a:gd name="T121" fmla="*/ T120 w 218"/>
                <a:gd name="T122" fmla="+- 0 11406 11370"/>
                <a:gd name="T123" fmla="*/ 11406 h 192"/>
                <a:gd name="T124" fmla="+- 0 7861 7820"/>
                <a:gd name="T125" fmla="*/ T124 w 218"/>
                <a:gd name="T126" fmla="+- 0 11420 11370"/>
                <a:gd name="T127" fmla="*/ 11420 h 192"/>
                <a:gd name="T128" fmla="+- 0 7863 7820"/>
                <a:gd name="T129" fmla="*/ T128 w 218"/>
                <a:gd name="T130" fmla="+- 0 11429 11370"/>
                <a:gd name="T131" fmla="*/ 11429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218" h="192">
                  <a:moveTo>
                    <a:pt x="43" y="59"/>
                  </a:moveTo>
                  <a:lnTo>
                    <a:pt x="45" y="63"/>
                  </a:lnTo>
                  <a:lnTo>
                    <a:pt x="90" y="192"/>
                  </a:lnTo>
                  <a:lnTo>
                    <a:pt x="126" y="192"/>
                  </a:lnTo>
                  <a:lnTo>
                    <a:pt x="171" y="61"/>
                  </a:lnTo>
                  <a:lnTo>
                    <a:pt x="172" y="56"/>
                  </a:lnTo>
                  <a:lnTo>
                    <a:pt x="174" y="48"/>
                  </a:lnTo>
                  <a:lnTo>
                    <a:pt x="177" y="36"/>
                  </a:lnTo>
                  <a:lnTo>
                    <a:pt x="178" y="37"/>
                  </a:lnTo>
                  <a:lnTo>
                    <a:pt x="176" y="58"/>
                  </a:lnTo>
                  <a:lnTo>
                    <a:pt x="176" y="77"/>
                  </a:lnTo>
                  <a:lnTo>
                    <a:pt x="176" y="192"/>
                  </a:lnTo>
                  <a:lnTo>
                    <a:pt x="219" y="192"/>
                  </a:lnTo>
                  <a:lnTo>
                    <a:pt x="219" y="0"/>
                  </a:lnTo>
                  <a:lnTo>
                    <a:pt x="157" y="0"/>
                  </a:lnTo>
                  <a:lnTo>
                    <a:pt x="118" y="113"/>
                  </a:lnTo>
                  <a:lnTo>
                    <a:pt x="115" y="121"/>
                  </a:lnTo>
                  <a:lnTo>
                    <a:pt x="113" y="130"/>
                  </a:lnTo>
                  <a:lnTo>
                    <a:pt x="110" y="141"/>
                  </a:lnTo>
                  <a:lnTo>
                    <a:pt x="108" y="132"/>
                  </a:lnTo>
                  <a:lnTo>
                    <a:pt x="106" y="123"/>
                  </a:lnTo>
                  <a:lnTo>
                    <a:pt x="103" y="114"/>
                  </a:lnTo>
                  <a:lnTo>
                    <a:pt x="64" y="0"/>
                  </a:lnTo>
                  <a:lnTo>
                    <a:pt x="0" y="0"/>
                  </a:lnTo>
                  <a:lnTo>
                    <a:pt x="0" y="192"/>
                  </a:lnTo>
                  <a:lnTo>
                    <a:pt x="39" y="192"/>
                  </a:lnTo>
                  <a:lnTo>
                    <a:pt x="39" y="77"/>
                  </a:lnTo>
                  <a:lnTo>
                    <a:pt x="39" y="58"/>
                  </a:lnTo>
                  <a:lnTo>
                    <a:pt x="37" y="36"/>
                  </a:lnTo>
                  <a:lnTo>
                    <a:pt x="39" y="36"/>
                  </a:lnTo>
                  <a:lnTo>
                    <a:pt x="41" y="50"/>
                  </a:lnTo>
                  <a:lnTo>
                    <a:pt x="43" y="5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197"/>
            <p:cNvSpPr>
              <a:spLocks/>
            </p:cNvSpPr>
            <p:nvPr/>
          </p:nvSpPr>
          <p:spPr bwMode="auto">
            <a:xfrm>
              <a:off x="8070" y="11422"/>
              <a:ext cx="148" cy="143"/>
            </a:xfrm>
            <a:custGeom>
              <a:avLst/>
              <a:gdLst>
                <a:gd name="T0" fmla="+- 0 8116 8070"/>
                <a:gd name="T1" fmla="*/ T0 w 148"/>
                <a:gd name="T2" fmla="+- 0 11471 11422"/>
                <a:gd name="T3" fmla="*/ 11471 h 143"/>
                <a:gd name="T4" fmla="+- 0 8121 8070"/>
                <a:gd name="T5" fmla="*/ T4 w 148"/>
                <a:gd name="T6" fmla="+- 0 11464 11422"/>
                <a:gd name="T7" fmla="*/ 11464 h 143"/>
                <a:gd name="T8" fmla="+- 0 8127 8070"/>
                <a:gd name="T9" fmla="*/ T8 w 148"/>
                <a:gd name="T10" fmla="+- 0 11457 11422"/>
                <a:gd name="T11" fmla="*/ 11457 h 143"/>
                <a:gd name="T12" fmla="+- 0 8134 8070"/>
                <a:gd name="T13" fmla="*/ T12 w 148"/>
                <a:gd name="T14" fmla="+- 0 11454 11422"/>
                <a:gd name="T15" fmla="*/ 11454 h 143"/>
                <a:gd name="T16" fmla="+- 0 8144 8070"/>
                <a:gd name="T17" fmla="*/ T16 w 148"/>
                <a:gd name="T18" fmla="+- 0 11454 11422"/>
                <a:gd name="T19" fmla="*/ 11454 h 143"/>
                <a:gd name="T20" fmla="+- 0 8155 8070"/>
                <a:gd name="T21" fmla="*/ T20 w 148"/>
                <a:gd name="T22" fmla="+- 0 11455 11422"/>
                <a:gd name="T23" fmla="*/ 11455 h 143"/>
                <a:gd name="T24" fmla="+- 0 8170 8070"/>
                <a:gd name="T25" fmla="*/ T24 w 148"/>
                <a:gd name="T26" fmla="+- 0 11467 11422"/>
                <a:gd name="T27" fmla="*/ 11467 h 143"/>
                <a:gd name="T28" fmla="+- 0 8175 8070"/>
                <a:gd name="T29" fmla="*/ T28 w 148"/>
                <a:gd name="T30" fmla="+- 0 11492 11422"/>
                <a:gd name="T31" fmla="*/ 11492 h 143"/>
                <a:gd name="T32" fmla="+- 0 8174 8070"/>
                <a:gd name="T33" fmla="*/ T32 w 148"/>
                <a:gd name="T34" fmla="+- 0 11507 11422"/>
                <a:gd name="T35" fmla="*/ 11507 h 143"/>
                <a:gd name="T36" fmla="+- 0 8164 8070"/>
                <a:gd name="T37" fmla="*/ T36 w 148"/>
                <a:gd name="T38" fmla="+- 0 11526 11422"/>
                <a:gd name="T39" fmla="*/ 11526 h 143"/>
                <a:gd name="T40" fmla="+- 0 8145 8070"/>
                <a:gd name="T41" fmla="*/ T40 w 148"/>
                <a:gd name="T42" fmla="+- 0 11533 11422"/>
                <a:gd name="T43" fmla="*/ 11533 h 143"/>
                <a:gd name="T44" fmla="+- 0 8133 8070"/>
                <a:gd name="T45" fmla="*/ T44 w 148"/>
                <a:gd name="T46" fmla="+- 0 11531 11422"/>
                <a:gd name="T47" fmla="*/ 11531 h 143"/>
                <a:gd name="T48" fmla="+- 0 8118 8070"/>
                <a:gd name="T49" fmla="*/ T48 w 148"/>
                <a:gd name="T50" fmla="+- 0 11518 11422"/>
                <a:gd name="T51" fmla="*/ 11518 h 143"/>
                <a:gd name="T52" fmla="+- 0 8121 8070"/>
                <a:gd name="T53" fmla="*/ T52 w 148"/>
                <a:gd name="T54" fmla="+- 0 11563 11422"/>
                <a:gd name="T55" fmla="*/ 11563 h 143"/>
                <a:gd name="T56" fmla="+- 0 8143 8070"/>
                <a:gd name="T57" fmla="*/ T56 w 148"/>
                <a:gd name="T58" fmla="+- 0 11565 11422"/>
                <a:gd name="T59" fmla="*/ 11565 h 143"/>
                <a:gd name="T60" fmla="+- 0 8164 8070"/>
                <a:gd name="T61" fmla="*/ T60 w 148"/>
                <a:gd name="T62" fmla="+- 0 11563 11422"/>
                <a:gd name="T63" fmla="*/ 11563 h 143"/>
                <a:gd name="T64" fmla="+- 0 8182 8070"/>
                <a:gd name="T65" fmla="*/ T64 w 148"/>
                <a:gd name="T66" fmla="+- 0 11557 11422"/>
                <a:gd name="T67" fmla="*/ 11557 h 143"/>
                <a:gd name="T68" fmla="+- 0 8198 8070"/>
                <a:gd name="T69" fmla="*/ T68 w 148"/>
                <a:gd name="T70" fmla="+- 0 11545 11422"/>
                <a:gd name="T71" fmla="*/ 11545 h 143"/>
                <a:gd name="T72" fmla="+- 0 8208 8070"/>
                <a:gd name="T73" fmla="*/ T72 w 148"/>
                <a:gd name="T74" fmla="+- 0 11532 11422"/>
                <a:gd name="T75" fmla="*/ 11532 h 143"/>
                <a:gd name="T76" fmla="+- 0 8216 8070"/>
                <a:gd name="T77" fmla="*/ T76 w 148"/>
                <a:gd name="T78" fmla="+- 0 11513 11422"/>
                <a:gd name="T79" fmla="*/ 11513 h 143"/>
                <a:gd name="T80" fmla="+- 0 8218 8070"/>
                <a:gd name="T81" fmla="*/ T80 w 148"/>
                <a:gd name="T82" fmla="+- 0 11491 11422"/>
                <a:gd name="T83" fmla="*/ 11491 h 143"/>
                <a:gd name="T84" fmla="+- 0 8217 8070"/>
                <a:gd name="T85" fmla="*/ T84 w 148"/>
                <a:gd name="T86" fmla="+- 0 11476 11422"/>
                <a:gd name="T87" fmla="*/ 11476 h 143"/>
                <a:gd name="T88" fmla="+- 0 8210 8070"/>
                <a:gd name="T89" fmla="*/ T88 w 148"/>
                <a:gd name="T90" fmla="+- 0 11457 11422"/>
                <a:gd name="T91" fmla="*/ 11457 h 143"/>
                <a:gd name="T92" fmla="+- 0 8199 8070"/>
                <a:gd name="T93" fmla="*/ T92 w 148"/>
                <a:gd name="T94" fmla="+- 0 11441 11422"/>
                <a:gd name="T95" fmla="*/ 11441 h 143"/>
                <a:gd name="T96" fmla="+- 0 8186 8070"/>
                <a:gd name="T97" fmla="*/ T96 w 148"/>
                <a:gd name="T98" fmla="+- 0 11431 11422"/>
                <a:gd name="T99" fmla="*/ 11431 h 143"/>
                <a:gd name="T100" fmla="+- 0 8167 8070"/>
                <a:gd name="T101" fmla="*/ T100 w 148"/>
                <a:gd name="T102" fmla="+- 0 11424 11422"/>
                <a:gd name="T103" fmla="*/ 11424 h 143"/>
                <a:gd name="T104" fmla="+- 0 8145 8070"/>
                <a:gd name="T105" fmla="*/ T104 w 148"/>
                <a:gd name="T106" fmla="+- 0 11422 11422"/>
                <a:gd name="T107" fmla="*/ 11422 h 143"/>
                <a:gd name="T108" fmla="+- 0 8125 8070"/>
                <a:gd name="T109" fmla="*/ T108 w 148"/>
                <a:gd name="T110" fmla="+- 0 11423 11422"/>
                <a:gd name="T111" fmla="*/ 11423 h 143"/>
                <a:gd name="T112" fmla="+- 0 8116 8070"/>
                <a:gd name="T113" fmla="*/ T112 w 148"/>
                <a:gd name="T114" fmla="+- 0 11471 11422"/>
                <a:gd name="T115" fmla="*/ 11471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148" h="143">
                  <a:moveTo>
                    <a:pt x="46" y="49"/>
                  </a:moveTo>
                  <a:lnTo>
                    <a:pt x="51" y="42"/>
                  </a:lnTo>
                  <a:lnTo>
                    <a:pt x="57" y="35"/>
                  </a:lnTo>
                  <a:lnTo>
                    <a:pt x="64" y="32"/>
                  </a:lnTo>
                  <a:lnTo>
                    <a:pt x="74" y="32"/>
                  </a:lnTo>
                  <a:lnTo>
                    <a:pt x="85" y="33"/>
                  </a:lnTo>
                  <a:lnTo>
                    <a:pt x="100" y="45"/>
                  </a:lnTo>
                  <a:lnTo>
                    <a:pt x="105" y="70"/>
                  </a:lnTo>
                  <a:lnTo>
                    <a:pt x="104" y="85"/>
                  </a:lnTo>
                  <a:lnTo>
                    <a:pt x="94" y="104"/>
                  </a:lnTo>
                  <a:lnTo>
                    <a:pt x="75" y="111"/>
                  </a:lnTo>
                  <a:lnTo>
                    <a:pt x="63" y="109"/>
                  </a:lnTo>
                  <a:lnTo>
                    <a:pt x="48" y="96"/>
                  </a:lnTo>
                  <a:lnTo>
                    <a:pt x="51" y="141"/>
                  </a:lnTo>
                  <a:lnTo>
                    <a:pt x="73" y="143"/>
                  </a:lnTo>
                  <a:lnTo>
                    <a:pt x="94" y="141"/>
                  </a:lnTo>
                  <a:lnTo>
                    <a:pt x="112" y="135"/>
                  </a:lnTo>
                  <a:lnTo>
                    <a:pt x="128" y="123"/>
                  </a:lnTo>
                  <a:lnTo>
                    <a:pt x="138" y="110"/>
                  </a:lnTo>
                  <a:lnTo>
                    <a:pt x="146" y="91"/>
                  </a:lnTo>
                  <a:lnTo>
                    <a:pt x="148" y="69"/>
                  </a:lnTo>
                  <a:lnTo>
                    <a:pt x="147" y="54"/>
                  </a:lnTo>
                  <a:lnTo>
                    <a:pt x="140" y="35"/>
                  </a:lnTo>
                  <a:lnTo>
                    <a:pt x="129" y="19"/>
                  </a:lnTo>
                  <a:lnTo>
                    <a:pt x="116" y="9"/>
                  </a:lnTo>
                  <a:lnTo>
                    <a:pt x="97" y="2"/>
                  </a:lnTo>
                  <a:lnTo>
                    <a:pt x="75" y="0"/>
                  </a:lnTo>
                  <a:lnTo>
                    <a:pt x="55" y="1"/>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198"/>
            <p:cNvSpPr>
              <a:spLocks/>
            </p:cNvSpPr>
            <p:nvPr/>
          </p:nvSpPr>
          <p:spPr bwMode="auto">
            <a:xfrm>
              <a:off x="8070" y="11422"/>
              <a:ext cx="148" cy="143"/>
            </a:xfrm>
            <a:custGeom>
              <a:avLst/>
              <a:gdLst>
                <a:gd name="T0" fmla="+- 0 8116 8070"/>
                <a:gd name="T1" fmla="*/ T0 w 148"/>
                <a:gd name="T2" fmla="+- 0 11471 11422"/>
                <a:gd name="T3" fmla="*/ 11471 h 143"/>
                <a:gd name="T4" fmla="+- 0 8125 8070"/>
                <a:gd name="T5" fmla="*/ T4 w 148"/>
                <a:gd name="T6" fmla="+- 0 11423 11422"/>
                <a:gd name="T7" fmla="*/ 11423 h 143"/>
                <a:gd name="T8" fmla="+- 0 8106 8070"/>
                <a:gd name="T9" fmla="*/ T8 w 148"/>
                <a:gd name="T10" fmla="+- 0 11430 11422"/>
                <a:gd name="T11" fmla="*/ 11430 h 143"/>
                <a:gd name="T12" fmla="+- 0 8090 8070"/>
                <a:gd name="T13" fmla="*/ T12 w 148"/>
                <a:gd name="T14" fmla="+- 0 11441 11422"/>
                <a:gd name="T15" fmla="*/ 11441 h 143"/>
                <a:gd name="T16" fmla="+- 0 8080 8070"/>
                <a:gd name="T17" fmla="*/ T16 w 148"/>
                <a:gd name="T18" fmla="+- 0 11453 11422"/>
                <a:gd name="T19" fmla="*/ 11453 h 143"/>
                <a:gd name="T20" fmla="+- 0 8072 8070"/>
                <a:gd name="T21" fmla="*/ T20 w 148"/>
                <a:gd name="T22" fmla="+- 0 11472 11422"/>
                <a:gd name="T23" fmla="*/ 11472 h 143"/>
                <a:gd name="T24" fmla="+- 0 8070 8070"/>
                <a:gd name="T25" fmla="*/ T24 w 148"/>
                <a:gd name="T26" fmla="+- 0 11494 11422"/>
                <a:gd name="T27" fmla="*/ 11494 h 143"/>
                <a:gd name="T28" fmla="+- 0 8071 8070"/>
                <a:gd name="T29" fmla="*/ T28 w 148"/>
                <a:gd name="T30" fmla="+- 0 11511 11422"/>
                <a:gd name="T31" fmla="*/ 11511 h 143"/>
                <a:gd name="T32" fmla="+- 0 8078 8070"/>
                <a:gd name="T33" fmla="*/ T32 w 148"/>
                <a:gd name="T34" fmla="+- 0 11530 11422"/>
                <a:gd name="T35" fmla="*/ 11530 h 143"/>
                <a:gd name="T36" fmla="+- 0 8089 8070"/>
                <a:gd name="T37" fmla="*/ T36 w 148"/>
                <a:gd name="T38" fmla="+- 0 11546 11422"/>
                <a:gd name="T39" fmla="*/ 11546 h 143"/>
                <a:gd name="T40" fmla="+- 0 8103 8070"/>
                <a:gd name="T41" fmla="*/ T40 w 148"/>
                <a:gd name="T42" fmla="+- 0 11556 11422"/>
                <a:gd name="T43" fmla="*/ 11556 h 143"/>
                <a:gd name="T44" fmla="+- 0 8121 8070"/>
                <a:gd name="T45" fmla="*/ T44 w 148"/>
                <a:gd name="T46" fmla="+- 0 11563 11422"/>
                <a:gd name="T47" fmla="*/ 11563 h 143"/>
                <a:gd name="T48" fmla="+- 0 8118 8070"/>
                <a:gd name="T49" fmla="*/ T48 w 148"/>
                <a:gd name="T50" fmla="+- 0 11518 11422"/>
                <a:gd name="T51" fmla="*/ 11518 h 143"/>
                <a:gd name="T52" fmla="+- 0 8113 8070"/>
                <a:gd name="T53" fmla="*/ T52 w 148"/>
                <a:gd name="T54" fmla="+- 0 11493 11422"/>
                <a:gd name="T55" fmla="*/ 11493 h 143"/>
                <a:gd name="T56" fmla="+- 0 8113 8070"/>
                <a:gd name="T57" fmla="*/ T56 w 148"/>
                <a:gd name="T58" fmla="+- 0 11481 11422"/>
                <a:gd name="T59" fmla="*/ 11481 h 143"/>
                <a:gd name="T60" fmla="+- 0 8116 8070"/>
                <a:gd name="T61" fmla="*/ T60 w 148"/>
                <a:gd name="T62" fmla="+- 0 11471 11422"/>
                <a:gd name="T63" fmla="*/ 11471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8" h="143">
                  <a:moveTo>
                    <a:pt x="46" y="49"/>
                  </a:moveTo>
                  <a:lnTo>
                    <a:pt x="55" y="1"/>
                  </a:lnTo>
                  <a:lnTo>
                    <a:pt x="36" y="8"/>
                  </a:lnTo>
                  <a:lnTo>
                    <a:pt x="20" y="19"/>
                  </a:lnTo>
                  <a:lnTo>
                    <a:pt x="10" y="31"/>
                  </a:lnTo>
                  <a:lnTo>
                    <a:pt x="2" y="50"/>
                  </a:lnTo>
                  <a:lnTo>
                    <a:pt x="0" y="72"/>
                  </a:lnTo>
                  <a:lnTo>
                    <a:pt x="1" y="89"/>
                  </a:lnTo>
                  <a:lnTo>
                    <a:pt x="8" y="108"/>
                  </a:lnTo>
                  <a:lnTo>
                    <a:pt x="19" y="124"/>
                  </a:lnTo>
                  <a:lnTo>
                    <a:pt x="33" y="134"/>
                  </a:lnTo>
                  <a:lnTo>
                    <a:pt x="51" y="141"/>
                  </a:lnTo>
                  <a:lnTo>
                    <a:pt x="48" y="96"/>
                  </a:lnTo>
                  <a:lnTo>
                    <a:pt x="43" y="71"/>
                  </a:lnTo>
                  <a:lnTo>
                    <a:pt x="43" y="59"/>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199"/>
            <p:cNvSpPr>
              <a:spLocks/>
            </p:cNvSpPr>
            <p:nvPr/>
          </p:nvSpPr>
          <p:spPr bwMode="auto">
            <a:xfrm>
              <a:off x="8233" y="11383"/>
              <a:ext cx="95" cy="182"/>
            </a:xfrm>
            <a:custGeom>
              <a:avLst/>
              <a:gdLst>
                <a:gd name="T0" fmla="+- 0 8300 8233"/>
                <a:gd name="T1" fmla="*/ T0 w 95"/>
                <a:gd name="T2" fmla="+- 0 11565 11383"/>
                <a:gd name="T3" fmla="*/ 11565 h 182"/>
                <a:gd name="T4" fmla="+- 0 8312 8233"/>
                <a:gd name="T5" fmla="*/ T4 w 95"/>
                <a:gd name="T6" fmla="+- 0 11565 11383"/>
                <a:gd name="T7" fmla="*/ 11565 h 182"/>
                <a:gd name="T8" fmla="+- 0 8322 8233"/>
                <a:gd name="T9" fmla="*/ T8 w 95"/>
                <a:gd name="T10" fmla="+- 0 11563 11383"/>
                <a:gd name="T11" fmla="*/ 11563 h 182"/>
                <a:gd name="T12" fmla="+- 0 8328 8233"/>
                <a:gd name="T13" fmla="*/ T12 w 95"/>
                <a:gd name="T14" fmla="+- 0 11560 11383"/>
                <a:gd name="T15" fmla="*/ 11560 h 182"/>
                <a:gd name="T16" fmla="+- 0 8328 8233"/>
                <a:gd name="T17" fmla="*/ T16 w 95"/>
                <a:gd name="T18" fmla="+- 0 11529 11383"/>
                <a:gd name="T19" fmla="*/ 11529 h 182"/>
                <a:gd name="T20" fmla="+- 0 8323 8233"/>
                <a:gd name="T21" fmla="*/ T20 w 95"/>
                <a:gd name="T22" fmla="+- 0 11531 11383"/>
                <a:gd name="T23" fmla="*/ 11531 h 182"/>
                <a:gd name="T24" fmla="+- 0 8319 8233"/>
                <a:gd name="T25" fmla="*/ T24 w 95"/>
                <a:gd name="T26" fmla="+- 0 11533 11383"/>
                <a:gd name="T27" fmla="*/ 11533 h 182"/>
                <a:gd name="T28" fmla="+- 0 8303 8233"/>
                <a:gd name="T29" fmla="*/ T28 w 95"/>
                <a:gd name="T30" fmla="+- 0 11533 11383"/>
                <a:gd name="T31" fmla="*/ 11533 h 182"/>
                <a:gd name="T32" fmla="+- 0 8297 8233"/>
                <a:gd name="T33" fmla="*/ T32 w 95"/>
                <a:gd name="T34" fmla="+- 0 11526 11383"/>
                <a:gd name="T35" fmla="*/ 11526 h 182"/>
                <a:gd name="T36" fmla="+- 0 8297 8233"/>
                <a:gd name="T37" fmla="*/ T36 w 95"/>
                <a:gd name="T38" fmla="+- 0 11456 11383"/>
                <a:gd name="T39" fmla="*/ 11456 h 182"/>
                <a:gd name="T40" fmla="+- 0 8328 8233"/>
                <a:gd name="T41" fmla="*/ T40 w 95"/>
                <a:gd name="T42" fmla="+- 0 11456 11383"/>
                <a:gd name="T43" fmla="*/ 11456 h 182"/>
                <a:gd name="T44" fmla="+- 0 8328 8233"/>
                <a:gd name="T45" fmla="*/ T44 w 95"/>
                <a:gd name="T46" fmla="+- 0 11425 11383"/>
                <a:gd name="T47" fmla="*/ 11425 h 182"/>
                <a:gd name="T48" fmla="+- 0 8297 8233"/>
                <a:gd name="T49" fmla="*/ T48 w 95"/>
                <a:gd name="T50" fmla="+- 0 11425 11383"/>
                <a:gd name="T51" fmla="*/ 11425 h 182"/>
                <a:gd name="T52" fmla="+- 0 8297 8233"/>
                <a:gd name="T53" fmla="*/ T52 w 95"/>
                <a:gd name="T54" fmla="+- 0 11383 11383"/>
                <a:gd name="T55" fmla="*/ 11383 h 182"/>
                <a:gd name="T56" fmla="+- 0 8255 8233"/>
                <a:gd name="T57" fmla="*/ T56 w 95"/>
                <a:gd name="T58" fmla="+- 0 11395 11383"/>
                <a:gd name="T59" fmla="*/ 11395 h 182"/>
                <a:gd name="T60" fmla="+- 0 8255 8233"/>
                <a:gd name="T61" fmla="*/ T60 w 95"/>
                <a:gd name="T62" fmla="+- 0 11425 11383"/>
                <a:gd name="T63" fmla="*/ 11425 h 182"/>
                <a:gd name="T64" fmla="+- 0 8233 8233"/>
                <a:gd name="T65" fmla="*/ T64 w 95"/>
                <a:gd name="T66" fmla="+- 0 11425 11383"/>
                <a:gd name="T67" fmla="*/ 11425 h 182"/>
                <a:gd name="T68" fmla="+- 0 8233 8233"/>
                <a:gd name="T69" fmla="*/ T68 w 95"/>
                <a:gd name="T70" fmla="+- 0 11456 11383"/>
                <a:gd name="T71" fmla="*/ 11456 h 182"/>
                <a:gd name="T72" fmla="+- 0 8255 8233"/>
                <a:gd name="T73" fmla="*/ T72 w 95"/>
                <a:gd name="T74" fmla="+- 0 11456 11383"/>
                <a:gd name="T75" fmla="*/ 11456 h 182"/>
                <a:gd name="T76" fmla="+- 0 8255 8233"/>
                <a:gd name="T77" fmla="*/ T76 w 95"/>
                <a:gd name="T78" fmla="+- 0 11519 11383"/>
                <a:gd name="T79" fmla="*/ 11519 h 182"/>
                <a:gd name="T80" fmla="+- 0 8255 8233"/>
                <a:gd name="T81" fmla="*/ T80 w 95"/>
                <a:gd name="T82" fmla="+- 0 11525 11383"/>
                <a:gd name="T83" fmla="*/ 11525 h 182"/>
                <a:gd name="T84" fmla="+- 0 8262 8233"/>
                <a:gd name="T85" fmla="*/ T84 w 95"/>
                <a:gd name="T86" fmla="+- 0 11547 11383"/>
                <a:gd name="T87" fmla="*/ 11547 h 182"/>
                <a:gd name="T88" fmla="+- 0 8276 8233"/>
                <a:gd name="T89" fmla="*/ T88 w 95"/>
                <a:gd name="T90" fmla="+- 0 11561 11383"/>
                <a:gd name="T91" fmla="*/ 11561 h 182"/>
                <a:gd name="T92" fmla="+- 0 8300 8233"/>
                <a:gd name="T93" fmla="*/ T92 w 95"/>
                <a:gd name="T94" fmla="+- 0 11565 11383"/>
                <a:gd name="T95" fmla="*/ 11565 h 18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95" h="182">
                  <a:moveTo>
                    <a:pt x="67" y="182"/>
                  </a:moveTo>
                  <a:lnTo>
                    <a:pt x="79" y="182"/>
                  </a:lnTo>
                  <a:lnTo>
                    <a:pt x="89" y="180"/>
                  </a:lnTo>
                  <a:lnTo>
                    <a:pt x="95" y="177"/>
                  </a:lnTo>
                  <a:lnTo>
                    <a:pt x="95" y="146"/>
                  </a:lnTo>
                  <a:lnTo>
                    <a:pt x="90" y="148"/>
                  </a:lnTo>
                  <a:lnTo>
                    <a:pt x="86" y="150"/>
                  </a:lnTo>
                  <a:lnTo>
                    <a:pt x="70" y="150"/>
                  </a:lnTo>
                  <a:lnTo>
                    <a:pt x="64" y="143"/>
                  </a:lnTo>
                  <a:lnTo>
                    <a:pt x="64" y="73"/>
                  </a:lnTo>
                  <a:lnTo>
                    <a:pt x="95" y="73"/>
                  </a:lnTo>
                  <a:lnTo>
                    <a:pt x="95" y="42"/>
                  </a:lnTo>
                  <a:lnTo>
                    <a:pt x="64" y="42"/>
                  </a:lnTo>
                  <a:lnTo>
                    <a:pt x="64" y="0"/>
                  </a:lnTo>
                  <a:lnTo>
                    <a:pt x="22" y="12"/>
                  </a:lnTo>
                  <a:lnTo>
                    <a:pt x="22" y="42"/>
                  </a:lnTo>
                  <a:lnTo>
                    <a:pt x="0" y="42"/>
                  </a:lnTo>
                  <a:lnTo>
                    <a:pt x="0" y="73"/>
                  </a:lnTo>
                  <a:lnTo>
                    <a:pt x="22" y="73"/>
                  </a:lnTo>
                  <a:lnTo>
                    <a:pt x="22" y="136"/>
                  </a:lnTo>
                  <a:lnTo>
                    <a:pt x="22" y="142"/>
                  </a:lnTo>
                  <a:lnTo>
                    <a:pt x="29" y="164"/>
                  </a:lnTo>
                  <a:lnTo>
                    <a:pt x="43" y="178"/>
                  </a:lnTo>
                  <a:lnTo>
                    <a:pt x="67" y="18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200"/>
            <p:cNvSpPr>
              <a:spLocks/>
            </p:cNvSpPr>
            <p:nvPr/>
          </p:nvSpPr>
          <p:spPr bwMode="auto">
            <a:xfrm>
              <a:off x="8352" y="11359"/>
              <a:ext cx="131" cy="203"/>
            </a:xfrm>
            <a:custGeom>
              <a:avLst/>
              <a:gdLst>
                <a:gd name="T0" fmla="+- 0 8482 8352"/>
                <a:gd name="T1" fmla="*/ T0 w 131"/>
                <a:gd name="T2" fmla="+- 0 11460 11359"/>
                <a:gd name="T3" fmla="*/ 11460 h 203"/>
                <a:gd name="T4" fmla="+- 0 8474 8352"/>
                <a:gd name="T5" fmla="*/ T4 w 131"/>
                <a:gd name="T6" fmla="+- 0 11438 11359"/>
                <a:gd name="T7" fmla="*/ 11438 h 203"/>
                <a:gd name="T8" fmla="+- 0 8459 8352"/>
                <a:gd name="T9" fmla="*/ T8 w 131"/>
                <a:gd name="T10" fmla="+- 0 11426 11359"/>
                <a:gd name="T11" fmla="*/ 11426 h 203"/>
                <a:gd name="T12" fmla="+- 0 8437 8352"/>
                <a:gd name="T13" fmla="*/ T12 w 131"/>
                <a:gd name="T14" fmla="+- 0 11422 11359"/>
                <a:gd name="T15" fmla="*/ 11422 h 203"/>
                <a:gd name="T16" fmla="+- 0 8428 8352"/>
                <a:gd name="T17" fmla="*/ T16 w 131"/>
                <a:gd name="T18" fmla="+- 0 11422 11359"/>
                <a:gd name="T19" fmla="*/ 11422 h 203"/>
                <a:gd name="T20" fmla="+- 0 8409 8352"/>
                <a:gd name="T21" fmla="*/ T20 w 131"/>
                <a:gd name="T22" fmla="+- 0 11430 11359"/>
                <a:gd name="T23" fmla="*/ 11430 h 203"/>
                <a:gd name="T24" fmla="+- 0 8395 8352"/>
                <a:gd name="T25" fmla="*/ T24 w 131"/>
                <a:gd name="T26" fmla="+- 0 11445 11359"/>
                <a:gd name="T27" fmla="*/ 11445 h 203"/>
                <a:gd name="T28" fmla="+- 0 8394 8352"/>
                <a:gd name="T29" fmla="*/ T28 w 131"/>
                <a:gd name="T30" fmla="+- 0 11445 11359"/>
                <a:gd name="T31" fmla="*/ 11445 h 203"/>
                <a:gd name="T32" fmla="+- 0 8394 8352"/>
                <a:gd name="T33" fmla="*/ T32 w 131"/>
                <a:gd name="T34" fmla="+- 0 11359 11359"/>
                <a:gd name="T35" fmla="*/ 11359 h 203"/>
                <a:gd name="T36" fmla="+- 0 8352 8352"/>
                <a:gd name="T37" fmla="*/ T36 w 131"/>
                <a:gd name="T38" fmla="+- 0 11359 11359"/>
                <a:gd name="T39" fmla="*/ 11359 h 203"/>
                <a:gd name="T40" fmla="+- 0 8352 8352"/>
                <a:gd name="T41" fmla="*/ T40 w 131"/>
                <a:gd name="T42" fmla="+- 0 11562 11359"/>
                <a:gd name="T43" fmla="*/ 11562 h 203"/>
                <a:gd name="T44" fmla="+- 0 8394 8352"/>
                <a:gd name="T45" fmla="*/ T44 w 131"/>
                <a:gd name="T46" fmla="+- 0 11562 11359"/>
                <a:gd name="T47" fmla="*/ 11562 h 203"/>
                <a:gd name="T48" fmla="+- 0 8394 8352"/>
                <a:gd name="T49" fmla="*/ T48 w 131"/>
                <a:gd name="T50" fmla="+- 0 11475 11359"/>
                <a:gd name="T51" fmla="*/ 11475 h 203"/>
                <a:gd name="T52" fmla="+- 0 8396 8352"/>
                <a:gd name="T53" fmla="*/ T52 w 131"/>
                <a:gd name="T54" fmla="+- 0 11468 11359"/>
                <a:gd name="T55" fmla="*/ 11468 h 203"/>
                <a:gd name="T56" fmla="+- 0 8401 8352"/>
                <a:gd name="T57" fmla="*/ T56 w 131"/>
                <a:gd name="T58" fmla="+- 0 11462 11359"/>
                <a:gd name="T59" fmla="*/ 11462 h 203"/>
                <a:gd name="T60" fmla="+- 0 8406 8352"/>
                <a:gd name="T61" fmla="*/ T60 w 131"/>
                <a:gd name="T62" fmla="+- 0 11457 11359"/>
                <a:gd name="T63" fmla="*/ 11457 h 203"/>
                <a:gd name="T64" fmla="+- 0 8412 8352"/>
                <a:gd name="T65" fmla="*/ T64 w 131"/>
                <a:gd name="T66" fmla="+- 0 11454 11359"/>
                <a:gd name="T67" fmla="*/ 11454 h 203"/>
                <a:gd name="T68" fmla="+- 0 8434 8352"/>
                <a:gd name="T69" fmla="*/ T68 w 131"/>
                <a:gd name="T70" fmla="+- 0 11454 11359"/>
                <a:gd name="T71" fmla="*/ 11454 h 203"/>
                <a:gd name="T72" fmla="+- 0 8441 8352"/>
                <a:gd name="T73" fmla="*/ T72 w 131"/>
                <a:gd name="T74" fmla="+- 0 11464 11359"/>
                <a:gd name="T75" fmla="*/ 11464 h 203"/>
                <a:gd name="T76" fmla="+- 0 8441 8352"/>
                <a:gd name="T77" fmla="*/ T76 w 131"/>
                <a:gd name="T78" fmla="+- 0 11562 11359"/>
                <a:gd name="T79" fmla="*/ 11562 h 203"/>
                <a:gd name="T80" fmla="+- 0 8483 8352"/>
                <a:gd name="T81" fmla="*/ T80 w 131"/>
                <a:gd name="T82" fmla="+- 0 11562 11359"/>
                <a:gd name="T83" fmla="*/ 11562 h 203"/>
                <a:gd name="T84" fmla="+- 0 8483 8352"/>
                <a:gd name="T85" fmla="*/ T84 w 131"/>
                <a:gd name="T86" fmla="+- 0 11478 11359"/>
                <a:gd name="T87" fmla="*/ 11478 h 203"/>
                <a:gd name="T88" fmla="+- 0 8482 8352"/>
                <a:gd name="T89" fmla="*/ T88 w 131"/>
                <a:gd name="T90" fmla="+- 0 11460 11359"/>
                <a:gd name="T91" fmla="*/ 11460 h 2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1" h="203">
                  <a:moveTo>
                    <a:pt x="130" y="101"/>
                  </a:moveTo>
                  <a:lnTo>
                    <a:pt x="122" y="79"/>
                  </a:lnTo>
                  <a:lnTo>
                    <a:pt x="107" y="67"/>
                  </a:lnTo>
                  <a:lnTo>
                    <a:pt x="85" y="63"/>
                  </a:lnTo>
                  <a:lnTo>
                    <a:pt x="76" y="63"/>
                  </a:lnTo>
                  <a:lnTo>
                    <a:pt x="57" y="71"/>
                  </a:lnTo>
                  <a:lnTo>
                    <a:pt x="43" y="86"/>
                  </a:lnTo>
                  <a:lnTo>
                    <a:pt x="42" y="86"/>
                  </a:lnTo>
                  <a:lnTo>
                    <a:pt x="42" y="0"/>
                  </a:lnTo>
                  <a:lnTo>
                    <a:pt x="0" y="0"/>
                  </a:lnTo>
                  <a:lnTo>
                    <a:pt x="0" y="203"/>
                  </a:lnTo>
                  <a:lnTo>
                    <a:pt x="42" y="203"/>
                  </a:lnTo>
                  <a:lnTo>
                    <a:pt x="42" y="116"/>
                  </a:lnTo>
                  <a:lnTo>
                    <a:pt x="44" y="109"/>
                  </a:lnTo>
                  <a:lnTo>
                    <a:pt x="49" y="103"/>
                  </a:lnTo>
                  <a:lnTo>
                    <a:pt x="54" y="98"/>
                  </a:lnTo>
                  <a:lnTo>
                    <a:pt x="60" y="95"/>
                  </a:lnTo>
                  <a:lnTo>
                    <a:pt x="82" y="95"/>
                  </a:lnTo>
                  <a:lnTo>
                    <a:pt x="89" y="105"/>
                  </a:lnTo>
                  <a:lnTo>
                    <a:pt x="89" y="203"/>
                  </a:lnTo>
                  <a:lnTo>
                    <a:pt x="131" y="203"/>
                  </a:lnTo>
                  <a:lnTo>
                    <a:pt x="131" y="119"/>
                  </a:lnTo>
                  <a:lnTo>
                    <a:pt x="130" y="10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201"/>
            <p:cNvSpPr>
              <a:spLocks/>
            </p:cNvSpPr>
            <p:nvPr/>
          </p:nvSpPr>
          <p:spPr bwMode="auto">
            <a:xfrm>
              <a:off x="8508" y="11422"/>
              <a:ext cx="68" cy="143"/>
            </a:xfrm>
            <a:custGeom>
              <a:avLst/>
              <a:gdLst>
                <a:gd name="T0" fmla="+- 0 8564 8508"/>
                <a:gd name="T1" fmla="*/ T0 w 68"/>
                <a:gd name="T2" fmla="+- 0 11453 11422"/>
                <a:gd name="T3" fmla="*/ 11453 h 143"/>
                <a:gd name="T4" fmla="+- 0 8570 8508"/>
                <a:gd name="T5" fmla="*/ T4 w 68"/>
                <a:gd name="T6" fmla="+- 0 11450 11422"/>
                <a:gd name="T7" fmla="*/ 11450 h 143"/>
                <a:gd name="T8" fmla="+- 0 8577 8508"/>
                <a:gd name="T9" fmla="*/ T8 w 68"/>
                <a:gd name="T10" fmla="+- 0 11422 11422"/>
                <a:gd name="T11" fmla="*/ 11422 h 143"/>
                <a:gd name="T12" fmla="+- 0 8564 8508"/>
                <a:gd name="T13" fmla="*/ T12 w 68"/>
                <a:gd name="T14" fmla="+- 0 11423 11422"/>
                <a:gd name="T15" fmla="*/ 11423 h 143"/>
                <a:gd name="T16" fmla="+- 0 8559 8508"/>
                <a:gd name="T17" fmla="*/ T16 w 68"/>
                <a:gd name="T18" fmla="+- 0 11458 11422"/>
                <a:gd name="T19" fmla="*/ 11458 h 143"/>
                <a:gd name="T20" fmla="+- 0 8564 8508"/>
                <a:gd name="T21" fmla="*/ T20 w 68"/>
                <a:gd name="T22" fmla="+- 0 11453 11422"/>
                <a:gd name="T23" fmla="*/ 11453 h 143"/>
              </a:gdLst>
              <a:ahLst/>
              <a:cxnLst>
                <a:cxn ang="0">
                  <a:pos x="T1" y="T3"/>
                </a:cxn>
                <a:cxn ang="0">
                  <a:pos x="T5" y="T7"/>
                </a:cxn>
                <a:cxn ang="0">
                  <a:pos x="T9" y="T11"/>
                </a:cxn>
                <a:cxn ang="0">
                  <a:pos x="T13" y="T15"/>
                </a:cxn>
                <a:cxn ang="0">
                  <a:pos x="T17" y="T19"/>
                </a:cxn>
                <a:cxn ang="0">
                  <a:pos x="T21" y="T23"/>
                </a:cxn>
              </a:cxnLst>
              <a:rect l="0" t="0" r="r" b="b"/>
              <a:pathLst>
                <a:path w="68" h="143">
                  <a:moveTo>
                    <a:pt x="56" y="31"/>
                  </a:moveTo>
                  <a:lnTo>
                    <a:pt x="62" y="28"/>
                  </a:lnTo>
                  <a:lnTo>
                    <a:pt x="69" y="0"/>
                  </a:lnTo>
                  <a:lnTo>
                    <a:pt x="56" y="1"/>
                  </a:lnTo>
                  <a:lnTo>
                    <a:pt x="51" y="36"/>
                  </a:lnTo>
                  <a:lnTo>
                    <a:pt x="56"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202"/>
            <p:cNvSpPr>
              <a:spLocks/>
            </p:cNvSpPr>
            <p:nvPr/>
          </p:nvSpPr>
          <p:spPr bwMode="auto">
            <a:xfrm>
              <a:off x="8508" y="11422"/>
              <a:ext cx="68" cy="143"/>
            </a:xfrm>
            <a:custGeom>
              <a:avLst/>
              <a:gdLst>
                <a:gd name="T0" fmla="+- 0 8508 8508"/>
                <a:gd name="T1" fmla="*/ T0 w 68"/>
                <a:gd name="T2" fmla="+- 0 11495 11422"/>
                <a:gd name="T3" fmla="*/ 11495 h 143"/>
                <a:gd name="T4" fmla="+- 0 8510 8508"/>
                <a:gd name="T5" fmla="*/ T4 w 68"/>
                <a:gd name="T6" fmla="+- 0 11512 11422"/>
                <a:gd name="T7" fmla="*/ 11512 h 143"/>
                <a:gd name="T8" fmla="+- 0 8516 8508"/>
                <a:gd name="T9" fmla="*/ T8 w 68"/>
                <a:gd name="T10" fmla="+- 0 11531 11422"/>
                <a:gd name="T11" fmla="*/ 11531 h 143"/>
                <a:gd name="T12" fmla="+- 0 8527 8508"/>
                <a:gd name="T13" fmla="*/ T12 w 68"/>
                <a:gd name="T14" fmla="+- 0 11547 11422"/>
                <a:gd name="T15" fmla="*/ 11547 h 143"/>
                <a:gd name="T16" fmla="+- 0 8538 8508"/>
                <a:gd name="T17" fmla="*/ T16 w 68"/>
                <a:gd name="T18" fmla="+- 0 11555 11422"/>
                <a:gd name="T19" fmla="*/ 11555 h 143"/>
                <a:gd name="T20" fmla="+- 0 8556 8508"/>
                <a:gd name="T21" fmla="*/ T20 w 68"/>
                <a:gd name="T22" fmla="+- 0 11563 11422"/>
                <a:gd name="T23" fmla="*/ 11563 h 143"/>
                <a:gd name="T24" fmla="+- 0 8578 8508"/>
                <a:gd name="T25" fmla="*/ T24 w 68"/>
                <a:gd name="T26" fmla="+- 0 11565 11422"/>
                <a:gd name="T27" fmla="*/ 11565 h 143"/>
                <a:gd name="T28" fmla="+- 0 8590 8508"/>
                <a:gd name="T29" fmla="*/ T28 w 68"/>
                <a:gd name="T30" fmla="+- 0 11565 11422"/>
                <a:gd name="T31" fmla="*/ 11565 h 143"/>
                <a:gd name="T32" fmla="+- 0 8611 8508"/>
                <a:gd name="T33" fmla="*/ T32 w 68"/>
                <a:gd name="T34" fmla="+- 0 11561 11422"/>
                <a:gd name="T35" fmla="*/ 11561 h 143"/>
                <a:gd name="T36" fmla="+- 0 8627 8508"/>
                <a:gd name="T37" fmla="*/ T36 w 68"/>
                <a:gd name="T38" fmla="+- 0 11555 11422"/>
                <a:gd name="T39" fmla="*/ 11555 h 143"/>
                <a:gd name="T40" fmla="+- 0 8627 8508"/>
                <a:gd name="T41" fmla="*/ T40 w 68"/>
                <a:gd name="T42" fmla="+- 0 11524 11422"/>
                <a:gd name="T43" fmla="*/ 11524 h 143"/>
                <a:gd name="T44" fmla="+- 0 8626 8508"/>
                <a:gd name="T45" fmla="*/ T44 w 68"/>
                <a:gd name="T46" fmla="+- 0 11525 11422"/>
                <a:gd name="T47" fmla="*/ 11525 h 143"/>
                <a:gd name="T48" fmla="+- 0 8608 8508"/>
                <a:gd name="T49" fmla="*/ T48 w 68"/>
                <a:gd name="T50" fmla="+- 0 11533 11422"/>
                <a:gd name="T51" fmla="*/ 11533 h 143"/>
                <a:gd name="T52" fmla="+- 0 8588 8508"/>
                <a:gd name="T53" fmla="*/ T52 w 68"/>
                <a:gd name="T54" fmla="+- 0 11535 11422"/>
                <a:gd name="T55" fmla="*/ 11535 h 143"/>
                <a:gd name="T56" fmla="+- 0 8577 8508"/>
                <a:gd name="T57" fmla="*/ T56 w 68"/>
                <a:gd name="T58" fmla="+- 0 11534 11422"/>
                <a:gd name="T59" fmla="*/ 11534 h 143"/>
                <a:gd name="T60" fmla="+- 0 8558 8508"/>
                <a:gd name="T61" fmla="*/ T60 w 68"/>
                <a:gd name="T62" fmla="+- 0 11525 11422"/>
                <a:gd name="T63" fmla="*/ 11525 h 143"/>
                <a:gd name="T64" fmla="+- 0 8550 8508"/>
                <a:gd name="T65" fmla="*/ T64 w 68"/>
                <a:gd name="T66" fmla="+- 0 11505 11422"/>
                <a:gd name="T67" fmla="*/ 11505 h 143"/>
                <a:gd name="T68" fmla="+- 0 8639 8508"/>
                <a:gd name="T69" fmla="*/ T68 w 68"/>
                <a:gd name="T70" fmla="+- 0 11505 11422"/>
                <a:gd name="T71" fmla="*/ 11505 h 143"/>
                <a:gd name="T72" fmla="+- 0 8639 8508"/>
                <a:gd name="T73" fmla="*/ T72 w 68"/>
                <a:gd name="T74" fmla="+- 0 11488 11422"/>
                <a:gd name="T75" fmla="*/ 11488 h 143"/>
                <a:gd name="T76" fmla="+- 0 8639 8508"/>
                <a:gd name="T77" fmla="*/ T76 w 68"/>
                <a:gd name="T78" fmla="+- 0 11475 11422"/>
                <a:gd name="T79" fmla="*/ 11475 h 143"/>
                <a:gd name="T80" fmla="+- 0 8633 8508"/>
                <a:gd name="T81" fmla="*/ T80 w 68"/>
                <a:gd name="T82" fmla="+- 0 11455 11422"/>
                <a:gd name="T83" fmla="*/ 11455 h 143"/>
                <a:gd name="T84" fmla="+- 0 8623 8508"/>
                <a:gd name="T85" fmla="*/ T84 w 68"/>
                <a:gd name="T86" fmla="+- 0 11439 11422"/>
                <a:gd name="T87" fmla="*/ 11439 h 143"/>
                <a:gd name="T88" fmla="+- 0 8616 8508"/>
                <a:gd name="T89" fmla="*/ T88 w 68"/>
                <a:gd name="T90" fmla="+- 0 11433 11422"/>
                <a:gd name="T91" fmla="*/ 11433 h 143"/>
                <a:gd name="T92" fmla="+- 0 8599 8508"/>
                <a:gd name="T93" fmla="*/ T92 w 68"/>
                <a:gd name="T94" fmla="+- 0 11424 11422"/>
                <a:gd name="T95" fmla="*/ 11424 h 143"/>
                <a:gd name="T96" fmla="+- 0 8577 8508"/>
                <a:gd name="T97" fmla="*/ T96 w 68"/>
                <a:gd name="T98" fmla="+- 0 11422 11422"/>
                <a:gd name="T99" fmla="*/ 11422 h 143"/>
                <a:gd name="T100" fmla="+- 0 8570 8508"/>
                <a:gd name="T101" fmla="*/ T100 w 68"/>
                <a:gd name="T102" fmla="+- 0 11450 11422"/>
                <a:gd name="T103" fmla="*/ 11450 h 143"/>
                <a:gd name="T104" fmla="+- 0 8592 8508"/>
                <a:gd name="T105" fmla="*/ T104 w 68"/>
                <a:gd name="T106" fmla="+- 0 11450 11422"/>
                <a:gd name="T107" fmla="*/ 11450 h 143"/>
                <a:gd name="T108" fmla="+- 0 8600 8508"/>
                <a:gd name="T109" fmla="*/ T108 w 68"/>
                <a:gd name="T110" fmla="+- 0 11460 11422"/>
                <a:gd name="T111" fmla="*/ 11460 h 143"/>
                <a:gd name="T112" fmla="+- 0 8600 8508"/>
                <a:gd name="T113" fmla="*/ T112 w 68"/>
                <a:gd name="T114" fmla="+- 0 11479 11422"/>
                <a:gd name="T115" fmla="*/ 11479 h 143"/>
                <a:gd name="T116" fmla="+- 0 8550 8508"/>
                <a:gd name="T117" fmla="*/ T116 w 68"/>
                <a:gd name="T118" fmla="+- 0 11479 11422"/>
                <a:gd name="T119" fmla="*/ 11479 h 143"/>
                <a:gd name="T120" fmla="+- 0 8551 8508"/>
                <a:gd name="T121" fmla="*/ T120 w 68"/>
                <a:gd name="T122" fmla="+- 0 11471 11422"/>
                <a:gd name="T123" fmla="*/ 11471 h 143"/>
                <a:gd name="T124" fmla="+- 0 8554 8508"/>
                <a:gd name="T125" fmla="*/ T124 w 68"/>
                <a:gd name="T126" fmla="+- 0 11464 11422"/>
                <a:gd name="T127" fmla="*/ 11464 h 143"/>
                <a:gd name="T128" fmla="+- 0 8559 8508"/>
                <a:gd name="T129" fmla="*/ T128 w 68"/>
                <a:gd name="T130" fmla="+- 0 11458 11422"/>
                <a:gd name="T131" fmla="*/ 11458 h 143"/>
                <a:gd name="T132" fmla="+- 0 8564 8508"/>
                <a:gd name="T133" fmla="*/ T132 w 68"/>
                <a:gd name="T134" fmla="+- 0 11423 11422"/>
                <a:gd name="T135" fmla="*/ 11423 h 143"/>
                <a:gd name="T136" fmla="+- 0 8545 8508"/>
                <a:gd name="T137" fmla="*/ T136 w 68"/>
                <a:gd name="T138" fmla="+- 0 11429 11422"/>
                <a:gd name="T139" fmla="*/ 11429 h 143"/>
                <a:gd name="T140" fmla="+- 0 8528 8508"/>
                <a:gd name="T141" fmla="*/ T140 w 68"/>
                <a:gd name="T142" fmla="+- 0 11441 11422"/>
                <a:gd name="T143" fmla="*/ 11441 h 143"/>
                <a:gd name="T144" fmla="+- 0 8518 8508"/>
                <a:gd name="T145" fmla="*/ T144 w 68"/>
                <a:gd name="T146" fmla="+- 0 11455 11422"/>
                <a:gd name="T147" fmla="*/ 11455 h 143"/>
                <a:gd name="T148" fmla="+- 0 8511 8508"/>
                <a:gd name="T149" fmla="*/ T148 w 68"/>
                <a:gd name="T150" fmla="+- 0 11473 11422"/>
                <a:gd name="T151" fmla="*/ 11473 h 143"/>
                <a:gd name="T152" fmla="+- 0 8508 8508"/>
                <a:gd name="T153" fmla="*/ T152 w 68"/>
                <a:gd name="T154" fmla="+- 0 11495 11422"/>
                <a:gd name="T155" fmla="*/ 11495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3"/>
                  </a:moveTo>
                  <a:lnTo>
                    <a:pt x="2" y="90"/>
                  </a:lnTo>
                  <a:lnTo>
                    <a:pt x="8" y="109"/>
                  </a:lnTo>
                  <a:lnTo>
                    <a:pt x="19" y="125"/>
                  </a:lnTo>
                  <a:lnTo>
                    <a:pt x="30" y="133"/>
                  </a:lnTo>
                  <a:lnTo>
                    <a:pt x="48" y="141"/>
                  </a:lnTo>
                  <a:lnTo>
                    <a:pt x="70" y="143"/>
                  </a:lnTo>
                  <a:lnTo>
                    <a:pt x="82" y="143"/>
                  </a:lnTo>
                  <a:lnTo>
                    <a:pt x="103" y="139"/>
                  </a:lnTo>
                  <a:lnTo>
                    <a:pt x="119" y="133"/>
                  </a:lnTo>
                  <a:lnTo>
                    <a:pt x="119" y="102"/>
                  </a:lnTo>
                  <a:lnTo>
                    <a:pt x="118" y="103"/>
                  </a:lnTo>
                  <a:lnTo>
                    <a:pt x="100" y="111"/>
                  </a:lnTo>
                  <a:lnTo>
                    <a:pt x="80" y="113"/>
                  </a:lnTo>
                  <a:lnTo>
                    <a:pt x="69" y="112"/>
                  </a:lnTo>
                  <a:lnTo>
                    <a:pt x="50" y="103"/>
                  </a:lnTo>
                  <a:lnTo>
                    <a:pt x="42" y="83"/>
                  </a:lnTo>
                  <a:lnTo>
                    <a:pt x="131" y="83"/>
                  </a:lnTo>
                  <a:lnTo>
                    <a:pt x="131" y="66"/>
                  </a:lnTo>
                  <a:lnTo>
                    <a:pt x="131" y="53"/>
                  </a:lnTo>
                  <a:lnTo>
                    <a:pt x="125" y="33"/>
                  </a:lnTo>
                  <a:lnTo>
                    <a:pt x="115" y="17"/>
                  </a:lnTo>
                  <a:lnTo>
                    <a:pt x="108" y="11"/>
                  </a:lnTo>
                  <a:lnTo>
                    <a:pt x="91" y="2"/>
                  </a:lnTo>
                  <a:lnTo>
                    <a:pt x="69" y="0"/>
                  </a:lnTo>
                  <a:lnTo>
                    <a:pt x="62" y="28"/>
                  </a:lnTo>
                  <a:lnTo>
                    <a:pt x="84" y="28"/>
                  </a:lnTo>
                  <a:lnTo>
                    <a:pt x="92" y="38"/>
                  </a:lnTo>
                  <a:lnTo>
                    <a:pt x="92" y="57"/>
                  </a:lnTo>
                  <a:lnTo>
                    <a:pt x="42" y="57"/>
                  </a:lnTo>
                  <a:lnTo>
                    <a:pt x="43" y="49"/>
                  </a:lnTo>
                  <a:lnTo>
                    <a:pt x="46" y="42"/>
                  </a:lnTo>
                  <a:lnTo>
                    <a:pt x="51" y="36"/>
                  </a:lnTo>
                  <a:lnTo>
                    <a:pt x="56" y="1"/>
                  </a:lnTo>
                  <a:lnTo>
                    <a:pt x="37" y="7"/>
                  </a:lnTo>
                  <a:lnTo>
                    <a:pt x="20" y="19"/>
                  </a:lnTo>
                  <a:lnTo>
                    <a:pt x="10" y="33"/>
                  </a:lnTo>
                  <a:lnTo>
                    <a:pt x="3" y="51"/>
                  </a:lnTo>
                  <a:lnTo>
                    <a:pt x="0" y="7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03"/>
            <p:cNvSpPr>
              <a:spLocks/>
            </p:cNvSpPr>
            <p:nvPr/>
          </p:nvSpPr>
          <p:spPr bwMode="auto">
            <a:xfrm>
              <a:off x="8665" y="11422"/>
              <a:ext cx="89" cy="139"/>
            </a:xfrm>
            <a:custGeom>
              <a:avLst/>
              <a:gdLst>
                <a:gd name="T0" fmla="+- 0 8719 8665"/>
                <a:gd name="T1" fmla="*/ T0 w 89"/>
                <a:gd name="T2" fmla="+- 0 11431 11422"/>
                <a:gd name="T3" fmla="*/ 11431 h 139"/>
                <a:gd name="T4" fmla="+- 0 8707 8665"/>
                <a:gd name="T5" fmla="*/ T4 w 89"/>
                <a:gd name="T6" fmla="+- 0 11450 11422"/>
                <a:gd name="T7" fmla="*/ 11450 h 139"/>
                <a:gd name="T8" fmla="+- 0 8707 8665"/>
                <a:gd name="T9" fmla="*/ T8 w 89"/>
                <a:gd name="T10" fmla="+- 0 11450 11422"/>
                <a:gd name="T11" fmla="*/ 11450 h 139"/>
                <a:gd name="T12" fmla="+- 0 8707 8665"/>
                <a:gd name="T13" fmla="*/ T12 w 89"/>
                <a:gd name="T14" fmla="+- 0 11425 11422"/>
                <a:gd name="T15" fmla="*/ 11425 h 139"/>
                <a:gd name="T16" fmla="+- 0 8665 8665"/>
                <a:gd name="T17" fmla="*/ T16 w 89"/>
                <a:gd name="T18" fmla="+- 0 11425 11422"/>
                <a:gd name="T19" fmla="*/ 11425 h 139"/>
                <a:gd name="T20" fmla="+- 0 8665 8665"/>
                <a:gd name="T21" fmla="*/ T20 w 89"/>
                <a:gd name="T22" fmla="+- 0 11562 11422"/>
                <a:gd name="T23" fmla="*/ 11562 h 139"/>
                <a:gd name="T24" fmla="+- 0 8707 8665"/>
                <a:gd name="T25" fmla="*/ T24 w 89"/>
                <a:gd name="T26" fmla="+- 0 11562 11422"/>
                <a:gd name="T27" fmla="*/ 11562 h 139"/>
                <a:gd name="T28" fmla="+- 0 8707 8665"/>
                <a:gd name="T29" fmla="*/ T28 w 89"/>
                <a:gd name="T30" fmla="+- 0 11485 11422"/>
                <a:gd name="T31" fmla="*/ 11485 h 139"/>
                <a:gd name="T32" fmla="+- 0 8709 8665"/>
                <a:gd name="T33" fmla="*/ T32 w 89"/>
                <a:gd name="T34" fmla="+- 0 11476 11422"/>
                <a:gd name="T35" fmla="*/ 11476 h 139"/>
                <a:gd name="T36" fmla="+- 0 8715 8665"/>
                <a:gd name="T37" fmla="*/ T36 w 89"/>
                <a:gd name="T38" fmla="+- 0 11469 11422"/>
                <a:gd name="T39" fmla="*/ 11469 h 139"/>
                <a:gd name="T40" fmla="+- 0 8720 8665"/>
                <a:gd name="T41" fmla="*/ T40 w 89"/>
                <a:gd name="T42" fmla="+- 0 11462 11422"/>
                <a:gd name="T43" fmla="*/ 11462 h 139"/>
                <a:gd name="T44" fmla="+- 0 8727 8665"/>
                <a:gd name="T45" fmla="*/ T44 w 89"/>
                <a:gd name="T46" fmla="+- 0 11459 11422"/>
                <a:gd name="T47" fmla="*/ 11459 h 139"/>
                <a:gd name="T48" fmla="+- 0 8743 8665"/>
                <a:gd name="T49" fmla="*/ T48 w 89"/>
                <a:gd name="T50" fmla="+- 0 11459 11422"/>
                <a:gd name="T51" fmla="*/ 11459 h 139"/>
                <a:gd name="T52" fmla="+- 0 8749 8665"/>
                <a:gd name="T53" fmla="*/ T52 w 89"/>
                <a:gd name="T54" fmla="+- 0 11460 11422"/>
                <a:gd name="T55" fmla="*/ 11460 h 139"/>
                <a:gd name="T56" fmla="+- 0 8754 8665"/>
                <a:gd name="T57" fmla="*/ T56 w 89"/>
                <a:gd name="T58" fmla="+- 0 11463 11422"/>
                <a:gd name="T59" fmla="*/ 11463 h 139"/>
                <a:gd name="T60" fmla="+- 0 8754 8665"/>
                <a:gd name="T61" fmla="*/ T60 w 89"/>
                <a:gd name="T62" fmla="+- 0 11424 11422"/>
                <a:gd name="T63" fmla="*/ 11424 h 139"/>
                <a:gd name="T64" fmla="+- 0 8748 8665"/>
                <a:gd name="T65" fmla="*/ T64 w 89"/>
                <a:gd name="T66" fmla="+- 0 11422 11422"/>
                <a:gd name="T67" fmla="*/ 11422 h 139"/>
                <a:gd name="T68" fmla="+- 0 8743 8665"/>
                <a:gd name="T69" fmla="*/ T68 w 89"/>
                <a:gd name="T70" fmla="+- 0 11422 11422"/>
                <a:gd name="T71" fmla="*/ 11422 h 139"/>
                <a:gd name="T72" fmla="+- 0 8737 8665"/>
                <a:gd name="T73" fmla="*/ T72 w 89"/>
                <a:gd name="T74" fmla="+- 0 11423 11422"/>
                <a:gd name="T75" fmla="*/ 11423 h 139"/>
                <a:gd name="T76" fmla="+- 0 8719 8665"/>
                <a:gd name="T77" fmla="*/ T76 w 89"/>
                <a:gd name="T78" fmla="+- 0 11431 11422"/>
                <a:gd name="T79" fmla="*/ 11431 h 1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89" h="139">
                  <a:moveTo>
                    <a:pt x="54" y="9"/>
                  </a:moveTo>
                  <a:lnTo>
                    <a:pt x="42" y="28"/>
                  </a:lnTo>
                  <a:lnTo>
                    <a:pt x="42" y="3"/>
                  </a:lnTo>
                  <a:lnTo>
                    <a:pt x="0" y="3"/>
                  </a:lnTo>
                  <a:lnTo>
                    <a:pt x="0" y="140"/>
                  </a:lnTo>
                  <a:lnTo>
                    <a:pt x="42" y="140"/>
                  </a:lnTo>
                  <a:lnTo>
                    <a:pt x="42" y="63"/>
                  </a:lnTo>
                  <a:lnTo>
                    <a:pt x="44" y="54"/>
                  </a:lnTo>
                  <a:lnTo>
                    <a:pt x="50" y="47"/>
                  </a:lnTo>
                  <a:lnTo>
                    <a:pt x="55" y="40"/>
                  </a:lnTo>
                  <a:lnTo>
                    <a:pt x="62" y="37"/>
                  </a:lnTo>
                  <a:lnTo>
                    <a:pt x="78" y="37"/>
                  </a:lnTo>
                  <a:lnTo>
                    <a:pt x="84" y="38"/>
                  </a:lnTo>
                  <a:lnTo>
                    <a:pt x="89" y="41"/>
                  </a:lnTo>
                  <a:lnTo>
                    <a:pt x="89" y="2"/>
                  </a:lnTo>
                  <a:lnTo>
                    <a:pt x="83" y="0"/>
                  </a:lnTo>
                  <a:lnTo>
                    <a:pt x="78" y="0"/>
                  </a:lnTo>
                  <a:lnTo>
                    <a:pt x="72" y="1"/>
                  </a:lnTo>
                  <a:lnTo>
                    <a:pt x="54" y="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04"/>
            <p:cNvSpPr>
              <a:spLocks/>
            </p:cNvSpPr>
            <p:nvPr/>
          </p:nvSpPr>
          <p:spPr bwMode="auto">
            <a:xfrm>
              <a:off x="8841" y="11367"/>
              <a:ext cx="218" cy="198"/>
            </a:xfrm>
            <a:custGeom>
              <a:avLst/>
              <a:gdLst>
                <a:gd name="T0" fmla="+- 0 8996 8841"/>
                <a:gd name="T1" fmla="*/ T0 w 218"/>
                <a:gd name="T2" fmla="+- 0 11483 11367"/>
                <a:gd name="T3" fmla="*/ 11483 h 198"/>
                <a:gd name="T4" fmla="+- 0 8982 8841"/>
                <a:gd name="T5" fmla="*/ T4 w 218"/>
                <a:gd name="T6" fmla="+- 0 11482 11367"/>
                <a:gd name="T7" fmla="*/ 11482 h 198"/>
                <a:gd name="T8" fmla="+- 0 8968 8841"/>
                <a:gd name="T9" fmla="*/ T8 w 218"/>
                <a:gd name="T10" fmla="+- 0 11467 11367"/>
                <a:gd name="T11" fmla="*/ 11467 h 198"/>
                <a:gd name="T12" fmla="+- 0 8948 8841"/>
                <a:gd name="T13" fmla="*/ T12 w 218"/>
                <a:gd name="T14" fmla="+- 0 11454 11367"/>
                <a:gd name="T15" fmla="*/ 11454 h 198"/>
                <a:gd name="T16" fmla="+- 0 8963 8841"/>
                <a:gd name="T17" fmla="*/ T16 w 218"/>
                <a:gd name="T18" fmla="+- 0 11442 11367"/>
                <a:gd name="T19" fmla="*/ 11442 h 198"/>
                <a:gd name="T20" fmla="+- 0 8978 8841"/>
                <a:gd name="T21" fmla="*/ T20 w 218"/>
                <a:gd name="T22" fmla="+- 0 11418 11367"/>
                <a:gd name="T23" fmla="*/ 11418 h 198"/>
                <a:gd name="T24" fmla="+- 0 8974 8841"/>
                <a:gd name="T25" fmla="*/ T24 w 218"/>
                <a:gd name="T26" fmla="+- 0 11392 11367"/>
                <a:gd name="T27" fmla="*/ 11392 h 198"/>
                <a:gd name="T28" fmla="+- 0 8962 8841"/>
                <a:gd name="T29" fmla="*/ T28 w 218"/>
                <a:gd name="T30" fmla="+- 0 11379 11367"/>
                <a:gd name="T31" fmla="*/ 11379 h 198"/>
                <a:gd name="T32" fmla="+- 0 8945 8841"/>
                <a:gd name="T33" fmla="*/ T32 w 218"/>
                <a:gd name="T34" fmla="+- 0 11370 11367"/>
                <a:gd name="T35" fmla="*/ 11370 h 198"/>
                <a:gd name="T36" fmla="+- 0 8914 8841"/>
                <a:gd name="T37" fmla="*/ T36 w 218"/>
                <a:gd name="T38" fmla="+- 0 11367 11367"/>
                <a:gd name="T39" fmla="*/ 11367 h 198"/>
                <a:gd name="T40" fmla="+- 0 8905 8841"/>
                <a:gd name="T41" fmla="*/ T40 w 218"/>
                <a:gd name="T42" fmla="+- 0 11472 11367"/>
                <a:gd name="T43" fmla="*/ 11472 h 198"/>
                <a:gd name="T44" fmla="+- 0 8902 8841"/>
                <a:gd name="T45" fmla="*/ T44 w 218"/>
                <a:gd name="T46" fmla="+- 0 11417 11367"/>
                <a:gd name="T47" fmla="*/ 11417 h 198"/>
                <a:gd name="T48" fmla="+- 0 8905 8841"/>
                <a:gd name="T49" fmla="*/ T48 w 218"/>
                <a:gd name="T50" fmla="+- 0 11403 11367"/>
                <a:gd name="T51" fmla="*/ 11403 h 198"/>
                <a:gd name="T52" fmla="+- 0 8919 8841"/>
                <a:gd name="T53" fmla="*/ T52 w 218"/>
                <a:gd name="T54" fmla="+- 0 11395 11367"/>
                <a:gd name="T55" fmla="*/ 11395 h 198"/>
                <a:gd name="T56" fmla="+- 0 8933 8841"/>
                <a:gd name="T57" fmla="*/ T56 w 218"/>
                <a:gd name="T58" fmla="+- 0 11398 11367"/>
                <a:gd name="T59" fmla="*/ 11398 h 198"/>
                <a:gd name="T60" fmla="+- 0 8940 8841"/>
                <a:gd name="T61" fmla="*/ T60 w 218"/>
                <a:gd name="T62" fmla="+- 0 11412 11367"/>
                <a:gd name="T63" fmla="*/ 11412 h 198"/>
                <a:gd name="T64" fmla="+- 0 8934 8841"/>
                <a:gd name="T65" fmla="*/ T64 w 218"/>
                <a:gd name="T66" fmla="+- 0 11427 11367"/>
                <a:gd name="T67" fmla="*/ 11427 h 198"/>
                <a:gd name="T68" fmla="+- 0 8929 8841"/>
                <a:gd name="T69" fmla="*/ T68 w 218"/>
                <a:gd name="T70" fmla="+- 0 11477 11367"/>
                <a:gd name="T71" fmla="*/ 11477 h 198"/>
                <a:gd name="T72" fmla="+- 0 8942 8841"/>
                <a:gd name="T73" fmla="*/ T72 w 218"/>
                <a:gd name="T74" fmla="+- 0 11487 11367"/>
                <a:gd name="T75" fmla="*/ 11487 h 198"/>
                <a:gd name="T76" fmla="+- 0 8956 8841"/>
                <a:gd name="T77" fmla="*/ T76 w 218"/>
                <a:gd name="T78" fmla="+- 0 11501 11367"/>
                <a:gd name="T79" fmla="*/ 11501 h 198"/>
                <a:gd name="T80" fmla="+- 0 8962 8841"/>
                <a:gd name="T81" fmla="*/ T80 w 218"/>
                <a:gd name="T82" fmla="+- 0 11517 11367"/>
                <a:gd name="T83" fmla="*/ 11517 h 198"/>
                <a:gd name="T84" fmla="+- 0 8943 8841"/>
                <a:gd name="T85" fmla="*/ T84 w 218"/>
                <a:gd name="T86" fmla="+- 0 11527 11367"/>
                <a:gd name="T87" fmla="*/ 11527 h 198"/>
                <a:gd name="T88" fmla="+- 0 8930 8841"/>
                <a:gd name="T89" fmla="*/ T88 w 218"/>
                <a:gd name="T90" fmla="+- 0 11531 11367"/>
                <a:gd name="T91" fmla="*/ 11531 h 198"/>
                <a:gd name="T92" fmla="+- 0 8911 8841"/>
                <a:gd name="T93" fmla="*/ T92 w 218"/>
                <a:gd name="T94" fmla="+- 0 11533 11367"/>
                <a:gd name="T95" fmla="*/ 11533 h 198"/>
                <a:gd name="T96" fmla="+- 0 8929 8841"/>
                <a:gd name="T97" fmla="*/ T96 w 218"/>
                <a:gd name="T98" fmla="+- 0 11564 11367"/>
                <a:gd name="T99" fmla="*/ 11564 h 198"/>
                <a:gd name="T100" fmla="+- 0 8949 8841"/>
                <a:gd name="T101" fmla="*/ T100 w 218"/>
                <a:gd name="T102" fmla="+- 0 11559 11367"/>
                <a:gd name="T103" fmla="*/ 11559 h 198"/>
                <a:gd name="T104" fmla="+- 0 8966 8841"/>
                <a:gd name="T105" fmla="*/ T104 w 218"/>
                <a:gd name="T106" fmla="+- 0 11552 11367"/>
                <a:gd name="T107" fmla="*/ 11552 h 198"/>
                <a:gd name="T108" fmla="+- 0 8983 8841"/>
                <a:gd name="T109" fmla="*/ T108 w 218"/>
                <a:gd name="T110" fmla="+- 0 11541 11367"/>
                <a:gd name="T111" fmla="*/ 11541 h 198"/>
                <a:gd name="T112" fmla="+- 0 9003 8841"/>
                <a:gd name="T113" fmla="*/ T112 w 218"/>
                <a:gd name="T114" fmla="+- 0 11558 11367"/>
                <a:gd name="T115" fmla="*/ 11558 h 198"/>
                <a:gd name="T116" fmla="+- 0 9020 8841"/>
                <a:gd name="T117" fmla="*/ T116 w 218"/>
                <a:gd name="T118" fmla="+- 0 11564 11367"/>
                <a:gd name="T119" fmla="*/ 11564 h 198"/>
                <a:gd name="T120" fmla="+- 0 9040 8841"/>
                <a:gd name="T121" fmla="*/ T120 w 218"/>
                <a:gd name="T122" fmla="+- 0 11564 11367"/>
                <a:gd name="T123" fmla="*/ 11564 h 198"/>
                <a:gd name="T124" fmla="+- 0 9054 8841"/>
                <a:gd name="T125" fmla="*/ T124 w 218"/>
                <a:gd name="T126" fmla="+- 0 11561 11367"/>
                <a:gd name="T127" fmla="*/ 11561 h 198"/>
                <a:gd name="T128" fmla="+- 0 9052 8841"/>
                <a:gd name="T129" fmla="*/ T128 w 218"/>
                <a:gd name="T130" fmla="+- 0 11530 11367"/>
                <a:gd name="T131" fmla="*/ 11530 h 198"/>
                <a:gd name="T132" fmla="+- 0 9039 8841"/>
                <a:gd name="T133" fmla="*/ T132 w 218"/>
                <a:gd name="T134" fmla="+- 0 11533 11367"/>
                <a:gd name="T135" fmla="*/ 11533 h 198"/>
                <a:gd name="T136" fmla="+- 0 9021 8841"/>
                <a:gd name="T137" fmla="*/ T136 w 218"/>
                <a:gd name="T138" fmla="+- 0 11529 11367"/>
                <a:gd name="T139" fmla="*/ 11529 h 198"/>
                <a:gd name="T140" fmla="+- 0 9008 8841"/>
                <a:gd name="T141" fmla="*/ T140 w 218"/>
                <a:gd name="T142" fmla="+- 0 11518 11367"/>
                <a:gd name="T143" fmla="*/ 11518 h 198"/>
                <a:gd name="T144" fmla="+- 0 9023 8841"/>
                <a:gd name="T145" fmla="*/ T144 w 218"/>
                <a:gd name="T146" fmla="+- 0 11500 11367"/>
                <a:gd name="T147" fmla="*/ 11500 h 198"/>
                <a:gd name="T148" fmla="+- 0 9035 8841"/>
                <a:gd name="T149" fmla="*/ T148 w 218"/>
                <a:gd name="T150" fmla="+- 0 11478 11367"/>
                <a:gd name="T151" fmla="*/ 11478 h 198"/>
                <a:gd name="T152" fmla="+- 0 9043 8841"/>
                <a:gd name="T153" fmla="*/ T152 w 218"/>
                <a:gd name="T154" fmla="+- 0 11455 11367"/>
                <a:gd name="T155" fmla="*/ 11455 h 198"/>
                <a:gd name="T156" fmla="+- 0 9046 8841"/>
                <a:gd name="T157" fmla="*/ T156 w 218"/>
                <a:gd name="T158" fmla="+- 0 11430 11367"/>
                <a:gd name="T159" fmla="*/ 11430 h 198"/>
                <a:gd name="T160" fmla="+- 0 9043 8841"/>
                <a:gd name="T161" fmla="*/ T160 w 218"/>
                <a:gd name="T162" fmla="+- 0 11412 11367"/>
                <a:gd name="T163" fmla="*/ 11412 h 198"/>
                <a:gd name="T164" fmla="+- 0 9009 8841"/>
                <a:gd name="T165" fmla="*/ T164 w 218"/>
                <a:gd name="T166" fmla="+- 0 11424 11367"/>
                <a:gd name="T167" fmla="*/ 11424 h 198"/>
                <a:gd name="T168" fmla="+- 0 9008 8841"/>
                <a:gd name="T169" fmla="*/ T168 w 218"/>
                <a:gd name="T170" fmla="+- 0 11452 11367"/>
                <a:gd name="T171" fmla="*/ 11452 h 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218" h="198">
                  <a:moveTo>
                    <a:pt x="164" y="96"/>
                  </a:moveTo>
                  <a:lnTo>
                    <a:pt x="161" y="106"/>
                  </a:lnTo>
                  <a:lnTo>
                    <a:pt x="155" y="116"/>
                  </a:lnTo>
                  <a:lnTo>
                    <a:pt x="148" y="125"/>
                  </a:lnTo>
                  <a:lnTo>
                    <a:pt x="145" y="120"/>
                  </a:lnTo>
                  <a:lnTo>
                    <a:pt x="141" y="115"/>
                  </a:lnTo>
                  <a:lnTo>
                    <a:pt x="137" y="111"/>
                  </a:lnTo>
                  <a:lnTo>
                    <a:pt x="134" y="107"/>
                  </a:lnTo>
                  <a:lnTo>
                    <a:pt x="127" y="100"/>
                  </a:lnTo>
                  <a:lnTo>
                    <a:pt x="119" y="94"/>
                  </a:lnTo>
                  <a:lnTo>
                    <a:pt x="111" y="89"/>
                  </a:lnTo>
                  <a:lnTo>
                    <a:pt x="107" y="87"/>
                  </a:lnTo>
                  <a:lnTo>
                    <a:pt x="103" y="85"/>
                  </a:lnTo>
                  <a:lnTo>
                    <a:pt x="114" y="80"/>
                  </a:lnTo>
                  <a:lnTo>
                    <a:pt x="122" y="75"/>
                  </a:lnTo>
                  <a:lnTo>
                    <a:pt x="128" y="67"/>
                  </a:lnTo>
                  <a:lnTo>
                    <a:pt x="134" y="60"/>
                  </a:lnTo>
                  <a:lnTo>
                    <a:pt x="137" y="51"/>
                  </a:lnTo>
                  <a:lnTo>
                    <a:pt x="137" y="35"/>
                  </a:lnTo>
                  <a:lnTo>
                    <a:pt x="135" y="30"/>
                  </a:lnTo>
                  <a:lnTo>
                    <a:pt x="133" y="25"/>
                  </a:lnTo>
                  <a:lnTo>
                    <a:pt x="130" y="20"/>
                  </a:lnTo>
                  <a:lnTo>
                    <a:pt x="126" y="15"/>
                  </a:lnTo>
                  <a:lnTo>
                    <a:pt x="121" y="12"/>
                  </a:lnTo>
                  <a:lnTo>
                    <a:pt x="116" y="8"/>
                  </a:lnTo>
                  <a:lnTo>
                    <a:pt x="111" y="5"/>
                  </a:lnTo>
                  <a:lnTo>
                    <a:pt x="104" y="3"/>
                  </a:lnTo>
                  <a:lnTo>
                    <a:pt x="97" y="1"/>
                  </a:lnTo>
                  <a:lnTo>
                    <a:pt x="89" y="0"/>
                  </a:lnTo>
                  <a:lnTo>
                    <a:pt x="73" y="0"/>
                  </a:lnTo>
                  <a:lnTo>
                    <a:pt x="65" y="1"/>
                  </a:lnTo>
                  <a:lnTo>
                    <a:pt x="58" y="3"/>
                  </a:lnTo>
                  <a:lnTo>
                    <a:pt x="64" y="105"/>
                  </a:lnTo>
                  <a:lnTo>
                    <a:pt x="66" y="59"/>
                  </a:lnTo>
                  <a:lnTo>
                    <a:pt x="63" y="55"/>
                  </a:lnTo>
                  <a:lnTo>
                    <a:pt x="61" y="50"/>
                  </a:lnTo>
                  <a:lnTo>
                    <a:pt x="61" y="45"/>
                  </a:lnTo>
                  <a:lnTo>
                    <a:pt x="62" y="41"/>
                  </a:lnTo>
                  <a:lnTo>
                    <a:pt x="64" y="36"/>
                  </a:lnTo>
                  <a:lnTo>
                    <a:pt x="69" y="32"/>
                  </a:lnTo>
                  <a:lnTo>
                    <a:pt x="73" y="29"/>
                  </a:lnTo>
                  <a:lnTo>
                    <a:pt x="78" y="28"/>
                  </a:lnTo>
                  <a:lnTo>
                    <a:pt x="84" y="28"/>
                  </a:lnTo>
                  <a:lnTo>
                    <a:pt x="88" y="29"/>
                  </a:lnTo>
                  <a:lnTo>
                    <a:pt x="92" y="31"/>
                  </a:lnTo>
                  <a:lnTo>
                    <a:pt x="97" y="36"/>
                  </a:lnTo>
                  <a:lnTo>
                    <a:pt x="99" y="40"/>
                  </a:lnTo>
                  <a:lnTo>
                    <a:pt x="99" y="45"/>
                  </a:lnTo>
                  <a:lnTo>
                    <a:pt x="99" y="51"/>
                  </a:lnTo>
                  <a:lnTo>
                    <a:pt x="96" y="56"/>
                  </a:lnTo>
                  <a:lnTo>
                    <a:pt x="93" y="60"/>
                  </a:lnTo>
                  <a:lnTo>
                    <a:pt x="88" y="64"/>
                  </a:lnTo>
                  <a:lnTo>
                    <a:pt x="84" y="108"/>
                  </a:lnTo>
                  <a:lnTo>
                    <a:pt x="88" y="110"/>
                  </a:lnTo>
                  <a:lnTo>
                    <a:pt x="93" y="113"/>
                  </a:lnTo>
                  <a:lnTo>
                    <a:pt x="97" y="117"/>
                  </a:lnTo>
                  <a:lnTo>
                    <a:pt x="101" y="120"/>
                  </a:lnTo>
                  <a:lnTo>
                    <a:pt x="106" y="124"/>
                  </a:lnTo>
                  <a:lnTo>
                    <a:pt x="110" y="129"/>
                  </a:lnTo>
                  <a:lnTo>
                    <a:pt x="115" y="134"/>
                  </a:lnTo>
                  <a:lnTo>
                    <a:pt x="119" y="140"/>
                  </a:lnTo>
                  <a:lnTo>
                    <a:pt x="124" y="147"/>
                  </a:lnTo>
                  <a:lnTo>
                    <a:pt x="121" y="150"/>
                  </a:lnTo>
                  <a:lnTo>
                    <a:pt x="114" y="154"/>
                  </a:lnTo>
                  <a:lnTo>
                    <a:pt x="107" y="159"/>
                  </a:lnTo>
                  <a:lnTo>
                    <a:pt x="102" y="160"/>
                  </a:lnTo>
                  <a:lnTo>
                    <a:pt x="98" y="162"/>
                  </a:lnTo>
                  <a:lnTo>
                    <a:pt x="94" y="163"/>
                  </a:lnTo>
                  <a:lnTo>
                    <a:pt x="89" y="164"/>
                  </a:lnTo>
                  <a:lnTo>
                    <a:pt x="85" y="165"/>
                  </a:lnTo>
                  <a:lnTo>
                    <a:pt x="80" y="166"/>
                  </a:lnTo>
                  <a:lnTo>
                    <a:pt x="70" y="166"/>
                  </a:lnTo>
                  <a:lnTo>
                    <a:pt x="72" y="198"/>
                  </a:lnTo>
                  <a:lnTo>
                    <a:pt x="80" y="198"/>
                  </a:lnTo>
                  <a:lnTo>
                    <a:pt x="88" y="197"/>
                  </a:lnTo>
                  <a:lnTo>
                    <a:pt x="95" y="196"/>
                  </a:lnTo>
                  <a:lnTo>
                    <a:pt x="102" y="194"/>
                  </a:lnTo>
                  <a:lnTo>
                    <a:pt x="108" y="192"/>
                  </a:lnTo>
                  <a:lnTo>
                    <a:pt x="114" y="190"/>
                  </a:lnTo>
                  <a:lnTo>
                    <a:pt x="120" y="188"/>
                  </a:lnTo>
                  <a:lnTo>
                    <a:pt x="125" y="185"/>
                  </a:lnTo>
                  <a:lnTo>
                    <a:pt x="130" y="182"/>
                  </a:lnTo>
                  <a:lnTo>
                    <a:pt x="135" y="179"/>
                  </a:lnTo>
                  <a:lnTo>
                    <a:pt x="142" y="174"/>
                  </a:lnTo>
                  <a:lnTo>
                    <a:pt x="148" y="180"/>
                  </a:lnTo>
                  <a:lnTo>
                    <a:pt x="155" y="186"/>
                  </a:lnTo>
                  <a:lnTo>
                    <a:pt x="162" y="191"/>
                  </a:lnTo>
                  <a:lnTo>
                    <a:pt x="170" y="195"/>
                  </a:lnTo>
                  <a:lnTo>
                    <a:pt x="174" y="196"/>
                  </a:lnTo>
                  <a:lnTo>
                    <a:pt x="179" y="197"/>
                  </a:lnTo>
                  <a:lnTo>
                    <a:pt x="183" y="198"/>
                  </a:lnTo>
                  <a:lnTo>
                    <a:pt x="194" y="198"/>
                  </a:lnTo>
                  <a:lnTo>
                    <a:pt x="199" y="197"/>
                  </a:lnTo>
                  <a:lnTo>
                    <a:pt x="204" y="196"/>
                  </a:lnTo>
                  <a:lnTo>
                    <a:pt x="208" y="195"/>
                  </a:lnTo>
                  <a:lnTo>
                    <a:pt x="213" y="194"/>
                  </a:lnTo>
                  <a:lnTo>
                    <a:pt x="218" y="192"/>
                  </a:lnTo>
                  <a:lnTo>
                    <a:pt x="218" y="160"/>
                  </a:lnTo>
                  <a:lnTo>
                    <a:pt x="211" y="163"/>
                  </a:lnTo>
                  <a:lnTo>
                    <a:pt x="207" y="164"/>
                  </a:lnTo>
                  <a:lnTo>
                    <a:pt x="202" y="165"/>
                  </a:lnTo>
                  <a:lnTo>
                    <a:pt x="198" y="166"/>
                  </a:lnTo>
                  <a:lnTo>
                    <a:pt x="189" y="166"/>
                  </a:lnTo>
                  <a:lnTo>
                    <a:pt x="185" y="164"/>
                  </a:lnTo>
                  <a:lnTo>
                    <a:pt x="180" y="162"/>
                  </a:lnTo>
                  <a:lnTo>
                    <a:pt x="176" y="159"/>
                  </a:lnTo>
                  <a:lnTo>
                    <a:pt x="171" y="156"/>
                  </a:lnTo>
                  <a:lnTo>
                    <a:pt x="167" y="151"/>
                  </a:lnTo>
                  <a:lnTo>
                    <a:pt x="172" y="146"/>
                  </a:lnTo>
                  <a:lnTo>
                    <a:pt x="178" y="139"/>
                  </a:lnTo>
                  <a:lnTo>
                    <a:pt x="182" y="133"/>
                  </a:lnTo>
                  <a:lnTo>
                    <a:pt x="187" y="126"/>
                  </a:lnTo>
                  <a:lnTo>
                    <a:pt x="191" y="119"/>
                  </a:lnTo>
                  <a:lnTo>
                    <a:pt x="194" y="111"/>
                  </a:lnTo>
                  <a:lnTo>
                    <a:pt x="198" y="104"/>
                  </a:lnTo>
                  <a:lnTo>
                    <a:pt x="200" y="96"/>
                  </a:lnTo>
                  <a:lnTo>
                    <a:pt x="202" y="88"/>
                  </a:lnTo>
                  <a:lnTo>
                    <a:pt x="204" y="80"/>
                  </a:lnTo>
                  <a:lnTo>
                    <a:pt x="205" y="71"/>
                  </a:lnTo>
                  <a:lnTo>
                    <a:pt x="205" y="63"/>
                  </a:lnTo>
                  <a:lnTo>
                    <a:pt x="204" y="56"/>
                  </a:lnTo>
                  <a:lnTo>
                    <a:pt x="204" y="51"/>
                  </a:lnTo>
                  <a:lnTo>
                    <a:pt x="202" y="45"/>
                  </a:lnTo>
                  <a:lnTo>
                    <a:pt x="166" y="45"/>
                  </a:lnTo>
                  <a:lnTo>
                    <a:pt x="167" y="51"/>
                  </a:lnTo>
                  <a:lnTo>
                    <a:pt x="168" y="57"/>
                  </a:lnTo>
                  <a:lnTo>
                    <a:pt x="168" y="63"/>
                  </a:lnTo>
                  <a:lnTo>
                    <a:pt x="168" y="75"/>
                  </a:lnTo>
                  <a:lnTo>
                    <a:pt x="167" y="85"/>
                  </a:lnTo>
                  <a:lnTo>
                    <a:pt x="164" y="96"/>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05"/>
            <p:cNvSpPr>
              <a:spLocks/>
            </p:cNvSpPr>
            <p:nvPr/>
          </p:nvSpPr>
          <p:spPr bwMode="auto">
            <a:xfrm>
              <a:off x="8841" y="11367"/>
              <a:ext cx="218" cy="198"/>
            </a:xfrm>
            <a:custGeom>
              <a:avLst/>
              <a:gdLst>
                <a:gd name="T0" fmla="+- 0 8910 8841"/>
                <a:gd name="T1" fmla="*/ T0 w 218"/>
                <a:gd name="T2" fmla="+- 0 11430 11367"/>
                <a:gd name="T3" fmla="*/ 11430 h 198"/>
                <a:gd name="T4" fmla="+- 0 8907 8841"/>
                <a:gd name="T5" fmla="*/ T4 w 218"/>
                <a:gd name="T6" fmla="+- 0 11426 11367"/>
                <a:gd name="T7" fmla="*/ 11426 h 198"/>
                <a:gd name="T8" fmla="+- 0 8905 8841"/>
                <a:gd name="T9" fmla="*/ T8 w 218"/>
                <a:gd name="T10" fmla="+- 0 11472 11367"/>
                <a:gd name="T11" fmla="*/ 11472 h 198"/>
                <a:gd name="T12" fmla="+- 0 8912 8841"/>
                <a:gd name="T13" fmla="*/ T12 w 218"/>
                <a:gd name="T14" fmla="+- 0 11468 11367"/>
                <a:gd name="T15" fmla="*/ 11468 h 198"/>
                <a:gd name="T16" fmla="+- 0 8916 8841"/>
                <a:gd name="T17" fmla="*/ T16 w 218"/>
                <a:gd name="T18" fmla="+- 0 11470 11367"/>
                <a:gd name="T19" fmla="*/ 11470 h 198"/>
                <a:gd name="T20" fmla="+- 0 8921 8841"/>
                <a:gd name="T21" fmla="*/ T20 w 218"/>
                <a:gd name="T22" fmla="+- 0 11472 11367"/>
                <a:gd name="T23" fmla="*/ 11472 h 198"/>
                <a:gd name="T24" fmla="+- 0 8925 8841"/>
                <a:gd name="T25" fmla="*/ T24 w 218"/>
                <a:gd name="T26" fmla="+- 0 11475 11367"/>
                <a:gd name="T27" fmla="*/ 11475 h 198"/>
                <a:gd name="T28" fmla="+- 0 8929 8841"/>
                <a:gd name="T29" fmla="*/ T28 w 218"/>
                <a:gd name="T30" fmla="+- 0 11431 11367"/>
                <a:gd name="T31" fmla="*/ 11431 h 198"/>
                <a:gd name="T32" fmla="+- 0 8924 8841"/>
                <a:gd name="T33" fmla="*/ T32 w 218"/>
                <a:gd name="T34" fmla="+- 0 11434 11367"/>
                <a:gd name="T35" fmla="*/ 11434 h 198"/>
                <a:gd name="T36" fmla="+- 0 8918 8841"/>
                <a:gd name="T37" fmla="*/ T36 w 218"/>
                <a:gd name="T38" fmla="+- 0 11436 11367"/>
                <a:gd name="T39" fmla="*/ 11436 h 198"/>
                <a:gd name="T40" fmla="+- 0 8914 8841"/>
                <a:gd name="T41" fmla="*/ T40 w 218"/>
                <a:gd name="T42" fmla="+- 0 11434 11367"/>
                <a:gd name="T43" fmla="*/ 11434 h 198"/>
                <a:gd name="T44" fmla="+- 0 8910 8841"/>
                <a:gd name="T45" fmla="*/ T44 w 218"/>
                <a:gd name="T46" fmla="+- 0 11430 11367"/>
                <a:gd name="T47" fmla="*/ 11430 h 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218" h="198">
                  <a:moveTo>
                    <a:pt x="69" y="63"/>
                  </a:moveTo>
                  <a:lnTo>
                    <a:pt x="66" y="59"/>
                  </a:lnTo>
                  <a:lnTo>
                    <a:pt x="64" y="105"/>
                  </a:lnTo>
                  <a:lnTo>
                    <a:pt x="71" y="101"/>
                  </a:lnTo>
                  <a:lnTo>
                    <a:pt x="75" y="103"/>
                  </a:lnTo>
                  <a:lnTo>
                    <a:pt x="80" y="105"/>
                  </a:lnTo>
                  <a:lnTo>
                    <a:pt x="84" y="108"/>
                  </a:lnTo>
                  <a:lnTo>
                    <a:pt x="88" y="64"/>
                  </a:lnTo>
                  <a:lnTo>
                    <a:pt x="83" y="67"/>
                  </a:lnTo>
                  <a:lnTo>
                    <a:pt x="77" y="69"/>
                  </a:lnTo>
                  <a:lnTo>
                    <a:pt x="73" y="67"/>
                  </a:lnTo>
                  <a:lnTo>
                    <a:pt x="69" y="63"/>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206"/>
            <p:cNvSpPr>
              <a:spLocks/>
            </p:cNvSpPr>
            <p:nvPr/>
          </p:nvSpPr>
          <p:spPr bwMode="auto">
            <a:xfrm>
              <a:off x="8841" y="11367"/>
              <a:ext cx="218" cy="198"/>
            </a:xfrm>
            <a:custGeom>
              <a:avLst/>
              <a:gdLst>
                <a:gd name="T0" fmla="+- 0 8864 8841"/>
                <a:gd name="T1" fmla="*/ T0 w 218"/>
                <a:gd name="T2" fmla="+- 0 11411 11367"/>
                <a:gd name="T3" fmla="*/ 11411 h 198"/>
                <a:gd name="T4" fmla="+- 0 8864 8841"/>
                <a:gd name="T5" fmla="*/ T4 w 218"/>
                <a:gd name="T6" fmla="+- 0 11415 11367"/>
                <a:gd name="T7" fmla="*/ 11415 h 198"/>
                <a:gd name="T8" fmla="+- 0 8865 8841"/>
                <a:gd name="T9" fmla="*/ T8 w 218"/>
                <a:gd name="T10" fmla="+- 0 11419 11367"/>
                <a:gd name="T11" fmla="*/ 11419 h 198"/>
                <a:gd name="T12" fmla="+- 0 8868 8841"/>
                <a:gd name="T13" fmla="*/ T12 w 218"/>
                <a:gd name="T14" fmla="+- 0 11427 11367"/>
                <a:gd name="T15" fmla="*/ 11427 h 198"/>
                <a:gd name="T16" fmla="+- 0 8872 8841"/>
                <a:gd name="T17" fmla="*/ T16 w 218"/>
                <a:gd name="T18" fmla="+- 0 11434 11367"/>
                <a:gd name="T19" fmla="*/ 11434 h 198"/>
                <a:gd name="T20" fmla="+- 0 8876 8841"/>
                <a:gd name="T21" fmla="*/ T20 w 218"/>
                <a:gd name="T22" fmla="+- 0 11441 11367"/>
                <a:gd name="T23" fmla="*/ 11441 h 198"/>
                <a:gd name="T24" fmla="+- 0 8882 8841"/>
                <a:gd name="T25" fmla="*/ T24 w 218"/>
                <a:gd name="T26" fmla="+- 0 11446 11367"/>
                <a:gd name="T27" fmla="*/ 11446 h 198"/>
                <a:gd name="T28" fmla="+- 0 8888 8841"/>
                <a:gd name="T29" fmla="*/ T28 w 218"/>
                <a:gd name="T30" fmla="+- 0 11451 11367"/>
                <a:gd name="T31" fmla="*/ 11451 h 198"/>
                <a:gd name="T32" fmla="+- 0 8882 8841"/>
                <a:gd name="T33" fmla="*/ T32 w 218"/>
                <a:gd name="T34" fmla="+- 0 11453 11367"/>
                <a:gd name="T35" fmla="*/ 11453 h 198"/>
                <a:gd name="T36" fmla="+- 0 8876 8841"/>
                <a:gd name="T37" fmla="*/ T36 w 218"/>
                <a:gd name="T38" fmla="+- 0 11456 11367"/>
                <a:gd name="T39" fmla="*/ 11456 h 198"/>
                <a:gd name="T40" fmla="+- 0 8871 8841"/>
                <a:gd name="T41" fmla="*/ T40 w 218"/>
                <a:gd name="T42" fmla="+- 0 11459 11367"/>
                <a:gd name="T43" fmla="*/ 11459 h 198"/>
                <a:gd name="T44" fmla="+- 0 8865 8841"/>
                <a:gd name="T45" fmla="*/ T44 w 218"/>
                <a:gd name="T46" fmla="+- 0 11462 11367"/>
                <a:gd name="T47" fmla="*/ 11462 h 198"/>
                <a:gd name="T48" fmla="+- 0 8860 8841"/>
                <a:gd name="T49" fmla="*/ T48 w 218"/>
                <a:gd name="T50" fmla="+- 0 11466 11367"/>
                <a:gd name="T51" fmla="*/ 11466 h 198"/>
                <a:gd name="T52" fmla="+- 0 8856 8841"/>
                <a:gd name="T53" fmla="*/ T52 w 218"/>
                <a:gd name="T54" fmla="+- 0 11470 11367"/>
                <a:gd name="T55" fmla="*/ 11470 h 198"/>
                <a:gd name="T56" fmla="+- 0 8851 8841"/>
                <a:gd name="T57" fmla="*/ T56 w 218"/>
                <a:gd name="T58" fmla="+- 0 11475 11367"/>
                <a:gd name="T59" fmla="*/ 11475 h 198"/>
                <a:gd name="T60" fmla="+- 0 8848 8841"/>
                <a:gd name="T61" fmla="*/ T60 w 218"/>
                <a:gd name="T62" fmla="+- 0 11480 11367"/>
                <a:gd name="T63" fmla="*/ 11480 h 198"/>
                <a:gd name="T64" fmla="+- 0 8845 8841"/>
                <a:gd name="T65" fmla="*/ T64 w 218"/>
                <a:gd name="T66" fmla="+- 0 11486 11367"/>
                <a:gd name="T67" fmla="*/ 11486 h 198"/>
                <a:gd name="T68" fmla="+- 0 8843 8841"/>
                <a:gd name="T69" fmla="*/ T68 w 218"/>
                <a:gd name="T70" fmla="+- 0 11492 11367"/>
                <a:gd name="T71" fmla="*/ 11492 h 198"/>
                <a:gd name="T72" fmla="+- 0 8841 8841"/>
                <a:gd name="T73" fmla="*/ T72 w 218"/>
                <a:gd name="T74" fmla="+- 0 11499 11367"/>
                <a:gd name="T75" fmla="*/ 11499 h 198"/>
                <a:gd name="T76" fmla="+- 0 8841 8841"/>
                <a:gd name="T77" fmla="*/ T76 w 218"/>
                <a:gd name="T78" fmla="+- 0 11516 11367"/>
                <a:gd name="T79" fmla="*/ 11516 h 198"/>
                <a:gd name="T80" fmla="+- 0 8843 8841"/>
                <a:gd name="T81" fmla="*/ T80 w 218"/>
                <a:gd name="T82" fmla="+- 0 11524 11367"/>
                <a:gd name="T83" fmla="*/ 11524 h 198"/>
                <a:gd name="T84" fmla="+- 0 8847 8841"/>
                <a:gd name="T85" fmla="*/ T84 w 218"/>
                <a:gd name="T86" fmla="+- 0 11532 11367"/>
                <a:gd name="T87" fmla="*/ 11532 h 198"/>
                <a:gd name="T88" fmla="+- 0 8850 8841"/>
                <a:gd name="T89" fmla="*/ T88 w 218"/>
                <a:gd name="T90" fmla="+- 0 11539 11367"/>
                <a:gd name="T91" fmla="*/ 11539 h 198"/>
                <a:gd name="T92" fmla="+- 0 8855 8841"/>
                <a:gd name="T93" fmla="*/ T92 w 218"/>
                <a:gd name="T94" fmla="+- 0 11545 11367"/>
                <a:gd name="T95" fmla="*/ 11545 h 198"/>
                <a:gd name="T96" fmla="+- 0 8862 8841"/>
                <a:gd name="T97" fmla="*/ T96 w 218"/>
                <a:gd name="T98" fmla="+- 0 11550 11367"/>
                <a:gd name="T99" fmla="*/ 11550 h 198"/>
                <a:gd name="T100" fmla="+- 0 8868 8841"/>
                <a:gd name="T101" fmla="*/ T100 w 218"/>
                <a:gd name="T102" fmla="+- 0 11555 11367"/>
                <a:gd name="T103" fmla="*/ 11555 h 198"/>
                <a:gd name="T104" fmla="+- 0 8876 8841"/>
                <a:gd name="T105" fmla="*/ T104 w 218"/>
                <a:gd name="T106" fmla="+- 0 11559 11367"/>
                <a:gd name="T107" fmla="*/ 11559 h 198"/>
                <a:gd name="T108" fmla="+- 0 8885 8841"/>
                <a:gd name="T109" fmla="*/ T108 w 218"/>
                <a:gd name="T110" fmla="+- 0 11561 11367"/>
                <a:gd name="T111" fmla="*/ 11561 h 198"/>
                <a:gd name="T112" fmla="+- 0 8893 8841"/>
                <a:gd name="T113" fmla="*/ T112 w 218"/>
                <a:gd name="T114" fmla="+- 0 11564 11367"/>
                <a:gd name="T115" fmla="*/ 11564 h 198"/>
                <a:gd name="T116" fmla="+- 0 8903 8841"/>
                <a:gd name="T117" fmla="*/ T116 w 218"/>
                <a:gd name="T118" fmla="+- 0 11565 11367"/>
                <a:gd name="T119" fmla="*/ 11565 h 198"/>
                <a:gd name="T120" fmla="+- 0 8913 8841"/>
                <a:gd name="T121" fmla="*/ T120 w 218"/>
                <a:gd name="T122" fmla="+- 0 11565 11367"/>
                <a:gd name="T123" fmla="*/ 11565 h 198"/>
                <a:gd name="T124" fmla="+- 0 8911 8841"/>
                <a:gd name="T125" fmla="*/ T124 w 218"/>
                <a:gd name="T126" fmla="+- 0 11533 11367"/>
                <a:gd name="T127" fmla="*/ 11533 h 198"/>
                <a:gd name="T128" fmla="+- 0 8907 8841"/>
                <a:gd name="T129" fmla="*/ T128 w 218"/>
                <a:gd name="T130" fmla="+- 0 11532 11367"/>
                <a:gd name="T131" fmla="*/ 11532 h 198"/>
                <a:gd name="T132" fmla="+- 0 8903 8841"/>
                <a:gd name="T133" fmla="*/ T132 w 218"/>
                <a:gd name="T134" fmla="+- 0 11531 11367"/>
                <a:gd name="T135" fmla="*/ 11531 h 198"/>
                <a:gd name="T136" fmla="+- 0 8895 8841"/>
                <a:gd name="T137" fmla="*/ T136 w 218"/>
                <a:gd name="T138" fmla="+- 0 11527 11367"/>
                <a:gd name="T139" fmla="*/ 11527 h 198"/>
                <a:gd name="T140" fmla="+- 0 8890 8841"/>
                <a:gd name="T141" fmla="*/ T140 w 218"/>
                <a:gd name="T142" fmla="+- 0 11522 11367"/>
                <a:gd name="T143" fmla="*/ 11522 h 198"/>
                <a:gd name="T144" fmla="+- 0 8886 8841"/>
                <a:gd name="T145" fmla="*/ T144 w 218"/>
                <a:gd name="T146" fmla="+- 0 11516 11367"/>
                <a:gd name="T147" fmla="*/ 11516 h 198"/>
                <a:gd name="T148" fmla="+- 0 8884 8841"/>
                <a:gd name="T149" fmla="*/ T148 w 218"/>
                <a:gd name="T150" fmla="+- 0 11509 11367"/>
                <a:gd name="T151" fmla="*/ 11509 h 198"/>
                <a:gd name="T152" fmla="+- 0 8884 8841"/>
                <a:gd name="T153" fmla="*/ T152 w 218"/>
                <a:gd name="T154" fmla="+- 0 11500 11367"/>
                <a:gd name="T155" fmla="*/ 11500 h 198"/>
                <a:gd name="T156" fmla="+- 0 8885 8841"/>
                <a:gd name="T157" fmla="*/ T156 w 218"/>
                <a:gd name="T158" fmla="+- 0 11495 11367"/>
                <a:gd name="T159" fmla="*/ 11495 h 198"/>
                <a:gd name="T160" fmla="+- 0 8888 8841"/>
                <a:gd name="T161" fmla="*/ T160 w 218"/>
                <a:gd name="T162" fmla="+- 0 11488 11367"/>
                <a:gd name="T163" fmla="*/ 11488 h 198"/>
                <a:gd name="T164" fmla="+- 0 8892 8841"/>
                <a:gd name="T165" fmla="*/ T164 w 218"/>
                <a:gd name="T166" fmla="+- 0 11482 11367"/>
                <a:gd name="T167" fmla="*/ 11482 h 198"/>
                <a:gd name="T168" fmla="+- 0 8898 8841"/>
                <a:gd name="T169" fmla="*/ T168 w 218"/>
                <a:gd name="T170" fmla="+- 0 11476 11367"/>
                <a:gd name="T171" fmla="*/ 11476 h 198"/>
                <a:gd name="T172" fmla="+- 0 8905 8841"/>
                <a:gd name="T173" fmla="*/ T172 w 218"/>
                <a:gd name="T174" fmla="+- 0 11472 11367"/>
                <a:gd name="T175" fmla="*/ 11472 h 198"/>
                <a:gd name="T176" fmla="+- 0 8899 8841"/>
                <a:gd name="T177" fmla="*/ T176 w 218"/>
                <a:gd name="T178" fmla="+- 0 11370 11367"/>
                <a:gd name="T179" fmla="*/ 11370 h 198"/>
                <a:gd name="T180" fmla="+- 0 8892 8841"/>
                <a:gd name="T181" fmla="*/ T180 w 218"/>
                <a:gd name="T182" fmla="+- 0 11372 11367"/>
                <a:gd name="T183" fmla="*/ 11372 h 198"/>
                <a:gd name="T184" fmla="+- 0 8885 8841"/>
                <a:gd name="T185" fmla="*/ T184 w 218"/>
                <a:gd name="T186" fmla="+- 0 11375 11367"/>
                <a:gd name="T187" fmla="*/ 11375 h 198"/>
                <a:gd name="T188" fmla="+- 0 8880 8841"/>
                <a:gd name="T189" fmla="*/ T188 w 218"/>
                <a:gd name="T190" fmla="+- 0 11378 11367"/>
                <a:gd name="T191" fmla="*/ 11378 h 198"/>
                <a:gd name="T192" fmla="+- 0 8875 8841"/>
                <a:gd name="T193" fmla="*/ T192 w 218"/>
                <a:gd name="T194" fmla="+- 0 11382 11367"/>
                <a:gd name="T195" fmla="*/ 11382 h 198"/>
                <a:gd name="T196" fmla="+- 0 8871 8841"/>
                <a:gd name="T197" fmla="*/ T196 w 218"/>
                <a:gd name="T198" fmla="+- 0 11387 11367"/>
                <a:gd name="T199" fmla="*/ 11387 h 198"/>
                <a:gd name="T200" fmla="+- 0 8868 8841"/>
                <a:gd name="T201" fmla="*/ T200 w 218"/>
                <a:gd name="T202" fmla="+- 0 11392 11367"/>
                <a:gd name="T203" fmla="*/ 11392 h 198"/>
                <a:gd name="T204" fmla="+- 0 8866 8841"/>
                <a:gd name="T205" fmla="*/ T204 w 218"/>
                <a:gd name="T206" fmla="+- 0 11398 11367"/>
                <a:gd name="T207" fmla="*/ 11398 h 198"/>
                <a:gd name="T208" fmla="+- 0 8864 8841"/>
                <a:gd name="T209" fmla="*/ T208 w 218"/>
                <a:gd name="T210" fmla="+- 0 11404 11367"/>
                <a:gd name="T211" fmla="*/ 11404 h 198"/>
                <a:gd name="T212" fmla="+- 0 8864 8841"/>
                <a:gd name="T213" fmla="*/ T212 w 218"/>
                <a:gd name="T214" fmla="+- 0 11411 11367"/>
                <a:gd name="T215" fmla="*/ 11411 h 19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218" h="198">
                  <a:moveTo>
                    <a:pt x="23" y="44"/>
                  </a:moveTo>
                  <a:lnTo>
                    <a:pt x="23" y="48"/>
                  </a:lnTo>
                  <a:lnTo>
                    <a:pt x="24" y="52"/>
                  </a:lnTo>
                  <a:lnTo>
                    <a:pt x="27" y="60"/>
                  </a:lnTo>
                  <a:lnTo>
                    <a:pt x="31" y="67"/>
                  </a:lnTo>
                  <a:lnTo>
                    <a:pt x="35" y="74"/>
                  </a:lnTo>
                  <a:lnTo>
                    <a:pt x="41" y="79"/>
                  </a:lnTo>
                  <a:lnTo>
                    <a:pt x="47" y="84"/>
                  </a:lnTo>
                  <a:lnTo>
                    <a:pt x="41" y="86"/>
                  </a:lnTo>
                  <a:lnTo>
                    <a:pt x="35" y="89"/>
                  </a:lnTo>
                  <a:lnTo>
                    <a:pt x="30" y="92"/>
                  </a:lnTo>
                  <a:lnTo>
                    <a:pt x="24" y="95"/>
                  </a:lnTo>
                  <a:lnTo>
                    <a:pt x="19" y="99"/>
                  </a:lnTo>
                  <a:lnTo>
                    <a:pt x="15" y="103"/>
                  </a:lnTo>
                  <a:lnTo>
                    <a:pt x="10" y="108"/>
                  </a:lnTo>
                  <a:lnTo>
                    <a:pt x="7" y="113"/>
                  </a:lnTo>
                  <a:lnTo>
                    <a:pt x="4" y="119"/>
                  </a:lnTo>
                  <a:lnTo>
                    <a:pt x="2" y="125"/>
                  </a:lnTo>
                  <a:lnTo>
                    <a:pt x="0" y="132"/>
                  </a:lnTo>
                  <a:lnTo>
                    <a:pt x="0" y="149"/>
                  </a:lnTo>
                  <a:lnTo>
                    <a:pt x="2" y="157"/>
                  </a:lnTo>
                  <a:lnTo>
                    <a:pt x="6" y="165"/>
                  </a:lnTo>
                  <a:lnTo>
                    <a:pt x="9" y="172"/>
                  </a:lnTo>
                  <a:lnTo>
                    <a:pt x="14" y="178"/>
                  </a:lnTo>
                  <a:lnTo>
                    <a:pt x="21" y="183"/>
                  </a:lnTo>
                  <a:lnTo>
                    <a:pt x="27" y="188"/>
                  </a:lnTo>
                  <a:lnTo>
                    <a:pt x="35" y="192"/>
                  </a:lnTo>
                  <a:lnTo>
                    <a:pt x="44" y="194"/>
                  </a:lnTo>
                  <a:lnTo>
                    <a:pt x="52" y="197"/>
                  </a:lnTo>
                  <a:lnTo>
                    <a:pt x="62" y="198"/>
                  </a:lnTo>
                  <a:lnTo>
                    <a:pt x="72" y="198"/>
                  </a:lnTo>
                  <a:lnTo>
                    <a:pt x="70" y="166"/>
                  </a:lnTo>
                  <a:lnTo>
                    <a:pt x="66" y="165"/>
                  </a:lnTo>
                  <a:lnTo>
                    <a:pt x="62" y="164"/>
                  </a:lnTo>
                  <a:lnTo>
                    <a:pt x="54" y="160"/>
                  </a:lnTo>
                  <a:lnTo>
                    <a:pt x="49" y="155"/>
                  </a:lnTo>
                  <a:lnTo>
                    <a:pt x="45" y="149"/>
                  </a:lnTo>
                  <a:lnTo>
                    <a:pt x="43" y="142"/>
                  </a:lnTo>
                  <a:lnTo>
                    <a:pt x="43" y="133"/>
                  </a:lnTo>
                  <a:lnTo>
                    <a:pt x="44" y="128"/>
                  </a:lnTo>
                  <a:lnTo>
                    <a:pt x="47" y="121"/>
                  </a:lnTo>
                  <a:lnTo>
                    <a:pt x="51" y="115"/>
                  </a:lnTo>
                  <a:lnTo>
                    <a:pt x="57" y="109"/>
                  </a:lnTo>
                  <a:lnTo>
                    <a:pt x="64" y="105"/>
                  </a:lnTo>
                  <a:lnTo>
                    <a:pt x="58" y="3"/>
                  </a:lnTo>
                  <a:lnTo>
                    <a:pt x="51" y="5"/>
                  </a:lnTo>
                  <a:lnTo>
                    <a:pt x="44" y="8"/>
                  </a:lnTo>
                  <a:lnTo>
                    <a:pt x="39" y="11"/>
                  </a:lnTo>
                  <a:lnTo>
                    <a:pt x="34" y="15"/>
                  </a:lnTo>
                  <a:lnTo>
                    <a:pt x="30" y="20"/>
                  </a:lnTo>
                  <a:lnTo>
                    <a:pt x="27" y="25"/>
                  </a:lnTo>
                  <a:lnTo>
                    <a:pt x="25" y="31"/>
                  </a:lnTo>
                  <a:lnTo>
                    <a:pt x="23" y="37"/>
                  </a:lnTo>
                  <a:lnTo>
                    <a:pt x="23" y="4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Freeform 207"/>
            <p:cNvSpPr>
              <a:spLocks/>
            </p:cNvSpPr>
            <p:nvPr/>
          </p:nvSpPr>
          <p:spPr bwMode="auto">
            <a:xfrm>
              <a:off x="7820" y="11698"/>
              <a:ext cx="172" cy="192"/>
            </a:xfrm>
            <a:custGeom>
              <a:avLst/>
              <a:gdLst>
                <a:gd name="T0" fmla="+- 0 7861 7820"/>
                <a:gd name="T1" fmla="*/ T0 w 172"/>
                <a:gd name="T2" fmla="+- 0 11890 11698"/>
                <a:gd name="T3" fmla="*/ 11890 h 192"/>
                <a:gd name="T4" fmla="+- 0 7861 7820"/>
                <a:gd name="T5" fmla="*/ T4 w 172"/>
                <a:gd name="T6" fmla="+- 0 11771 11698"/>
                <a:gd name="T7" fmla="*/ 11771 h 192"/>
                <a:gd name="T8" fmla="+- 0 7861 7820"/>
                <a:gd name="T9" fmla="*/ T8 w 172"/>
                <a:gd name="T10" fmla="+- 0 11761 11698"/>
                <a:gd name="T11" fmla="*/ 11761 h 192"/>
                <a:gd name="T12" fmla="+- 0 7860 7820"/>
                <a:gd name="T13" fmla="*/ T12 w 172"/>
                <a:gd name="T14" fmla="+- 0 11754 11698"/>
                <a:gd name="T15" fmla="*/ 11754 h 192"/>
                <a:gd name="T16" fmla="+- 0 7862 7820"/>
                <a:gd name="T17" fmla="*/ T16 w 172"/>
                <a:gd name="T18" fmla="+- 0 11757 11698"/>
                <a:gd name="T19" fmla="*/ 11757 h 192"/>
                <a:gd name="T20" fmla="+- 0 7866 7820"/>
                <a:gd name="T21" fmla="*/ T20 w 172"/>
                <a:gd name="T22" fmla="+- 0 11763 11698"/>
                <a:gd name="T23" fmla="*/ 11763 h 192"/>
                <a:gd name="T24" fmla="+- 0 7870 7820"/>
                <a:gd name="T25" fmla="*/ T24 w 172"/>
                <a:gd name="T26" fmla="+- 0 11770 11698"/>
                <a:gd name="T27" fmla="*/ 11770 h 192"/>
                <a:gd name="T28" fmla="+- 0 7949 7820"/>
                <a:gd name="T29" fmla="*/ T28 w 172"/>
                <a:gd name="T30" fmla="+- 0 11890 11698"/>
                <a:gd name="T31" fmla="*/ 11890 h 192"/>
                <a:gd name="T32" fmla="+- 0 7993 7820"/>
                <a:gd name="T33" fmla="*/ T32 w 172"/>
                <a:gd name="T34" fmla="+- 0 11890 11698"/>
                <a:gd name="T35" fmla="*/ 11890 h 192"/>
                <a:gd name="T36" fmla="+- 0 7993 7820"/>
                <a:gd name="T37" fmla="*/ T36 w 172"/>
                <a:gd name="T38" fmla="+- 0 11698 11698"/>
                <a:gd name="T39" fmla="*/ 11698 h 192"/>
                <a:gd name="T40" fmla="+- 0 7952 7820"/>
                <a:gd name="T41" fmla="*/ T40 w 172"/>
                <a:gd name="T42" fmla="+- 0 11698 11698"/>
                <a:gd name="T43" fmla="*/ 11698 h 192"/>
                <a:gd name="T44" fmla="+- 0 7952 7820"/>
                <a:gd name="T45" fmla="*/ T44 w 172"/>
                <a:gd name="T46" fmla="+- 0 11817 11698"/>
                <a:gd name="T47" fmla="*/ 11817 h 192"/>
                <a:gd name="T48" fmla="+- 0 7952 7820"/>
                <a:gd name="T49" fmla="*/ T48 w 172"/>
                <a:gd name="T50" fmla="+- 0 11826 11698"/>
                <a:gd name="T51" fmla="*/ 11826 h 192"/>
                <a:gd name="T52" fmla="+- 0 7953 7820"/>
                <a:gd name="T53" fmla="*/ T52 w 172"/>
                <a:gd name="T54" fmla="+- 0 11831 11698"/>
                <a:gd name="T55" fmla="*/ 11831 h 192"/>
                <a:gd name="T56" fmla="+- 0 7952 7820"/>
                <a:gd name="T57" fmla="*/ T56 w 172"/>
                <a:gd name="T58" fmla="+- 0 11831 11698"/>
                <a:gd name="T59" fmla="*/ 11831 h 192"/>
                <a:gd name="T60" fmla="+- 0 7950 7820"/>
                <a:gd name="T61" fmla="*/ T60 w 172"/>
                <a:gd name="T62" fmla="+- 0 11826 11698"/>
                <a:gd name="T63" fmla="*/ 11826 h 192"/>
                <a:gd name="T64" fmla="+- 0 7946 7820"/>
                <a:gd name="T65" fmla="*/ T64 w 172"/>
                <a:gd name="T66" fmla="+- 0 11820 11698"/>
                <a:gd name="T67" fmla="*/ 11820 h 192"/>
                <a:gd name="T68" fmla="+- 0 7943 7820"/>
                <a:gd name="T69" fmla="*/ T68 w 172"/>
                <a:gd name="T70" fmla="+- 0 11815 11698"/>
                <a:gd name="T71" fmla="*/ 11815 h 192"/>
                <a:gd name="T72" fmla="+- 0 7867 7820"/>
                <a:gd name="T73" fmla="*/ T72 w 172"/>
                <a:gd name="T74" fmla="+- 0 11698 11698"/>
                <a:gd name="T75" fmla="*/ 11698 h 192"/>
                <a:gd name="T76" fmla="+- 0 7820 7820"/>
                <a:gd name="T77" fmla="*/ T76 w 172"/>
                <a:gd name="T78" fmla="+- 0 11698 11698"/>
                <a:gd name="T79" fmla="*/ 11698 h 192"/>
                <a:gd name="T80" fmla="+- 0 7820 7820"/>
                <a:gd name="T81" fmla="*/ T80 w 172"/>
                <a:gd name="T82" fmla="+- 0 11890 11698"/>
                <a:gd name="T83" fmla="*/ 11890 h 192"/>
                <a:gd name="T84" fmla="+- 0 7861 7820"/>
                <a:gd name="T85" fmla="*/ T84 w 172"/>
                <a:gd name="T86" fmla="+- 0 11890 11698"/>
                <a:gd name="T87" fmla="*/ 11890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172" h="192">
                  <a:moveTo>
                    <a:pt x="41" y="192"/>
                  </a:moveTo>
                  <a:lnTo>
                    <a:pt x="41" y="73"/>
                  </a:lnTo>
                  <a:lnTo>
                    <a:pt x="41" y="63"/>
                  </a:lnTo>
                  <a:lnTo>
                    <a:pt x="40" y="56"/>
                  </a:lnTo>
                  <a:lnTo>
                    <a:pt x="42" y="59"/>
                  </a:lnTo>
                  <a:lnTo>
                    <a:pt x="46" y="65"/>
                  </a:lnTo>
                  <a:lnTo>
                    <a:pt x="50" y="72"/>
                  </a:lnTo>
                  <a:lnTo>
                    <a:pt x="129" y="192"/>
                  </a:lnTo>
                  <a:lnTo>
                    <a:pt x="173" y="192"/>
                  </a:lnTo>
                  <a:lnTo>
                    <a:pt x="173" y="0"/>
                  </a:lnTo>
                  <a:lnTo>
                    <a:pt x="132" y="0"/>
                  </a:lnTo>
                  <a:lnTo>
                    <a:pt x="132" y="119"/>
                  </a:lnTo>
                  <a:lnTo>
                    <a:pt x="132" y="128"/>
                  </a:lnTo>
                  <a:lnTo>
                    <a:pt x="133" y="133"/>
                  </a:lnTo>
                  <a:lnTo>
                    <a:pt x="132" y="133"/>
                  </a:lnTo>
                  <a:lnTo>
                    <a:pt x="130" y="128"/>
                  </a:lnTo>
                  <a:lnTo>
                    <a:pt x="126" y="122"/>
                  </a:lnTo>
                  <a:lnTo>
                    <a:pt x="123" y="117"/>
                  </a:lnTo>
                  <a:lnTo>
                    <a:pt x="47" y="0"/>
                  </a:lnTo>
                  <a:lnTo>
                    <a:pt x="0" y="0"/>
                  </a:lnTo>
                  <a:lnTo>
                    <a:pt x="0" y="192"/>
                  </a:lnTo>
                  <a:lnTo>
                    <a:pt x="41" y="192"/>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208"/>
            <p:cNvSpPr>
              <a:spLocks/>
            </p:cNvSpPr>
            <p:nvPr/>
          </p:nvSpPr>
          <p:spPr bwMode="auto">
            <a:xfrm>
              <a:off x="8024" y="11750"/>
              <a:ext cx="68" cy="143"/>
            </a:xfrm>
            <a:custGeom>
              <a:avLst/>
              <a:gdLst>
                <a:gd name="T0" fmla="+- 0 8080 8024"/>
                <a:gd name="T1" fmla="*/ T0 w 68"/>
                <a:gd name="T2" fmla="+- 0 11781 11750"/>
                <a:gd name="T3" fmla="*/ 11781 h 143"/>
                <a:gd name="T4" fmla="+- 0 8086 8024"/>
                <a:gd name="T5" fmla="*/ T4 w 68"/>
                <a:gd name="T6" fmla="+- 0 11778 11750"/>
                <a:gd name="T7" fmla="*/ 11778 h 143"/>
                <a:gd name="T8" fmla="+- 0 8093 8024"/>
                <a:gd name="T9" fmla="*/ T8 w 68"/>
                <a:gd name="T10" fmla="+- 0 11750 11750"/>
                <a:gd name="T11" fmla="*/ 11750 h 143"/>
                <a:gd name="T12" fmla="+- 0 8079 8024"/>
                <a:gd name="T13" fmla="*/ T12 w 68"/>
                <a:gd name="T14" fmla="+- 0 11751 11750"/>
                <a:gd name="T15" fmla="*/ 11751 h 143"/>
                <a:gd name="T16" fmla="+- 0 8075 8024"/>
                <a:gd name="T17" fmla="*/ T16 w 68"/>
                <a:gd name="T18" fmla="+- 0 11787 11750"/>
                <a:gd name="T19" fmla="*/ 11787 h 143"/>
                <a:gd name="T20" fmla="+- 0 8080 8024"/>
                <a:gd name="T21" fmla="*/ T20 w 68"/>
                <a:gd name="T22" fmla="+- 0 11781 11750"/>
                <a:gd name="T23" fmla="*/ 11781 h 143"/>
              </a:gdLst>
              <a:ahLst/>
              <a:cxnLst>
                <a:cxn ang="0">
                  <a:pos x="T1" y="T3"/>
                </a:cxn>
                <a:cxn ang="0">
                  <a:pos x="T5" y="T7"/>
                </a:cxn>
                <a:cxn ang="0">
                  <a:pos x="T9" y="T11"/>
                </a:cxn>
                <a:cxn ang="0">
                  <a:pos x="T13" y="T15"/>
                </a:cxn>
                <a:cxn ang="0">
                  <a:pos x="T17" y="T19"/>
                </a:cxn>
                <a:cxn ang="0">
                  <a:pos x="T21" y="T23"/>
                </a:cxn>
              </a:cxnLst>
              <a:rect l="0" t="0" r="r" b="b"/>
              <a:pathLst>
                <a:path w="68" h="143">
                  <a:moveTo>
                    <a:pt x="56" y="31"/>
                  </a:moveTo>
                  <a:lnTo>
                    <a:pt x="62" y="28"/>
                  </a:lnTo>
                  <a:lnTo>
                    <a:pt x="69" y="0"/>
                  </a:lnTo>
                  <a:lnTo>
                    <a:pt x="55" y="1"/>
                  </a:lnTo>
                  <a:lnTo>
                    <a:pt x="51" y="37"/>
                  </a:lnTo>
                  <a:lnTo>
                    <a:pt x="56" y="31"/>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209"/>
            <p:cNvSpPr>
              <a:spLocks/>
            </p:cNvSpPr>
            <p:nvPr/>
          </p:nvSpPr>
          <p:spPr bwMode="auto">
            <a:xfrm>
              <a:off x="8024" y="11750"/>
              <a:ext cx="68" cy="143"/>
            </a:xfrm>
            <a:custGeom>
              <a:avLst/>
              <a:gdLst>
                <a:gd name="T0" fmla="+- 0 8024 8024"/>
                <a:gd name="T1" fmla="*/ T0 w 68"/>
                <a:gd name="T2" fmla="+- 0 11824 11750"/>
                <a:gd name="T3" fmla="*/ 11824 h 143"/>
                <a:gd name="T4" fmla="+- 0 8025 8024"/>
                <a:gd name="T5" fmla="*/ T4 w 68"/>
                <a:gd name="T6" fmla="+- 0 11840 11750"/>
                <a:gd name="T7" fmla="*/ 11840 h 143"/>
                <a:gd name="T8" fmla="+- 0 8032 8024"/>
                <a:gd name="T9" fmla="*/ T8 w 68"/>
                <a:gd name="T10" fmla="+- 0 11860 11750"/>
                <a:gd name="T11" fmla="*/ 11860 h 143"/>
                <a:gd name="T12" fmla="+- 0 8043 8024"/>
                <a:gd name="T13" fmla="*/ T12 w 68"/>
                <a:gd name="T14" fmla="+- 0 11875 11750"/>
                <a:gd name="T15" fmla="*/ 11875 h 143"/>
                <a:gd name="T16" fmla="+- 0 8053 8024"/>
                <a:gd name="T17" fmla="*/ T16 w 68"/>
                <a:gd name="T18" fmla="+- 0 11884 11750"/>
                <a:gd name="T19" fmla="*/ 11884 h 143"/>
                <a:gd name="T20" fmla="+- 0 8072 8024"/>
                <a:gd name="T21" fmla="*/ T20 w 68"/>
                <a:gd name="T22" fmla="+- 0 11891 11750"/>
                <a:gd name="T23" fmla="*/ 11891 h 143"/>
                <a:gd name="T24" fmla="+- 0 8094 8024"/>
                <a:gd name="T25" fmla="*/ T24 w 68"/>
                <a:gd name="T26" fmla="+- 0 11893 11750"/>
                <a:gd name="T27" fmla="*/ 11893 h 143"/>
                <a:gd name="T28" fmla="+- 0 8106 8024"/>
                <a:gd name="T29" fmla="*/ T28 w 68"/>
                <a:gd name="T30" fmla="+- 0 11893 11750"/>
                <a:gd name="T31" fmla="*/ 11893 h 143"/>
                <a:gd name="T32" fmla="+- 0 8126 8024"/>
                <a:gd name="T33" fmla="*/ T32 w 68"/>
                <a:gd name="T34" fmla="+- 0 11890 11750"/>
                <a:gd name="T35" fmla="*/ 11890 h 143"/>
                <a:gd name="T36" fmla="+- 0 8143 8024"/>
                <a:gd name="T37" fmla="*/ T36 w 68"/>
                <a:gd name="T38" fmla="+- 0 11883 11750"/>
                <a:gd name="T39" fmla="*/ 11883 h 143"/>
                <a:gd name="T40" fmla="+- 0 8143 8024"/>
                <a:gd name="T41" fmla="*/ T40 w 68"/>
                <a:gd name="T42" fmla="+- 0 11853 11750"/>
                <a:gd name="T43" fmla="*/ 11853 h 143"/>
                <a:gd name="T44" fmla="+- 0 8142 8024"/>
                <a:gd name="T45" fmla="*/ T44 w 68"/>
                <a:gd name="T46" fmla="+- 0 11853 11750"/>
                <a:gd name="T47" fmla="*/ 11853 h 143"/>
                <a:gd name="T48" fmla="+- 0 8124 8024"/>
                <a:gd name="T49" fmla="*/ T48 w 68"/>
                <a:gd name="T50" fmla="+- 0 11861 11750"/>
                <a:gd name="T51" fmla="*/ 11861 h 143"/>
                <a:gd name="T52" fmla="+- 0 8104 8024"/>
                <a:gd name="T53" fmla="*/ T52 w 68"/>
                <a:gd name="T54" fmla="+- 0 11863 11750"/>
                <a:gd name="T55" fmla="*/ 11863 h 143"/>
                <a:gd name="T56" fmla="+- 0 8093 8024"/>
                <a:gd name="T57" fmla="*/ T56 w 68"/>
                <a:gd name="T58" fmla="+- 0 11863 11750"/>
                <a:gd name="T59" fmla="*/ 11863 h 143"/>
                <a:gd name="T60" fmla="+- 0 8074 8024"/>
                <a:gd name="T61" fmla="*/ T60 w 68"/>
                <a:gd name="T62" fmla="+- 0 11853 11750"/>
                <a:gd name="T63" fmla="*/ 11853 h 143"/>
                <a:gd name="T64" fmla="+- 0 8066 8024"/>
                <a:gd name="T65" fmla="*/ T64 w 68"/>
                <a:gd name="T66" fmla="+- 0 11834 11750"/>
                <a:gd name="T67" fmla="*/ 11834 h 143"/>
                <a:gd name="T68" fmla="+- 0 8155 8024"/>
                <a:gd name="T69" fmla="*/ T68 w 68"/>
                <a:gd name="T70" fmla="+- 0 11834 11750"/>
                <a:gd name="T71" fmla="*/ 11834 h 143"/>
                <a:gd name="T72" fmla="+- 0 8155 8024"/>
                <a:gd name="T73" fmla="*/ T72 w 68"/>
                <a:gd name="T74" fmla="+- 0 11816 11750"/>
                <a:gd name="T75" fmla="*/ 11816 h 143"/>
                <a:gd name="T76" fmla="+- 0 8155 8024"/>
                <a:gd name="T77" fmla="*/ T76 w 68"/>
                <a:gd name="T78" fmla="+- 0 11803 11750"/>
                <a:gd name="T79" fmla="*/ 11803 h 143"/>
                <a:gd name="T80" fmla="+- 0 8149 8024"/>
                <a:gd name="T81" fmla="*/ T80 w 68"/>
                <a:gd name="T82" fmla="+- 0 11784 11750"/>
                <a:gd name="T83" fmla="*/ 11784 h 143"/>
                <a:gd name="T84" fmla="+- 0 8139 8024"/>
                <a:gd name="T85" fmla="*/ T84 w 68"/>
                <a:gd name="T86" fmla="+- 0 11768 11750"/>
                <a:gd name="T87" fmla="*/ 11768 h 143"/>
                <a:gd name="T88" fmla="+- 0 8132 8024"/>
                <a:gd name="T89" fmla="*/ T88 w 68"/>
                <a:gd name="T90" fmla="+- 0 11761 11750"/>
                <a:gd name="T91" fmla="*/ 11761 h 143"/>
                <a:gd name="T92" fmla="+- 0 8115 8024"/>
                <a:gd name="T93" fmla="*/ T92 w 68"/>
                <a:gd name="T94" fmla="+- 0 11753 11750"/>
                <a:gd name="T95" fmla="*/ 11753 h 143"/>
                <a:gd name="T96" fmla="+- 0 8093 8024"/>
                <a:gd name="T97" fmla="*/ T96 w 68"/>
                <a:gd name="T98" fmla="+- 0 11750 11750"/>
                <a:gd name="T99" fmla="*/ 11750 h 143"/>
                <a:gd name="T100" fmla="+- 0 8086 8024"/>
                <a:gd name="T101" fmla="*/ T100 w 68"/>
                <a:gd name="T102" fmla="+- 0 11778 11750"/>
                <a:gd name="T103" fmla="*/ 11778 h 143"/>
                <a:gd name="T104" fmla="+- 0 8108 8024"/>
                <a:gd name="T105" fmla="*/ T104 w 68"/>
                <a:gd name="T106" fmla="+- 0 11778 11750"/>
                <a:gd name="T107" fmla="*/ 11778 h 143"/>
                <a:gd name="T108" fmla="+- 0 8116 8024"/>
                <a:gd name="T109" fmla="*/ T108 w 68"/>
                <a:gd name="T110" fmla="+- 0 11788 11750"/>
                <a:gd name="T111" fmla="*/ 11788 h 143"/>
                <a:gd name="T112" fmla="+- 0 8116 8024"/>
                <a:gd name="T113" fmla="*/ T112 w 68"/>
                <a:gd name="T114" fmla="+- 0 11808 11750"/>
                <a:gd name="T115" fmla="*/ 11808 h 143"/>
                <a:gd name="T116" fmla="+- 0 8066 8024"/>
                <a:gd name="T117" fmla="*/ T116 w 68"/>
                <a:gd name="T118" fmla="+- 0 11808 11750"/>
                <a:gd name="T119" fmla="*/ 11808 h 143"/>
                <a:gd name="T120" fmla="+- 0 8067 8024"/>
                <a:gd name="T121" fmla="*/ T120 w 68"/>
                <a:gd name="T122" fmla="+- 0 11799 11750"/>
                <a:gd name="T123" fmla="*/ 11799 h 143"/>
                <a:gd name="T124" fmla="+- 0 8070 8024"/>
                <a:gd name="T125" fmla="*/ T124 w 68"/>
                <a:gd name="T126" fmla="+- 0 11792 11750"/>
                <a:gd name="T127" fmla="*/ 11792 h 143"/>
                <a:gd name="T128" fmla="+- 0 8075 8024"/>
                <a:gd name="T129" fmla="*/ T128 w 68"/>
                <a:gd name="T130" fmla="+- 0 11787 11750"/>
                <a:gd name="T131" fmla="*/ 11787 h 143"/>
                <a:gd name="T132" fmla="+- 0 8079 8024"/>
                <a:gd name="T133" fmla="*/ T132 w 68"/>
                <a:gd name="T134" fmla="+- 0 11751 11750"/>
                <a:gd name="T135" fmla="*/ 11751 h 143"/>
                <a:gd name="T136" fmla="+- 0 8060 8024"/>
                <a:gd name="T137" fmla="*/ T136 w 68"/>
                <a:gd name="T138" fmla="+- 0 11758 11750"/>
                <a:gd name="T139" fmla="*/ 11758 h 143"/>
                <a:gd name="T140" fmla="+- 0 8044 8024"/>
                <a:gd name="T141" fmla="*/ T140 w 68"/>
                <a:gd name="T142" fmla="+- 0 11770 11750"/>
                <a:gd name="T143" fmla="*/ 11770 h 143"/>
                <a:gd name="T144" fmla="+- 0 8034 8024"/>
                <a:gd name="T145" fmla="*/ T144 w 68"/>
                <a:gd name="T146" fmla="+- 0 11783 11750"/>
                <a:gd name="T147" fmla="*/ 11783 h 143"/>
                <a:gd name="T148" fmla="+- 0 8027 8024"/>
                <a:gd name="T149" fmla="*/ T148 w 68"/>
                <a:gd name="T150" fmla="+- 0 11802 11750"/>
                <a:gd name="T151" fmla="*/ 11802 h 143"/>
                <a:gd name="T152" fmla="+- 0 8024 8024"/>
                <a:gd name="T153" fmla="*/ T152 w 68"/>
                <a:gd name="T154" fmla="+- 0 11824 11750"/>
                <a:gd name="T155" fmla="*/ 11824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Lst>
              <a:rect l="0" t="0" r="r" b="b"/>
              <a:pathLst>
                <a:path w="68" h="143">
                  <a:moveTo>
                    <a:pt x="0" y="74"/>
                  </a:moveTo>
                  <a:lnTo>
                    <a:pt x="1" y="90"/>
                  </a:lnTo>
                  <a:lnTo>
                    <a:pt x="8" y="110"/>
                  </a:lnTo>
                  <a:lnTo>
                    <a:pt x="19" y="125"/>
                  </a:lnTo>
                  <a:lnTo>
                    <a:pt x="29" y="134"/>
                  </a:lnTo>
                  <a:lnTo>
                    <a:pt x="48" y="141"/>
                  </a:lnTo>
                  <a:lnTo>
                    <a:pt x="70" y="143"/>
                  </a:lnTo>
                  <a:lnTo>
                    <a:pt x="82" y="143"/>
                  </a:lnTo>
                  <a:lnTo>
                    <a:pt x="102" y="140"/>
                  </a:lnTo>
                  <a:lnTo>
                    <a:pt x="119" y="133"/>
                  </a:lnTo>
                  <a:lnTo>
                    <a:pt x="119" y="103"/>
                  </a:lnTo>
                  <a:lnTo>
                    <a:pt x="118" y="103"/>
                  </a:lnTo>
                  <a:lnTo>
                    <a:pt x="100" y="111"/>
                  </a:lnTo>
                  <a:lnTo>
                    <a:pt x="80" y="113"/>
                  </a:lnTo>
                  <a:lnTo>
                    <a:pt x="69" y="113"/>
                  </a:lnTo>
                  <a:lnTo>
                    <a:pt x="50" y="103"/>
                  </a:lnTo>
                  <a:lnTo>
                    <a:pt x="42" y="84"/>
                  </a:lnTo>
                  <a:lnTo>
                    <a:pt x="131" y="84"/>
                  </a:lnTo>
                  <a:lnTo>
                    <a:pt x="131" y="66"/>
                  </a:lnTo>
                  <a:lnTo>
                    <a:pt x="131" y="53"/>
                  </a:lnTo>
                  <a:lnTo>
                    <a:pt x="125" y="34"/>
                  </a:lnTo>
                  <a:lnTo>
                    <a:pt x="115" y="18"/>
                  </a:lnTo>
                  <a:lnTo>
                    <a:pt x="108" y="11"/>
                  </a:lnTo>
                  <a:lnTo>
                    <a:pt x="91" y="3"/>
                  </a:lnTo>
                  <a:lnTo>
                    <a:pt x="69" y="0"/>
                  </a:lnTo>
                  <a:lnTo>
                    <a:pt x="62" y="28"/>
                  </a:lnTo>
                  <a:lnTo>
                    <a:pt x="84" y="28"/>
                  </a:lnTo>
                  <a:lnTo>
                    <a:pt x="92" y="38"/>
                  </a:lnTo>
                  <a:lnTo>
                    <a:pt x="92" y="58"/>
                  </a:lnTo>
                  <a:lnTo>
                    <a:pt x="42" y="58"/>
                  </a:lnTo>
                  <a:lnTo>
                    <a:pt x="43" y="49"/>
                  </a:lnTo>
                  <a:lnTo>
                    <a:pt x="46" y="42"/>
                  </a:lnTo>
                  <a:lnTo>
                    <a:pt x="51" y="37"/>
                  </a:lnTo>
                  <a:lnTo>
                    <a:pt x="55" y="1"/>
                  </a:lnTo>
                  <a:lnTo>
                    <a:pt x="36" y="8"/>
                  </a:lnTo>
                  <a:lnTo>
                    <a:pt x="20" y="20"/>
                  </a:lnTo>
                  <a:lnTo>
                    <a:pt x="10" y="33"/>
                  </a:lnTo>
                  <a:lnTo>
                    <a:pt x="3" y="52"/>
                  </a:lnTo>
                  <a:lnTo>
                    <a:pt x="0" y="7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Freeform 210"/>
            <p:cNvSpPr>
              <a:spLocks/>
            </p:cNvSpPr>
            <p:nvPr/>
          </p:nvSpPr>
          <p:spPr bwMode="auto">
            <a:xfrm>
              <a:off x="8165" y="11753"/>
              <a:ext cx="214" cy="137"/>
            </a:xfrm>
            <a:custGeom>
              <a:avLst/>
              <a:gdLst>
                <a:gd name="T0" fmla="+- 0 8203 8165"/>
                <a:gd name="T1" fmla="*/ T0 w 214"/>
                <a:gd name="T2" fmla="+- 0 11890 11753"/>
                <a:gd name="T3" fmla="*/ 11890 h 137"/>
                <a:gd name="T4" fmla="+- 0 8247 8165"/>
                <a:gd name="T5" fmla="*/ T4 w 214"/>
                <a:gd name="T6" fmla="+- 0 11890 11753"/>
                <a:gd name="T7" fmla="*/ 11890 h 137"/>
                <a:gd name="T8" fmla="+- 0 8269 8165"/>
                <a:gd name="T9" fmla="*/ T8 w 214"/>
                <a:gd name="T10" fmla="+- 0 11809 11753"/>
                <a:gd name="T11" fmla="*/ 11809 h 137"/>
                <a:gd name="T12" fmla="+- 0 8270 8165"/>
                <a:gd name="T13" fmla="*/ T12 w 214"/>
                <a:gd name="T14" fmla="+- 0 11805 11753"/>
                <a:gd name="T15" fmla="*/ 11805 h 137"/>
                <a:gd name="T16" fmla="+- 0 8271 8165"/>
                <a:gd name="T17" fmla="*/ T16 w 214"/>
                <a:gd name="T18" fmla="+- 0 11799 11753"/>
                <a:gd name="T19" fmla="*/ 11799 h 137"/>
                <a:gd name="T20" fmla="+- 0 8272 8165"/>
                <a:gd name="T21" fmla="*/ T20 w 214"/>
                <a:gd name="T22" fmla="+- 0 11792 11753"/>
                <a:gd name="T23" fmla="*/ 11792 h 137"/>
                <a:gd name="T24" fmla="+- 0 8272 8165"/>
                <a:gd name="T25" fmla="*/ T24 w 214"/>
                <a:gd name="T26" fmla="+- 0 11792 11753"/>
                <a:gd name="T27" fmla="*/ 11792 h 137"/>
                <a:gd name="T28" fmla="+- 0 8272 8165"/>
                <a:gd name="T29" fmla="*/ T28 w 214"/>
                <a:gd name="T30" fmla="+- 0 11799 11753"/>
                <a:gd name="T31" fmla="*/ 11799 h 137"/>
                <a:gd name="T32" fmla="+- 0 8273 8165"/>
                <a:gd name="T33" fmla="*/ T32 w 214"/>
                <a:gd name="T34" fmla="+- 0 11805 11753"/>
                <a:gd name="T35" fmla="*/ 11805 h 137"/>
                <a:gd name="T36" fmla="+- 0 8275 8165"/>
                <a:gd name="T37" fmla="*/ T36 w 214"/>
                <a:gd name="T38" fmla="+- 0 11810 11753"/>
                <a:gd name="T39" fmla="*/ 11810 h 137"/>
                <a:gd name="T40" fmla="+- 0 8295 8165"/>
                <a:gd name="T41" fmla="*/ T40 w 214"/>
                <a:gd name="T42" fmla="+- 0 11890 11753"/>
                <a:gd name="T43" fmla="*/ 11890 h 137"/>
                <a:gd name="T44" fmla="+- 0 8339 8165"/>
                <a:gd name="T45" fmla="*/ T44 w 214"/>
                <a:gd name="T46" fmla="+- 0 11890 11753"/>
                <a:gd name="T47" fmla="*/ 11890 h 137"/>
                <a:gd name="T48" fmla="+- 0 8379 8165"/>
                <a:gd name="T49" fmla="*/ T48 w 214"/>
                <a:gd name="T50" fmla="+- 0 11753 11753"/>
                <a:gd name="T51" fmla="*/ 11753 h 137"/>
                <a:gd name="T52" fmla="+- 0 8339 8165"/>
                <a:gd name="T53" fmla="*/ T52 w 214"/>
                <a:gd name="T54" fmla="+- 0 11753 11753"/>
                <a:gd name="T55" fmla="*/ 11753 h 137"/>
                <a:gd name="T56" fmla="+- 0 8322 8165"/>
                <a:gd name="T57" fmla="*/ T56 w 214"/>
                <a:gd name="T58" fmla="+- 0 11842 11753"/>
                <a:gd name="T59" fmla="*/ 11842 h 137"/>
                <a:gd name="T60" fmla="+- 0 8321 8165"/>
                <a:gd name="T61" fmla="*/ T60 w 214"/>
                <a:gd name="T62" fmla="+- 0 11848 11753"/>
                <a:gd name="T63" fmla="*/ 11848 h 137"/>
                <a:gd name="T64" fmla="+- 0 8320 8165"/>
                <a:gd name="T65" fmla="*/ T64 w 214"/>
                <a:gd name="T66" fmla="+- 0 11853 11753"/>
                <a:gd name="T67" fmla="*/ 11853 h 137"/>
                <a:gd name="T68" fmla="+- 0 8319 8165"/>
                <a:gd name="T69" fmla="*/ T68 w 214"/>
                <a:gd name="T70" fmla="+- 0 11858 11753"/>
                <a:gd name="T71" fmla="*/ 11858 h 137"/>
                <a:gd name="T72" fmla="+- 0 8319 8165"/>
                <a:gd name="T73" fmla="*/ T72 w 214"/>
                <a:gd name="T74" fmla="+- 0 11858 11753"/>
                <a:gd name="T75" fmla="*/ 11858 h 137"/>
                <a:gd name="T76" fmla="+- 0 8318 8165"/>
                <a:gd name="T77" fmla="*/ T76 w 214"/>
                <a:gd name="T78" fmla="+- 0 11850 11753"/>
                <a:gd name="T79" fmla="*/ 11850 h 137"/>
                <a:gd name="T80" fmla="+- 0 8317 8165"/>
                <a:gd name="T81" fmla="*/ T80 w 214"/>
                <a:gd name="T82" fmla="+- 0 11845 11753"/>
                <a:gd name="T83" fmla="*/ 11845 h 137"/>
                <a:gd name="T84" fmla="+- 0 8317 8165"/>
                <a:gd name="T85" fmla="*/ T84 w 214"/>
                <a:gd name="T86" fmla="+- 0 11842 11753"/>
                <a:gd name="T87" fmla="*/ 11842 h 137"/>
                <a:gd name="T88" fmla="+- 0 8296 8165"/>
                <a:gd name="T89" fmla="*/ T88 w 214"/>
                <a:gd name="T90" fmla="+- 0 11753 11753"/>
                <a:gd name="T91" fmla="*/ 11753 h 137"/>
                <a:gd name="T92" fmla="+- 0 8255 8165"/>
                <a:gd name="T93" fmla="*/ T92 w 214"/>
                <a:gd name="T94" fmla="+- 0 11753 11753"/>
                <a:gd name="T95" fmla="*/ 11753 h 137"/>
                <a:gd name="T96" fmla="+- 0 8232 8165"/>
                <a:gd name="T97" fmla="*/ T96 w 214"/>
                <a:gd name="T98" fmla="+- 0 11842 11753"/>
                <a:gd name="T99" fmla="*/ 11842 h 137"/>
                <a:gd name="T100" fmla="+- 0 8231 8165"/>
                <a:gd name="T101" fmla="*/ T100 w 214"/>
                <a:gd name="T102" fmla="+- 0 11846 11753"/>
                <a:gd name="T103" fmla="*/ 11846 h 137"/>
                <a:gd name="T104" fmla="+- 0 8230 8165"/>
                <a:gd name="T105" fmla="*/ T104 w 214"/>
                <a:gd name="T106" fmla="+- 0 11851 11753"/>
                <a:gd name="T107" fmla="*/ 11851 h 137"/>
                <a:gd name="T108" fmla="+- 0 8229 8165"/>
                <a:gd name="T109" fmla="*/ T108 w 214"/>
                <a:gd name="T110" fmla="+- 0 11858 11753"/>
                <a:gd name="T111" fmla="*/ 11858 h 137"/>
                <a:gd name="T112" fmla="+- 0 8229 8165"/>
                <a:gd name="T113" fmla="*/ T112 w 214"/>
                <a:gd name="T114" fmla="+- 0 11858 11753"/>
                <a:gd name="T115" fmla="*/ 11858 h 137"/>
                <a:gd name="T116" fmla="+- 0 8228 8165"/>
                <a:gd name="T117" fmla="*/ T116 w 214"/>
                <a:gd name="T118" fmla="+- 0 11852 11753"/>
                <a:gd name="T119" fmla="*/ 11852 h 137"/>
                <a:gd name="T120" fmla="+- 0 8228 8165"/>
                <a:gd name="T121" fmla="*/ T120 w 214"/>
                <a:gd name="T122" fmla="+- 0 11847 11753"/>
                <a:gd name="T123" fmla="*/ 11847 h 137"/>
                <a:gd name="T124" fmla="+- 0 8227 8165"/>
                <a:gd name="T125" fmla="*/ T124 w 214"/>
                <a:gd name="T126" fmla="+- 0 11842 11753"/>
                <a:gd name="T127" fmla="*/ 11842 h 137"/>
                <a:gd name="T128" fmla="+- 0 8208 8165"/>
                <a:gd name="T129" fmla="*/ T128 w 214"/>
                <a:gd name="T130" fmla="+- 0 11753 11753"/>
                <a:gd name="T131" fmla="*/ 11753 h 137"/>
                <a:gd name="T132" fmla="+- 0 8165 8165"/>
                <a:gd name="T133" fmla="*/ T132 w 214"/>
                <a:gd name="T134" fmla="+- 0 11753 11753"/>
                <a:gd name="T135" fmla="*/ 11753 h 137"/>
                <a:gd name="T136" fmla="+- 0 8203 8165"/>
                <a:gd name="T137" fmla="*/ T136 w 214"/>
                <a:gd name="T138" fmla="+- 0 11890 11753"/>
                <a:gd name="T139" fmla="*/ 11890 h 13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214" h="137">
                  <a:moveTo>
                    <a:pt x="38" y="137"/>
                  </a:moveTo>
                  <a:lnTo>
                    <a:pt x="82" y="137"/>
                  </a:lnTo>
                  <a:lnTo>
                    <a:pt x="104" y="56"/>
                  </a:lnTo>
                  <a:lnTo>
                    <a:pt x="105" y="52"/>
                  </a:lnTo>
                  <a:lnTo>
                    <a:pt x="106" y="46"/>
                  </a:lnTo>
                  <a:lnTo>
                    <a:pt x="107" y="39"/>
                  </a:lnTo>
                  <a:lnTo>
                    <a:pt x="107" y="46"/>
                  </a:lnTo>
                  <a:lnTo>
                    <a:pt x="108" y="52"/>
                  </a:lnTo>
                  <a:lnTo>
                    <a:pt x="110" y="57"/>
                  </a:lnTo>
                  <a:lnTo>
                    <a:pt x="130" y="137"/>
                  </a:lnTo>
                  <a:lnTo>
                    <a:pt x="174" y="137"/>
                  </a:lnTo>
                  <a:lnTo>
                    <a:pt x="214" y="0"/>
                  </a:lnTo>
                  <a:lnTo>
                    <a:pt x="174" y="0"/>
                  </a:lnTo>
                  <a:lnTo>
                    <a:pt x="157" y="89"/>
                  </a:lnTo>
                  <a:lnTo>
                    <a:pt x="156" y="95"/>
                  </a:lnTo>
                  <a:lnTo>
                    <a:pt x="155" y="100"/>
                  </a:lnTo>
                  <a:lnTo>
                    <a:pt x="154" y="105"/>
                  </a:lnTo>
                  <a:lnTo>
                    <a:pt x="153" y="97"/>
                  </a:lnTo>
                  <a:lnTo>
                    <a:pt x="152" y="92"/>
                  </a:lnTo>
                  <a:lnTo>
                    <a:pt x="152" y="89"/>
                  </a:lnTo>
                  <a:lnTo>
                    <a:pt x="131" y="0"/>
                  </a:lnTo>
                  <a:lnTo>
                    <a:pt x="90" y="0"/>
                  </a:lnTo>
                  <a:lnTo>
                    <a:pt x="67" y="89"/>
                  </a:lnTo>
                  <a:lnTo>
                    <a:pt x="66" y="93"/>
                  </a:lnTo>
                  <a:lnTo>
                    <a:pt x="65" y="98"/>
                  </a:lnTo>
                  <a:lnTo>
                    <a:pt x="64" y="105"/>
                  </a:lnTo>
                  <a:lnTo>
                    <a:pt x="63" y="99"/>
                  </a:lnTo>
                  <a:lnTo>
                    <a:pt x="63" y="94"/>
                  </a:lnTo>
                  <a:lnTo>
                    <a:pt x="62" y="89"/>
                  </a:lnTo>
                  <a:lnTo>
                    <a:pt x="43" y="0"/>
                  </a:lnTo>
                  <a:lnTo>
                    <a:pt x="0" y="0"/>
                  </a:lnTo>
                  <a:lnTo>
                    <a:pt x="38" y="13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3" name="Freeform 211"/>
            <p:cNvSpPr>
              <a:spLocks/>
            </p:cNvSpPr>
            <p:nvPr/>
          </p:nvSpPr>
          <p:spPr bwMode="auto">
            <a:xfrm>
              <a:off x="8478" y="11774"/>
              <a:ext cx="90" cy="192"/>
            </a:xfrm>
            <a:custGeom>
              <a:avLst/>
              <a:gdLst>
                <a:gd name="T0" fmla="+- 0 8555 8478"/>
                <a:gd name="T1" fmla="*/ T0 w 90"/>
                <a:gd name="T2" fmla="+- 0 11808 11774"/>
                <a:gd name="T3" fmla="*/ 11808 h 192"/>
                <a:gd name="T4" fmla="+- 0 8563 8478"/>
                <a:gd name="T5" fmla="*/ T4 w 90"/>
                <a:gd name="T6" fmla="+- 0 11810 11774"/>
                <a:gd name="T7" fmla="*/ 11810 h 192"/>
                <a:gd name="T8" fmla="+- 0 8556 8478"/>
                <a:gd name="T9" fmla="*/ T8 w 90"/>
                <a:gd name="T10" fmla="+- 0 11774 11774"/>
                <a:gd name="T11" fmla="*/ 11774 h 192"/>
                <a:gd name="T12" fmla="+- 0 8549 8478"/>
                <a:gd name="T13" fmla="*/ T12 w 90"/>
                <a:gd name="T14" fmla="+- 0 11776 11774"/>
                <a:gd name="T15" fmla="*/ 11776 h 192"/>
                <a:gd name="T16" fmla="+- 0 8545 8478"/>
                <a:gd name="T17" fmla="*/ T16 w 90"/>
                <a:gd name="T18" fmla="+- 0 11808 11774"/>
                <a:gd name="T19" fmla="*/ 11808 h 192"/>
                <a:gd name="T20" fmla="+- 0 8555 8478"/>
                <a:gd name="T21" fmla="*/ T20 w 90"/>
                <a:gd name="T22" fmla="+- 0 11808 11774"/>
                <a:gd name="T23" fmla="*/ 11808 h 192"/>
              </a:gdLst>
              <a:ahLst/>
              <a:cxnLst>
                <a:cxn ang="0">
                  <a:pos x="T1" y="T3"/>
                </a:cxn>
                <a:cxn ang="0">
                  <a:pos x="T5" y="T7"/>
                </a:cxn>
                <a:cxn ang="0">
                  <a:pos x="T9" y="T11"/>
                </a:cxn>
                <a:cxn ang="0">
                  <a:pos x="T13" y="T15"/>
                </a:cxn>
                <a:cxn ang="0">
                  <a:pos x="T17" y="T19"/>
                </a:cxn>
                <a:cxn ang="0">
                  <a:pos x="T21" y="T23"/>
                </a:cxn>
              </a:cxnLst>
              <a:rect l="0" t="0" r="r" b="b"/>
              <a:pathLst>
                <a:path w="90" h="192">
                  <a:moveTo>
                    <a:pt x="77" y="34"/>
                  </a:moveTo>
                  <a:lnTo>
                    <a:pt x="85" y="36"/>
                  </a:lnTo>
                  <a:lnTo>
                    <a:pt x="78" y="0"/>
                  </a:lnTo>
                  <a:lnTo>
                    <a:pt x="71" y="2"/>
                  </a:lnTo>
                  <a:lnTo>
                    <a:pt x="67" y="34"/>
                  </a:lnTo>
                  <a:lnTo>
                    <a:pt x="77" y="34"/>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212"/>
            <p:cNvSpPr>
              <a:spLocks/>
            </p:cNvSpPr>
            <p:nvPr/>
          </p:nvSpPr>
          <p:spPr bwMode="auto">
            <a:xfrm>
              <a:off x="8478" y="11774"/>
              <a:ext cx="90" cy="192"/>
            </a:xfrm>
            <a:custGeom>
              <a:avLst/>
              <a:gdLst>
                <a:gd name="T0" fmla="+- 0 8618 8478"/>
                <a:gd name="T1" fmla="*/ T0 w 90"/>
                <a:gd name="T2" fmla="+- 0 11854 11774"/>
                <a:gd name="T3" fmla="*/ 11854 h 192"/>
                <a:gd name="T4" fmla="+- 0 8622 8478"/>
                <a:gd name="T5" fmla="*/ T4 w 90"/>
                <a:gd name="T6" fmla="+- 0 11833 11774"/>
                <a:gd name="T7" fmla="*/ 11833 h 192"/>
                <a:gd name="T8" fmla="+- 0 8622 8478"/>
                <a:gd name="T9" fmla="*/ T8 w 90"/>
                <a:gd name="T10" fmla="+- 0 11821 11774"/>
                <a:gd name="T11" fmla="*/ 11821 h 192"/>
                <a:gd name="T12" fmla="+- 0 8618 8478"/>
                <a:gd name="T13" fmla="*/ T12 w 90"/>
                <a:gd name="T14" fmla="+- 0 11811 11774"/>
                <a:gd name="T15" fmla="*/ 11811 h 192"/>
                <a:gd name="T16" fmla="+- 0 8610 8478"/>
                <a:gd name="T17" fmla="*/ T16 w 90"/>
                <a:gd name="T18" fmla="+- 0 11802 11774"/>
                <a:gd name="T19" fmla="*/ 11802 h 192"/>
                <a:gd name="T20" fmla="+- 0 8602 8478"/>
                <a:gd name="T21" fmla="*/ T20 w 90"/>
                <a:gd name="T22" fmla="+- 0 11794 11774"/>
                <a:gd name="T23" fmla="*/ 11794 h 192"/>
                <a:gd name="T24" fmla="+- 0 8591 8478"/>
                <a:gd name="T25" fmla="*/ T24 w 90"/>
                <a:gd name="T26" fmla="+- 0 11789 11774"/>
                <a:gd name="T27" fmla="*/ 11789 h 192"/>
                <a:gd name="T28" fmla="+- 0 8577 8478"/>
                <a:gd name="T29" fmla="*/ T28 w 90"/>
                <a:gd name="T30" fmla="+- 0 11787 11774"/>
                <a:gd name="T31" fmla="*/ 11787 h 192"/>
                <a:gd name="T32" fmla="+- 0 8577 8478"/>
                <a:gd name="T33" fmla="*/ T32 w 90"/>
                <a:gd name="T34" fmla="+- 0 11787 11774"/>
                <a:gd name="T35" fmla="*/ 11787 h 192"/>
                <a:gd name="T36" fmla="+- 0 8588 8478"/>
                <a:gd name="T37" fmla="*/ T36 w 90"/>
                <a:gd name="T38" fmla="+- 0 11784 11774"/>
                <a:gd name="T39" fmla="*/ 11784 h 192"/>
                <a:gd name="T40" fmla="+- 0 8597 8478"/>
                <a:gd name="T41" fmla="*/ T40 w 90"/>
                <a:gd name="T42" fmla="+- 0 11778 11774"/>
                <a:gd name="T43" fmla="*/ 11778 h 192"/>
                <a:gd name="T44" fmla="+- 0 8604 8478"/>
                <a:gd name="T45" fmla="*/ T44 w 90"/>
                <a:gd name="T46" fmla="+- 0 11770 11774"/>
                <a:gd name="T47" fmla="*/ 11770 h 192"/>
                <a:gd name="T48" fmla="+- 0 8611 8478"/>
                <a:gd name="T49" fmla="*/ T48 w 90"/>
                <a:gd name="T50" fmla="+- 0 11763 11774"/>
                <a:gd name="T51" fmla="*/ 11763 h 192"/>
                <a:gd name="T52" fmla="+- 0 8614 8478"/>
                <a:gd name="T53" fmla="*/ T52 w 90"/>
                <a:gd name="T54" fmla="+- 0 11754 11774"/>
                <a:gd name="T55" fmla="*/ 11754 h 192"/>
                <a:gd name="T56" fmla="+- 0 8614 8478"/>
                <a:gd name="T57" fmla="*/ T56 w 90"/>
                <a:gd name="T58" fmla="+- 0 11729 11774"/>
                <a:gd name="T59" fmla="*/ 11729 h 192"/>
                <a:gd name="T60" fmla="+- 0 8609 8478"/>
                <a:gd name="T61" fmla="*/ T60 w 90"/>
                <a:gd name="T62" fmla="+- 0 11718 11774"/>
                <a:gd name="T63" fmla="*/ 11718 h 192"/>
                <a:gd name="T64" fmla="+- 0 8597 8478"/>
                <a:gd name="T65" fmla="*/ T64 w 90"/>
                <a:gd name="T66" fmla="+- 0 11710 11774"/>
                <a:gd name="T67" fmla="*/ 11710 h 192"/>
                <a:gd name="T68" fmla="+- 0 8589 8478"/>
                <a:gd name="T69" fmla="*/ T68 w 90"/>
                <a:gd name="T70" fmla="+- 0 11706 11774"/>
                <a:gd name="T71" fmla="*/ 11706 h 192"/>
                <a:gd name="T72" fmla="+- 0 8571 8478"/>
                <a:gd name="T73" fmla="*/ T72 w 90"/>
                <a:gd name="T74" fmla="+- 0 11700 11774"/>
                <a:gd name="T75" fmla="*/ 11700 h 192"/>
                <a:gd name="T76" fmla="+- 0 8548 8478"/>
                <a:gd name="T77" fmla="*/ T76 w 90"/>
                <a:gd name="T78" fmla="+- 0 11698 11774"/>
                <a:gd name="T79" fmla="*/ 11698 h 192"/>
                <a:gd name="T80" fmla="+- 0 8478 8478"/>
                <a:gd name="T81" fmla="*/ T80 w 90"/>
                <a:gd name="T82" fmla="+- 0 11698 11774"/>
                <a:gd name="T83" fmla="*/ 11698 h 192"/>
                <a:gd name="T84" fmla="+- 0 8478 8478"/>
                <a:gd name="T85" fmla="*/ T84 w 90"/>
                <a:gd name="T86" fmla="+- 0 11890 11774"/>
                <a:gd name="T87" fmla="*/ 11890 h 192"/>
                <a:gd name="T88" fmla="+- 0 8552 8478"/>
                <a:gd name="T89" fmla="*/ T88 w 90"/>
                <a:gd name="T90" fmla="+- 0 11890 11774"/>
                <a:gd name="T91" fmla="*/ 11890 h 192"/>
                <a:gd name="T92" fmla="+- 0 8521 8478"/>
                <a:gd name="T93" fmla="*/ T92 w 90"/>
                <a:gd name="T94" fmla="+- 0 11858 11774"/>
                <a:gd name="T95" fmla="*/ 11858 h 192"/>
                <a:gd name="T96" fmla="+- 0 8521 8478"/>
                <a:gd name="T97" fmla="*/ T96 w 90"/>
                <a:gd name="T98" fmla="+- 0 11808 11774"/>
                <a:gd name="T99" fmla="*/ 11808 h 192"/>
                <a:gd name="T100" fmla="+- 0 8545 8478"/>
                <a:gd name="T101" fmla="*/ T100 w 90"/>
                <a:gd name="T102" fmla="+- 0 11808 11774"/>
                <a:gd name="T103" fmla="*/ 11808 h 192"/>
                <a:gd name="T104" fmla="+- 0 8549 8478"/>
                <a:gd name="T105" fmla="*/ T104 w 90"/>
                <a:gd name="T106" fmla="+- 0 11776 11774"/>
                <a:gd name="T107" fmla="*/ 11776 h 192"/>
                <a:gd name="T108" fmla="+- 0 8521 8478"/>
                <a:gd name="T109" fmla="*/ T108 w 90"/>
                <a:gd name="T110" fmla="+- 0 11776 11774"/>
                <a:gd name="T111" fmla="*/ 11776 h 192"/>
                <a:gd name="T112" fmla="+- 0 8521 8478"/>
                <a:gd name="T113" fmla="*/ T112 w 90"/>
                <a:gd name="T114" fmla="+- 0 11730 11774"/>
                <a:gd name="T115" fmla="*/ 11730 h 192"/>
                <a:gd name="T116" fmla="+- 0 8559 8478"/>
                <a:gd name="T117" fmla="*/ T116 w 90"/>
                <a:gd name="T118" fmla="+- 0 11730 11774"/>
                <a:gd name="T119" fmla="*/ 11730 h 192"/>
                <a:gd name="T120" fmla="+- 0 8569 8478"/>
                <a:gd name="T121" fmla="*/ T120 w 90"/>
                <a:gd name="T122" fmla="+- 0 11737 11774"/>
                <a:gd name="T123" fmla="*/ 11737 h 192"/>
                <a:gd name="T124" fmla="+- 0 8569 8478"/>
                <a:gd name="T125" fmla="*/ T124 w 90"/>
                <a:gd name="T126" fmla="+- 0 11759 11774"/>
                <a:gd name="T127" fmla="*/ 11759 h 192"/>
                <a:gd name="T128" fmla="+- 0 8566 8478"/>
                <a:gd name="T129" fmla="*/ T128 w 90"/>
                <a:gd name="T130" fmla="+- 0 11765 11774"/>
                <a:gd name="T131" fmla="*/ 11765 h 192"/>
                <a:gd name="T132" fmla="+- 0 8561 8478"/>
                <a:gd name="T133" fmla="*/ T132 w 90"/>
                <a:gd name="T134" fmla="+- 0 11769 11774"/>
                <a:gd name="T135" fmla="*/ 11769 h 192"/>
                <a:gd name="T136" fmla="+- 0 8556 8478"/>
                <a:gd name="T137" fmla="*/ T136 w 90"/>
                <a:gd name="T138" fmla="+- 0 11774 11774"/>
                <a:gd name="T139" fmla="*/ 11774 h 192"/>
                <a:gd name="T140" fmla="+- 0 8563 8478"/>
                <a:gd name="T141" fmla="*/ T140 w 90"/>
                <a:gd name="T142" fmla="+- 0 11810 11774"/>
                <a:gd name="T143" fmla="*/ 11810 h 192"/>
                <a:gd name="T144" fmla="+- 0 8568 8478"/>
                <a:gd name="T145" fmla="*/ T144 w 90"/>
                <a:gd name="T146" fmla="+- 0 11814 11774"/>
                <a:gd name="T147" fmla="*/ 11814 h 192"/>
                <a:gd name="T148" fmla="+- 0 8574 8478"/>
                <a:gd name="T149" fmla="*/ T148 w 90"/>
                <a:gd name="T150" fmla="+- 0 11819 11774"/>
                <a:gd name="T151" fmla="*/ 11819 h 192"/>
                <a:gd name="T152" fmla="+- 0 8577 8478"/>
                <a:gd name="T153" fmla="*/ T152 w 90"/>
                <a:gd name="T154" fmla="+- 0 11825 11774"/>
                <a:gd name="T155" fmla="*/ 11825 h 192"/>
                <a:gd name="T156" fmla="+- 0 8577 8478"/>
                <a:gd name="T157" fmla="*/ T156 w 90"/>
                <a:gd name="T158" fmla="+- 0 11840 11774"/>
                <a:gd name="T159" fmla="*/ 11840 h 192"/>
                <a:gd name="T160" fmla="+- 0 8574 8478"/>
                <a:gd name="T161" fmla="*/ T160 w 90"/>
                <a:gd name="T162" fmla="+- 0 11847 11774"/>
                <a:gd name="T163" fmla="*/ 11847 h 192"/>
                <a:gd name="T164" fmla="+- 0 8568 8478"/>
                <a:gd name="T165" fmla="*/ T164 w 90"/>
                <a:gd name="T166" fmla="+- 0 11851 11774"/>
                <a:gd name="T167" fmla="*/ 11851 h 192"/>
                <a:gd name="T168" fmla="+- 0 8568 8478"/>
                <a:gd name="T169" fmla="*/ T168 w 90"/>
                <a:gd name="T170" fmla="+- 0 11889 11774"/>
                <a:gd name="T171" fmla="*/ 11889 h 192"/>
                <a:gd name="T172" fmla="+- 0 8587 8478"/>
                <a:gd name="T173" fmla="*/ T172 w 90"/>
                <a:gd name="T174" fmla="+- 0 11884 11774"/>
                <a:gd name="T175" fmla="*/ 11884 h 192"/>
                <a:gd name="T176" fmla="+- 0 8603 8478"/>
                <a:gd name="T177" fmla="*/ T176 w 90"/>
                <a:gd name="T178" fmla="+- 0 11875 11774"/>
                <a:gd name="T179" fmla="*/ 11875 h 192"/>
                <a:gd name="T180" fmla="+- 0 8608 8478"/>
                <a:gd name="T181" fmla="*/ T180 w 90"/>
                <a:gd name="T182" fmla="+- 0 11871 11774"/>
                <a:gd name="T183" fmla="*/ 11871 h 192"/>
                <a:gd name="T184" fmla="+- 0 8618 8478"/>
                <a:gd name="T185" fmla="*/ T184 w 90"/>
                <a:gd name="T186" fmla="+- 0 11854 11774"/>
                <a:gd name="T187" fmla="*/ 11854 h 1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90" h="192">
                  <a:moveTo>
                    <a:pt x="140" y="80"/>
                  </a:moveTo>
                  <a:lnTo>
                    <a:pt x="144" y="59"/>
                  </a:lnTo>
                  <a:lnTo>
                    <a:pt x="144" y="47"/>
                  </a:lnTo>
                  <a:lnTo>
                    <a:pt x="140" y="37"/>
                  </a:lnTo>
                  <a:lnTo>
                    <a:pt x="132" y="28"/>
                  </a:lnTo>
                  <a:lnTo>
                    <a:pt x="124" y="20"/>
                  </a:lnTo>
                  <a:lnTo>
                    <a:pt x="113" y="15"/>
                  </a:lnTo>
                  <a:lnTo>
                    <a:pt x="99" y="13"/>
                  </a:lnTo>
                  <a:lnTo>
                    <a:pt x="110" y="10"/>
                  </a:lnTo>
                  <a:lnTo>
                    <a:pt x="119" y="4"/>
                  </a:lnTo>
                  <a:lnTo>
                    <a:pt x="126" y="-4"/>
                  </a:lnTo>
                  <a:lnTo>
                    <a:pt x="133" y="-11"/>
                  </a:lnTo>
                  <a:lnTo>
                    <a:pt x="136" y="-20"/>
                  </a:lnTo>
                  <a:lnTo>
                    <a:pt x="136" y="-45"/>
                  </a:lnTo>
                  <a:lnTo>
                    <a:pt x="131" y="-56"/>
                  </a:lnTo>
                  <a:lnTo>
                    <a:pt x="119" y="-64"/>
                  </a:lnTo>
                  <a:lnTo>
                    <a:pt x="111" y="-68"/>
                  </a:lnTo>
                  <a:lnTo>
                    <a:pt x="93" y="-74"/>
                  </a:lnTo>
                  <a:lnTo>
                    <a:pt x="70" y="-76"/>
                  </a:lnTo>
                  <a:lnTo>
                    <a:pt x="0" y="-76"/>
                  </a:lnTo>
                  <a:lnTo>
                    <a:pt x="0" y="116"/>
                  </a:lnTo>
                  <a:lnTo>
                    <a:pt x="74" y="116"/>
                  </a:lnTo>
                  <a:lnTo>
                    <a:pt x="43" y="84"/>
                  </a:lnTo>
                  <a:lnTo>
                    <a:pt x="43" y="34"/>
                  </a:lnTo>
                  <a:lnTo>
                    <a:pt x="67" y="34"/>
                  </a:lnTo>
                  <a:lnTo>
                    <a:pt x="71" y="2"/>
                  </a:lnTo>
                  <a:lnTo>
                    <a:pt x="43" y="2"/>
                  </a:lnTo>
                  <a:lnTo>
                    <a:pt x="43" y="-44"/>
                  </a:lnTo>
                  <a:lnTo>
                    <a:pt x="81" y="-44"/>
                  </a:lnTo>
                  <a:lnTo>
                    <a:pt x="91" y="-37"/>
                  </a:lnTo>
                  <a:lnTo>
                    <a:pt x="91" y="-15"/>
                  </a:lnTo>
                  <a:lnTo>
                    <a:pt x="88" y="-9"/>
                  </a:lnTo>
                  <a:lnTo>
                    <a:pt x="83" y="-5"/>
                  </a:lnTo>
                  <a:lnTo>
                    <a:pt x="78" y="0"/>
                  </a:lnTo>
                  <a:lnTo>
                    <a:pt x="85" y="36"/>
                  </a:lnTo>
                  <a:lnTo>
                    <a:pt x="90" y="40"/>
                  </a:lnTo>
                  <a:lnTo>
                    <a:pt x="96" y="45"/>
                  </a:lnTo>
                  <a:lnTo>
                    <a:pt x="99" y="51"/>
                  </a:lnTo>
                  <a:lnTo>
                    <a:pt x="99" y="66"/>
                  </a:lnTo>
                  <a:lnTo>
                    <a:pt x="96" y="73"/>
                  </a:lnTo>
                  <a:lnTo>
                    <a:pt x="90" y="77"/>
                  </a:lnTo>
                  <a:lnTo>
                    <a:pt x="90" y="115"/>
                  </a:lnTo>
                  <a:lnTo>
                    <a:pt x="109" y="110"/>
                  </a:lnTo>
                  <a:lnTo>
                    <a:pt x="125" y="101"/>
                  </a:lnTo>
                  <a:lnTo>
                    <a:pt x="130" y="97"/>
                  </a:lnTo>
                  <a:lnTo>
                    <a:pt x="140" y="80"/>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213"/>
            <p:cNvSpPr>
              <a:spLocks/>
            </p:cNvSpPr>
            <p:nvPr/>
          </p:nvSpPr>
          <p:spPr bwMode="auto">
            <a:xfrm>
              <a:off x="8478" y="11774"/>
              <a:ext cx="90" cy="192"/>
            </a:xfrm>
            <a:custGeom>
              <a:avLst/>
              <a:gdLst>
                <a:gd name="T0" fmla="+- 0 8568 8478"/>
                <a:gd name="T1" fmla="*/ T0 w 90"/>
                <a:gd name="T2" fmla="+- 0 11851 11774"/>
                <a:gd name="T3" fmla="*/ 11851 h 192"/>
                <a:gd name="T4" fmla="+- 0 8562 8478"/>
                <a:gd name="T5" fmla="*/ T4 w 90"/>
                <a:gd name="T6" fmla="+- 0 11856 11774"/>
                <a:gd name="T7" fmla="*/ 11856 h 192"/>
                <a:gd name="T8" fmla="+- 0 8555 8478"/>
                <a:gd name="T9" fmla="*/ T8 w 90"/>
                <a:gd name="T10" fmla="+- 0 11858 11774"/>
                <a:gd name="T11" fmla="*/ 11858 h 192"/>
                <a:gd name="T12" fmla="+- 0 8521 8478"/>
                <a:gd name="T13" fmla="*/ T12 w 90"/>
                <a:gd name="T14" fmla="+- 0 11858 11774"/>
                <a:gd name="T15" fmla="*/ 11858 h 192"/>
                <a:gd name="T16" fmla="+- 0 8552 8478"/>
                <a:gd name="T17" fmla="*/ T16 w 90"/>
                <a:gd name="T18" fmla="+- 0 11890 11774"/>
                <a:gd name="T19" fmla="*/ 11890 h 192"/>
                <a:gd name="T20" fmla="+- 0 8568 8478"/>
                <a:gd name="T21" fmla="*/ T20 w 90"/>
                <a:gd name="T22" fmla="+- 0 11889 11774"/>
                <a:gd name="T23" fmla="*/ 11889 h 192"/>
                <a:gd name="T24" fmla="+- 0 8568 8478"/>
                <a:gd name="T25" fmla="*/ T24 w 90"/>
                <a:gd name="T26" fmla="+- 0 11851 11774"/>
                <a:gd name="T27" fmla="*/ 11851 h 192"/>
              </a:gdLst>
              <a:ahLst/>
              <a:cxnLst>
                <a:cxn ang="0">
                  <a:pos x="T1" y="T3"/>
                </a:cxn>
                <a:cxn ang="0">
                  <a:pos x="T5" y="T7"/>
                </a:cxn>
                <a:cxn ang="0">
                  <a:pos x="T9" y="T11"/>
                </a:cxn>
                <a:cxn ang="0">
                  <a:pos x="T13" y="T15"/>
                </a:cxn>
                <a:cxn ang="0">
                  <a:pos x="T17" y="T19"/>
                </a:cxn>
                <a:cxn ang="0">
                  <a:pos x="T21" y="T23"/>
                </a:cxn>
                <a:cxn ang="0">
                  <a:pos x="T25" y="T27"/>
                </a:cxn>
              </a:cxnLst>
              <a:rect l="0" t="0" r="r" b="b"/>
              <a:pathLst>
                <a:path w="90" h="192">
                  <a:moveTo>
                    <a:pt x="90" y="77"/>
                  </a:moveTo>
                  <a:lnTo>
                    <a:pt x="84" y="82"/>
                  </a:lnTo>
                  <a:lnTo>
                    <a:pt x="77" y="84"/>
                  </a:lnTo>
                  <a:lnTo>
                    <a:pt x="43" y="84"/>
                  </a:lnTo>
                  <a:lnTo>
                    <a:pt x="74" y="116"/>
                  </a:lnTo>
                  <a:lnTo>
                    <a:pt x="90" y="115"/>
                  </a:lnTo>
                  <a:lnTo>
                    <a:pt x="90" y="77"/>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214"/>
            <p:cNvSpPr>
              <a:spLocks/>
            </p:cNvSpPr>
            <p:nvPr/>
          </p:nvSpPr>
          <p:spPr bwMode="auto">
            <a:xfrm>
              <a:off x="8641" y="11750"/>
              <a:ext cx="148" cy="143"/>
            </a:xfrm>
            <a:custGeom>
              <a:avLst/>
              <a:gdLst>
                <a:gd name="T0" fmla="+- 0 8687 8641"/>
                <a:gd name="T1" fmla="*/ T0 w 148"/>
                <a:gd name="T2" fmla="+- 0 11799 11750"/>
                <a:gd name="T3" fmla="*/ 11799 h 143"/>
                <a:gd name="T4" fmla="+- 0 8692 8641"/>
                <a:gd name="T5" fmla="*/ T4 w 148"/>
                <a:gd name="T6" fmla="+- 0 11792 11750"/>
                <a:gd name="T7" fmla="*/ 11792 h 143"/>
                <a:gd name="T8" fmla="+- 0 8698 8641"/>
                <a:gd name="T9" fmla="*/ T8 w 148"/>
                <a:gd name="T10" fmla="+- 0 11786 11750"/>
                <a:gd name="T11" fmla="*/ 11786 h 143"/>
                <a:gd name="T12" fmla="+- 0 8706 8641"/>
                <a:gd name="T13" fmla="*/ T12 w 148"/>
                <a:gd name="T14" fmla="+- 0 11782 11750"/>
                <a:gd name="T15" fmla="*/ 11782 h 143"/>
                <a:gd name="T16" fmla="+- 0 8716 8641"/>
                <a:gd name="T17" fmla="*/ T16 w 148"/>
                <a:gd name="T18" fmla="+- 0 11782 11750"/>
                <a:gd name="T19" fmla="*/ 11782 h 143"/>
                <a:gd name="T20" fmla="+- 0 8726 8641"/>
                <a:gd name="T21" fmla="*/ T20 w 148"/>
                <a:gd name="T22" fmla="+- 0 11784 11750"/>
                <a:gd name="T23" fmla="*/ 11784 h 143"/>
                <a:gd name="T24" fmla="+- 0 8741 8641"/>
                <a:gd name="T25" fmla="*/ T24 w 148"/>
                <a:gd name="T26" fmla="+- 0 11796 11750"/>
                <a:gd name="T27" fmla="*/ 11796 h 143"/>
                <a:gd name="T28" fmla="+- 0 8746 8641"/>
                <a:gd name="T29" fmla="*/ T28 w 148"/>
                <a:gd name="T30" fmla="+- 0 11821 11750"/>
                <a:gd name="T31" fmla="*/ 11821 h 143"/>
                <a:gd name="T32" fmla="+- 0 8745 8641"/>
                <a:gd name="T33" fmla="*/ T32 w 148"/>
                <a:gd name="T34" fmla="+- 0 11836 11750"/>
                <a:gd name="T35" fmla="*/ 11836 h 143"/>
                <a:gd name="T36" fmla="+- 0 8735 8641"/>
                <a:gd name="T37" fmla="*/ T36 w 148"/>
                <a:gd name="T38" fmla="+- 0 11855 11750"/>
                <a:gd name="T39" fmla="*/ 11855 h 143"/>
                <a:gd name="T40" fmla="+- 0 8716 8641"/>
                <a:gd name="T41" fmla="*/ T40 w 148"/>
                <a:gd name="T42" fmla="+- 0 11861 11750"/>
                <a:gd name="T43" fmla="*/ 11861 h 143"/>
                <a:gd name="T44" fmla="+- 0 8704 8641"/>
                <a:gd name="T45" fmla="*/ T44 w 148"/>
                <a:gd name="T46" fmla="+- 0 11859 11750"/>
                <a:gd name="T47" fmla="*/ 11859 h 143"/>
                <a:gd name="T48" fmla="+- 0 8689 8641"/>
                <a:gd name="T49" fmla="*/ T48 w 148"/>
                <a:gd name="T50" fmla="+- 0 11847 11750"/>
                <a:gd name="T51" fmla="*/ 11847 h 143"/>
                <a:gd name="T52" fmla="+- 0 8692 8641"/>
                <a:gd name="T53" fmla="*/ T52 w 148"/>
                <a:gd name="T54" fmla="+- 0 11891 11750"/>
                <a:gd name="T55" fmla="*/ 11891 h 143"/>
                <a:gd name="T56" fmla="+- 0 8715 8641"/>
                <a:gd name="T57" fmla="*/ T56 w 148"/>
                <a:gd name="T58" fmla="+- 0 11893 11750"/>
                <a:gd name="T59" fmla="*/ 11893 h 143"/>
                <a:gd name="T60" fmla="+- 0 8735 8641"/>
                <a:gd name="T61" fmla="*/ T60 w 148"/>
                <a:gd name="T62" fmla="+- 0 11891 11750"/>
                <a:gd name="T63" fmla="*/ 11891 h 143"/>
                <a:gd name="T64" fmla="+- 0 8754 8641"/>
                <a:gd name="T65" fmla="*/ T64 w 148"/>
                <a:gd name="T66" fmla="+- 0 11885 11750"/>
                <a:gd name="T67" fmla="*/ 11885 h 143"/>
                <a:gd name="T68" fmla="+- 0 8769 8641"/>
                <a:gd name="T69" fmla="*/ T68 w 148"/>
                <a:gd name="T70" fmla="+- 0 11874 11750"/>
                <a:gd name="T71" fmla="*/ 11874 h 143"/>
                <a:gd name="T72" fmla="+- 0 8780 8641"/>
                <a:gd name="T73" fmla="*/ T72 w 148"/>
                <a:gd name="T74" fmla="+- 0 11860 11750"/>
                <a:gd name="T75" fmla="*/ 11860 h 143"/>
                <a:gd name="T76" fmla="+- 0 8787 8641"/>
                <a:gd name="T77" fmla="*/ T76 w 148"/>
                <a:gd name="T78" fmla="+- 0 11842 11750"/>
                <a:gd name="T79" fmla="*/ 11842 h 143"/>
                <a:gd name="T80" fmla="+- 0 8789 8641"/>
                <a:gd name="T81" fmla="*/ T80 w 148"/>
                <a:gd name="T82" fmla="+- 0 11820 11750"/>
                <a:gd name="T83" fmla="*/ 11820 h 143"/>
                <a:gd name="T84" fmla="+- 0 8788 8641"/>
                <a:gd name="T85" fmla="*/ T84 w 148"/>
                <a:gd name="T86" fmla="+- 0 11804 11750"/>
                <a:gd name="T87" fmla="*/ 11804 h 143"/>
                <a:gd name="T88" fmla="+- 0 8782 8641"/>
                <a:gd name="T89" fmla="*/ T88 w 148"/>
                <a:gd name="T90" fmla="+- 0 11785 11750"/>
                <a:gd name="T91" fmla="*/ 11785 h 143"/>
                <a:gd name="T92" fmla="+- 0 8770 8641"/>
                <a:gd name="T93" fmla="*/ T92 w 148"/>
                <a:gd name="T94" fmla="+- 0 11769 11750"/>
                <a:gd name="T95" fmla="*/ 11769 h 143"/>
                <a:gd name="T96" fmla="+- 0 8757 8641"/>
                <a:gd name="T97" fmla="*/ T96 w 148"/>
                <a:gd name="T98" fmla="+- 0 11759 11750"/>
                <a:gd name="T99" fmla="*/ 11759 h 143"/>
                <a:gd name="T100" fmla="+- 0 8739 8641"/>
                <a:gd name="T101" fmla="*/ T100 w 148"/>
                <a:gd name="T102" fmla="+- 0 11752 11750"/>
                <a:gd name="T103" fmla="*/ 11752 h 143"/>
                <a:gd name="T104" fmla="+- 0 8717 8641"/>
                <a:gd name="T105" fmla="*/ T104 w 148"/>
                <a:gd name="T106" fmla="+- 0 11750 11750"/>
                <a:gd name="T107" fmla="*/ 11750 h 143"/>
                <a:gd name="T108" fmla="+- 0 8696 8641"/>
                <a:gd name="T109" fmla="*/ T108 w 148"/>
                <a:gd name="T110" fmla="+- 0 11752 11750"/>
                <a:gd name="T111" fmla="*/ 11752 h 143"/>
                <a:gd name="T112" fmla="+- 0 8687 8641"/>
                <a:gd name="T113" fmla="*/ T112 w 148"/>
                <a:gd name="T114" fmla="+- 0 11799 11750"/>
                <a:gd name="T115" fmla="*/ 11799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148" h="143">
                  <a:moveTo>
                    <a:pt x="46" y="49"/>
                  </a:moveTo>
                  <a:lnTo>
                    <a:pt x="51" y="42"/>
                  </a:lnTo>
                  <a:lnTo>
                    <a:pt x="57" y="36"/>
                  </a:lnTo>
                  <a:lnTo>
                    <a:pt x="65" y="32"/>
                  </a:lnTo>
                  <a:lnTo>
                    <a:pt x="75" y="32"/>
                  </a:lnTo>
                  <a:lnTo>
                    <a:pt x="85" y="34"/>
                  </a:lnTo>
                  <a:lnTo>
                    <a:pt x="100" y="46"/>
                  </a:lnTo>
                  <a:lnTo>
                    <a:pt x="105" y="71"/>
                  </a:lnTo>
                  <a:lnTo>
                    <a:pt x="104" y="86"/>
                  </a:lnTo>
                  <a:lnTo>
                    <a:pt x="94" y="105"/>
                  </a:lnTo>
                  <a:lnTo>
                    <a:pt x="75" y="111"/>
                  </a:lnTo>
                  <a:lnTo>
                    <a:pt x="63" y="109"/>
                  </a:lnTo>
                  <a:lnTo>
                    <a:pt x="48" y="97"/>
                  </a:lnTo>
                  <a:lnTo>
                    <a:pt x="51" y="141"/>
                  </a:lnTo>
                  <a:lnTo>
                    <a:pt x="74" y="143"/>
                  </a:lnTo>
                  <a:lnTo>
                    <a:pt x="94" y="141"/>
                  </a:lnTo>
                  <a:lnTo>
                    <a:pt x="113" y="135"/>
                  </a:lnTo>
                  <a:lnTo>
                    <a:pt x="128" y="124"/>
                  </a:lnTo>
                  <a:lnTo>
                    <a:pt x="139" y="110"/>
                  </a:lnTo>
                  <a:lnTo>
                    <a:pt x="146" y="92"/>
                  </a:lnTo>
                  <a:lnTo>
                    <a:pt x="148" y="70"/>
                  </a:lnTo>
                  <a:lnTo>
                    <a:pt x="147" y="54"/>
                  </a:lnTo>
                  <a:lnTo>
                    <a:pt x="141" y="35"/>
                  </a:lnTo>
                  <a:lnTo>
                    <a:pt x="129" y="19"/>
                  </a:lnTo>
                  <a:lnTo>
                    <a:pt x="116" y="9"/>
                  </a:lnTo>
                  <a:lnTo>
                    <a:pt x="98" y="2"/>
                  </a:lnTo>
                  <a:lnTo>
                    <a:pt x="76" y="0"/>
                  </a:lnTo>
                  <a:lnTo>
                    <a:pt x="55" y="2"/>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215"/>
            <p:cNvSpPr>
              <a:spLocks/>
            </p:cNvSpPr>
            <p:nvPr/>
          </p:nvSpPr>
          <p:spPr bwMode="auto">
            <a:xfrm>
              <a:off x="8641" y="11750"/>
              <a:ext cx="148" cy="143"/>
            </a:xfrm>
            <a:custGeom>
              <a:avLst/>
              <a:gdLst>
                <a:gd name="T0" fmla="+- 0 8687 8641"/>
                <a:gd name="T1" fmla="*/ T0 w 148"/>
                <a:gd name="T2" fmla="+- 0 11799 11750"/>
                <a:gd name="T3" fmla="*/ 11799 h 143"/>
                <a:gd name="T4" fmla="+- 0 8696 8641"/>
                <a:gd name="T5" fmla="*/ T4 w 148"/>
                <a:gd name="T6" fmla="+- 0 11752 11750"/>
                <a:gd name="T7" fmla="*/ 11752 h 143"/>
                <a:gd name="T8" fmla="+- 0 8677 8641"/>
                <a:gd name="T9" fmla="*/ T8 w 148"/>
                <a:gd name="T10" fmla="+- 0 11758 11750"/>
                <a:gd name="T11" fmla="*/ 11758 h 143"/>
                <a:gd name="T12" fmla="+- 0 8662 8641"/>
                <a:gd name="T13" fmla="*/ T12 w 148"/>
                <a:gd name="T14" fmla="+- 0 11769 11750"/>
                <a:gd name="T15" fmla="*/ 11769 h 143"/>
                <a:gd name="T16" fmla="+- 0 8651 8641"/>
                <a:gd name="T17" fmla="*/ T16 w 148"/>
                <a:gd name="T18" fmla="+- 0 11782 11750"/>
                <a:gd name="T19" fmla="*/ 11782 h 143"/>
                <a:gd name="T20" fmla="+- 0 8644 8641"/>
                <a:gd name="T21" fmla="*/ T20 w 148"/>
                <a:gd name="T22" fmla="+- 0 11800 11750"/>
                <a:gd name="T23" fmla="*/ 11800 h 143"/>
                <a:gd name="T24" fmla="+- 0 8641 8641"/>
                <a:gd name="T25" fmla="*/ T24 w 148"/>
                <a:gd name="T26" fmla="+- 0 11822 11750"/>
                <a:gd name="T27" fmla="*/ 11822 h 143"/>
                <a:gd name="T28" fmla="+- 0 8643 8641"/>
                <a:gd name="T29" fmla="*/ T28 w 148"/>
                <a:gd name="T30" fmla="+- 0 11840 11750"/>
                <a:gd name="T31" fmla="*/ 11840 h 143"/>
                <a:gd name="T32" fmla="+- 0 8649 8641"/>
                <a:gd name="T33" fmla="*/ T32 w 148"/>
                <a:gd name="T34" fmla="+- 0 11859 11750"/>
                <a:gd name="T35" fmla="*/ 11859 h 143"/>
                <a:gd name="T36" fmla="+- 0 8661 8641"/>
                <a:gd name="T37" fmla="*/ T36 w 148"/>
                <a:gd name="T38" fmla="+- 0 11874 11750"/>
                <a:gd name="T39" fmla="*/ 11874 h 143"/>
                <a:gd name="T40" fmla="+- 0 8674 8641"/>
                <a:gd name="T41" fmla="*/ T40 w 148"/>
                <a:gd name="T42" fmla="+- 0 11884 11750"/>
                <a:gd name="T43" fmla="*/ 11884 h 143"/>
                <a:gd name="T44" fmla="+- 0 8692 8641"/>
                <a:gd name="T45" fmla="*/ T44 w 148"/>
                <a:gd name="T46" fmla="+- 0 11891 11750"/>
                <a:gd name="T47" fmla="*/ 11891 h 143"/>
                <a:gd name="T48" fmla="+- 0 8689 8641"/>
                <a:gd name="T49" fmla="*/ T48 w 148"/>
                <a:gd name="T50" fmla="+- 0 11847 11750"/>
                <a:gd name="T51" fmla="*/ 11847 h 143"/>
                <a:gd name="T52" fmla="+- 0 8684 8641"/>
                <a:gd name="T53" fmla="*/ T52 w 148"/>
                <a:gd name="T54" fmla="+- 0 11822 11750"/>
                <a:gd name="T55" fmla="*/ 11822 h 143"/>
                <a:gd name="T56" fmla="+- 0 8684 8641"/>
                <a:gd name="T57" fmla="*/ T56 w 148"/>
                <a:gd name="T58" fmla="+- 0 11809 11750"/>
                <a:gd name="T59" fmla="*/ 11809 h 143"/>
                <a:gd name="T60" fmla="+- 0 8687 8641"/>
                <a:gd name="T61" fmla="*/ T60 w 148"/>
                <a:gd name="T62" fmla="+- 0 11799 11750"/>
                <a:gd name="T63" fmla="*/ 11799 h 1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Lst>
              <a:rect l="0" t="0" r="r" b="b"/>
              <a:pathLst>
                <a:path w="148" h="143">
                  <a:moveTo>
                    <a:pt x="46" y="49"/>
                  </a:moveTo>
                  <a:lnTo>
                    <a:pt x="55" y="2"/>
                  </a:lnTo>
                  <a:lnTo>
                    <a:pt x="36" y="8"/>
                  </a:lnTo>
                  <a:lnTo>
                    <a:pt x="21" y="19"/>
                  </a:lnTo>
                  <a:lnTo>
                    <a:pt x="10" y="32"/>
                  </a:lnTo>
                  <a:lnTo>
                    <a:pt x="3" y="50"/>
                  </a:lnTo>
                  <a:lnTo>
                    <a:pt x="0" y="72"/>
                  </a:lnTo>
                  <a:lnTo>
                    <a:pt x="2" y="90"/>
                  </a:lnTo>
                  <a:lnTo>
                    <a:pt x="8" y="109"/>
                  </a:lnTo>
                  <a:lnTo>
                    <a:pt x="20" y="124"/>
                  </a:lnTo>
                  <a:lnTo>
                    <a:pt x="33" y="134"/>
                  </a:lnTo>
                  <a:lnTo>
                    <a:pt x="51" y="141"/>
                  </a:lnTo>
                  <a:lnTo>
                    <a:pt x="48" y="97"/>
                  </a:lnTo>
                  <a:lnTo>
                    <a:pt x="43" y="72"/>
                  </a:lnTo>
                  <a:lnTo>
                    <a:pt x="43" y="59"/>
                  </a:lnTo>
                  <a:lnTo>
                    <a:pt x="46" y="4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216"/>
            <p:cNvSpPr>
              <a:spLocks/>
            </p:cNvSpPr>
            <p:nvPr/>
          </p:nvSpPr>
          <p:spPr bwMode="auto">
            <a:xfrm>
              <a:off x="8817" y="11751"/>
              <a:ext cx="89" cy="139"/>
            </a:xfrm>
            <a:custGeom>
              <a:avLst/>
              <a:gdLst>
                <a:gd name="T0" fmla="+- 0 8871 8817"/>
                <a:gd name="T1" fmla="*/ T0 w 89"/>
                <a:gd name="T2" fmla="+- 0 11760 11751"/>
                <a:gd name="T3" fmla="*/ 11760 h 139"/>
                <a:gd name="T4" fmla="+- 0 8859 8817"/>
                <a:gd name="T5" fmla="*/ T4 w 89"/>
                <a:gd name="T6" fmla="+- 0 11779 11751"/>
                <a:gd name="T7" fmla="*/ 11779 h 139"/>
                <a:gd name="T8" fmla="+- 0 8859 8817"/>
                <a:gd name="T9" fmla="*/ T8 w 89"/>
                <a:gd name="T10" fmla="+- 0 11779 11751"/>
                <a:gd name="T11" fmla="*/ 11779 h 139"/>
                <a:gd name="T12" fmla="+- 0 8859 8817"/>
                <a:gd name="T13" fmla="*/ T12 w 89"/>
                <a:gd name="T14" fmla="+- 0 11753 11751"/>
                <a:gd name="T15" fmla="*/ 11753 h 139"/>
                <a:gd name="T16" fmla="+- 0 8817 8817"/>
                <a:gd name="T17" fmla="*/ T16 w 89"/>
                <a:gd name="T18" fmla="+- 0 11753 11751"/>
                <a:gd name="T19" fmla="*/ 11753 h 139"/>
                <a:gd name="T20" fmla="+- 0 8817 8817"/>
                <a:gd name="T21" fmla="*/ T20 w 89"/>
                <a:gd name="T22" fmla="+- 0 11890 11751"/>
                <a:gd name="T23" fmla="*/ 11890 h 139"/>
                <a:gd name="T24" fmla="+- 0 8859 8817"/>
                <a:gd name="T25" fmla="*/ T24 w 89"/>
                <a:gd name="T26" fmla="+- 0 11890 11751"/>
                <a:gd name="T27" fmla="*/ 11890 h 139"/>
                <a:gd name="T28" fmla="+- 0 8859 8817"/>
                <a:gd name="T29" fmla="*/ T28 w 89"/>
                <a:gd name="T30" fmla="+- 0 11813 11751"/>
                <a:gd name="T31" fmla="*/ 11813 h 139"/>
                <a:gd name="T32" fmla="+- 0 8862 8817"/>
                <a:gd name="T33" fmla="*/ T32 w 89"/>
                <a:gd name="T34" fmla="+- 0 11804 11751"/>
                <a:gd name="T35" fmla="*/ 11804 h 139"/>
                <a:gd name="T36" fmla="+- 0 8867 8817"/>
                <a:gd name="T37" fmla="*/ T36 w 89"/>
                <a:gd name="T38" fmla="+- 0 11797 11751"/>
                <a:gd name="T39" fmla="*/ 11797 h 139"/>
                <a:gd name="T40" fmla="+- 0 8872 8817"/>
                <a:gd name="T41" fmla="*/ T40 w 89"/>
                <a:gd name="T42" fmla="+- 0 11791 11751"/>
                <a:gd name="T43" fmla="*/ 11791 h 139"/>
                <a:gd name="T44" fmla="+- 0 8879 8817"/>
                <a:gd name="T45" fmla="*/ T44 w 89"/>
                <a:gd name="T46" fmla="+- 0 11787 11751"/>
                <a:gd name="T47" fmla="*/ 11787 h 139"/>
                <a:gd name="T48" fmla="+- 0 8895 8817"/>
                <a:gd name="T49" fmla="*/ T48 w 89"/>
                <a:gd name="T50" fmla="+- 0 11787 11751"/>
                <a:gd name="T51" fmla="*/ 11787 h 139"/>
                <a:gd name="T52" fmla="+- 0 8901 8817"/>
                <a:gd name="T53" fmla="*/ T52 w 89"/>
                <a:gd name="T54" fmla="+- 0 11789 11751"/>
                <a:gd name="T55" fmla="*/ 11789 h 139"/>
                <a:gd name="T56" fmla="+- 0 8906 8817"/>
                <a:gd name="T57" fmla="*/ T56 w 89"/>
                <a:gd name="T58" fmla="+- 0 11791 11751"/>
                <a:gd name="T59" fmla="*/ 11791 h 139"/>
                <a:gd name="T60" fmla="+- 0 8906 8817"/>
                <a:gd name="T61" fmla="*/ T60 w 89"/>
                <a:gd name="T62" fmla="+- 0 11752 11751"/>
                <a:gd name="T63" fmla="*/ 11752 h 139"/>
                <a:gd name="T64" fmla="+- 0 8900 8817"/>
                <a:gd name="T65" fmla="*/ T64 w 89"/>
                <a:gd name="T66" fmla="+- 0 11751 11751"/>
                <a:gd name="T67" fmla="*/ 11751 h 139"/>
                <a:gd name="T68" fmla="+- 0 8896 8817"/>
                <a:gd name="T69" fmla="*/ T68 w 89"/>
                <a:gd name="T70" fmla="+- 0 11751 11751"/>
                <a:gd name="T71" fmla="*/ 11751 h 139"/>
                <a:gd name="T72" fmla="+- 0 8889 8817"/>
                <a:gd name="T73" fmla="*/ T72 w 89"/>
                <a:gd name="T74" fmla="+- 0 11751 11751"/>
                <a:gd name="T75" fmla="*/ 11751 h 139"/>
                <a:gd name="T76" fmla="+- 0 8871 8817"/>
                <a:gd name="T77" fmla="*/ T76 w 89"/>
                <a:gd name="T78" fmla="+- 0 11760 11751"/>
                <a:gd name="T79" fmla="*/ 11760 h 1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89" h="139">
                  <a:moveTo>
                    <a:pt x="54" y="9"/>
                  </a:moveTo>
                  <a:lnTo>
                    <a:pt x="42" y="28"/>
                  </a:lnTo>
                  <a:lnTo>
                    <a:pt x="42" y="2"/>
                  </a:lnTo>
                  <a:lnTo>
                    <a:pt x="0" y="2"/>
                  </a:lnTo>
                  <a:lnTo>
                    <a:pt x="0" y="139"/>
                  </a:lnTo>
                  <a:lnTo>
                    <a:pt x="42" y="139"/>
                  </a:lnTo>
                  <a:lnTo>
                    <a:pt x="42" y="62"/>
                  </a:lnTo>
                  <a:lnTo>
                    <a:pt x="45" y="53"/>
                  </a:lnTo>
                  <a:lnTo>
                    <a:pt x="50" y="46"/>
                  </a:lnTo>
                  <a:lnTo>
                    <a:pt x="55" y="40"/>
                  </a:lnTo>
                  <a:lnTo>
                    <a:pt x="62" y="36"/>
                  </a:lnTo>
                  <a:lnTo>
                    <a:pt x="78" y="36"/>
                  </a:lnTo>
                  <a:lnTo>
                    <a:pt x="84" y="38"/>
                  </a:lnTo>
                  <a:lnTo>
                    <a:pt x="89" y="40"/>
                  </a:lnTo>
                  <a:lnTo>
                    <a:pt x="89" y="1"/>
                  </a:lnTo>
                  <a:lnTo>
                    <a:pt x="83" y="0"/>
                  </a:lnTo>
                  <a:lnTo>
                    <a:pt x="79" y="0"/>
                  </a:lnTo>
                  <a:lnTo>
                    <a:pt x="72" y="0"/>
                  </a:lnTo>
                  <a:lnTo>
                    <a:pt x="54" y="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217"/>
            <p:cNvSpPr>
              <a:spLocks/>
            </p:cNvSpPr>
            <p:nvPr/>
          </p:nvSpPr>
          <p:spPr bwMode="auto">
            <a:xfrm>
              <a:off x="8925" y="11750"/>
              <a:ext cx="132" cy="140"/>
            </a:xfrm>
            <a:custGeom>
              <a:avLst/>
              <a:gdLst>
                <a:gd name="T0" fmla="+- 0 9056 8925"/>
                <a:gd name="T1" fmla="*/ T0 w 132"/>
                <a:gd name="T2" fmla="+- 0 11789 11750"/>
                <a:gd name="T3" fmla="*/ 11789 h 140"/>
                <a:gd name="T4" fmla="+- 0 9048 8925"/>
                <a:gd name="T5" fmla="*/ T4 w 132"/>
                <a:gd name="T6" fmla="+- 0 11767 11750"/>
                <a:gd name="T7" fmla="*/ 11767 h 140"/>
                <a:gd name="T8" fmla="+- 0 9033 8925"/>
                <a:gd name="T9" fmla="*/ T8 w 132"/>
                <a:gd name="T10" fmla="+- 0 11754 11750"/>
                <a:gd name="T11" fmla="*/ 11754 h 140"/>
                <a:gd name="T12" fmla="+- 0 9012 8925"/>
                <a:gd name="T13" fmla="*/ T12 w 132"/>
                <a:gd name="T14" fmla="+- 0 11750 11750"/>
                <a:gd name="T15" fmla="*/ 11750 h 140"/>
                <a:gd name="T16" fmla="+- 0 9000 8925"/>
                <a:gd name="T17" fmla="*/ T16 w 132"/>
                <a:gd name="T18" fmla="+- 0 11751 11750"/>
                <a:gd name="T19" fmla="*/ 11751 h 140"/>
                <a:gd name="T20" fmla="+- 0 8982 8925"/>
                <a:gd name="T21" fmla="*/ T20 w 132"/>
                <a:gd name="T22" fmla="+- 0 11759 11750"/>
                <a:gd name="T23" fmla="*/ 11759 h 140"/>
                <a:gd name="T24" fmla="+- 0 8968 8925"/>
                <a:gd name="T25" fmla="*/ T24 w 132"/>
                <a:gd name="T26" fmla="+- 0 11775 11750"/>
                <a:gd name="T27" fmla="*/ 11775 h 140"/>
                <a:gd name="T28" fmla="+- 0 8967 8925"/>
                <a:gd name="T29" fmla="*/ T28 w 132"/>
                <a:gd name="T30" fmla="+- 0 11775 11750"/>
                <a:gd name="T31" fmla="*/ 11775 h 140"/>
                <a:gd name="T32" fmla="+- 0 8967 8925"/>
                <a:gd name="T33" fmla="*/ T32 w 132"/>
                <a:gd name="T34" fmla="+- 0 11753 11750"/>
                <a:gd name="T35" fmla="*/ 11753 h 140"/>
                <a:gd name="T36" fmla="+- 0 8925 8925"/>
                <a:gd name="T37" fmla="*/ T36 w 132"/>
                <a:gd name="T38" fmla="+- 0 11753 11750"/>
                <a:gd name="T39" fmla="*/ 11753 h 140"/>
                <a:gd name="T40" fmla="+- 0 8925 8925"/>
                <a:gd name="T41" fmla="*/ T40 w 132"/>
                <a:gd name="T42" fmla="+- 0 11890 11750"/>
                <a:gd name="T43" fmla="*/ 11890 h 140"/>
                <a:gd name="T44" fmla="+- 0 8967 8925"/>
                <a:gd name="T45" fmla="*/ T44 w 132"/>
                <a:gd name="T46" fmla="+- 0 11890 11750"/>
                <a:gd name="T47" fmla="*/ 11890 h 140"/>
                <a:gd name="T48" fmla="+- 0 8967 8925"/>
                <a:gd name="T49" fmla="*/ T48 w 132"/>
                <a:gd name="T50" fmla="+- 0 11803 11750"/>
                <a:gd name="T51" fmla="*/ 11803 h 140"/>
                <a:gd name="T52" fmla="+- 0 8970 8925"/>
                <a:gd name="T53" fmla="*/ T52 w 132"/>
                <a:gd name="T54" fmla="+- 0 11796 11750"/>
                <a:gd name="T55" fmla="*/ 11796 h 140"/>
                <a:gd name="T56" fmla="+- 0 8974 8925"/>
                <a:gd name="T57" fmla="*/ T56 w 132"/>
                <a:gd name="T58" fmla="+- 0 11791 11750"/>
                <a:gd name="T59" fmla="*/ 11791 h 140"/>
                <a:gd name="T60" fmla="+- 0 8979 8925"/>
                <a:gd name="T61" fmla="*/ T60 w 132"/>
                <a:gd name="T62" fmla="+- 0 11785 11750"/>
                <a:gd name="T63" fmla="*/ 11785 h 140"/>
                <a:gd name="T64" fmla="+- 0 8985 8925"/>
                <a:gd name="T65" fmla="*/ T64 w 132"/>
                <a:gd name="T66" fmla="+- 0 11782 11750"/>
                <a:gd name="T67" fmla="*/ 11782 h 140"/>
                <a:gd name="T68" fmla="+- 0 9008 8925"/>
                <a:gd name="T69" fmla="*/ T68 w 132"/>
                <a:gd name="T70" fmla="+- 0 11782 11750"/>
                <a:gd name="T71" fmla="*/ 11782 h 140"/>
                <a:gd name="T72" fmla="+- 0 9015 8925"/>
                <a:gd name="T73" fmla="*/ T72 w 132"/>
                <a:gd name="T74" fmla="+- 0 11793 11750"/>
                <a:gd name="T75" fmla="*/ 11793 h 140"/>
                <a:gd name="T76" fmla="+- 0 9015 8925"/>
                <a:gd name="T77" fmla="*/ T76 w 132"/>
                <a:gd name="T78" fmla="+- 0 11890 11750"/>
                <a:gd name="T79" fmla="*/ 11890 h 140"/>
                <a:gd name="T80" fmla="+- 0 9057 8925"/>
                <a:gd name="T81" fmla="*/ T80 w 132"/>
                <a:gd name="T82" fmla="+- 0 11890 11750"/>
                <a:gd name="T83" fmla="*/ 11890 h 140"/>
                <a:gd name="T84" fmla="+- 0 9057 8925"/>
                <a:gd name="T85" fmla="*/ T84 w 132"/>
                <a:gd name="T86" fmla="+- 0 11806 11750"/>
                <a:gd name="T87" fmla="*/ 11806 h 140"/>
                <a:gd name="T88" fmla="+- 0 9056 8925"/>
                <a:gd name="T89" fmla="*/ T88 w 132"/>
                <a:gd name="T90" fmla="+- 0 11789 11750"/>
                <a:gd name="T91" fmla="*/ 11789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32" h="140">
                  <a:moveTo>
                    <a:pt x="131" y="39"/>
                  </a:moveTo>
                  <a:lnTo>
                    <a:pt x="123" y="17"/>
                  </a:lnTo>
                  <a:lnTo>
                    <a:pt x="108" y="4"/>
                  </a:lnTo>
                  <a:lnTo>
                    <a:pt x="87" y="0"/>
                  </a:lnTo>
                  <a:lnTo>
                    <a:pt x="75" y="1"/>
                  </a:lnTo>
                  <a:lnTo>
                    <a:pt x="57" y="9"/>
                  </a:lnTo>
                  <a:lnTo>
                    <a:pt x="43" y="25"/>
                  </a:lnTo>
                  <a:lnTo>
                    <a:pt x="42" y="25"/>
                  </a:lnTo>
                  <a:lnTo>
                    <a:pt x="42" y="3"/>
                  </a:lnTo>
                  <a:lnTo>
                    <a:pt x="0" y="3"/>
                  </a:lnTo>
                  <a:lnTo>
                    <a:pt x="0" y="140"/>
                  </a:lnTo>
                  <a:lnTo>
                    <a:pt x="42" y="140"/>
                  </a:lnTo>
                  <a:lnTo>
                    <a:pt x="42" y="53"/>
                  </a:lnTo>
                  <a:lnTo>
                    <a:pt x="45" y="46"/>
                  </a:lnTo>
                  <a:lnTo>
                    <a:pt x="49" y="41"/>
                  </a:lnTo>
                  <a:lnTo>
                    <a:pt x="54" y="35"/>
                  </a:lnTo>
                  <a:lnTo>
                    <a:pt x="60" y="32"/>
                  </a:lnTo>
                  <a:lnTo>
                    <a:pt x="83" y="32"/>
                  </a:lnTo>
                  <a:lnTo>
                    <a:pt x="90" y="43"/>
                  </a:lnTo>
                  <a:lnTo>
                    <a:pt x="90" y="140"/>
                  </a:lnTo>
                  <a:lnTo>
                    <a:pt x="132" y="140"/>
                  </a:lnTo>
                  <a:lnTo>
                    <a:pt x="132" y="56"/>
                  </a:lnTo>
                  <a:lnTo>
                    <a:pt x="131" y="39"/>
                  </a:lnTo>
                  <a:close/>
                </a:path>
              </a:pathLst>
            </a:custGeom>
            <a:solidFill>
              <a:srgbClr val="7A563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218"/>
            <p:cNvSpPr>
              <a:spLocks/>
            </p:cNvSpPr>
            <p:nvPr/>
          </p:nvSpPr>
          <p:spPr bwMode="auto">
            <a:xfrm>
              <a:off x="7736" y="6366"/>
              <a:ext cx="140" cy="254"/>
            </a:xfrm>
            <a:custGeom>
              <a:avLst/>
              <a:gdLst>
                <a:gd name="T0" fmla="+- 0 7847 7736"/>
                <a:gd name="T1" fmla="*/ T0 w 140"/>
                <a:gd name="T2" fmla="+- 0 6558 6366"/>
                <a:gd name="T3" fmla="*/ 6558 h 254"/>
                <a:gd name="T4" fmla="+- 0 7846 7736"/>
                <a:gd name="T5" fmla="*/ T4 w 140"/>
                <a:gd name="T6" fmla="+- 0 6552 6366"/>
                <a:gd name="T7" fmla="*/ 6552 h 254"/>
                <a:gd name="T8" fmla="+- 0 7847 7736"/>
                <a:gd name="T9" fmla="*/ T8 w 140"/>
                <a:gd name="T10" fmla="+- 0 6548 6366"/>
                <a:gd name="T11" fmla="*/ 6548 h 254"/>
                <a:gd name="T12" fmla="+- 0 7852 7736"/>
                <a:gd name="T13" fmla="*/ T12 w 140"/>
                <a:gd name="T14" fmla="+- 0 6544 6366"/>
                <a:gd name="T15" fmla="*/ 6544 h 254"/>
                <a:gd name="T16" fmla="+- 0 7863 7736"/>
                <a:gd name="T17" fmla="*/ T16 w 140"/>
                <a:gd name="T18" fmla="+- 0 6533 6366"/>
                <a:gd name="T19" fmla="*/ 6533 h 254"/>
                <a:gd name="T20" fmla="+- 0 7872 7736"/>
                <a:gd name="T21" fmla="*/ T20 w 140"/>
                <a:gd name="T22" fmla="+- 0 6516 6366"/>
                <a:gd name="T23" fmla="*/ 6516 h 254"/>
                <a:gd name="T24" fmla="+- 0 7876 7736"/>
                <a:gd name="T25" fmla="*/ T24 w 140"/>
                <a:gd name="T26" fmla="+- 0 6498 6366"/>
                <a:gd name="T27" fmla="*/ 6498 h 254"/>
                <a:gd name="T28" fmla="+- 0 7874 7736"/>
                <a:gd name="T29" fmla="*/ T28 w 140"/>
                <a:gd name="T30" fmla="+- 0 6478 6366"/>
                <a:gd name="T31" fmla="*/ 6478 h 254"/>
                <a:gd name="T32" fmla="+- 0 7870 7736"/>
                <a:gd name="T33" fmla="*/ T32 w 140"/>
                <a:gd name="T34" fmla="+- 0 6465 6366"/>
                <a:gd name="T35" fmla="*/ 6465 h 254"/>
                <a:gd name="T36" fmla="+- 0 7859 7736"/>
                <a:gd name="T37" fmla="*/ T36 w 140"/>
                <a:gd name="T38" fmla="+- 0 6448 6366"/>
                <a:gd name="T39" fmla="*/ 6448 h 254"/>
                <a:gd name="T40" fmla="+- 0 7843 7736"/>
                <a:gd name="T41" fmla="*/ T40 w 140"/>
                <a:gd name="T42" fmla="+- 0 6435 6366"/>
                <a:gd name="T43" fmla="*/ 6435 h 254"/>
                <a:gd name="T44" fmla="+- 0 7823 7736"/>
                <a:gd name="T45" fmla="*/ T44 w 140"/>
                <a:gd name="T46" fmla="+- 0 6427 6366"/>
                <a:gd name="T47" fmla="*/ 6427 h 254"/>
                <a:gd name="T48" fmla="+- 0 7819 7736"/>
                <a:gd name="T49" fmla="*/ T48 w 140"/>
                <a:gd name="T50" fmla="+- 0 6427 6366"/>
                <a:gd name="T51" fmla="*/ 6427 h 254"/>
                <a:gd name="T52" fmla="+- 0 7815 7736"/>
                <a:gd name="T53" fmla="*/ T52 w 140"/>
                <a:gd name="T54" fmla="+- 0 6422 6366"/>
                <a:gd name="T55" fmla="*/ 6422 h 254"/>
                <a:gd name="T56" fmla="+- 0 7814 7736"/>
                <a:gd name="T57" fmla="*/ T56 w 140"/>
                <a:gd name="T58" fmla="+- 0 6419 6366"/>
                <a:gd name="T59" fmla="*/ 6419 h 254"/>
                <a:gd name="T60" fmla="+- 0 7810 7736"/>
                <a:gd name="T61" fmla="*/ T60 w 140"/>
                <a:gd name="T62" fmla="+- 0 6408 6366"/>
                <a:gd name="T63" fmla="*/ 6408 h 254"/>
                <a:gd name="T64" fmla="+- 0 7809 7736"/>
                <a:gd name="T65" fmla="*/ T64 w 140"/>
                <a:gd name="T66" fmla="+- 0 6397 6366"/>
                <a:gd name="T67" fmla="*/ 6397 h 254"/>
                <a:gd name="T68" fmla="+- 0 7805 7736"/>
                <a:gd name="T69" fmla="*/ T68 w 140"/>
                <a:gd name="T70" fmla="+- 0 6386 6366"/>
                <a:gd name="T71" fmla="*/ 6386 h 254"/>
                <a:gd name="T72" fmla="+- 0 7805 7736"/>
                <a:gd name="T73" fmla="*/ T72 w 140"/>
                <a:gd name="T74" fmla="+- 0 6385 6366"/>
                <a:gd name="T75" fmla="*/ 6385 h 254"/>
                <a:gd name="T76" fmla="+- 0 7791 7736"/>
                <a:gd name="T77" fmla="*/ T76 w 140"/>
                <a:gd name="T78" fmla="+- 0 6370 6366"/>
                <a:gd name="T79" fmla="*/ 6370 h 254"/>
                <a:gd name="T80" fmla="+- 0 7771 7736"/>
                <a:gd name="T81" fmla="*/ T80 w 140"/>
                <a:gd name="T82" fmla="+- 0 6366 6366"/>
                <a:gd name="T83" fmla="*/ 6366 h 254"/>
                <a:gd name="T84" fmla="+- 0 7759 7736"/>
                <a:gd name="T85" fmla="*/ T84 w 140"/>
                <a:gd name="T86" fmla="+- 0 6367 6366"/>
                <a:gd name="T87" fmla="*/ 6367 h 254"/>
                <a:gd name="T88" fmla="+- 0 7754 7736"/>
                <a:gd name="T89" fmla="*/ T88 w 140"/>
                <a:gd name="T90" fmla="+- 0 6374 6366"/>
                <a:gd name="T91" fmla="*/ 6374 h 254"/>
                <a:gd name="T92" fmla="+- 0 7751 7736"/>
                <a:gd name="T93" fmla="*/ T92 w 140"/>
                <a:gd name="T94" fmla="+- 0 6391 6366"/>
                <a:gd name="T95" fmla="*/ 6391 h 254"/>
                <a:gd name="T96" fmla="+- 0 7749 7736"/>
                <a:gd name="T97" fmla="*/ T96 w 140"/>
                <a:gd name="T98" fmla="+- 0 6404 6366"/>
                <a:gd name="T99" fmla="*/ 6404 h 254"/>
                <a:gd name="T100" fmla="+- 0 7746 7736"/>
                <a:gd name="T101" fmla="*/ T100 w 140"/>
                <a:gd name="T102" fmla="+- 0 6424 6366"/>
                <a:gd name="T103" fmla="*/ 6424 h 254"/>
                <a:gd name="T104" fmla="+- 0 7743 7736"/>
                <a:gd name="T105" fmla="*/ T104 w 140"/>
                <a:gd name="T106" fmla="+- 0 6444 6366"/>
                <a:gd name="T107" fmla="*/ 6444 h 254"/>
                <a:gd name="T108" fmla="+- 0 7741 7736"/>
                <a:gd name="T109" fmla="*/ T108 w 140"/>
                <a:gd name="T110" fmla="+- 0 6451 6366"/>
                <a:gd name="T111" fmla="*/ 6451 h 254"/>
                <a:gd name="T112" fmla="+- 0 7742 7736"/>
                <a:gd name="T113" fmla="*/ T112 w 140"/>
                <a:gd name="T114" fmla="+- 0 6455 6366"/>
                <a:gd name="T115" fmla="*/ 6455 h 254"/>
                <a:gd name="T116" fmla="+- 0 7749 7736"/>
                <a:gd name="T117" fmla="*/ T116 w 140"/>
                <a:gd name="T118" fmla="+- 0 6459 6366"/>
                <a:gd name="T119" fmla="*/ 6459 h 254"/>
                <a:gd name="T120" fmla="+- 0 7766 7736"/>
                <a:gd name="T121" fmla="*/ T120 w 140"/>
                <a:gd name="T122" fmla="+- 0 6469 6366"/>
                <a:gd name="T123" fmla="*/ 6469 h 254"/>
                <a:gd name="T124" fmla="+- 0 7783 7736"/>
                <a:gd name="T125" fmla="*/ T124 w 140"/>
                <a:gd name="T126" fmla="+- 0 6479 6366"/>
                <a:gd name="T127" fmla="*/ 6479 h 254"/>
                <a:gd name="T128" fmla="+- 0 7800 7736"/>
                <a:gd name="T129" fmla="*/ T128 w 140"/>
                <a:gd name="T130" fmla="+- 0 6490 6366"/>
                <a:gd name="T131" fmla="*/ 6490 h 254"/>
                <a:gd name="T132" fmla="+- 0 7804 7736"/>
                <a:gd name="T133" fmla="*/ T132 w 140"/>
                <a:gd name="T134" fmla="+- 0 6492 6366"/>
                <a:gd name="T135" fmla="*/ 6492 h 254"/>
                <a:gd name="T136" fmla="+- 0 7807 7736"/>
                <a:gd name="T137" fmla="*/ T136 w 140"/>
                <a:gd name="T138" fmla="+- 0 6498 6366"/>
                <a:gd name="T139" fmla="*/ 6498 h 254"/>
                <a:gd name="T140" fmla="+- 0 7806 7736"/>
                <a:gd name="T141" fmla="*/ T140 w 140"/>
                <a:gd name="T142" fmla="+- 0 6501 6366"/>
                <a:gd name="T143" fmla="*/ 6501 h 254"/>
                <a:gd name="T144" fmla="+- 0 7803 7736"/>
                <a:gd name="T145" fmla="*/ T144 w 140"/>
                <a:gd name="T146" fmla="+- 0 6507 6366"/>
                <a:gd name="T147" fmla="*/ 6507 h 254"/>
                <a:gd name="T148" fmla="+- 0 7798 7736"/>
                <a:gd name="T149" fmla="*/ T148 w 140"/>
                <a:gd name="T150" fmla="+- 0 6503 6366"/>
                <a:gd name="T151" fmla="*/ 6503 h 254"/>
                <a:gd name="T152" fmla="+- 0 7794 7736"/>
                <a:gd name="T153" fmla="*/ T152 w 140"/>
                <a:gd name="T154" fmla="+- 0 6501 6366"/>
                <a:gd name="T155" fmla="*/ 6501 h 254"/>
                <a:gd name="T156" fmla="+- 0 7788 7736"/>
                <a:gd name="T157" fmla="*/ T156 w 140"/>
                <a:gd name="T158" fmla="+- 0 6497 6366"/>
                <a:gd name="T159" fmla="*/ 6497 h 254"/>
                <a:gd name="T160" fmla="+- 0 7771 7736"/>
                <a:gd name="T161" fmla="*/ T160 w 140"/>
                <a:gd name="T162" fmla="+- 0 6487 6366"/>
                <a:gd name="T163" fmla="*/ 6487 h 254"/>
                <a:gd name="T164" fmla="+- 0 7753 7736"/>
                <a:gd name="T165" fmla="*/ T164 w 140"/>
                <a:gd name="T166" fmla="+- 0 6476 6366"/>
                <a:gd name="T167" fmla="*/ 6476 h 254"/>
                <a:gd name="T168" fmla="+- 0 7751 7736"/>
                <a:gd name="T169" fmla="*/ T168 w 140"/>
                <a:gd name="T170" fmla="+- 0 6492 6366"/>
                <a:gd name="T171" fmla="*/ 6492 h 254"/>
                <a:gd name="T172" fmla="+- 0 7748 7736"/>
                <a:gd name="T173" fmla="*/ T172 w 140"/>
                <a:gd name="T174" fmla="+- 0 6512 6366"/>
                <a:gd name="T175" fmla="*/ 6512 h 254"/>
                <a:gd name="T176" fmla="+- 0 7745 7736"/>
                <a:gd name="T177" fmla="*/ T176 w 140"/>
                <a:gd name="T178" fmla="+- 0 6532 6366"/>
                <a:gd name="T179" fmla="*/ 6532 h 254"/>
                <a:gd name="T180" fmla="+- 0 7742 7736"/>
                <a:gd name="T181" fmla="*/ T180 w 140"/>
                <a:gd name="T182" fmla="+- 0 6551 6366"/>
                <a:gd name="T183" fmla="*/ 6551 h 254"/>
                <a:gd name="T184" fmla="+- 0 7739 7736"/>
                <a:gd name="T185" fmla="*/ T184 w 140"/>
                <a:gd name="T186" fmla="+- 0 6571 6366"/>
                <a:gd name="T187" fmla="*/ 6571 h 254"/>
                <a:gd name="T188" fmla="+- 0 7736 7736"/>
                <a:gd name="T189" fmla="*/ T188 w 140"/>
                <a:gd name="T190" fmla="+- 0 6591 6366"/>
                <a:gd name="T191" fmla="*/ 6591 h 254"/>
                <a:gd name="T192" fmla="+- 0 7765 7736"/>
                <a:gd name="T193" fmla="*/ T192 w 140"/>
                <a:gd name="T194" fmla="+- 0 6591 6366"/>
                <a:gd name="T195" fmla="*/ 6591 h 254"/>
                <a:gd name="T196" fmla="+- 0 7765 7736"/>
                <a:gd name="T197" fmla="*/ T196 w 140"/>
                <a:gd name="T198" fmla="+- 0 6619 6366"/>
                <a:gd name="T199" fmla="*/ 6619 h 254"/>
                <a:gd name="T200" fmla="+- 0 7807 7736"/>
                <a:gd name="T201" fmla="*/ T200 w 140"/>
                <a:gd name="T202" fmla="+- 0 6620 6366"/>
                <a:gd name="T203" fmla="*/ 6620 h 254"/>
                <a:gd name="T204" fmla="+- 0 7812 7736"/>
                <a:gd name="T205" fmla="*/ T204 w 140"/>
                <a:gd name="T206" fmla="+- 0 6599 6366"/>
                <a:gd name="T207" fmla="*/ 6599 h 254"/>
                <a:gd name="T208" fmla="+- 0 7814 7736"/>
                <a:gd name="T209" fmla="*/ T208 w 140"/>
                <a:gd name="T210" fmla="+- 0 6592 6366"/>
                <a:gd name="T211" fmla="*/ 6592 h 254"/>
                <a:gd name="T212" fmla="+- 0 7817 7736"/>
                <a:gd name="T213" fmla="*/ T212 w 140"/>
                <a:gd name="T214" fmla="+- 0 6590 6366"/>
                <a:gd name="T215" fmla="*/ 6590 h 254"/>
                <a:gd name="T216" fmla="+- 0 7824 7736"/>
                <a:gd name="T217" fmla="*/ T216 w 140"/>
                <a:gd name="T218" fmla="+- 0 6591 6366"/>
                <a:gd name="T219" fmla="*/ 6591 h 254"/>
                <a:gd name="T220" fmla="+- 0 7834 7736"/>
                <a:gd name="T221" fmla="*/ T220 w 140"/>
                <a:gd name="T222" fmla="+- 0 6591 6366"/>
                <a:gd name="T223" fmla="*/ 6591 h 254"/>
                <a:gd name="T224" fmla="+- 0 7844 7736"/>
                <a:gd name="T225" fmla="*/ T224 w 140"/>
                <a:gd name="T226" fmla="+- 0 6591 6366"/>
                <a:gd name="T227" fmla="*/ 6591 h 254"/>
                <a:gd name="T228" fmla="+- 0 7856 7736"/>
                <a:gd name="T229" fmla="*/ T228 w 140"/>
                <a:gd name="T230" fmla="+- 0 6591 6366"/>
                <a:gd name="T231" fmla="*/ 6591 h 254"/>
                <a:gd name="T232" fmla="+- 0 7853 7736"/>
                <a:gd name="T233" fmla="*/ T232 w 140"/>
                <a:gd name="T234" fmla="+- 0 6579 6366"/>
                <a:gd name="T235" fmla="*/ 6579 h 254"/>
                <a:gd name="T236" fmla="+- 0 7850 7736"/>
                <a:gd name="T237" fmla="*/ T236 w 140"/>
                <a:gd name="T238" fmla="+- 0 6568 6366"/>
                <a:gd name="T239" fmla="*/ 6568 h 254"/>
                <a:gd name="T240" fmla="+- 0 7847 7736"/>
                <a:gd name="T241" fmla="*/ T240 w 140"/>
                <a:gd name="T242" fmla="+- 0 6558 6366"/>
                <a:gd name="T243" fmla="*/ 6558 h 2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140" h="254">
                  <a:moveTo>
                    <a:pt x="111" y="192"/>
                  </a:moveTo>
                  <a:lnTo>
                    <a:pt x="110" y="186"/>
                  </a:lnTo>
                  <a:lnTo>
                    <a:pt x="111" y="182"/>
                  </a:lnTo>
                  <a:lnTo>
                    <a:pt x="116" y="178"/>
                  </a:lnTo>
                  <a:lnTo>
                    <a:pt x="127" y="167"/>
                  </a:lnTo>
                  <a:lnTo>
                    <a:pt x="136" y="150"/>
                  </a:lnTo>
                  <a:lnTo>
                    <a:pt x="140" y="132"/>
                  </a:lnTo>
                  <a:lnTo>
                    <a:pt x="138" y="112"/>
                  </a:lnTo>
                  <a:lnTo>
                    <a:pt x="134" y="99"/>
                  </a:lnTo>
                  <a:lnTo>
                    <a:pt x="123" y="82"/>
                  </a:lnTo>
                  <a:lnTo>
                    <a:pt x="107" y="69"/>
                  </a:lnTo>
                  <a:lnTo>
                    <a:pt x="87" y="61"/>
                  </a:lnTo>
                  <a:lnTo>
                    <a:pt x="83" y="61"/>
                  </a:lnTo>
                  <a:lnTo>
                    <a:pt x="79" y="56"/>
                  </a:lnTo>
                  <a:lnTo>
                    <a:pt x="78" y="53"/>
                  </a:lnTo>
                  <a:lnTo>
                    <a:pt x="74" y="42"/>
                  </a:lnTo>
                  <a:lnTo>
                    <a:pt x="73" y="31"/>
                  </a:lnTo>
                  <a:lnTo>
                    <a:pt x="69" y="20"/>
                  </a:lnTo>
                  <a:lnTo>
                    <a:pt x="69" y="19"/>
                  </a:lnTo>
                  <a:lnTo>
                    <a:pt x="55" y="4"/>
                  </a:lnTo>
                  <a:lnTo>
                    <a:pt x="35" y="0"/>
                  </a:lnTo>
                  <a:lnTo>
                    <a:pt x="23" y="1"/>
                  </a:lnTo>
                  <a:lnTo>
                    <a:pt x="18" y="8"/>
                  </a:lnTo>
                  <a:lnTo>
                    <a:pt x="15" y="25"/>
                  </a:lnTo>
                  <a:lnTo>
                    <a:pt x="13" y="38"/>
                  </a:lnTo>
                  <a:lnTo>
                    <a:pt x="10" y="58"/>
                  </a:lnTo>
                  <a:lnTo>
                    <a:pt x="7" y="78"/>
                  </a:lnTo>
                  <a:lnTo>
                    <a:pt x="5" y="85"/>
                  </a:lnTo>
                  <a:lnTo>
                    <a:pt x="6" y="89"/>
                  </a:lnTo>
                  <a:lnTo>
                    <a:pt x="13" y="93"/>
                  </a:lnTo>
                  <a:lnTo>
                    <a:pt x="30" y="103"/>
                  </a:lnTo>
                  <a:lnTo>
                    <a:pt x="47" y="113"/>
                  </a:lnTo>
                  <a:lnTo>
                    <a:pt x="64" y="124"/>
                  </a:lnTo>
                  <a:lnTo>
                    <a:pt x="68" y="126"/>
                  </a:lnTo>
                  <a:lnTo>
                    <a:pt x="71" y="132"/>
                  </a:lnTo>
                  <a:lnTo>
                    <a:pt x="70" y="135"/>
                  </a:lnTo>
                  <a:lnTo>
                    <a:pt x="67" y="141"/>
                  </a:lnTo>
                  <a:lnTo>
                    <a:pt x="62" y="137"/>
                  </a:lnTo>
                  <a:lnTo>
                    <a:pt x="58" y="135"/>
                  </a:lnTo>
                  <a:lnTo>
                    <a:pt x="52" y="131"/>
                  </a:lnTo>
                  <a:lnTo>
                    <a:pt x="35" y="121"/>
                  </a:lnTo>
                  <a:lnTo>
                    <a:pt x="17" y="110"/>
                  </a:lnTo>
                  <a:lnTo>
                    <a:pt x="15" y="126"/>
                  </a:lnTo>
                  <a:lnTo>
                    <a:pt x="12" y="146"/>
                  </a:lnTo>
                  <a:lnTo>
                    <a:pt x="9" y="166"/>
                  </a:lnTo>
                  <a:lnTo>
                    <a:pt x="6" y="185"/>
                  </a:lnTo>
                  <a:lnTo>
                    <a:pt x="3" y="205"/>
                  </a:lnTo>
                  <a:lnTo>
                    <a:pt x="0" y="225"/>
                  </a:lnTo>
                  <a:lnTo>
                    <a:pt x="29" y="225"/>
                  </a:lnTo>
                  <a:lnTo>
                    <a:pt x="29" y="253"/>
                  </a:lnTo>
                  <a:lnTo>
                    <a:pt x="71" y="254"/>
                  </a:lnTo>
                  <a:lnTo>
                    <a:pt x="76" y="233"/>
                  </a:lnTo>
                  <a:lnTo>
                    <a:pt x="78" y="226"/>
                  </a:lnTo>
                  <a:lnTo>
                    <a:pt x="81" y="224"/>
                  </a:lnTo>
                  <a:lnTo>
                    <a:pt x="88" y="225"/>
                  </a:lnTo>
                  <a:lnTo>
                    <a:pt x="98" y="225"/>
                  </a:lnTo>
                  <a:lnTo>
                    <a:pt x="108" y="225"/>
                  </a:lnTo>
                  <a:lnTo>
                    <a:pt x="120" y="225"/>
                  </a:lnTo>
                  <a:lnTo>
                    <a:pt x="117" y="213"/>
                  </a:lnTo>
                  <a:lnTo>
                    <a:pt x="114" y="202"/>
                  </a:lnTo>
                  <a:lnTo>
                    <a:pt x="111" y="19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219"/>
            <p:cNvSpPr>
              <a:spLocks/>
            </p:cNvSpPr>
            <p:nvPr/>
          </p:nvSpPr>
          <p:spPr bwMode="auto">
            <a:xfrm>
              <a:off x="7732" y="6290"/>
              <a:ext cx="82" cy="68"/>
            </a:xfrm>
            <a:custGeom>
              <a:avLst/>
              <a:gdLst>
                <a:gd name="T0" fmla="+- 0 7748 7732"/>
                <a:gd name="T1" fmla="*/ T0 w 82"/>
                <a:gd name="T2" fmla="+- 0 6348 6290"/>
                <a:gd name="T3" fmla="*/ 6348 h 68"/>
                <a:gd name="T4" fmla="+- 0 7766 7732"/>
                <a:gd name="T5" fmla="*/ T4 w 82"/>
                <a:gd name="T6" fmla="+- 0 6357 6290"/>
                <a:gd name="T7" fmla="*/ 6357 h 68"/>
                <a:gd name="T8" fmla="+- 0 7786 7732"/>
                <a:gd name="T9" fmla="*/ T8 w 82"/>
                <a:gd name="T10" fmla="+- 0 6358 6290"/>
                <a:gd name="T11" fmla="*/ 6358 h 68"/>
                <a:gd name="T12" fmla="+- 0 7791 7732"/>
                <a:gd name="T13" fmla="*/ T12 w 82"/>
                <a:gd name="T14" fmla="+- 0 6356 6290"/>
                <a:gd name="T15" fmla="*/ 6356 h 68"/>
                <a:gd name="T16" fmla="+- 0 7807 7732"/>
                <a:gd name="T17" fmla="*/ T16 w 82"/>
                <a:gd name="T18" fmla="+- 0 6343 6290"/>
                <a:gd name="T19" fmla="*/ 6343 h 68"/>
                <a:gd name="T20" fmla="+- 0 7813 7732"/>
                <a:gd name="T21" fmla="*/ T20 w 82"/>
                <a:gd name="T22" fmla="+- 0 6322 6290"/>
                <a:gd name="T23" fmla="*/ 6322 h 68"/>
                <a:gd name="T24" fmla="+- 0 7813 7732"/>
                <a:gd name="T25" fmla="*/ T24 w 82"/>
                <a:gd name="T26" fmla="+- 0 6319 6290"/>
                <a:gd name="T27" fmla="*/ 6319 h 68"/>
                <a:gd name="T28" fmla="+- 0 7804 7732"/>
                <a:gd name="T29" fmla="*/ T28 w 82"/>
                <a:gd name="T30" fmla="+- 0 6300 6290"/>
                <a:gd name="T31" fmla="*/ 6300 h 68"/>
                <a:gd name="T32" fmla="+- 0 7784 7732"/>
                <a:gd name="T33" fmla="*/ T32 w 82"/>
                <a:gd name="T34" fmla="+- 0 6290 6290"/>
                <a:gd name="T35" fmla="*/ 6290 h 68"/>
                <a:gd name="T36" fmla="+- 0 7780 7732"/>
                <a:gd name="T37" fmla="*/ T36 w 82"/>
                <a:gd name="T38" fmla="+- 0 6290 6290"/>
                <a:gd name="T39" fmla="*/ 6290 h 68"/>
                <a:gd name="T40" fmla="+- 0 7761 7732"/>
                <a:gd name="T41" fmla="*/ T40 w 82"/>
                <a:gd name="T42" fmla="+- 0 6297 6290"/>
                <a:gd name="T43" fmla="*/ 6297 h 68"/>
                <a:gd name="T44" fmla="+- 0 7750 7732"/>
                <a:gd name="T45" fmla="*/ T44 w 82"/>
                <a:gd name="T46" fmla="+- 0 6314 6290"/>
                <a:gd name="T47" fmla="*/ 6314 h 68"/>
                <a:gd name="T48" fmla="+- 0 7748 7732"/>
                <a:gd name="T49" fmla="*/ T48 w 82"/>
                <a:gd name="T50" fmla="+- 0 6325 6290"/>
                <a:gd name="T51" fmla="*/ 6325 h 68"/>
                <a:gd name="T52" fmla="+- 0 7744 7732"/>
                <a:gd name="T53" fmla="*/ T52 w 82"/>
                <a:gd name="T54" fmla="+- 0 6331 6290"/>
                <a:gd name="T55" fmla="*/ 6331 h 68"/>
                <a:gd name="T56" fmla="+- 0 7732 7732"/>
                <a:gd name="T57" fmla="*/ T56 w 82"/>
                <a:gd name="T58" fmla="+- 0 6329 6290"/>
                <a:gd name="T59" fmla="*/ 6329 h 68"/>
                <a:gd name="T60" fmla="+- 0 7734 7732"/>
                <a:gd name="T61" fmla="*/ T60 w 82"/>
                <a:gd name="T62" fmla="+- 0 6334 6290"/>
                <a:gd name="T63" fmla="*/ 6334 h 68"/>
                <a:gd name="T64" fmla="+- 0 7748 7732"/>
                <a:gd name="T65" fmla="*/ T64 w 82"/>
                <a:gd name="T66" fmla="+- 0 6348 6290"/>
                <a:gd name="T67" fmla="*/ 6348 h 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82" h="68">
                  <a:moveTo>
                    <a:pt x="16" y="58"/>
                  </a:moveTo>
                  <a:lnTo>
                    <a:pt x="34" y="67"/>
                  </a:lnTo>
                  <a:lnTo>
                    <a:pt x="54" y="68"/>
                  </a:lnTo>
                  <a:lnTo>
                    <a:pt x="59" y="66"/>
                  </a:lnTo>
                  <a:lnTo>
                    <a:pt x="75" y="53"/>
                  </a:lnTo>
                  <a:lnTo>
                    <a:pt x="81" y="32"/>
                  </a:lnTo>
                  <a:lnTo>
                    <a:pt x="81" y="29"/>
                  </a:lnTo>
                  <a:lnTo>
                    <a:pt x="72" y="10"/>
                  </a:lnTo>
                  <a:lnTo>
                    <a:pt x="52" y="0"/>
                  </a:lnTo>
                  <a:lnTo>
                    <a:pt x="48" y="0"/>
                  </a:lnTo>
                  <a:lnTo>
                    <a:pt x="29" y="7"/>
                  </a:lnTo>
                  <a:lnTo>
                    <a:pt x="18" y="24"/>
                  </a:lnTo>
                  <a:lnTo>
                    <a:pt x="16" y="35"/>
                  </a:lnTo>
                  <a:lnTo>
                    <a:pt x="12" y="41"/>
                  </a:lnTo>
                  <a:lnTo>
                    <a:pt x="0" y="39"/>
                  </a:lnTo>
                  <a:lnTo>
                    <a:pt x="2" y="44"/>
                  </a:lnTo>
                  <a:lnTo>
                    <a:pt x="16" y="58"/>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220"/>
            <p:cNvSpPr>
              <a:spLocks/>
            </p:cNvSpPr>
            <p:nvPr/>
          </p:nvSpPr>
          <p:spPr bwMode="auto">
            <a:xfrm>
              <a:off x="6364" y="7328"/>
              <a:ext cx="2135" cy="384"/>
            </a:xfrm>
            <a:custGeom>
              <a:avLst/>
              <a:gdLst>
                <a:gd name="T0" fmla="+- 0 8499 6364"/>
                <a:gd name="T1" fmla="*/ T0 w 2135"/>
                <a:gd name="T2" fmla="+- 0 7520 7328"/>
                <a:gd name="T3" fmla="*/ 7520 h 384"/>
                <a:gd name="T4" fmla="+- 0 8498 6364"/>
                <a:gd name="T5" fmla="*/ T4 w 2135"/>
                <a:gd name="T6" fmla="+- 0 7507 7328"/>
                <a:gd name="T7" fmla="*/ 7507 h 384"/>
                <a:gd name="T8" fmla="+- 0 8495 6364"/>
                <a:gd name="T9" fmla="*/ T8 w 2135"/>
                <a:gd name="T10" fmla="+- 0 7484 7328"/>
                <a:gd name="T11" fmla="*/ 7484 h 384"/>
                <a:gd name="T12" fmla="+- 0 8472 6364"/>
                <a:gd name="T13" fmla="*/ T12 w 2135"/>
                <a:gd name="T14" fmla="+- 0 7422 7328"/>
                <a:gd name="T15" fmla="*/ 7422 h 384"/>
                <a:gd name="T16" fmla="+- 0 8430 6364"/>
                <a:gd name="T17" fmla="*/ T16 w 2135"/>
                <a:gd name="T18" fmla="+- 0 7373 7328"/>
                <a:gd name="T19" fmla="*/ 7373 h 384"/>
                <a:gd name="T20" fmla="+- 0 8373 6364"/>
                <a:gd name="T21" fmla="*/ T20 w 2135"/>
                <a:gd name="T22" fmla="+- 0 7340 7328"/>
                <a:gd name="T23" fmla="*/ 7340 h 384"/>
                <a:gd name="T24" fmla="+- 0 8307 6364"/>
                <a:gd name="T25" fmla="*/ T24 w 2135"/>
                <a:gd name="T26" fmla="+- 0 7328 7328"/>
                <a:gd name="T27" fmla="*/ 7328 h 384"/>
                <a:gd name="T28" fmla="+- 0 6556 6364"/>
                <a:gd name="T29" fmla="*/ T28 w 2135"/>
                <a:gd name="T30" fmla="+- 0 7328 7328"/>
                <a:gd name="T31" fmla="*/ 7328 h 384"/>
                <a:gd name="T32" fmla="+- 0 6478 6364"/>
                <a:gd name="T33" fmla="*/ T32 w 2135"/>
                <a:gd name="T34" fmla="+- 0 7345 7328"/>
                <a:gd name="T35" fmla="*/ 7345 h 384"/>
                <a:gd name="T36" fmla="+- 0 6424 6364"/>
                <a:gd name="T37" fmla="*/ T36 w 2135"/>
                <a:gd name="T38" fmla="+- 0 7381 7328"/>
                <a:gd name="T39" fmla="*/ 7381 h 384"/>
                <a:gd name="T40" fmla="+- 0 6385 6364"/>
                <a:gd name="T41" fmla="*/ T40 w 2135"/>
                <a:gd name="T42" fmla="+- 0 7433 7328"/>
                <a:gd name="T43" fmla="*/ 7433 h 384"/>
                <a:gd name="T44" fmla="+- 0 6365 6364"/>
                <a:gd name="T45" fmla="*/ T44 w 2135"/>
                <a:gd name="T46" fmla="+- 0 7497 7328"/>
                <a:gd name="T47" fmla="*/ 7497 h 384"/>
                <a:gd name="T48" fmla="+- 0 6364 6364"/>
                <a:gd name="T49" fmla="*/ T48 w 2135"/>
                <a:gd name="T50" fmla="+- 0 7520 7328"/>
                <a:gd name="T51" fmla="*/ 7520 h 384"/>
                <a:gd name="T52" fmla="+- 0 6365 6364"/>
                <a:gd name="T53" fmla="*/ T52 w 2135"/>
                <a:gd name="T54" fmla="+- 0 7534 7328"/>
                <a:gd name="T55" fmla="*/ 7534 h 384"/>
                <a:gd name="T56" fmla="+- 0 6381 6364"/>
                <a:gd name="T57" fmla="*/ T56 w 2135"/>
                <a:gd name="T58" fmla="+- 0 7599 7328"/>
                <a:gd name="T59" fmla="*/ 7599 h 384"/>
                <a:gd name="T60" fmla="+- 0 6417 6364"/>
                <a:gd name="T61" fmla="*/ T60 w 2135"/>
                <a:gd name="T62" fmla="+- 0 7653 7328"/>
                <a:gd name="T63" fmla="*/ 7653 h 384"/>
                <a:gd name="T64" fmla="+- 0 6469 6364"/>
                <a:gd name="T65" fmla="*/ T64 w 2135"/>
                <a:gd name="T66" fmla="+- 0 7692 7328"/>
                <a:gd name="T67" fmla="*/ 7692 h 384"/>
                <a:gd name="T68" fmla="+- 0 6533 6364"/>
                <a:gd name="T69" fmla="*/ T68 w 2135"/>
                <a:gd name="T70" fmla="+- 0 7711 7328"/>
                <a:gd name="T71" fmla="*/ 7711 h 384"/>
                <a:gd name="T72" fmla="+- 0 6556 6364"/>
                <a:gd name="T73" fmla="*/ T72 w 2135"/>
                <a:gd name="T74" fmla="+- 0 7712 7328"/>
                <a:gd name="T75" fmla="*/ 7712 h 384"/>
                <a:gd name="T76" fmla="+- 0 8307 6364"/>
                <a:gd name="T77" fmla="*/ T76 w 2135"/>
                <a:gd name="T78" fmla="+- 0 7712 7328"/>
                <a:gd name="T79" fmla="*/ 7712 h 384"/>
                <a:gd name="T80" fmla="+- 0 8385 6364"/>
                <a:gd name="T81" fmla="*/ T80 w 2135"/>
                <a:gd name="T82" fmla="+- 0 7696 7328"/>
                <a:gd name="T83" fmla="*/ 7696 h 384"/>
                <a:gd name="T84" fmla="+- 0 8439 6364"/>
                <a:gd name="T85" fmla="*/ T84 w 2135"/>
                <a:gd name="T86" fmla="+- 0 7659 7328"/>
                <a:gd name="T87" fmla="*/ 7659 h 384"/>
                <a:gd name="T88" fmla="+- 0 8478 6364"/>
                <a:gd name="T89" fmla="*/ T88 w 2135"/>
                <a:gd name="T90" fmla="+- 0 7607 7328"/>
                <a:gd name="T91" fmla="*/ 7607 h 384"/>
                <a:gd name="T92" fmla="+- 0 8497 6364"/>
                <a:gd name="T93" fmla="*/ T92 w 2135"/>
                <a:gd name="T94" fmla="+- 0 7543 7328"/>
                <a:gd name="T95" fmla="*/ 7543 h 384"/>
                <a:gd name="T96" fmla="+- 0 8499 6364"/>
                <a:gd name="T97" fmla="*/ T96 w 2135"/>
                <a:gd name="T98" fmla="+- 0 7520 7328"/>
                <a:gd name="T99" fmla="*/ 7520 h 3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2135" h="384">
                  <a:moveTo>
                    <a:pt x="2135" y="192"/>
                  </a:moveTo>
                  <a:lnTo>
                    <a:pt x="2134" y="179"/>
                  </a:lnTo>
                  <a:lnTo>
                    <a:pt x="2131" y="156"/>
                  </a:lnTo>
                  <a:lnTo>
                    <a:pt x="2108" y="94"/>
                  </a:lnTo>
                  <a:lnTo>
                    <a:pt x="2066" y="45"/>
                  </a:lnTo>
                  <a:lnTo>
                    <a:pt x="2009" y="12"/>
                  </a:lnTo>
                  <a:lnTo>
                    <a:pt x="1943" y="0"/>
                  </a:lnTo>
                  <a:lnTo>
                    <a:pt x="192" y="0"/>
                  </a:lnTo>
                  <a:lnTo>
                    <a:pt x="114" y="17"/>
                  </a:lnTo>
                  <a:lnTo>
                    <a:pt x="60" y="53"/>
                  </a:lnTo>
                  <a:lnTo>
                    <a:pt x="21" y="105"/>
                  </a:lnTo>
                  <a:lnTo>
                    <a:pt x="1" y="169"/>
                  </a:lnTo>
                  <a:lnTo>
                    <a:pt x="0" y="192"/>
                  </a:lnTo>
                  <a:lnTo>
                    <a:pt x="1" y="206"/>
                  </a:lnTo>
                  <a:lnTo>
                    <a:pt x="17" y="271"/>
                  </a:lnTo>
                  <a:lnTo>
                    <a:pt x="53" y="325"/>
                  </a:lnTo>
                  <a:lnTo>
                    <a:pt x="105" y="364"/>
                  </a:lnTo>
                  <a:lnTo>
                    <a:pt x="169" y="383"/>
                  </a:lnTo>
                  <a:lnTo>
                    <a:pt x="192" y="384"/>
                  </a:lnTo>
                  <a:lnTo>
                    <a:pt x="1943" y="384"/>
                  </a:lnTo>
                  <a:lnTo>
                    <a:pt x="2021" y="368"/>
                  </a:lnTo>
                  <a:lnTo>
                    <a:pt x="2075" y="331"/>
                  </a:lnTo>
                  <a:lnTo>
                    <a:pt x="2114" y="279"/>
                  </a:lnTo>
                  <a:lnTo>
                    <a:pt x="2133" y="215"/>
                  </a:lnTo>
                  <a:lnTo>
                    <a:pt x="2135" y="192"/>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221"/>
            <p:cNvSpPr>
              <a:spLocks/>
            </p:cNvSpPr>
            <p:nvPr/>
          </p:nvSpPr>
          <p:spPr bwMode="auto">
            <a:xfrm>
              <a:off x="7672" y="7067"/>
              <a:ext cx="306" cy="156"/>
            </a:xfrm>
            <a:custGeom>
              <a:avLst/>
              <a:gdLst>
                <a:gd name="T0" fmla="+- 0 7729 7672"/>
                <a:gd name="T1" fmla="*/ T0 w 306"/>
                <a:gd name="T2" fmla="+- 0 7081 7067"/>
                <a:gd name="T3" fmla="*/ 7081 h 156"/>
                <a:gd name="T4" fmla="+- 0 7715 7672"/>
                <a:gd name="T5" fmla="*/ T4 w 306"/>
                <a:gd name="T6" fmla="+- 0 7084 7067"/>
                <a:gd name="T7" fmla="*/ 7084 h 156"/>
                <a:gd name="T8" fmla="+- 0 7703 7672"/>
                <a:gd name="T9" fmla="*/ T8 w 306"/>
                <a:gd name="T10" fmla="+- 0 7096 7067"/>
                <a:gd name="T11" fmla="*/ 7096 h 156"/>
                <a:gd name="T12" fmla="+- 0 7676 7672"/>
                <a:gd name="T13" fmla="*/ T12 w 306"/>
                <a:gd name="T14" fmla="+- 0 7126 7067"/>
                <a:gd name="T15" fmla="*/ 7126 h 156"/>
                <a:gd name="T16" fmla="+- 0 7672 7672"/>
                <a:gd name="T17" fmla="*/ T16 w 306"/>
                <a:gd name="T18" fmla="+- 0 7139 7067"/>
                <a:gd name="T19" fmla="*/ 7139 h 156"/>
                <a:gd name="T20" fmla="+- 0 7679 7672"/>
                <a:gd name="T21" fmla="*/ T20 w 306"/>
                <a:gd name="T22" fmla="+- 0 7149 7067"/>
                <a:gd name="T23" fmla="*/ 7149 h 156"/>
                <a:gd name="T24" fmla="+- 0 7692 7672"/>
                <a:gd name="T25" fmla="*/ T24 w 306"/>
                <a:gd name="T26" fmla="+- 0 7143 7067"/>
                <a:gd name="T27" fmla="*/ 7143 h 156"/>
                <a:gd name="T28" fmla="+- 0 7704 7672"/>
                <a:gd name="T29" fmla="*/ T28 w 306"/>
                <a:gd name="T30" fmla="+- 0 7132 7067"/>
                <a:gd name="T31" fmla="*/ 7132 h 156"/>
                <a:gd name="T32" fmla="+- 0 7714 7672"/>
                <a:gd name="T33" fmla="*/ T32 w 306"/>
                <a:gd name="T34" fmla="+- 0 7125 7067"/>
                <a:gd name="T35" fmla="*/ 7125 h 156"/>
                <a:gd name="T36" fmla="+- 0 7722 7672"/>
                <a:gd name="T37" fmla="*/ T36 w 306"/>
                <a:gd name="T38" fmla="+- 0 7133 7067"/>
                <a:gd name="T39" fmla="*/ 7133 h 156"/>
                <a:gd name="T40" fmla="+- 0 7718 7672"/>
                <a:gd name="T41" fmla="*/ T40 w 306"/>
                <a:gd name="T42" fmla="+- 0 7153 7067"/>
                <a:gd name="T43" fmla="*/ 7153 h 156"/>
                <a:gd name="T44" fmla="+- 0 7716 7672"/>
                <a:gd name="T45" fmla="*/ T44 w 306"/>
                <a:gd name="T46" fmla="+- 0 7164 7067"/>
                <a:gd name="T47" fmla="*/ 7164 h 156"/>
                <a:gd name="T48" fmla="+- 0 7709 7672"/>
                <a:gd name="T49" fmla="*/ T48 w 306"/>
                <a:gd name="T50" fmla="+- 0 7203 7067"/>
                <a:gd name="T51" fmla="*/ 7203 h 156"/>
                <a:gd name="T52" fmla="+- 0 7784 7672"/>
                <a:gd name="T53" fmla="*/ T52 w 306"/>
                <a:gd name="T54" fmla="+- 0 7223 7067"/>
                <a:gd name="T55" fmla="*/ 7223 h 156"/>
                <a:gd name="T56" fmla="+- 0 7785 7672"/>
                <a:gd name="T57" fmla="*/ T56 w 306"/>
                <a:gd name="T58" fmla="+- 0 7199 7067"/>
                <a:gd name="T59" fmla="*/ 7199 h 156"/>
                <a:gd name="T60" fmla="+- 0 7766 7672"/>
                <a:gd name="T61" fmla="*/ T60 w 306"/>
                <a:gd name="T62" fmla="+- 0 7184 7067"/>
                <a:gd name="T63" fmla="*/ 7184 h 156"/>
                <a:gd name="T64" fmla="+- 0 7752 7672"/>
                <a:gd name="T65" fmla="*/ T64 w 306"/>
                <a:gd name="T66" fmla="+- 0 7170 7067"/>
                <a:gd name="T67" fmla="*/ 7170 h 156"/>
                <a:gd name="T68" fmla="+- 0 7742 7672"/>
                <a:gd name="T69" fmla="*/ T68 w 306"/>
                <a:gd name="T70" fmla="+- 0 7157 7067"/>
                <a:gd name="T71" fmla="*/ 7157 h 156"/>
                <a:gd name="T72" fmla="+- 0 7754 7672"/>
                <a:gd name="T73" fmla="*/ T72 w 306"/>
                <a:gd name="T74" fmla="+- 0 7143 7067"/>
                <a:gd name="T75" fmla="*/ 7143 h 156"/>
                <a:gd name="T76" fmla="+- 0 7768 7672"/>
                <a:gd name="T77" fmla="*/ T76 w 306"/>
                <a:gd name="T78" fmla="+- 0 7150 7067"/>
                <a:gd name="T79" fmla="*/ 7150 h 156"/>
                <a:gd name="T80" fmla="+- 0 7783 7672"/>
                <a:gd name="T81" fmla="*/ T80 w 306"/>
                <a:gd name="T82" fmla="+- 0 7163 7067"/>
                <a:gd name="T83" fmla="*/ 7163 h 156"/>
                <a:gd name="T84" fmla="+- 0 7785 7672"/>
                <a:gd name="T85" fmla="*/ T84 w 306"/>
                <a:gd name="T86" fmla="+- 0 7138 7067"/>
                <a:gd name="T87" fmla="*/ 7138 h 156"/>
                <a:gd name="T88" fmla="+- 0 7798 7672"/>
                <a:gd name="T89" fmla="*/ T88 w 306"/>
                <a:gd name="T90" fmla="+- 0 7113 7067"/>
                <a:gd name="T91" fmla="*/ 7113 h 156"/>
                <a:gd name="T92" fmla="+- 0 7823 7672"/>
                <a:gd name="T93" fmla="*/ T92 w 306"/>
                <a:gd name="T94" fmla="+- 0 7107 7067"/>
                <a:gd name="T95" fmla="*/ 7107 h 156"/>
                <a:gd name="T96" fmla="+- 0 7849 7672"/>
                <a:gd name="T97" fmla="*/ T96 w 306"/>
                <a:gd name="T98" fmla="+- 0 7138 7067"/>
                <a:gd name="T99" fmla="*/ 7138 h 156"/>
                <a:gd name="T100" fmla="+- 0 7838 7672"/>
                <a:gd name="T101" fmla="*/ T100 w 306"/>
                <a:gd name="T102" fmla="+- 0 7162 7067"/>
                <a:gd name="T103" fmla="*/ 7162 h 156"/>
                <a:gd name="T104" fmla="+- 0 7826 7672"/>
                <a:gd name="T105" fmla="*/ T104 w 306"/>
                <a:gd name="T106" fmla="+- 0 7178 7067"/>
                <a:gd name="T107" fmla="*/ 7178 h 156"/>
                <a:gd name="T108" fmla="+- 0 7852 7672"/>
                <a:gd name="T109" fmla="*/ T108 w 306"/>
                <a:gd name="T110" fmla="+- 0 7163 7067"/>
                <a:gd name="T111" fmla="*/ 7163 h 156"/>
                <a:gd name="T112" fmla="+- 0 7868 7672"/>
                <a:gd name="T113" fmla="*/ T112 w 306"/>
                <a:gd name="T114" fmla="+- 0 7150 7067"/>
                <a:gd name="T115" fmla="*/ 7150 h 156"/>
                <a:gd name="T116" fmla="+- 0 7880 7672"/>
                <a:gd name="T117" fmla="*/ T116 w 306"/>
                <a:gd name="T118" fmla="+- 0 7143 7067"/>
                <a:gd name="T119" fmla="*/ 7143 h 156"/>
                <a:gd name="T120" fmla="+- 0 7892 7672"/>
                <a:gd name="T121" fmla="*/ T120 w 306"/>
                <a:gd name="T122" fmla="+- 0 7156 7067"/>
                <a:gd name="T123" fmla="*/ 7156 h 156"/>
                <a:gd name="T124" fmla="+- 0 7885 7672"/>
                <a:gd name="T125" fmla="*/ T124 w 306"/>
                <a:gd name="T126" fmla="+- 0 7168 7067"/>
                <a:gd name="T127" fmla="*/ 7168 h 156"/>
                <a:gd name="T128" fmla="+- 0 7869 7672"/>
                <a:gd name="T129" fmla="*/ T128 w 306"/>
                <a:gd name="T130" fmla="+- 0 7184 7067"/>
                <a:gd name="T131" fmla="*/ 7184 h 156"/>
                <a:gd name="T132" fmla="+- 0 7849 7672"/>
                <a:gd name="T133" fmla="*/ T132 w 306"/>
                <a:gd name="T134" fmla="+- 0 7200 7067"/>
                <a:gd name="T135" fmla="*/ 7200 h 156"/>
                <a:gd name="T136" fmla="+- 0 7851 7672"/>
                <a:gd name="T137" fmla="*/ T136 w 306"/>
                <a:gd name="T138" fmla="+- 0 7223 7067"/>
                <a:gd name="T139" fmla="*/ 7223 h 156"/>
                <a:gd name="T140" fmla="+- 0 7918 7672"/>
                <a:gd name="T141" fmla="*/ T140 w 306"/>
                <a:gd name="T142" fmla="+- 0 7113 7067"/>
                <a:gd name="T143" fmla="*/ 7113 h 156"/>
                <a:gd name="T144" fmla="+- 0 7932 7672"/>
                <a:gd name="T145" fmla="*/ T144 w 306"/>
                <a:gd name="T146" fmla="+- 0 7119 7067"/>
                <a:gd name="T147" fmla="*/ 7119 h 156"/>
                <a:gd name="T148" fmla="+- 0 7952 7672"/>
                <a:gd name="T149" fmla="*/ T148 w 306"/>
                <a:gd name="T150" fmla="+- 0 7136 7067"/>
                <a:gd name="T151" fmla="*/ 7136 h 156"/>
                <a:gd name="T152" fmla="+- 0 7965 7672"/>
                <a:gd name="T153" fmla="*/ T152 w 306"/>
                <a:gd name="T154" fmla="+- 0 7144 7067"/>
                <a:gd name="T155" fmla="*/ 7144 h 156"/>
                <a:gd name="T156" fmla="+- 0 7978 7672"/>
                <a:gd name="T157" fmla="*/ T156 w 306"/>
                <a:gd name="T158" fmla="+- 0 7131 7067"/>
                <a:gd name="T159" fmla="*/ 7131 h 156"/>
                <a:gd name="T160" fmla="+- 0 7970 7672"/>
                <a:gd name="T161" fmla="*/ T160 w 306"/>
                <a:gd name="T162" fmla="+- 0 7118 7067"/>
                <a:gd name="T163" fmla="*/ 7118 h 156"/>
                <a:gd name="T164" fmla="+- 0 7946 7672"/>
                <a:gd name="T165" fmla="*/ T164 w 306"/>
                <a:gd name="T166" fmla="+- 0 7092 7067"/>
                <a:gd name="T167" fmla="*/ 7092 h 156"/>
                <a:gd name="T168" fmla="+- 0 7926 7672"/>
                <a:gd name="T169" fmla="*/ T168 w 306"/>
                <a:gd name="T170" fmla="+- 0 7073 7067"/>
                <a:gd name="T171" fmla="*/ 7073 h 156"/>
                <a:gd name="T172" fmla="+- 0 7909 7672"/>
                <a:gd name="T173" fmla="*/ T172 w 306"/>
                <a:gd name="T174" fmla="+- 0 7068 7067"/>
                <a:gd name="T175" fmla="*/ 7068 h 156"/>
                <a:gd name="T176" fmla="+- 0 7869 7672"/>
                <a:gd name="T177" fmla="*/ T176 w 306"/>
                <a:gd name="T178" fmla="+- 0 7067 7067"/>
                <a:gd name="T179" fmla="*/ 7067 h 156"/>
                <a:gd name="T180" fmla="+- 0 7840 7672"/>
                <a:gd name="T181" fmla="*/ T180 w 306"/>
                <a:gd name="T182" fmla="+- 0 7069 7067"/>
                <a:gd name="T183" fmla="*/ 7069 h 156"/>
                <a:gd name="T184" fmla="+- 0 7823 7672"/>
                <a:gd name="T185" fmla="*/ T184 w 306"/>
                <a:gd name="T186" fmla="+- 0 7080 7067"/>
                <a:gd name="T187" fmla="*/ 7080 h 156"/>
                <a:gd name="T188" fmla="+- 0 7816 7672"/>
                <a:gd name="T189" fmla="*/ T188 w 306"/>
                <a:gd name="T190" fmla="+- 0 7087 7067"/>
                <a:gd name="T191" fmla="*/ 7087 h 156"/>
                <a:gd name="T192" fmla="+- 0 7803 7672"/>
                <a:gd name="T193" fmla="*/ T192 w 306"/>
                <a:gd name="T194" fmla="+- 0 7086 7067"/>
                <a:gd name="T195" fmla="*/ 7086 h 156"/>
                <a:gd name="T196" fmla="+- 0 7788 7672"/>
                <a:gd name="T197" fmla="*/ T196 w 306"/>
                <a:gd name="T198" fmla="+- 0 7081 7067"/>
                <a:gd name="T199" fmla="*/ 7081 h 156"/>
                <a:gd name="T200" fmla="+- 0 7749 7672"/>
                <a:gd name="T201" fmla="*/ T200 w 306"/>
                <a:gd name="T202" fmla="+- 0 7080 7067"/>
                <a:gd name="T203" fmla="*/ 7080 h 15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306" h="156">
                  <a:moveTo>
                    <a:pt x="77" y="13"/>
                  </a:moveTo>
                  <a:lnTo>
                    <a:pt x="57" y="14"/>
                  </a:lnTo>
                  <a:lnTo>
                    <a:pt x="51" y="14"/>
                  </a:lnTo>
                  <a:lnTo>
                    <a:pt x="43" y="17"/>
                  </a:lnTo>
                  <a:lnTo>
                    <a:pt x="39" y="22"/>
                  </a:lnTo>
                  <a:lnTo>
                    <a:pt x="31" y="29"/>
                  </a:lnTo>
                  <a:lnTo>
                    <a:pt x="17" y="43"/>
                  </a:lnTo>
                  <a:lnTo>
                    <a:pt x="4" y="59"/>
                  </a:lnTo>
                  <a:lnTo>
                    <a:pt x="1" y="62"/>
                  </a:lnTo>
                  <a:lnTo>
                    <a:pt x="0" y="72"/>
                  </a:lnTo>
                  <a:lnTo>
                    <a:pt x="3" y="76"/>
                  </a:lnTo>
                  <a:lnTo>
                    <a:pt x="7" y="82"/>
                  </a:lnTo>
                  <a:lnTo>
                    <a:pt x="14" y="80"/>
                  </a:lnTo>
                  <a:lnTo>
                    <a:pt x="20" y="76"/>
                  </a:lnTo>
                  <a:lnTo>
                    <a:pt x="26" y="71"/>
                  </a:lnTo>
                  <a:lnTo>
                    <a:pt x="32" y="65"/>
                  </a:lnTo>
                  <a:lnTo>
                    <a:pt x="39" y="60"/>
                  </a:lnTo>
                  <a:lnTo>
                    <a:pt x="42" y="58"/>
                  </a:lnTo>
                  <a:lnTo>
                    <a:pt x="49" y="60"/>
                  </a:lnTo>
                  <a:lnTo>
                    <a:pt x="50" y="66"/>
                  </a:lnTo>
                  <a:lnTo>
                    <a:pt x="49" y="76"/>
                  </a:lnTo>
                  <a:lnTo>
                    <a:pt x="46" y="86"/>
                  </a:lnTo>
                  <a:lnTo>
                    <a:pt x="45" y="95"/>
                  </a:lnTo>
                  <a:lnTo>
                    <a:pt x="44" y="97"/>
                  </a:lnTo>
                  <a:lnTo>
                    <a:pt x="41" y="116"/>
                  </a:lnTo>
                  <a:lnTo>
                    <a:pt x="37" y="136"/>
                  </a:lnTo>
                  <a:lnTo>
                    <a:pt x="34" y="156"/>
                  </a:lnTo>
                  <a:lnTo>
                    <a:pt x="112" y="156"/>
                  </a:lnTo>
                  <a:lnTo>
                    <a:pt x="115" y="143"/>
                  </a:lnTo>
                  <a:lnTo>
                    <a:pt x="113" y="132"/>
                  </a:lnTo>
                  <a:lnTo>
                    <a:pt x="102" y="124"/>
                  </a:lnTo>
                  <a:lnTo>
                    <a:pt x="94" y="117"/>
                  </a:lnTo>
                  <a:lnTo>
                    <a:pt x="87" y="110"/>
                  </a:lnTo>
                  <a:lnTo>
                    <a:pt x="80" y="103"/>
                  </a:lnTo>
                  <a:lnTo>
                    <a:pt x="73" y="97"/>
                  </a:lnTo>
                  <a:lnTo>
                    <a:pt x="70" y="90"/>
                  </a:lnTo>
                  <a:lnTo>
                    <a:pt x="76" y="83"/>
                  </a:lnTo>
                  <a:lnTo>
                    <a:pt x="82" y="76"/>
                  </a:lnTo>
                  <a:lnTo>
                    <a:pt x="89" y="78"/>
                  </a:lnTo>
                  <a:lnTo>
                    <a:pt x="96" y="83"/>
                  </a:lnTo>
                  <a:lnTo>
                    <a:pt x="103" y="89"/>
                  </a:lnTo>
                  <a:lnTo>
                    <a:pt x="111" y="96"/>
                  </a:lnTo>
                  <a:lnTo>
                    <a:pt x="119" y="102"/>
                  </a:lnTo>
                  <a:lnTo>
                    <a:pt x="113" y="71"/>
                  </a:lnTo>
                  <a:lnTo>
                    <a:pt x="114" y="64"/>
                  </a:lnTo>
                  <a:lnTo>
                    <a:pt x="126" y="46"/>
                  </a:lnTo>
                  <a:lnTo>
                    <a:pt x="146" y="39"/>
                  </a:lnTo>
                  <a:lnTo>
                    <a:pt x="151" y="40"/>
                  </a:lnTo>
                  <a:lnTo>
                    <a:pt x="169" y="50"/>
                  </a:lnTo>
                  <a:lnTo>
                    <a:pt x="177" y="71"/>
                  </a:lnTo>
                  <a:lnTo>
                    <a:pt x="177" y="77"/>
                  </a:lnTo>
                  <a:lnTo>
                    <a:pt x="166" y="95"/>
                  </a:lnTo>
                  <a:lnTo>
                    <a:pt x="146" y="103"/>
                  </a:lnTo>
                  <a:lnTo>
                    <a:pt x="154" y="111"/>
                  </a:lnTo>
                  <a:lnTo>
                    <a:pt x="172" y="102"/>
                  </a:lnTo>
                  <a:lnTo>
                    <a:pt x="180" y="96"/>
                  </a:lnTo>
                  <a:lnTo>
                    <a:pt x="188" y="89"/>
                  </a:lnTo>
                  <a:lnTo>
                    <a:pt x="196" y="83"/>
                  </a:lnTo>
                  <a:lnTo>
                    <a:pt x="202" y="78"/>
                  </a:lnTo>
                  <a:lnTo>
                    <a:pt x="208" y="76"/>
                  </a:lnTo>
                  <a:lnTo>
                    <a:pt x="214" y="83"/>
                  </a:lnTo>
                  <a:lnTo>
                    <a:pt x="220" y="89"/>
                  </a:lnTo>
                  <a:lnTo>
                    <a:pt x="218" y="96"/>
                  </a:lnTo>
                  <a:lnTo>
                    <a:pt x="213" y="101"/>
                  </a:lnTo>
                  <a:lnTo>
                    <a:pt x="205" y="109"/>
                  </a:lnTo>
                  <a:lnTo>
                    <a:pt x="197" y="117"/>
                  </a:lnTo>
                  <a:lnTo>
                    <a:pt x="188" y="124"/>
                  </a:lnTo>
                  <a:lnTo>
                    <a:pt x="177" y="133"/>
                  </a:lnTo>
                  <a:lnTo>
                    <a:pt x="176" y="143"/>
                  </a:lnTo>
                  <a:lnTo>
                    <a:pt x="179" y="156"/>
                  </a:lnTo>
                  <a:lnTo>
                    <a:pt x="246" y="156"/>
                  </a:lnTo>
                  <a:lnTo>
                    <a:pt x="246" y="46"/>
                  </a:lnTo>
                  <a:lnTo>
                    <a:pt x="250" y="44"/>
                  </a:lnTo>
                  <a:lnTo>
                    <a:pt x="260" y="52"/>
                  </a:lnTo>
                  <a:lnTo>
                    <a:pt x="270" y="61"/>
                  </a:lnTo>
                  <a:lnTo>
                    <a:pt x="280" y="69"/>
                  </a:lnTo>
                  <a:lnTo>
                    <a:pt x="287" y="75"/>
                  </a:lnTo>
                  <a:lnTo>
                    <a:pt x="293" y="77"/>
                  </a:lnTo>
                  <a:lnTo>
                    <a:pt x="300" y="70"/>
                  </a:lnTo>
                  <a:lnTo>
                    <a:pt x="306" y="64"/>
                  </a:lnTo>
                  <a:lnTo>
                    <a:pt x="304" y="57"/>
                  </a:lnTo>
                  <a:lnTo>
                    <a:pt x="298" y="51"/>
                  </a:lnTo>
                  <a:lnTo>
                    <a:pt x="288" y="40"/>
                  </a:lnTo>
                  <a:lnTo>
                    <a:pt x="274" y="25"/>
                  </a:lnTo>
                  <a:lnTo>
                    <a:pt x="260" y="11"/>
                  </a:lnTo>
                  <a:lnTo>
                    <a:pt x="254" y="6"/>
                  </a:lnTo>
                  <a:lnTo>
                    <a:pt x="245" y="1"/>
                  </a:lnTo>
                  <a:lnTo>
                    <a:pt x="237" y="1"/>
                  </a:lnTo>
                  <a:lnTo>
                    <a:pt x="217" y="0"/>
                  </a:lnTo>
                  <a:lnTo>
                    <a:pt x="197" y="0"/>
                  </a:lnTo>
                  <a:lnTo>
                    <a:pt x="177" y="1"/>
                  </a:lnTo>
                  <a:lnTo>
                    <a:pt x="168" y="2"/>
                  </a:lnTo>
                  <a:lnTo>
                    <a:pt x="159" y="8"/>
                  </a:lnTo>
                  <a:lnTo>
                    <a:pt x="151" y="13"/>
                  </a:lnTo>
                  <a:lnTo>
                    <a:pt x="146" y="15"/>
                  </a:lnTo>
                  <a:lnTo>
                    <a:pt x="144" y="20"/>
                  </a:lnTo>
                  <a:lnTo>
                    <a:pt x="142" y="22"/>
                  </a:lnTo>
                  <a:lnTo>
                    <a:pt x="131" y="19"/>
                  </a:lnTo>
                  <a:lnTo>
                    <a:pt x="124" y="14"/>
                  </a:lnTo>
                  <a:lnTo>
                    <a:pt x="116" y="14"/>
                  </a:lnTo>
                  <a:lnTo>
                    <a:pt x="97" y="13"/>
                  </a:lnTo>
                  <a:lnTo>
                    <a:pt x="77" y="1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222"/>
            <p:cNvSpPr>
              <a:spLocks/>
            </p:cNvSpPr>
            <p:nvPr/>
          </p:nvSpPr>
          <p:spPr bwMode="auto">
            <a:xfrm>
              <a:off x="7672" y="7067"/>
              <a:ext cx="306" cy="156"/>
            </a:xfrm>
            <a:custGeom>
              <a:avLst/>
              <a:gdLst>
                <a:gd name="T0" fmla="+- 0 7785 7672"/>
                <a:gd name="T1" fmla="*/ T0 w 306"/>
                <a:gd name="T2" fmla="+- 0 7138 7067"/>
                <a:gd name="T3" fmla="*/ 7138 h 156"/>
                <a:gd name="T4" fmla="+- 0 7791 7672"/>
                <a:gd name="T5" fmla="*/ T4 w 306"/>
                <a:gd name="T6" fmla="+- 0 7169 7067"/>
                <a:gd name="T7" fmla="*/ 7169 h 156"/>
                <a:gd name="T8" fmla="+- 0 7808 7672"/>
                <a:gd name="T9" fmla="*/ T8 w 306"/>
                <a:gd name="T10" fmla="+- 0 7177 7067"/>
                <a:gd name="T11" fmla="*/ 7177 h 156"/>
                <a:gd name="T12" fmla="+- 0 7826 7672"/>
                <a:gd name="T13" fmla="*/ T12 w 306"/>
                <a:gd name="T14" fmla="+- 0 7178 7067"/>
                <a:gd name="T15" fmla="*/ 7178 h 156"/>
                <a:gd name="T16" fmla="+- 0 7818 7672"/>
                <a:gd name="T17" fmla="*/ T16 w 306"/>
                <a:gd name="T18" fmla="+- 0 7170 7067"/>
                <a:gd name="T19" fmla="*/ 7170 h 156"/>
                <a:gd name="T20" fmla="+- 0 7811 7672"/>
                <a:gd name="T21" fmla="*/ T20 w 306"/>
                <a:gd name="T22" fmla="+- 0 7169 7067"/>
                <a:gd name="T23" fmla="*/ 7169 h 156"/>
                <a:gd name="T24" fmla="+- 0 7793 7672"/>
                <a:gd name="T25" fmla="*/ T24 w 306"/>
                <a:gd name="T26" fmla="+- 0 7158 7067"/>
                <a:gd name="T27" fmla="*/ 7158 h 156"/>
                <a:gd name="T28" fmla="+- 0 7785 7672"/>
                <a:gd name="T29" fmla="*/ T28 w 306"/>
                <a:gd name="T30" fmla="+- 0 7138 7067"/>
                <a:gd name="T31" fmla="*/ 7138 h 156"/>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306" h="156">
                  <a:moveTo>
                    <a:pt x="113" y="71"/>
                  </a:moveTo>
                  <a:lnTo>
                    <a:pt x="119" y="102"/>
                  </a:lnTo>
                  <a:lnTo>
                    <a:pt x="136" y="110"/>
                  </a:lnTo>
                  <a:lnTo>
                    <a:pt x="154" y="111"/>
                  </a:lnTo>
                  <a:lnTo>
                    <a:pt x="146" y="103"/>
                  </a:lnTo>
                  <a:lnTo>
                    <a:pt x="139" y="102"/>
                  </a:lnTo>
                  <a:lnTo>
                    <a:pt x="121" y="91"/>
                  </a:lnTo>
                  <a:lnTo>
                    <a:pt x="113" y="7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223"/>
            <p:cNvSpPr>
              <a:spLocks/>
            </p:cNvSpPr>
            <p:nvPr/>
          </p:nvSpPr>
          <p:spPr bwMode="auto">
            <a:xfrm>
              <a:off x="7839" y="6980"/>
              <a:ext cx="78" cy="78"/>
            </a:xfrm>
            <a:custGeom>
              <a:avLst/>
              <a:gdLst>
                <a:gd name="T0" fmla="+- 0 7878 7839"/>
                <a:gd name="T1" fmla="*/ T0 w 78"/>
                <a:gd name="T2" fmla="+- 0 6980 6980"/>
                <a:gd name="T3" fmla="*/ 6980 h 78"/>
                <a:gd name="T4" fmla="+- 0 7862 7839"/>
                <a:gd name="T5" fmla="*/ T4 w 78"/>
                <a:gd name="T6" fmla="+- 0 6984 6980"/>
                <a:gd name="T7" fmla="*/ 6984 h 78"/>
                <a:gd name="T8" fmla="+- 0 7846 7839"/>
                <a:gd name="T9" fmla="*/ T8 w 78"/>
                <a:gd name="T10" fmla="+- 0 6998 6980"/>
                <a:gd name="T11" fmla="*/ 6998 h 78"/>
                <a:gd name="T12" fmla="+- 0 7839 7839"/>
                <a:gd name="T13" fmla="*/ T12 w 78"/>
                <a:gd name="T14" fmla="+- 0 7019 6980"/>
                <a:gd name="T15" fmla="*/ 7019 h 78"/>
                <a:gd name="T16" fmla="+- 0 7843 7839"/>
                <a:gd name="T17" fmla="*/ T16 w 78"/>
                <a:gd name="T18" fmla="+- 0 7035 6980"/>
                <a:gd name="T19" fmla="*/ 7035 h 78"/>
                <a:gd name="T20" fmla="+- 0 7857 7839"/>
                <a:gd name="T21" fmla="*/ T20 w 78"/>
                <a:gd name="T22" fmla="+- 0 7051 6980"/>
                <a:gd name="T23" fmla="*/ 7051 h 78"/>
                <a:gd name="T24" fmla="+- 0 7878 7839"/>
                <a:gd name="T25" fmla="*/ T24 w 78"/>
                <a:gd name="T26" fmla="+- 0 7058 6980"/>
                <a:gd name="T27" fmla="*/ 7058 h 78"/>
                <a:gd name="T28" fmla="+- 0 7895 7839"/>
                <a:gd name="T29" fmla="*/ T28 w 78"/>
                <a:gd name="T30" fmla="+- 0 7054 6980"/>
                <a:gd name="T31" fmla="*/ 7054 h 78"/>
                <a:gd name="T32" fmla="+- 0 7911 7839"/>
                <a:gd name="T33" fmla="*/ T32 w 78"/>
                <a:gd name="T34" fmla="+- 0 7040 6980"/>
                <a:gd name="T35" fmla="*/ 7040 h 78"/>
                <a:gd name="T36" fmla="+- 0 7917 7839"/>
                <a:gd name="T37" fmla="*/ T36 w 78"/>
                <a:gd name="T38" fmla="+- 0 7019 6980"/>
                <a:gd name="T39" fmla="*/ 7019 h 78"/>
                <a:gd name="T40" fmla="+- 0 7913 7839"/>
                <a:gd name="T41" fmla="*/ T40 w 78"/>
                <a:gd name="T42" fmla="+- 0 7002 6980"/>
                <a:gd name="T43" fmla="*/ 7002 h 78"/>
                <a:gd name="T44" fmla="+- 0 7899 7839"/>
                <a:gd name="T45" fmla="*/ T44 w 78"/>
                <a:gd name="T46" fmla="+- 0 6986 6980"/>
                <a:gd name="T47" fmla="*/ 6986 h 78"/>
                <a:gd name="T48" fmla="+- 0 7878 7839"/>
                <a:gd name="T49" fmla="*/ T48 w 78"/>
                <a:gd name="T50" fmla="+- 0 6980 6980"/>
                <a:gd name="T51" fmla="*/ 6980 h 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8" h="78">
                  <a:moveTo>
                    <a:pt x="39" y="0"/>
                  </a:moveTo>
                  <a:lnTo>
                    <a:pt x="23" y="4"/>
                  </a:lnTo>
                  <a:lnTo>
                    <a:pt x="7" y="18"/>
                  </a:lnTo>
                  <a:lnTo>
                    <a:pt x="0" y="39"/>
                  </a:lnTo>
                  <a:lnTo>
                    <a:pt x="4" y="55"/>
                  </a:lnTo>
                  <a:lnTo>
                    <a:pt x="18" y="71"/>
                  </a:lnTo>
                  <a:lnTo>
                    <a:pt x="39" y="78"/>
                  </a:lnTo>
                  <a:lnTo>
                    <a:pt x="56" y="74"/>
                  </a:lnTo>
                  <a:lnTo>
                    <a:pt x="72" y="60"/>
                  </a:lnTo>
                  <a:lnTo>
                    <a:pt x="78" y="39"/>
                  </a:lnTo>
                  <a:lnTo>
                    <a:pt x="74" y="22"/>
                  </a:lnTo>
                  <a:lnTo>
                    <a:pt x="60" y="6"/>
                  </a:lnTo>
                  <a:lnTo>
                    <a:pt x="39"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224"/>
            <p:cNvSpPr>
              <a:spLocks/>
            </p:cNvSpPr>
            <p:nvPr/>
          </p:nvSpPr>
          <p:spPr bwMode="auto">
            <a:xfrm>
              <a:off x="7723" y="7000"/>
              <a:ext cx="71" cy="71"/>
            </a:xfrm>
            <a:custGeom>
              <a:avLst/>
              <a:gdLst>
                <a:gd name="T0" fmla="+- 0 7759 7723"/>
                <a:gd name="T1" fmla="*/ T0 w 71"/>
                <a:gd name="T2" fmla="+- 0 7071 7000"/>
                <a:gd name="T3" fmla="*/ 7071 h 71"/>
                <a:gd name="T4" fmla="+- 0 7770 7723"/>
                <a:gd name="T5" fmla="*/ T4 w 71"/>
                <a:gd name="T6" fmla="+- 0 7069 7000"/>
                <a:gd name="T7" fmla="*/ 7069 h 71"/>
                <a:gd name="T8" fmla="+- 0 7788 7723"/>
                <a:gd name="T9" fmla="*/ T8 w 71"/>
                <a:gd name="T10" fmla="+- 0 7057 7000"/>
                <a:gd name="T11" fmla="*/ 7057 h 71"/>
                <a:gd name="T12" fmla="+- 0 7794 7723"/>
                <a:gd name="T13" fmla="*/ T12 w 71"/>
                <a:gd name="T14" fmla="+- 0 7036 7000"/>
                <a:gd name="T15" fmla="*/ 7036 h 71"/>
                <a:gd name="T16" fmla="+- 0 7792 7723"/>
                <a:gd name="T17" fmla="*/ T16 w 71"/>
                <a:gd name="T18" fmla="+- 0 7024 7000"/>
                <a:gd name="T19" fmla="*/ 7024 h 71"/>
                <a:gd name="T20" fmla="+- 0 7779 7723"/>
                <a:gd name="T21" fmla="*/ T20 w 71"/>
                <a:gd name="T22" fmla="+- 0 7007 7000"/>
                <a:gd name="T23" fmla="*/ 7007 h 71"/>
                <a:gd name="T24" fmla="+- 0 7758 7723"/>
                <a:gd name="T25" fmla="*/ T24 w 71"/>
                <a:gd name="T26" fmla="+- 0 7000 7000"/>
                <a:gd name="T27" fmla="*/ 7000 h 71"/>
                <a:gd name="T28" fmla="+- 0 7747 7723"/>
                <a:gd name="T29" fmla="*/ T28 w 71"/>
                <a:gd name="T30" fmla="+- 0 7002 7000"/>
                <a:gd name="T31" fmla="*/ 7002 h 71"/>
                <a:gd name="T32" fmla="+- 0 7730 7723"/>
                <a:gd name="T33" fmla="*/ T32 w 71"/>
                <a:gd name="T34" fmla="+- 0 7015 7000"/>
                <a:gd name="T35" fmla="*/ 7015 h 71"/>
                <a:gd name="T36" fmla="+- 0 7723 7723"/>
                <a:gd name="T37" fmla="*/ T36 w 71"/>
                <a:gd name="T38" fmla="+- 0 7036 7000"/>
                <a:gd name="T39" fmla="*/ 7036 h 71"/>
                <a:gd name="T40" fmla="+- 0 7725 7723"/>
                <a:gd name="T41" fmla="*/ T40 w 71"/>
                <a:gd name="T42" fmla="+- 0 7048 7000"/>
                <a:gd name="T43" fmla="*/ 7048 h 71"/>
                <a:gd name="T44" fmla="+- 0 7738 7723"/>
                <a:gd name="T45" fmla="*/ T44 w 71"/>
                <a:gd name="T46" fmla="+- 0 7065 7000"/>
                <a:gd name="T47" fmla="*/ 7065 h 71"/>
                <a:gd name="T48" fmla="+- 0 7759 7723"/>
                <a:gd name="T49" fmla="*/ T48 w 71"/>
                <a:gd name="T50" fmla="+- 0 7071 7000"/>
                <a:gd name="T51" fmla="*/ 7071 h 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1" h="71">
                  <a:moveTo>
                    <a:pt x="36" y="71"/>
                  </a:moveTo>
                  <a:lnTo>
                    <a:pt x="47" y="69"/>
                  </a:lnTo>
                  <a:lnTo>
                    <a:pt x="65" y="57"/>
                  </a:lnTo>
                  <a:lnTo>
                    <a:pt x="71" y="36"/>
                  </a:lnTo>
                  <a:lnTo>
                    <a:pt x="69" y="24"/>
                  </a:lnTo>
                  <a:lnTo>
                    <a:pt x="56" y="7"/>
                  </a:lnTo>
                  <a:lnTo>
                    <a:pt x="35" y="0"/>
                  </a:lnTo>
                  <a:lnTo>
                    <a:pt x="24" y="2"/>
                  </a:lnTo>
                  <a:lnTo>
                    <a:pt x="7" y="15"/>
                  </a:lnTo>
                  <a:lnTo>
                    <a:pt x="0" y="36"/>
                  </a:lnTo>
                  <a:lnTo>
                    <a:pt x="2" y="48"/>
                  </a:lnTo>
                  <a:lnTo>
                    <a:pt x="15" y="65"/>
                  </a:lnTo>
                  <a:lnTo>
                    <a:pt x="36" y="7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225"/>
            <p:cNvSpPr>
              <a:spLocks/>
            </p:cNvSpPr>
            <p:nvPr/>
          </p:nvSpPr>
          <p:spPr bwMode="auto">
            <a:xfrm>
              <a:off x="7753" y="8867"/>
              <a:ext cx="196" cy="256"/>
            </a:xfrm>
            <a:custGeom>
              <a:avLst/>
              <a:gdLst>
                <a:gd name="T0" fmla="+- 0 7854 7753"/>
                <a:gd name="T1" fmla="*/ T0 w 196"/>
                <a:gd name="T2" fmla="+- 0 8962 8867"/>
                <a:gd name="T3" fmla="*/ 8962 h 256"/>
                <a:gd name="T4" fmla="+- 0 7871 7753"/>
                <a:gd name="T5" fmla="*/ T4 w 196"/>
                <a:gd name="T6" fmla="+- 0 8927 8867"/>
                <a:gd name="T7" fmla="*/ 8927 h 256"/>
                <a:gd name="T8" fmla="+- 0 7869 7753"/>
                <a:gd name="T9" fmla="*/ T8 w 196"/>
                <a:gd name="T10" fmla="+- 0 8896 8867"/>
                <a:gd name="T11" fmla="*/ 8896 h 256"/>
                <a:gd name="T12" fmla="+- 0 7840 7753"/>
                <a:gd name="T13" fmla="*/ T12 w 196"/>
                <a:gd name="T14" fmla="+- 0 8869 8867"/>
                <a:gd name="T15" fmla="*/ 8869 h 256"/>
                <a:gd name="T16" fmla="+- 0 7809 7753"/>
                <a:gd name="T17" fmla="*/ T16 w 196"/>
                <a:gd name="T18" fmla="+- 0 8871 8867"/>
                <a:gd name="T19" fmla="*/ 8871 h 256"/>
                <a:gd name="T20" fmla="+- 0 7793 7753"/>
                <a:gd name="T21" fmla="*/ T20 w 196"/>
                <a:gd name="T22" fmla="+- 0 8884 8867"/>
                <a:gd name="T23" fmla="*/ 8884 h 256"/>
                <a:gd name="T24" fmla="+- 0 7782 7753"/>
                <a:gd name="T25" fmla="*/ T24 w 196"/>
                <a:gd name="T26" fmla="+- 0 8922 8867"/>
                <a:gd name="T27" fmla="*/ 8922 h 256"/>
                <a:gd name="T28" fmla="+- 0 7781 7753"/>
                <a:gd name="T29" fmla="*/ T28 w 196"/>
                <a:gd name="T30" fmla="+- 0 8948 8867"/>
                <a:gd name="T31" fmla="*/ 8948 h 256"/>
                <a:gd name="T32" fmla="+- 0 7760 7753"/>
                <a:gd name="T33" fmla="*/ T32 w 196"/>
                <a:gd name="T34" fmla="+- 0 8967 8867"/>
                <a:gd name="T35" fmla="*/ 8967 h 256"/>
                <a:gd name="T36" fmla="+- 0 7755 7753"/>
                <a:gd name="T37" fmla="*/ T36 w 196"/>
                <a:gd name="T38" fmla="+- 0 8992 8867"/>
                <a:gd name="T39" fmla="*/ 8992 h 256"/>
                <a:gd name="T40" fmla="+- 0 7755 7753"/>
                <a:gd name="T41" fmla="*/ T40 w 196"/>
                <a:gd name="T42" fmla="+- 0 9016 8867"/>
                <a:gd name="T43" fmla="*/ 9016 h 256"/>
                <a:gd name="T44" fmla="+- 0 7767 7753"/>
                <a:gd name="T45" fmla="*/ T44 w 196"/>
                <a:gd name="T46" fmla="+- 0 9042 8867"/>
                <a:gd name="T47" fmla="*/ 9042 h 256"/>
                <a:gd name="T48" fmla="+- 0 7787 7753"/>
                <a:gd name="T49" fmla="*/ T48 w 196"/>
                <a:gd name="T50" fmla="+- 0 9076 8867"/>
                <a:gd name="T51" fmla="*/ 9076 h 256"/>
                <a:gd name="T52" fmla="+- 0 7814 7753"/>
                <a:gd name="T53" fmla="*/ T52 w 196"/>
                <a:gd name="T54" fmla="+- 0 9107 8867"/>
                <a:gd name="T55" fmla="*/ 9107 h 256"/>
                <a:gd name="T56" fmla="+- 0 7836 7753"/>
                <a:gd name="T57" fmla="*/ T56 w 196"/>
                <a:gd name="T58" fmla="+- 0 9120 8867"/>
                <a:gd name="T59" fmla="*/ 9120 h 256"/>
                <a:gd name="T60" fmla="+- 0 7870 7753"/>
                <a:gd name="T61" fmla="*/ T60 w 196"/>
                <a:gd name="T62" fmla="+- 0 9121 8867"/>
                <a:gd name="T63" fmla="*/ 9121 h 256"/>
                <a:gd name="T64" fmla="+- 0 7884 7753"/>
                <a:gd name="T65" fmla="*/ T64 w 196"/>
                <a:gd name="T66" fmla="+- 0 9098 8867"/>
                <a:gd name="T67" fmla="*/ 9098 h 256"/>
                <a:gd name="T68" fmla="+- 0 7886 7753"/>
                <a:gd name="T69" fmla="*/ T68 w 196"/>
                <a:gd name="T70" fmla="+- 0 9081 8867"/>
                <a:gd name="T71" fmla="*/ 9081 h 256"/>
                <a:gd name="T72" fmla="+- 0 7888 7753"/>
                <a:gd name="T73" fmla="*/ T72 w 196"/>
                <a:gd name="T74" fmla="+- 0 9071 8867"/>
                <a:gd name="T75" fmla="*/ 9071 h 256"/>
                <a:gd name="T76" fmla="+- 0 7900 7753"/>
                <a:gd name="T77" fmla="*/ T76 w 196"/>
                <a:gd name="T78" fmla="+- 0 9088 8867"/>
                <a:gd name="T79" fmla="*/ 9088 h 256"/>
                <a:gd name="T80" fmla="+- 0 7909 7753"/>
                <a:gd name="T81" fmla="*/ T80 w 196"/>
                <a:gd name="T82" fmla="+- 0 9102 8867"/>
                <a:gd name="T83" fmla="*/ 9102 h 256"/>
                <a:gd name="T84" fmla="+- 0 7920 7753"/>
                <a:gd name="T85" fmla="*/ T84 w 196"/>
                <a:gd name="T86" fmla="+- 0 9099 8867"/>
                <a:gd name="T87" fmla="*/ 9099 h 256"/>
                <a:gd name="T88" fmla="+- 0 7930 7753"/>
                <a:gd name="T89" fmla="*/ T88 w 196"/>
                <a:gd name="T90" fmla="+- 0 9091 8867"/>
                <a:gd name="T91" fmla="*/ 9091 h 256"/>
                <a:gd name="T92" fmla="+- 0 7943 7753"/>
                <a:gd name="T93" fmla="*/ T92 w 196"/>
                <a:gd name="T94" fmla="+- 0 9079 8867"/>
                <a:gd name="T95" fmla="*/ 9079 h 256"/>
                <a:gd name="T96" fmla="+- 0 7950 7753"/>
                <a:gd name="T97" fmla="*/ T96 w 196"/>
                <a:gd name="T98" fmla="+- 0 9071 8867"/>
                <a:gd name="T99" fmla="*/ 9071 h 256"/>
                <a:gd name="T100" fmla="+- 0 7943 7753"/>
                <a:gd name="T101" fmla="*/ T100 w 196"/>
                <a:gd name="T102" fmla="+- 0 9066 8867"/>
                <a:gd name="T103" fmla="*/ 9066 h 256"/>
                <a:gd name="T104" fmla="+- 0 7931 7753"/>
                <a:gd name="T105" fmla="*/ T104 w 196"/>
                <a:gd name="T106" fmla="+- 0 9071 8867"/>
                <a:gd name="T107" fmla="*/ 9071 h 256"/>
                <a:gd name="T108" fmla="+- 0 7917 7753"/>
                <a:gd name="T109" fmla="*/ T108 w 196"/>
                <a:gd name="T110" fmla="+- 0 9074 8867"/>
                <a:gd name="T111" fmla="*/ 9074 h 256"/>
                <a:gd name="T112" fmla="+- 0 7906 7753"/>
                <a:gd name="T113" fmla="*/ T112 w 196"/>
                <a:gd name="T114" fmla="+- 0 9042 8867"/>
                <a:gd name="T115" fmla="*/ 9042 h 256"/>
                <a:gd name="T116" fmla="+- 0 7894 7753"/>
                <a:gd name="T117" fmla="*/ T116 w 196"/>
                <a:gd name="T118" fmla="+- 0 9018 8867"/>
                <a:gd name="T119" fmla="*/ 9018 h 256"/>
                <a:gd name="T120" fmla="+- 0 7863 7753"/>
                <a:gd name="T121" fmla="*/ T120 w 196"/>
                <a:gd name="T122" fmla="+- 0 9020 8867"/>
                <a:gd name="T123" fmla="*/ 9020 h 256"/>
                <a:gd name="T124" fmla="+- 0 7857 7753"/>
                <a:gd name="T125" fmla="*/ T124 w 196"/>
                <a:gd name="T126" fmla="+- 0 9028 8867"/>
                <a:gd name="T127" fmla="*/ 9028 h 256"/>
                <a:gd name="T128" fmla="+- 0 7851 7753"/>
                <a:gd name="T129" fmla="*/ T128 w 196"/>
                <a:gd name="T130" fmla="+- 0 9027 8867"/>
                <a:gd name="T131" fmla="*/ 9027 h 256"/>
                <a:gd name="T132" fmla="+- 0 7846 7753"/>
                <a:gd name="T133" fmla="*/ T132 w 196"/>
                <a:gd name="T134" fmla="+- 0 9020 8867"/>
                <a:gd name="T135" fmla="*/ 9020 h 256"/>
                <a:gd name="T136" fmla="+- 0 7861 7753"/>
                <a:gd name="T137" fmla="*/ T136 w 196"/>
                <a:gd name="T138" fmla="+- 0 9015 8867"/>
                <a:gd name="T139" fmla="*/ 9015 h 256"/>
                <a:gd name="T140" fmla="+- 0 7871 7753"/>
                <a:gd name="T141" fmla="*/ T140 w 196"/>
                <a:gd name="T142" fmla="+- 0 9004 8867"/>
                <a:gd name="T143" fmla="*/ 9004 h 256"/>
                <a:gd name="T144" fmla="+- 0 7875 7753"/>
                <a:gd name="T145" fmla="*/ T144 w 196"/>
                <a:gd name="T146" fmla="+- 0 8987 8867"/>
                <a:gd name="T147" fmla="*/ 8987 h 256"/>
                <a:gd name="T148" fmla="+- 0 7881 7753"/>
                <a:gd name="T149" fmla="*/ T148 w 196"/>
                <a:gd name="T150" fmla="+- 0 8978 8867"/>
                <a:gd name="T151" fmla="*/ 8978 h 256"/>
                <a:gd name="T152" fmla="+- 0 7888 7753"/>
                <a:gd name="T153" fmla="*/ T152 w 196"/>
                <a:gd name="T154" fmla="+- 0 8970 8867"/>
                <a:gd name="T155" fmla="*/ 8970 h 256"/>
                <a:gd name="T156" fmla="+- 0 7876 7753"/>
                <a:gd name="T157" fmla="*/ T156 w 196"/>
                <a:gd name="T158" fmla="+- 0 8959 8867"/>
                <a:gd name="T159" fmla="*/ 8959 h 256"/>
                <a:gd name="T160" fmla="+- 0 7863 7753"/>
                <a:gd name="T161" fmla="*/ T160 w 196"/>
                <a:gd name="T162" fmla="+- 0 8961 8867"/>
                <a:gd name="T163" fmla="*/ 8961 h 256"/>
                <a:gd name="T164" fmla="+- 0 7862 7753"/>
                <a:gd name="T165" fmla="*/ T164 w 196"/>
                <a:gd name="T166" fmla="+- 0 8978 8867"/>
                <a:gd name="T167" fmla="*/ 8978 h 256"/>
                <a:gd name="T168" fmla="+- 0 7848 7753"/>
                <a:gd name="T169" fmla="*/ T168 w 196"/>
                <a:gd name="T170" fmla="+- 0 8992 8867"/>
                <a:gd name="T171" fmla="*/ 8992 h 256"/>
                <a:gd name="T172" fmla="+- 0 7838 7753"/>
                <a:gd name="T173" fmla="*/ T172 w 196"/>
                <a:gd name="T174" fmla="+- 0 8986 8867"/>
                <a:gd name="T175" fmla="*/ 8986 h 256"/>
                <a:gd name="T176" fmla="+- 0 7827 7753"/>
                <a:gd name="T177" fmla="*/ T176 w 196"/>
                <a:gd name="T178" fmla="+- 0 8980 8867"/>
                <a:gd name="T179" fmla="*/ 8980 h 256"/>
                <a:gd name="T180" fmla="+- 0 7819 7753"/>
                <a:gd name="T181" fmla="*/ T180 w 196"/>
                <a:gd name="T182" fmla="+- 0 8975 8867"/>
                <a:gd name="T183" fmla="*/ 8975 h 256"/>
                <a:gd name="T184" fmla="+- 0 7824 7753"/>
                <a:gd name="T185" fmla="*/ T184 w 196"/>
                <a:gd name="T186" fmla="+- 0 8970 8867"/>
                <a:gd name="T187" fmla="*/ 8970 h 256"/>
                <a:gd name="T188" fmla="+- 0 7840 7753"/>
                <a:gd name="T189" fmla="*/ T188 w 196"/>
                <a:gd name="T190" fmla="+- 0 8975 8867"/>
                <a:gd name="T191" fmla="*/ 8975 h 25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Lst>
              <a:rect l="0" t="0" r="r" b="b"/>
              <a:pathLst>
                <a:path w="196" h="256">
                  <a:moveTo>
                    <a:pt x="94" y="102"/>
                  </a:moveTo>
                  <a:lnTo>
                    <a:pt x="101" y="95"/>
                  </a:lnTo>
                  <a:lnTo>
                    <a:pt x="112" y="78"/>
                  </a:lnTo>
                  <a:lnTo>
                    <a:pt x="118" y="60"/>
                  </a:lnTo>
                  <a:lnTo>
                    <a:pt x="119" y="40"/>
                  </a:lnTo>
                  <a:lnTo>
                    <a:pt x="116" y="29"/>
                  </a:lnTo>
                  <a:lnTo>
                    <a:pt x="105" y="12"/>
                  </a:lnTo>
                  <a:lnTo>
                    <a:pt x="87" y="2"/>
                  </a:lnTo>
                  <a:lnTo>
                    <a:pt x="74" y="0"/>
                  </a:lnTo>
                  <a:lnTo>
                    <a:pt x="56" y="4"/>
                  </a:lnTo>
                  <a:lnTo>
                    <a:pt x="41" y="16"/>
                  </a:lnTo>
                  <a:lnTo>
                    <a:pt x="40" y="17"/>
                  </a:lnTo>
                  <a:lnTo>
                    <a:pt x="30" y="35"/>
                  </a:lnTo>
                  <a:lnTo>
                    <a:pt x="29" y="55"/>
                  </a:lnTo>
                  <a:lnTo>
                    <a:pt x="31" y="69"/>
                  </a:lnTo>
                  <a:lnTo>
                    <a:pt x="28" y="81"/>
                  </a:lnTo>
                  <a:lnTo>
                    <a:pt x="16" y="91"/>
                  </a:lnTo>
                  <a:lnTo>
                    <a:pt x="7" y="100"/>
                  </a:lnTo>
                  <a:lnTo>
                    <a:pt x="3" y="112"/>
                  </a:lnTo>
                  <a:lnTo>
                    <a:pt x="2" y="125"/>
                  </a:lnTo>
                  <a:lnTo>
                    <a:pt x="0" y="137"/>
                  </a:lnTo>
                  <a:lnTo>
                    <a:pt x="2" y="149"/>
                  </a:lnTo>
                  <a:lnTo>
                    <a:pt x="6" y="159"/>
                  </a:lnTo>
                  <a:lnTo>
                    <a:pt x="14" y="175"/>
                  </a:lnTo>
                  <a:lnTo>
                    <a:pt x="24" y="193"/>
                  </a:lnTo>
                  <a:lnTo>
                    <a:pt x="34" y="209"/>
                  </a:lnTo>
                  <a:lnTo>
                    <a:pt x="47" y="225"/>
                  </a:lnTo>
                  <a:lnTo>
                    <a:pt x="61" y="240"/>
                  </a:lnTo>
                  <a:lnTo>
                    <a:pt x="66" y="244"/>
                  </a:lnTo>
                  <a:lnTo>
                    <a:pt x="83" y="253"/>
                  </a:lnTo>
                  <a:lnTo>
                    <a:pt x="103" y="256"/>
                  </a:lnTo>
                  <a:lnTo>
                    <a:pt x="117" y="254"/>
                  </a:lnTo>
                  <a:lnTo>
                    <a:pt x="129" y="245"/>
                  </a:lnTo>
                  <a:lnTo>
                    <a:pt x="131" y="231"/>
                  </a:lnTo>
                  <a:lnTo>
                    <a:pt x="132" y="222"/>
                  </a:lnTo>
                  <a:lnTo>
                    <a:pt x="133" y="214"/>
                  </a:lnTo>
                  <a:lnTo>
                    <a:pt x="134" y="205"/>
                  </a:lnTo>
                  <a:lnTo>
                    <a:pt x="135" y="204"/>
                  </a:lnTo>
                  <a:lnTo>
                    <a:pt x="141" y="212"/>
                  </a:lnTo>
                  <a:lnTo>
                    <a:pt x="147" y="221"/>
                  </a:lnTo>
                  <a:lnTo>
                    <a:pt x="152" y="229"/>
                  </a:lnTo>
                  <a:lnTo>
                    <a:pt x="156" y="235"/>
                  </a:lnTo>
                  <a:lnTo>
                    <a:pt x="161" y="236"/>
                  </a:lnTo>
                  <a:lnTo>
                    <a:pt x="167" y="232"/>
                  </a:lnTo>
                  <a:lnTo>
                    <a:pt x="171" y="230"/>
                  </a:lnTo>
                  <a:lnTo>
                    <a:pt x="177" y="224"/>
                  </a:lnTo>
                  <a:lnTo>
                    <a:pt x="184" y="218"/>
                  </a:lnTo>
                  <a:lnTo>
                    <a:pt x="190" y="212"/>
                  </a:lnTo>
                  <a:lnTo>
                    <a:pt x="196" y="205"/>
                  </a:lnTo>
                  <a:lnTo>
                    <a:pt x="197" y="204"/>
                  </a:lnTo>
                  <a:lnTo>
                    <a:pt x="194" y="199"/>
                  </a:lnTo>
                  <a:lnTo>
                    <a:pt x="190" y="199"/>
                  </a:lnTo>
                  <a:lnTo>
                    <a:pt x="182" y="203"/>
                  </a:lnTo>
                  <a:lnTo>
                    <a:pt x="178" y="204"/>
                  </a:lnTo>
                  <a:lnTo>
                    <a:pt x="164" y="207"/>
                  </a:lnTo>
                  <a:lnTo>
                    <a:pt x="160" y="194"/>
                  </a:lnTo>
                  <a:lnTo>
                    <a:pt x="153" y="175"/>
                  </a:lnTo>
                  <a:lnTo>
                    <a:pt x="145" y="156"/>
                  </a:lnTo>
                  <a:lnTo>
                    <a:pt x="141" y="151"/>
                  </a:lnTo>
                  <a:lnTo>
                    <a:pt x="126" y="144"/>
                  </a:lnTo>
                  <a:lnTo>
                    <a:pt x="110" y="153"/>
                  </a:lnTo>
                  <a:lnTo>
                    <a:pt x="107" y="156"/>
                  </a:lnTo>
                  <a:lnTo>
                    <a:pt x="104" y="161"/>
                  </a:lnTo>
                  <a:lnTo>
                    <a:pt x="102" y="165"/>
                  </a:lnTo>
                  <a:lnTo>
                    <a:pt x="98" y="160"/>
                  </a:lnTo>
                  <a:lnTo>
                    <a:pt x="95" y="156"/>
                  </a:lnTo>
                  <a:lnTo>
                    <a:pt x="93" y="153"/>
                  </a:lnTo>
                  <a:lnTo>
                    <a:pt x="100" y="150"/>
                  </a:lnTo>
                  <a:lnTo>
                    <a:pt x="108" y="148"/>
                  </a:lnTo>
                  <a:lnTo>
                    <a:pt x="113" y="142"/>
                  </a:lnTo>
                  <a:lnTo>
                    <a:pt x="118" y="137"/>
                  </a:lnTo>
                  <a:lnTo>
                    <a:pt x="119" y="128"/>
                  </a:lnTo>
                  <a:lnTo>
                    <a:pt x="122" y="120"/>
                  </a:lnTo>
                  <a:lnTo>
                    <a:pt x="123" y="114"/>
                  </a:lnTo>
                  <a:lnTo>
                    <a:pt x="128" y="111"/>
                  </a:lnTo>
                  <a:lnTo>
                    <a:pt x="132" y="109"/>
                  </a:lnTo>
                  <a:lnTo>
                    <a:pt x="135" y="103"/>
                  </a:lnTo>
                  <a:lnTo>
                    <a:pt x="130" y="94"/>
                  </a:lnTo>
                  <a:lnTo>
                    <a:pt x="123" y="92"/>
                  </a:lnTo>
                  <a:lnTo>
                    <a:pt x="117" y="90"/>
                  </a:lnTo>
                  <a:lnTo>
                    <a:pt x="110" y="94"/>
                  </a:lnTo>
                  <a:lnTo>
                    <a:pt x="109" y="101"/>
                  </a:lnTo>
                  <a:lnTo>
                    <a:pt x="109" y="111"/>
                  </a:lnTo>
                  <a:lnTo>
                    <a:pt x="102" y="118"/>
                  </a:lnTo>
                  <a:lnTo>
                    <a:pt x="95" y="125"/>
                  </a:lnTo>
                  <a:lnTo>
                    <a:pt x="92" y="123"/>
                  </a:lnTo>
                  <a:lnTo>
                    <a:pt x="85" y="119"/>
                  </a:lnTo>
                  <a:lnTo>
                    <a:pt x="79" y="116"/>
                  </a:lnTo>
                  <a:lnTo>
                    <a:pt x="74" y="113"/>
                  </a:lnTo>
                  <a:lnTo>
                    <a:pt x="68" y="109"/>
                  </a:lnTo>
                  <a:lnTo>
                    <a:pt x="66" y="108"/>
                  </a:lnTo>
                  <a:lnTo>
                    <a:pt x="66" y="103"/>
                  </a:lnTo>
                  <a:lnTo>
                    <a:pt x="71" y="103"/>
                  </a:lnTo>
                  <a:lnTo>
                    <a:pt x="79" y="108"/>
                  </a:lnTo>
                  <a:lnTo>
                    <a:pt x="87" y="108"/>
                  </a:lnTo>
                  <a:lnTo>
                    <a:pt x="94" y="10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226"/>
            <p:cNvSpPr>
              <a:spLocks/>
            </p:cNvSpPr>
            <p:nvPr/>
          </p:nvSpPr>
          <p:spPr bwMode="auto">
            <a:xfrm>
              <a:off x="6761" y="7454"/>
              <a:ext cx="117" cy="121"/>
            </a:xfrm>
            <a:custGeom>
              <a:avLst/>
              <a:gdLst>
                <a:gd name="T0" fmla="+- 0 6797 6761"/>
                <a:gd name="T1" fmla="*/ T0 w 117"/>
                <a:gd name="T2" fmla="+- 0 7547 7454"/>
                <a:gd name="T3" fmla="*/ 7547 h 121"/>
                <a:gd name="T4" fmla="+- 0 6804 6761"/>
                <a:gd name="T5" fmla="*/ T4 w 117"/>
                <a:gd name="T6" fmla="+- 0 7525 7454"/>
                <a:gd name="T7" fmla="*/ 7525 h 121"/>
                <a:gd name="T8" fmla="+- 0 6810 6761"/>
                <a:gd name="T9" fmla="*/ T8 w 117"/>
                <a:gd name="T10" fmla="+- 0 7505 7454"/>
                <a:gd name="T11" fmla="*/ 7505 h 121"/>
                <a:gd name="T12" fmla="+- 0 6816 6761"/>
                <a:gd name="T13" fmla="*/ T12 w 117"/>
                <a:gd name="T14" fmla="+- 0 7485 7454"/>
                <a:gd name="T15" fmla="*/ 7485 h 121"/>
                <a:gd name="T16" fmla="+- 0 6819 6761"/>
                <a:gd name="T17" fmla="*/ T16 w 117"/>
                <a:gd name="T18" fmla="+- 0 7473 7454"/>
                <a:gd name="T19" fmla="*/ 7473 h 121"/>
                <a:gd name="T20" fmla="+- 0 6821 6761"/>
                <a:gd name="T21" fmla="*/ T20 w 117"/>
                <a:gd name="T22" fmla="+- 0 7478 7454"/>
                <a:gd name="T23" fmla="*/ 7478 h 121"/>
                <a:gd name="T24" fmla="+- 0 6822 6761"/>
                <a:gd name="T25" fmla="*/ T24 w 117"/>
                <a:gd name="T26" fmla="+- 0 7483 7454"/>
                <a:gd name="T27" fmla="*/ 7483 h 121"/>
                <a:gd name="T28" fmla="+- 0 6835 6761"/>
                <a:gd name="T29" fmla="*/ T28 w 117"/>
                <a:gd name="T30" fmla="+- 0 7454 7454"/>
                <a:gd name="T31" fmla="*/ 7454 h 121"/>
                <a:gd name="T32" fmla="+- 0 6804 6761"/>
                <a:gd name="T33" fmla="*/ T32 w 117"/>
                <a:gd name="T34" fmla="+- 0 7454 7454"/>
                <a:gd name="T35" fmla="*/ 7454 h 121"/>
                <a:gd name="T36" fmla="+- 0 6761 6761"/>
                <a:gd name="T37" fmla="*/ T36 w 117"/>
                <a:gd name="T38" fmla="+- 0 7576 7454"/>
                <a:gd name="T39" fmla="*/ 7576 h 121"/>
                <a:gd name="T40" fmla="+- 0 6789 6761"/>
                <a:gd name="T41" fmla="*/ T40 w 117"/>
                <a:gd name="T42" fmla="+- 0 7576 7454"/>
                <a:gd name="T43" fmla="*/ 7576 h 121"/>
                <a:gd name="T44" fmla="+- 0 6797 6761"/>
                <a:gd name="T45" fmla="*/ T44 w 117"/>
                <a:gd name="T46" fmla="+- 0 7547 7454"/>
                <a:gd name="T47" fmla="*/ 7547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6" y="93"/>
                  </a:moveTo>
                  <a:lnTo>
                    <a:pt x="43" y="71"/>
                  </a:lnTo>
                  <a:lnTo>
                    <a:pt x="49" y="51"/>
                  </a:lnTo>
                  <a:lnTo>
                    <a:pt x="55" y="31"/>
                  </a:lnTo>
                  <a:lnTo>
                    <a:pt x="58" y="19"/>
                  </a:lnTo>
                  <a:lnTo>
                    <a:pt x="60" y="24"/>
                  </a:lnTo>
                  <a:lnTo>
                    <a:pt x="61" y="29"/>
                  </a:lnTo>
                  <a:lnTo>
                    <a:pt x="74" y="0"/>
                  </a:lnTo>
                  <a:lnTo>
                    <a:pt x="43" y="0"/>
                  </a:lnTo>
                  <a:lnTo>
                    <a:pt x="0" y="122"/>
                  </a:lnTo>
                  <a:lnTo>
                    <a:pt x="28" y="122"/>
                  </a:lnTo>
                  <a:lnTo>
                    <a:pt x="36"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227"/>
            <p:cNvSpPr>
              <a:spLocks/>
            </p:cNvSpPr>
            <p:nvPr/>
          </p:nvSpPr>
          <p:spPr bwMode="auto">
            <a:xfrm>
              <a:off x="6761" y="7454"/>
              <a:ext cx="117" cy="121"/>
            </a:xfrm>
            <a:custGeom>
              <a:avLst/>
              <a:gdLst>
                <a:gd name="T0" fmla="+- 0 6822 6761"/>
                <a:gd name="T1" fmla="*/ T0 w 117"/>
                <a:gd name="T2" fmla="+- 0 7483 7454"/>
                <a:gd name="T3" fmla="*/ 7483 h 121"/>
                <a:gd name="T4" fmla="+- 0 6827 6761"/>
                <a:gd name="T5" fmla="*/ T4 w 117"/>
                <a:gd name="T6" fmla="+- 0 7498 7454"/>
                <a:gd name="T7" fmla="*/ 7498 h 121"/>
                <a:gd name="T8" fmla="+- 0 6835 6761"/>
                <a:gd name="T9" fmla="*/ T8 w 117"/>
                <a:gd name="T10" fmla="+- 0 7525 7454"/>
                <a:gd name="T11" fmla="*/ 7525 h 121"/>
                <a:gd name="T12" fmla="+- 0 6804 6761"/>
                <a:gd name="T13" fmla="*/ T12 w 117"/>
                <a:gd name="T14" fmla="+- 0 7525 7454"/>
                <a:gd name="T15" fmla="*/ 7525 h 121"/>
                <a:gd name="T16" fmla="+- 0 6797 6761"/>
                <a:gd name="T17" fmla="*/ T16 w 117"/>
                <a:gd name="T18" fmla="+- 0 7547 7454"/>
                <a:gd name="T19" fmla="*/ 7547 h 121"/>
                <a:gd name="T20" fmla="+- 0 6841 6761"/>
                <a:gd name="T21" fmla="*/ T20 w 117"/>
                <a:gd name="T22" fmla="+- 0 7547 7454"/>
                <a:gd name="T23" fmla="*/ 7547 h 121"/>
                <a:gd name="T24" fmla="+- 0 6850 6761"/>
                <a:gd name="T25" fmla="*/ T24 w 117"/>
                <a:gd name="T26" fmla="+- 0 7576 7454"/>
                <a:gd name="T27" fmla="*/ 7576 h 121"/>
                <a:gd name="T28" fmla="+- 0 6878 6761"/>
                <a:gd name="T29" fmla="*/ T28 w 117"/>
                <a:gd name="T30" fmla="+- 0 7576 7454"/>
                <a:gd name="T31" fmla="*/ 7576 h 121"/>
                <a:gd name="T32" fmla="+- 0 6835 6761"/>
                <a:gd name="T33" fmla="*/ T32 w 117"/>
                <a:gd name="T34" fmla="+- 0 7454 7454"/>
                <a:gd name="T35" fmla="*/ 7454 h 121"/>
                <a:gd name="T36" fmla="+- 0 6822 6761"/>
                <a:gd name="T37" fmla="*/ T36 w 117"/>
                <a:gd name="T38" fmla="+- 0 7483 7454"/>
                <a:gd name="T39" fmla="*/ 748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6" y="44"/>
                  </a:lnTo>
                  <a:lnTo>
                    <a:pt x="74" y="71"/>
                  </a:lnTo>
                  <a:lnTo>
                    <a:pt x="43" y="71"/>
                  </a:lnTo>
                  <a:lnTo>
                    <a:pt x="36" y="93"/>
                  </a:lnTo>
                  <a:lnTo>
                    <a:pt x="80" y="93"/>
                  </a:lnTo>
                  <a:lnTo>
                    <a:pt x="89" y="122"/>
                  </a:lnTo>
                  <a:lnTo>
                    <a:pt x="117" y="122"/>
                  </a:lnTo>
                  <a:lnTo>
                    <a:pt x="74"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228"/>
            <p:cNvSpPr>
              <a:spLocks/>
            </p:cNvSpPr>
            <p:nvPr/>
          </p:nvSpPr>
          <p:spPr bwMode="auto">
            <a:xfrm>
              <a:off x="6893" y="7455"/>
              <a:ext cx="107" cy="121"/>
            </a:xfrm>
            <a:custGeom>
              <a:avLst/>
              <a:gdLst>
                <a:gd name="T0" fmla="+- 0 6914 6893"/>
                <a:gd name="T1" fmla="*/ T0 w 107"/>
                <a:gd name="T2" fmla="+- 0 7484 7455"/>
                <a:gd name="T3" fmla="*/ 7484 h 121"/>
                <a:gd name="T4" fmla="+- 0 6915 6893"/>
                <a:gd name="T5" fmla="*/ T4 w 107"/>
                <a:gd name="T6" fmla="+- 0 7484 7455"/>
                <a:gd name="T7" fmla="*/ 7484 h 121"/>
                <a:gd name="T8" fmla="+- 0 6967 6893"/>
                <a:gd name="T9" fmla="*/ T8 w 107"/>
                <a:gd name="T10" fmla="+- 0 7576 7455"/>
                <a:gd name="T11" fmla="*/ 7576 h 121"/>
                <a:gd name="T12" fmla="+- 0 7000 6893"/>
                <a:gd name="T13" fmla="*/ T12 w 107"/>
                <a:gd name="T14" fmla="+- 0 7576 7455"/>
                <a:gd name="T15" fmla="*/ 7576 h 121"/>
                <a:gd name="T16" fmla="+- 0 7000 6893"/>
                <a:gd name="T17" fmla="*/ T16 w 107"/>
                <a:gd name="T18" fmla="+- 0 7455 7455"/>
                <a:gd name="T19" fmla="*/ 7455 h 121"/>
                <a:gd name="T20" fmla="+- 0 6977 6893"/>
                <a:gd name="T21" fmla="*/ T20 w 107"/>
                <a:gd name="T22" fmla="+- 0 7455 7455"/>
                <a:gd name="T23" fmla="*/ 7455 h 121"/>
                <a:gd name="T24" fmla="+- 0 6977 6893"/>
                <a:gd name="T25" fmla="*/ T24 w 107"/>
                <a:gd name="T26" fmla="+- 0 7519 7455"/>
                <a:gd name="T27" fmla="*/ 7519 h 121"/>
                <a:gd name="T28" fmla="+- 0 6977 6893"/>
                <a:gd name="T29" fmla="*/ T28 w 107"/>
                <a:gd name="T30" fmla="+- 0 7530 7455"/>
                <a:gd name="T31" fmla="*/ 7530 h 121"/>
                <a:gd name="T32" fmla="+- 0 6978 6893"/>
                <a:gd name="T33" fmla="*/ T32 w 107"/>
                <a:gd name="T34" fmla="+- 0 7545 7455"/>
                <a:gd name="T35" fmla="*/ 7545 h 121"/>
                <a:gd name="T36" fmla="+- 0 6978 6893"/>
                <a:gd name="T37" fmla="*/ T36 w 107"/>
                <a:gd name="T38" fmla="+- 0 7545 7455"/>
                <a:gd name="T39" fmla="*/ 7545 h 121"/>
                <a:gd name="T40" fmla="+- 0 6925 6893"/>
                <a:gd name="T41" fmla="*/ T40 w 107"/>
                <a:gd name="T42" fmla="+- 0 7455 7455"/>
                <a:gd name="T43" fmla="*/ 7455 h 121"/>
                <a:gd name="T44" fmla="+- 0 6893 6893"/>
                <a:gd name="T45" fmla="*/ T44 w 107"/>
                <a:gd name="T46" fmla="+- 0 7455 7455"/>
                <a:gd name="T47" fmla="*/ 7455 h 121"/>
                <a:gd name="T48" fmla="+- 0 6893 6893"/>
                <a:gd name="T49" fmla="*/ T48 w 107"/>
                <a:gd name="T50" fmla="+- 0 7576 7455"/>
                <a:gd name="T51" fmla="*/ 7576 h 121"/>
                <a:gd name="T52" fmla="+- 0 6916 6893"/>
                <a:gd name="T53" fmla="*/ T52 w 107"/>
                <a:gd name="T54" fmla="+- 0 7576 7455"/>
                <a:gd name="T55" fmla="*/ 7576 h 121"/>
                <a:gd name="T56" fmla="+- 0 6916 6893"/>
                <a:gd name="T57" fmla="*/ T56 w 107"/>
                <a:gd name="T58" fmla="+- 0 7512 7455"/>
                <a:gd name="T59" fmla="*/ 7512 h 121"/>
                <a:gd name="T60" fmla="+- 0 6915 6893"/>
                <a:gd name="T61" fmla="*/ T60 w 107"/>
                <a:gd name="T62" fmla="+- 0 7500 7455"/>
                <a:gd name="T63" fmla="*/ 7500 h 121"/>
                <a:gd name="T64" fmla="+- 0 6914 6893"/>
                <a:gd name="T65" fmla="*/ T64 w 107"/>
                <a:gd name="T66" fmla="+- 0 7484 7455"/>
                <a:gd name="T67" fmla="*/ 748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07" h="121">
                  <a:moveTo>
                    <a:pt x="21" y="29"/>
                  </a:moveTo>
                  <a:lnTo>
                    <a:pt x="22" y="29"/>
                  </a:lnTo>
                  <a:lnTo>
                    <a:pt x="74" y="121"/>
                  </a:lnTo>
                  <a:lnTo>
                    <a:pt x="107" y="121"/>
                  </a:lnTo>
                  <a:lnTo>
                    <a:pt x="107" y="0"/>
                  </a:lnTo>
                  <a:lnTo>
                    <a:pt x="84" y="0"/>
                  </a:lnTo>
                  <a:lnTo>
                    <a:pt x="84" y="64"/>
                  </a:lnTo>
                  <a:lnTo>
                    <a:pt x="84" y="75"/>
                  </a:lnTo>
                  <a:lnTo>
                    <a:pt x="85" y="90"/>
                  </a:lnTo>
                  <a:lnTo>
                    <a:pt x="32" y="0"/>
                  </a:lnTo>
                  <a:lnTo>
                    <a:pt x="0" y="0"/>
                  </a:lnTo>
                  <a:lnTo>
                    <a:pt x="0" y="121"/>
                  </a:lnTo>
                  <a:lnTo>
                    <a:pt x="23" y="121"/>
                  </a:lnTo>
                  <a:lnTo>
                    <a:pt x="23" y="57"/>
                  </a:lnTo>
                  <a:lnTo>
                    <a:pt x="22" y="45"/>
                  </a:lnTo>
                  <a:lnTo>
                    <a:pt x="2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229"/>
            <p:cNvSpPr>
              <a:spLocks/>
            </p:cNvSpPr>
            <p:nvPr/>
          </p:nvSpPr>
          <p:spPr bwMode="auto">
            <a:xfrm>
              <a:off x="7018" y="7455"/>
              <a:ext cx="91" cy="121"/>
            </a:xfrm>
            <a:custGeom>
              <a:avLst/>
              <a:gdLst>
                <a:gd name="T0" fmla="+- 0 7051 7018"/>
                <a:gd name="T1" fmla="*/ T0 w 91"/>
                <a:gd name="T2" fmla="+- 0 7576 7455"/>
                <a:gd name="T3" fmla="*/ 7576 h 121"/>
                <a:gd name="T4" fmla="+- 0 7077 7018"/>
                <a:gd name="T5" fmla="*/ T4 w 91"/>
                <a:gd name="T6" fmla="+- 0 7576 7455"/>
                <a:gd name="T7" fmla="*/ 7576 h 121"/>
                <a:gd name="T8" fmla="+- 0 7077 7018"/>
                <a:gd name="T9" fmla="*/ T8 w 91"/>
                <a:gd name="T10" fmla="+- 0 7476 7455"/>
                <a:gd name="T11" fmla="*/ 7476 h 121"/>
                <a:gd name="T12" fmla="+- 0 7110 7018"/>
                <a:gd name="T13" fmla="*/ T12 w 91"/>
                <a:gd name="T14" fmla="+- 0 7476 7455"/>
                <a:gd name="T15" fmla="*/ 7476 h 121"/>
                <a:gd name="T16" fmla="+- 0 7110 7018"/>
                <a:gd name="T17" fmla="*/ T16 w 91"/>
                <a:gd name="T18" fmla="+- 0 7455 7455"/>
                <a:gd name="T19" fmla="*/ 7455 h 121"/>
                <a:gd name="T20" fmla="+- 0 7018 7018"/>
                <a:gd name="T21" fmla="*/ T20 w 91"/>
                <a:gd name="T22" fmla="+- 0 7455 7455"/>
                <a:gd name="T23" fmla="*/ 7455 h 121"/>
                <a:gd name="T24" fmla="+- 0 7018 7018"/>
                <a:gd name="T25" fmla="*/ T24 w 91"/>
                <a:gd name="T26" fmla="+- 0 7476 7455"/>
                <a:gd name="T27" fmla="*/ 7476 h 121"/>
                <a:gd name="T28" fmla="+- 0 7051 7018"/>
                <a:gd name="T29" fmla="*/ T28 w 91"/>
                <a:gd name="T30" fmla="+- 0 7476 7455"/>
                <a:gd name="T31" fmla="*/ 7476 h 121"/>
                <a:gd name="T32" fmla="+- 0 7051 7018"/>
                <a:gd name="T33" fmla="*/ T32 w 91"/>
                <a:gd name="T34" fmla="+- 0 7576 7455"/>
                <a:gd name="T35" fmla="*/ 757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1" h="121">
                  <a:moveTo>
                    <a:pt x="33" y="121"/>
                  </a:moveTo>
                  <a:lnTo>
                    <a:pt x="59" y="121"/>
                  </a:lnTo>
                  <a:lnTo>
                    <a:pt x="59" y="21"/>
                  </a:lnTo>
                  <a:lnTo>
                    <a:pt x="92" y="21"/>
                  </a:lnTo>
                  <a:lnTo>
                    <a:pt x="92" y="0"/>
                  </a:lnTo>
                  <a:lnTo>
                    <a:pt x="0" y="0"/>
                  </a:lnTo>
                  <a:lnTo>
                    <a:pt x="0" y="21"/>
                  </a:lnTo>
                  <a:lnTo>
                    <a:pt x="33" y="21"/>
                  </a:lnTo>
                  <a:lnTo>
                    <a:pt x="33" y="121"/>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230"/>
            <p:cNvSpPr>
              <a:spLocks/>
            </p:cNvSpPr>
            <p:nvPr/>
          </p:nvSpPr>
          <p:spPr bwMode="auto">
            <a:xfrm>
              <a:off x="7128" y="7455"/>
              <a:ext cx="70" cy="121"/>
            </a:xfrm>
            <a:custGeom>
              <a:avLst/>
              <a:gdLst>
                <a:gd name="T0" fmla="+- 0 7154 7128"/>
                <a:gd name="T1" fmla="*/ T0 w 70"/>
                <a:gd name="T2" fmla="+- 0 7555 7455"/>
                <a:gd name="T3" fmla="*/ 7555 h 121"/>
                <a:gd name="T4" fmla="+- 0 7154 7128"/>
                <a:gd name="T5" fmla="*/ T4 w 70"/>
                <a:gd name="T6" fmla="+- 0 7523 7455"/>
                <a:gd name="T7" fmla="*/ 7523 h 121"/>
                <a:gd name="T8" fmla="+- 0 7195 7128"/>
                <a:gd name="T9" fmla="*/ T8 w 70"/>
                <a:gd name="T10" fmla="+- 0 7523 7455"/>
                <a:gd name="T11" fmla="*/ 7523 h 121"/>
                <a:gd name="T12" fmla="+- 0 7195 7128"/>
                <a:gd name="T13" fmla="*/ T12 w 70"/>
                <a:gd name="T14" fmla="+- 0 7502 7455"/>
                <a:gd name="T15" fmla="*/ 7502 h 121"/>
                <a:gd name="T16" fmla="+- 0 7154 7128"/>
                <a:gd name="T17" fmla="*/ T16 w 70"/>
                <a:gd name="T18" fmla="+- 0 7502 7455"/>
                <a:gd name="T19" fmla="*/ 7502 h 121"/>
                <a:gd name="T20" fmla="+- 0 7154 7128"/>
                <a:gd name="T21" fmla="*/ T20 w 70"/>
                <a:gd name="T22" fmla="+- 0 7476 7455"/>
                <a:gd name="T23" fmla="*/ 7476 h 121"/>
                <a:gd name="T24" fmla="+- 0 7198 7128"/>
                <a:gd name="T25" fmla="*/ T24 w 70"/>
                <a:gd name="T26" fmla="+- 0 7476 7455"/>
                <a:gd name="T27" fmla="*/ 7476 h 121"/>
                <a:gd name="T28" fmla="+- 0 7198 7128"/>
                <a:gd name="T29" fmla="*/ T28 w 70"/>
                <a:gd name="T30" fmla="+- 0 7455 7455"/>
                <a:gd name="T31" fmla="*/ 7455 h 121"/>
                <a:gd name="T32" fmla="+- 0 7128 7128"/>
                <a:gd name="T33" fmla="*/ T32 w 70"/>
                <a:gd name="T34" fmla="+- 0 7455 7455"/>
                <a:gd name="T35" fmla="*/ 7455 h 121"/>
                <a:gd name="T36" fmla="+- 0 7128 7128"/>
                <a:gd name="T37" fmla="*/ T36 w 70"/>
                <a:gd name="T38" fmla="+- 0 7576 7455"/>
                <a:gd name="T39" fmla="*/ 7576 h 121"/>
                <a:gd name="T40" fmla="+- 0 7198 7128"/>
                <a:gd name="T41" fmla="*/ T40 w 70"/>
                <a:gd name="T42" fmla="+- 0 7576 7455"/>
                <a:gd name="T43" fmla="*/ 7576 h 121"/>
                <a:gd name="T44" fmla="+- 0 7198 7128"/>
                <a:gd name="T45" fmla="*/ T44 w 70"/>
                <a:gd name="T46" fmla="+- 0 7555 7455"/>
                <a:gd name="T47" fmla="*/ 7555 h 121"/>
                <a:gd name="T48" fmla="+- 0 7154 7128"/>
                <a:gd name="T49" fmla="*/ T48 w 70"/>
                <a:gd name="T50" fmla="+- 0 7555 7455"/>
                <a:gd name="T51" fmla="*/ 7555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0" h="121">
                  <a:moveTo>
                    <a:pt x="26" y="100"/>
                  </a:moveTo>
                  <a:lnTo>
                    <a:pt x="26" y="68"/>
                  </a:lnTo>
                  <a:lnTo>
                    <a:pt x="67" y="68"/>
                  </a:lnTo>
                  <a:lnTo>
                    <a:pt x="67" y="47"/>
                  </a:lnTo>
                  <a:lnTo>
                    <a:pt x="26" y="47"/>
                  </a:lnTo>
                  <a:lnTo>
                    <a:pt x="26" y="21"/>
                  </a:lnTo>
                  <a:lnTo>
                    <a:pt x="70" y="21"/>
                  </a:lnTo>
                  <a:lnTo>
                    <a:pt x="70" y="0"/>
                  </a:lnTo>
                  <a:lnTo>
                    <a:pt x="0" y="0"/>
                  </a:lnTo>
                  <a:lnTo>
                    <a:pt x="0" y="121"/>
                  </a:lnTo>
                  <a:lnTo>
                    <a:pt x="70" y="121"/>
                  </a:lnTo>
                  <a:lnTo>
                    <a:pt x="70" y="100"/>
                  </a:lnTo>
                  <a:lnTo>
                    <a:pt x="26" y="10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231"/>
            <p:cNvSpPr>
              <a:spLocks/>
            </p:cNvSpPr>
            <p:nvPr/>
          </p:nvSpPr>
          <p:spPr bwMode="auto">
            <a:xfrm>
              <a:off x="7267" y="7455"/>
              <a:ext cx="107" cy="121"/>
            </a:xfrm>
            <a:custGeom>
              <a:avLst/>
              <a:gdLst>
                <a:gd name="T0" fmla="+- 0 7288 7267"/>
                <a:gd name="T1" fmla="*/ T0 w 107"/>
                <a:gd name="T2" fmla="+- 0 7484 7455"/>
                <a:gd name="T3" fmla="*/ 7484 h 121"/>
                <a:gd name="T4" fmla="+- 0 7289 7267"/>
                <a:gd name="T5" fmla="*/ T4 w 107"/>
                <a:gd name="T6" fmla="+- 0 7484 7455"/>
                <a:gd name="T7" fmla="*/ 7484 h 121"/>
                <a:gd name="T8" fmla="+- 0 7341 7267"/>
                <a:gd name="T9" fmla="*/ T8 w 107"/>
                <a:gd name="T10" fmla="+- 0 7576 7455"/>
                <a:gd name="T11" fmla="*/ 7576 h 121"/>
                <a:gd name="T12" fmla="+- 0 7374 7267"/>
                <a:gd name="T13" fmla="*/ T12 w 107"/>
                <a:gd name="T14" fmla="+- 0 7576 7455"/>
                <a:gd name="T15" fmla="*/ 7576 h 121"/>
                <a:gd name="T16" fmla="+- 0 7374 7267"/>
                <a:gd name="T17" fmla="*/ T16 w 107"/>
                <a:gd name="T18" fmla="+- 0 7455 7455"/>
                <a:gd name="T19" fmla="*/ 7455 h 121"/>
                <a:gd name="T20" fmla="+- 0 7351 7267"/>
                <a:gd name="T21" fmla="*/ T20 w 107"/>
                <a:gd name="T22" fmla="+- 0 7455 7455"/>
                <a:gd name="T23" fmla="*/ 7455 h 121"/>
                <a:gd name="T24" fmla="+- 0 7351 7267"/>
                <a:gd name="T25" fmla="*/ T24 w 107"/>
                <a:gd name="T26" fmla="+- 0 7519 7455"/>
                <a:gd name="T27" fmla="*/ 7519 h 121"/>
                <a:gd name="T28" fmla="+- 0 7351 7267"/>
                <a:gd name="T29" fmla="*/ T28 w 107"/>
                <a:gd name="T30" fmla="+- 0 7530 7455"/>
                <a:gd name="T31" fmla="*/ 7530 h 121"/>
                <a:gd name="T32" fmla="+- 0 7352 7267"/>
                <a:gd name="T33" fmla="*/ T32 w 107"/>
                <a:gd name="T34" fmla="+- 0 7545 7455"/>
                <a:gd name="T35" fmla="*/ 7545 h 121"/>
                <a:gd name="T36" fmla="+- 0 7351 7267"/>
                <a:gd name="T37" fmla="*/ T36 w 107"/>
                <a:gd name="T38" fmla="+- 0 7545 7455"/>
                <a:gd name="T39" fmla="*/ 7545 h 121"/>
                <a:gd name="T40" fmla="+- 0 7299 7267"/>
                <a:gd name="T41" fmla="*/ T40 w 107"/>
                <a:gd name="T42" fmla="+- 0 7455 7455"/>
                <a:gd name="T43" fmla="*/ 7455 h 121"/>
                <a:gd name="T44" fmla="+- 0 7267 7267"/>
                <a:gd name="T45" fmla="*/ T44 w 107"/>
                <a:gd name="T46" fmla="+- 0 7455 7455"/>
                <a:gd name="T47" fmla="*/ 7455 h 121"/>
                <a:gd name="T48" fmla="+- 0 7267 7267"/>
                <a:gd name="T49" fmla="*/ T48 w 107"/>
                <a:gd name="T50" fmla="+- 0 7576 7455"/>
                <a:gd name="T51" fmla="*/ 7576 h 121"/>
                <a:gd name="T52" fmla="+- 0 7290 7267"/>
                <a:gd name="T53" fmla="*/ T52 w 107"/>
                <a:gd name="T54" fmla="+- 0 7576 7455"/>
                <a:gd name="T55" fmla="*/ 7576 h 121"/>
                <a:gd name="T56" fmla="+- 0 7290 7267"/>
                <a:gd name="T57" fmla="*/ T56 w 107"/>
                <a:gd name="T58" fmla="+- 0 7512 7455"/>
                <a:gd name="T59" fmla="*/ 7512 h 121"/>
                <a:gd name="T60" fmla="+- 0 7289 7267"/>
                <a:gd name="T61" fmla="*/ T60 w 107"/>
                <a:gd name="T62" fmla="+- 0 7500 7455"/>
                <a:gd name="T63" fmla="*/ 7500 h 121"/>
                <a:gd name="T64" fmla="+- 0 7288 7267"/>
                <a:gd name="T65" fmla="*/ T64 w 107"/>
                <a:gd name="T66" fmla="+- 0 7484 7455"/>
                <a:gd name="T67" fmla="*/ 748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07" h="121">
                  <a:moveTo>
                    <a:pt x="21" y="29"/>
                  </a:moveTo>
                  <a:lnTo>
                    <a:pt x="22" y="29"/>
                  </a:lnTo>
                  <a:lnTo>
                    <a:pt x="74" y="121"/>
                  </a:lnTo>
                  <a:lnTo>
                    <a:pt x="107" y="121"/>
                  </a:lnTo>
                  <a:lnTo>
                    <a:pt x="107" y="0"/>
                  </a:lnTo>
                  <a:lnTo>
                    <a:pt x="84" y="0"/>
                  </a:lnTo>
                  <a:lnTo>
                    <a:pt x="84" y="64"/>
                  </a:lnTo>
                  <a:lnTo>
                    <a:pt x="84" y="75"/>
                  </a:lnTo>
                  <a:lnTo>
                    <a:pt x="85" y="90"/>
                  </a:lnTo>
                  <a:lnTo>
                    <a:pt x="84" y="90"/>
                  </a:lnTo>
                  <a:lnTo>
                    <a:pt x="32" y="0"/>
                  </a:lnTo>
                  <a:lnTo>
                    <a:pt x="0" y="0"/>
                  </a:lnTo>
                  <a:lnTo>
                    <a:pt x="0" y="121"/>
                  </a:lnTo>
                  <a:lnTo>
                    <a:pt x="23" y="121"/>
                  </a:lnTo>
                  <a:lnTo>
                    <a:pt x="23" y="57"/>
                  </a:lnTo>
                  <a:lnTo>
                    <a:pt x="22" y="45"/>
                  </a:lnTo>
                  <a:lnTo>
                    <a:pt x="2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232"/>
            <p:cNvSpPr>
              <a:spLocks/>
            </p:cNvSpPr>
            <p:nvPr/>
          </p:nvSpPr>
          <p:spPr bwMode="auto">
            <a:xfrm>
              <a:off x="7389" y="7454"/>
              <a:ext cx="117" cy="121"/>
            </a:xfrm>
            <a:custGeom>
              <a:avLst/>
              <a:gdLst>
                <a:gd name="T0" fmla="+- 0 7425 7389"/>
                <a:gd name="T1" fmla="*/ T0 w 117"/>
                <a:gd name="T2" fmla="+- 0 7547 7454"/>
                <a:gd name="T3" fmla="*/ 7547 h 121"/>
                <a:gd name="T4" fmla="+- 0 7432 7389"/>
                <a:gd name="T5" fmla="*/ T4 w 117"/>
                <a:gd name="T6" fmla="+- 0 7525 7454"/>
                <a:gd name="T7" fmla="*/ 7525 h 121"/>
                <a:gd name="T8" fmla="+- 0 7438 7389"/>
                <a:gd name="T9" fmla="*/ T8 w 117"/>
                <a:gd name="T10" fmla="+- 0 7505 7454"/>
                <a:gd name="T11" fmla="*/ 7505 h 121"/>
                <a:gd name="T12" fmla="+- 0 7444 7389"/>
                <a:gd name="T13" fmla="*/ T12 w 117"/>
                <a:gd name="T14" fmla="+- 0 7485 7454"/>
                <a:gd name="T15" fmla="*/ 7485 h 121"/>
                <a:gd name="T16" fmla="+- 0 7447 7389"/>
                <a:gd name="T17" fmla="*/ T16 w 117"/>
                <a:gd name="T18" fmla="+- 0 7473 7454"/>
                <a:gd name="T19" fmla="*/ 7473 h 121"/>
                <a:gd name="T20" fmla="+- 0 7449 7389"/>
                <a:gd name="T21" fmla="*/ T20 w 117"/>
                <a:gd name="T22" fmla="+- 0 7478 7454"/>
                <a:gd name="T23" fmla="*/ 7478 h 121"/>
                <a:gd name="T24" fmla="+- 0 7450 7389"/>
                <a:gd name="T25" fmla="*/ T24 w 117"/>
                <a:gd name="T26" fmla="+- 0 7483 7454"/>
                <a:gd name="T27" fmla="*/ 7483 h 121"/>
                <a:gd name="T28" fmla="+- 0 7463 7389"/>
                <a:gd name="T29" fmla="*/ T28 w 117"/>
                <a:gd name="T30" fmla="+- 0 7454 7454"/>
                <a:gd name="T31" fmla="*/ 7454 h 121"/>
                <a:gd name="T32" fmla="+- 0 7432 7389"/>
                <a:gd name="T33" fmla="*/ T32 w 117"/>
                <a:gd name="T34" fmla="+- 0 7454 7454"/>
                <a:gd name="T35" fmla="*/ 7454 h 121"/>
                <a:gd name="T36" fmla="+- 0 7389 7389"/>
                <a:gd name="T37" fmla="*/ T36 w 117"/>
                <a:gd name="T38" fmla="+- 0 7576 7454"/>
                <a:gd name="T39" fmla="*/ 7576 h 121"/>
                <a:gd name="T40" fmla="+- 0 7417 7389"/>
                <a:gd name="T41" fmla="*/ T40 w 117"/>
                <a:gd name="T42" fmla="+- 0 7576 7454"/>
                <a:gd name="T43" fmla="*/ 7576 h 121"/>
                <a:gd name="T44" fmla="+- 0 7425 7389"/>
                <a:gd name="T45" fmla="*/ T44 w 117"/>
                <a:gd name="T46" fmla="+- 0 7547 7454"/>
                <a:gd name="T47" fmla="*/ 7547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6" y="93"/>
                  </a:moveTo>
                  <a:lnTo>
                    <a:pt x="43" y="71"/>
                  </a:lnTo>
                  <a:lnTo>
                    <a:pt x="49" y="51"/>
                  </a:lnTo>
                  <a:lnTo>
                    <a:pt x="55" y="31"/>
                  </a:lnTo>
                  <a:lnTo>
                    <a:pt x="58" y="19"/>
                  </a:lnTo>
                  <a:lnTo>
                    <a:pt x="60" y="24"/>
                  </a:lnTo>
                  <a:lnTo>
                    <a:pt x="61" y="29"/>
                  </a:lnTo>
                  <a:lnTo>
                    <a:pt x="74" y="0"/>
                  </a:lnTo>
                  <a:lnTo>
                    <a:pt x="43" y="0"/>
                  </a:lnTo>
                  <a:lnTo>
                    <a:pt x="0" y="122"/>
                  </a:lnTo>
                  <a:lnTo>
                    <a:pt x="28" y="122"/>
                  </a:lnTo>
                  <a:lnTo>
                    <a:pt x="36"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233"/>
            <p:cNvSpPr>
              <a:spLocks/>
            </p:cNvSpPr>
            <p:nvPr/>
          </p:nvSpPr>
          <p:spPr bwMode="auto">
            <a:xfrm>
              <a:off x="7389" y="7454"/>
              <a:ext cx="117" cy="121"/>
            </a:xfrm>
            <a:custGeom>
              <a:avLst/>
              <a:gdLst>
                <a:gd name="T0" fmla="+- 0 7450 7389"/>
                <a:gd name="T1" fmla="*/ T0 w 117"/>
                <a:gd name="T2" fmla="+- 0 7483 7454"/>
                <a:gd name="T3" fmla="*/ 7483 h 121"/>
                <a:gd name="T4" fmla="+- 0 7455 7389"/>
                <a:gd name="T5" fmla="*/ T4 w 117"/>
                <a:gd name="T6" fmla="+- 0 7498 7454"/>
                <a:gd name="T7" fmla="*/ 7498 h 121"/>
                <a:gd name="T8" fmla="+- 0 7463 7389"/>
                <a:gd name="T9" fmla="*/ T8 w 117"/>
                <a:gd name="T10" fmla="+- 0 7525 7454"/>
                <a:gd name="T11" fmla="*/ 7525 h 121"/>
                <a:gd name="T12" fmla="+- 0 7432 7389"/>
                <a:gd name="T13" fmla="*/ T12 w 117"/>
                <a:gd name="T14" fmla="+- 0 7525 7454"/>
                <a:gd name="T15" fmla="*/ 7525 h 121"/>
                <a:gd name="T16" fmla="+- 0 7425 7389"/>
                <a:gd name="T17" fmla="*/ T16 w 117"/>
                <a:gd name="T18" fmla="+- 0 7547 7454"/>
                <a:gd name="T19" fmla="*/ 7547 h 121"/>
                <a:gd name="T20" fmla="+- 0 7469 7389"/>
                <a:gd name="T21" fmla="*/ T20 w 117"/>
                <a:gd name="T22" fmla="+- 0 7547 7454"/>
                <a:gd name="T23" fmla="*/ 7547 h 121"/>
                <a:gd name="T24" fmla="+- 0 7478 7389"/>
                <a:gd name="T25" fmla="*/ T24 w 117"/>
                <a:gd name="T26" fmla="+- 0 7576 7454"/>
                <a:gd name="T27" fmla="*/ 7576 h 121"/>
                <a:gd name="T28" fmla="+- 0 7506 7389"/>
                <a:gd name="T29" fmla="*/ T28 w 117"/>
                <a:gd name="T30" fmla="+- 0 7576 7454"/>
                <a:gd name="T31" fmla="*/ 7576 h 121"/>
                <a:gd name="T32" fmla="+- 0 7463 7389"/>
                <a:gd name="T33" fmla="*/ T32 w 117"/>
                <a:gd name="T34" fmla="+- 0 7454 7454"/>
                <a:gd name="T35" fmla="*/ 7454 h 121"/>
                <a:gd name="T36" fmla="+- 0 7450 7389"/>
                <a:gd name="T37" fmla="*/ T36 w 117"/>
                <a:gd name="T38" fmla="+- 0 7483 7454"/>
                <a:gd name="T39" fmla="*/ 748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6" y="44"/>
                  </a:lnTo>
                  <a:lnTo>
                    <a:pt x="74" y="71"/>
                  </a:lnTo>
                  <a:lnTo>
                    <a:pt x="43" y="71"/>
                  </a:lnTo>
                  <a:lnTo>
                    <a:pt x="36" y="93"/>
                  </a:lnTo>
                  <a:lnTo>
                    <a:pt x="80" y="93"/>
                  </a:lnTo>
                  <a:lnTo>
                    <a:pt x="89" y="122"/>
                  </a:lnTo>
                  <a:lnTo>
                    <a:pt x="117" y="122"/>
                  </a:lnTo>
                  <a:lnTo>
                    <a:pt x="74"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234"/>
            <p:cNvSpPr>
              <a:spLocks/>
            </p:cNvSpPr>
            <p:nvPr/>
          </p:nvSpPr>
          <p:spPr bwMode="auto">
            <a:xfrm>
              <a:off x="7509" y="7455"/>
              <a:ext cx="91" cy="121"/>
            </a:xfrm>
            <a:custGeom>
              <a:avLst/>
              <a:gdLst>
                <a:gd name="T0" fmla="+- 0 7542 7509"/>
                <a:gd name="T1" fmla="*/ T0 w 91"/>
                <a:gd name="T2" fmla="+- 0 7576 7455"/>
                <a:gd name="T3" fmla="*/ 7576 h 121"/>
                <a:gd name="T4" fmla="+- 0 7567 7509"/>
                <a:gd name="T5" fmla="*/ T4 w 91"/>
                <a:gd name="T6" fmla="+- 0 7576 7455"/>
                <a:gd name="T7" fmla="*/ 7576 h 121"/>
                <a:gd name="T8" fmla="+- 0 7567 7509"/>
                <a:gd name="T9" fmla="*/ T8 w 91"/>
                <a:gd name="T10" fmla="+- 0 7476 7455"/>
                <a:gd name="T11" fmla="*/ 7476 h 121"/>
                <a:gd name="T12" fmla="+- 0 7600 7509"/>
                <a:gd name="T13" fmla="*/ T12 w 91"/>
                <a:gd name="T14" fmla="+- 0 7476 7455"/>
                <a:gd name="T15" fmla="*/ 7476 h 121"/>
                <a:gd name="T16" fmla="+- 0 7600 7509"/>
                <a:gd name="T17" fmla="*/ T16 w 91"/>
                <a:gd name="T18" fmla="+- 0 7455 7455"/>
                <a:gd name="T19" fmla="*/ 7455 h 121"/>
                <a:gd name="T20" fmla="+- 0 7509 7509"/>
                <a:gd name="T21" fmla="*/ T20 w 91"/>
                <a:gd name="T22" fmla="+- 0 7455 7455"/>
                <a:gd name="T23" fmla="*/ 7455 h 121"/>
                <a:gd name="T24" fmla="+- 0 7509 7509"/>
                <a:gd name="T25" fmla="*/ T24 w 91"/>
                <a:gd name="T26" fmla="+- 0 7476 7455"/>
                <a:gd name="T27" fmla="*/ 7476 h 121"/>
                <a:gd name="T28" fmla="+- 0 7542 7509"/>
                <a:gd name="T29" fmla="*/ T28 w 91"/>
                <a:gd name="T30" fmla="+- 0 7476 7455"/>
                <a:gd name="T31" fmla="*/ 7476 h 121"/>
                <a:gd name="T32" fmla="+- 0 7542 7509"/>
                <a:gd name="T33" fmla="*/ T32 w 91"/>
                <a:gd name="T34" fmla="+- 0 7576 7455"/>
                <a:gd name="T35" fmla="*/ 757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1" h="121">
                  <a:moveTo>
                    <a:pt x="33" y="121"/>
                  </a:moveTo>
                  <a:lnTo>
                    <a:pt x="58" y="121"/>
                  </a:lnTo>
                  <a:lnTo>
                    <a:pt x="58" y="21"/>
                  </a:lnTo>
                  <a:lnTo>
                    <a:pt x="91" y="21"/>
                  </a:lnTo>
                  <a:lnTo>
                    <a:pt x="91" y="0"/>
                  </a:lnTo>
                  <a:lnTo>
                    <a:pt x="0" y="0"/>
                  </a:lnTo>
                  <a:lnTo>
                    <a:pt x="0" y="21"/>
                  </a:lnTo>
                  <a:lnTo>
                    <a:pt x="33" y="21"/>
                  </a:lnTo>
                  <a:lnTo>
                    <a:pt x="33" y="121"/>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235"/>
            <p:cNvSpPr>
              <a:spLocks/>
            </p:cNvSpPr>
            <p:nvPr/>
          </p:nvSpPr>
          <p:spPr bwMode="auto">
            <a:xfrm>
              <a:off x="7604" y="7454"/>
              <a:ext cx="117" cy="121"/>
            </a:xfrm>
            <a:custGeom>
              <a:avLst/>
              <a:gdLst>
                <a:gd name="T0" fmla="+- 0 7640 7604"/>
                <a:gd name="T1" fmla="*/ T0 w 117"/>
                <a:gd name="T2" fmla="+- 0 7547 7454"/>
                <a:gd name="T3" fmla="*/ 7547 h 121"/>
                <a:gd name="T4" fmla="+- 0 7646 7604"/>
                <a:gd name="T5" fmla="*/ T4 w 117"/>
                <a:gd name="T6" fmla="+- 0 7525 7454"/>
                <a:gd name="T7" fmla="*/ 7525 h 121"/>
                <a:gd name="T8" fmla="+- 0 7652 7604"/>
                <a:gd name="T9" fmla="*/ T8 w 117"/>
                <a:gd name="T10" fmla="+- 0 7505 7454"/>
                <a:gd name="T11" fmla="*/ 7505 h 121"/>
                <a:gd name="T12" fmla="+- 0 7659 7604"/>
                <a:gd name="T13" fmla="*/ T12 w 117"/>
                <a:gd name="T14" fmla="+- 0 7485 7454"/>
                <a:gd name="T15" fmla="*/ 7485 h 121"/>
                <a:gd name="T16" fmla="+- 0 7662 7604"/>
                <a:gd name="T17" fmla="*/ T16 w 117"/>
                <a:gd name="T18" fmla="+- 0 7473 7454"/>
                <a:gd name="T19" fmla="*/ 7473 h 121"/>
                <a:gd name="T20" fmla="+- 0 7663 7604"/>
                <a:gd name="T21" fmla="*/ T20 w 117"/>
                <a:gd name="T22" fmla="+- 0 7478 7454"/>
                <a:gd name="T23" fmla="*/ 7478 h 121"/>
                <a:gd name="T24" fmla="+- 0 7665 7604"/>
                <a:gd name="T25" fmla="*/ T24 w 117"/>
                <a:gd name="T26" fmla="+- 0 7483 7454"/>
                <a:gd name="T27" fmla="*/ 7483 h 121"/>
                <a:gd name="T28" fmla="+- 0 7677 7604"/>
                <a:gd name="T29" fmla="*/ T28 w 117"/>
                <a:gd name="T30" fmla="+- 0 7454 7454"/>
                <a:gd name="T31" fmla="*/ 7454 h 121"/>
                <a:gd name="T32" fmla="+- 0 7646 7604"/>
                <a:gd name="T33" fmla="*/ T32 w 117"/>
                <a:gd name="T34" fmla="+- 0 7454 7454"/>
                <a:gd name="T35" fmla="*/ 7454 h 121"/>
                <a:gd name="T36" fmla="+- 0 7604 7604"/>
                <a:gd name="T37" fmla="*/ T36 w 117"/>
                <a:gd name="T38" fmla="+- 0 7576 7454"/>
                <a:gd name="T39" fmla="*/ 7576 h 121"/>
                <a:gd name="T40" fmla="+- 0 7631 7604"/>
                <a:gd name="T41" fmla="*/ T40 w 117"/>
                <a:gd name="T42" fmla="+- 0 7576 7454"/>
                <a:gd name="T43" fmla="*/ 7576 h 121"/>
                <a:gd name="T44" fmla="+- 0 7640 7604"/>
                <a:gd name="T45" fmla="*/ T44 w 117"/>
                <a:gd name="T46" fmla="+- 0 7547 7454"/>
                <a:gd name="T47" fmla="*/ 7547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6" y="93"/>
                  </a:moveTo>
                  <a:lnTo>
                    <a:pt x="42" y="71"/>
                  </a:lnTo>
                  <a:lnTo>
                    <a:pt x="48" y="51"/>
                  </a:lnTo>
                  <a:lnTo>
                    <a:pt x="55" y="31"/>
                  </a:lnTo>
                  <a:lnTo>
                    <a:pt x="58" y="19"/>
                  </a:lnTo>
                  <a:lnTo>
                    <a:pt x="59" y="24"/>
                  </a:lnTo>
                  <a:lnTo>
                    <a:pt x="61" y="29"/>
                  </a:lnTo>
                  <a:lnTo>
                    <a:pt x="73" y="0"/>
                  </a:lnTo>
                  <a:lnTo>
                    <a:pt x="42" y="0"/>
                  </a:lnTo>
                  <a:lnTo>
                    <a:pt x="0" y="122"/>
                  </a:lnTo>
                  <a:lnTo>
                    <a:pt x="27" y="122"/>
                  </a:lnTo>
                  <a:lnTo>
                    <a:pt x="36"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8" name="Freeform 236"/>
            <p:cNvSpPr>
              <a:spLocks/>
            </p:cNvSpPr>
            <p:nvPr/>
          </p:nvSpPr>
          <p:spPr bwMode="auto">
            <a:xfrm>
              <a:off x="7604" y="7454"/>
              <a:ext cx="117" cy="121"/>
            </a:xfrm>
            <a:custGeom>
              <a:avLst/>
              <a:gdLst>
                <a:gd name="T0" fmla="+- 0 7665 7604"/>
                <a:gd name="T1" fmla="*/ T0 w 117"/>
                <a:gd name="T2" fmla="+- 0 7483 7454"/>
                <a:gd name="T3" fmla="*/ 7483 h 121"/>
                <a:gd name="T4" fmla="+- 0 7669 7604"/>
                <a:gd name="T5" fmla="*/ T4 w 117"/>
                <a:gd name="T6" fmla="+- 0 7498 7454"/>
                <a:gd name="T7" fmla="*/ 7498 h 121"/>
                <a:gd name="T8" fmla="+- 0 7678 7604"/>
                <a:gd name="T9" fmla="*/ T8 w 117"/>
                <a:gd name="T10" fmla="+- 0 7525 7454"/>
                <a:gd name="T11" fmla="*/ 7525 h 121"/>
                <a:gd name="T12" fmla="+- 0 7646 7604"/>
                <a:gd name="T13" fmla="*/ T12 w 117"/>
                <a:gd name="T14" fmla="+- 0 7525 7454"/>
                <a:gd name="T15" fmla="*/ 7525 h 121"/>
                <a:gd name="T16" fmla="+- 0 7640 7604"/>
                <a:gd name="T17" fmla="*/ T16 w 117"/>
                <a:gd name="T18" fmla="+- 0 7547 7454"/>
                <a:gd name="T19" fmla="*/ 7547 h 121"/>
                <a:gd name="T20" fmla="+- 0 7684 7604"/>
                <a:gd name="T21" fmla="*/ T20 w 117"/>
                <a:gd name="T22" fmla="+- 0 7547 7454"/>
                <a:gd name="T23" fmla="*/ 7547 h 121"/>
                <a:gd name="T24" fmla="+- 0 7693 7604"/>
                <a:gd name="T25" fmla="*/ T24 w 117"/>
                <a:gd name="T26" fmla="+- 0 7576 7454"/>
                <a:gd name="T27" fmla="*/ 7576 h 121"/>
                <a:gd name="T28" fmla="+- 0 7720 7604"/>
                <a:gd name="T29" fmla="*/ T28 w 117"/>
                <a:gd name="T30" fmla="+- 0 7576 7454"/>
                <a:gd name="T31" fmla="*/ 7576 h 121"/>
                <a:gd name="T32" fmla="+- 0 7677 7604"/>
                <a:gd name="T33" fmla="*/ T32 w 117"/>
                <a:gd name="T34" fmla="+- 0 7454 7454"/>
                <a:gd name="T35" fmla="*/ 7454 h 121"/>
                <a:gd name="T36" fmla="+- 0 7665 7604"/>
                <a:gd name="T37" fmla="*/ T36 w 117"/>
                <a:gd name="T38" fmla="+- 0 7483 7454"/>
                <a:gd name="T39" fmla="*/ 748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5" y="44"/>
                  </a:lnTo>
                  <a:lnTo>
                    <a:pt x="74" y="71"/>
                  </a:lnTo>
                  <a:lnTo>
                    <a:pt x="42" y="71"/>
                  </a:lnTo>
                  <a:lnTo>
                    <a:pt x="36" y="93"/>
                  </a:lnTo>
                  <a:lnTo>
                    <a:pt x="80" y="93"/>
                  </a:lnTo>
                  <a:lnTo>
                    <a:pt x="89" y="122"/>
                  </a:lnTo>
                  <a:lnTo>
                    <a:pt x="116" y="122"/>
                  </a:lnTo>
                  <a:lnTo>
                    <a:pt x="73"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9" name="Freeform 237"/>
            <p:cNvSpPr>
              <a:spLocks/>
            </p:cNvSpPr>
            <p:nvPr/>
          </p:nvSpPr>
          <p:spPr bwMode="auto">
            <a:xfrm>
              <a:off x="7735" y="7455"/>
              <a:ext cx="75" cy="121"/>
            </a:xfrm>
            <a:custGeom>
              <a:avLst/>
              <a:gdLst>
                <a:gd name="T0" fmla="+- 0 7735 7735"/>
                <a:gd name="T1" fmla="*/ T0 w 75"/>
                <a:gd name="T2" fmla="+- 0 7576 7455"/>
                <a:gd name="T3" fmla="*/ 7576 h 121"/>
                <a:gd name="T4" fmla="+- 0 7810 7735"/>
                <a:gd name="T5" fmla="*/ T4 w 75"/>
                <a:gd name="T6" fmla="+- 0 7576 7455"/>
                <a:gd name="T7" fmla="*/ 7576 h 121"/>
                <a:gd name="T8" fmla="+- 0 7810 7735"/>
                <a:gd name="T9" fmla="*/ T8 w 75"/>
                <a:gd name="T10" fmla="+- 0 7555 7455"/>
                <a:gd name="T11" fmla="*/ 7555 h 121"/>
                <a:gd name="T12" fmla="+- 0 7761 7735"/>
                <a:gd name="T13" fmla="*/ T12 w 75"/>
                <a:gd name="T14" fmla="+- 0 7555 7455"/>
                <a:gd name="T15" fmla="*/ 7555 h 121"/>
                <a:gd name="T16" fmla="+- 0 7761 7735"/>
                <a:gd name="T17" fmla="*/ T16 w 75"/>
                <a:gd name="T18" fmla="+- 0 7455 7455"/>
                <a:gd name="T19" fmla="*/ 7455 h 121"/>
                <a:gd name="T20" fmla="+- 0 7735 7735"/>
                <a:gd name="T21" fmla="*/ T20 w 75"/>
                <a:gd name="T22" fmla="+- 0 7455 7455"/>
                <a:gd name="T23" fmla="*/ 7455 h 121"/>
                <a:gd name="T24" fmla="+- 0 7735 7735"/>
                <a:gd name="T25" fmla="*/ T24 w 75"/>
                <a:gd name="T26" fmla="+- 0 7576 7455"/>
                <a:gd name="T27" fmla="*/ 7576 h 121"/>
              </a:gdLst>
              <a:ahLst/>
              <a:cxnLst>
                <a:cxn ang="0">
                  <a:pos x="T1" y="T3"/>
                </a:cxn>
                <a:cxn ang="0">
                  <a:pos x="T5" y="T7"/>
                </a:cxn>
                <a:cxn ang="0">
                  <a:pos x="T9" y="T11"/>
                </a:cxn>
                <a:cxn ang="0">
                  <a:pos x="T13" y="T15"/>
                </a:cxn>
                <a:cxn ang="0">
                  <a:pos x="T17" y="T19"/>
                </a:cxn>
                <a:cxn ang="0">
                  <a:pos x="T21" y="T23"/>
                </a:cxn>
                <a:cxn ang="0">
                  <a:pos x="T25" y="T27"/>
                </a:cxn>
              </a:cxnLst>
              <a:rect l="0" t="0" r="r" b="b"/>
              <a:pathLst>
                <a:path w="75" h="121">
                  <a:moveTo>
                    <a:pt x="0" y="121"/>
                  </a:moveTo>
                  <a:lnTo>
                    <a:pt x="75" y="121"/>
                  </a:lnTo>
                  <a:lnTo>
                    <a:pt x="75" y="100"/>
                  </a:lnTo>
                  <a:lnTo>
                    <a:pt x="26" y="100"/>
                  </a:lnTo>
                  <a:lnTo>
                    <a:pt x="26" y="0"/>
                  </a:lnTo>
                  <a:lnTo>
                    <a:pt x="0" y="0"/>
                  </a:lnTo>
                  <a:lnTo>
                    <a:pt x="0" y="121"/>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0" name="Freeform 238"/>
            <p:cNvSpPr>
              <a:spLocks/>
            </p:cNvSpPr>
            <p:nvPr/>
          </p:nvSpPr>
          <p:spPr bwMode="auto">
            <a:xfrm>
              <a:off x="7869" y="7453"/>
              <a:ext cx="92" cy="124"/>
            </a:xfrm>
            <a:custGeom>
              <a:avLst/>
              <a:gdLst>
                <a:gd name="T0" fmla="+- 0 7869 7869"/>
                <a:gd name="T1" fmla="*/ T0 w 92"/>
                <a:gd name="T2" fmla="+- 0 7503 7453"/>
                <a:gd name="T3" fmla="*/ 7503 h 124"/>
                <a:gd name="T4" fmla="+- 0 7869 7869"/>
                <a:gd name="T5" fmla="*/ T4 w 92"/>
                <a:gd name="T6" fmla="+- 0 7515 7453"/>
                <a:gd name="T7" fmla="*/ 7515 h 124"/>
                <a:gd name="T8" fmla="+- 0 7870 7869"/>
                <a:gd name="T9" fmla="*/ T8 w 92"/>
                <a:gd name="T10" fmla="+- 0 7525 7453"/>
                <a:gd name="T11" fmla="*/ 7525 h 124"/>
                <a:gd name="T12" fmla="+- 0 7874 7869"/>
                <a:gd name="T13" fmla="*/ T12 w 92"/>
                <a:gd name="T14" fmla="+- 0 7546 7453"/>
                <a:gd name="T15" fmla="*/ 7546 h 124"/>
                <a:gd name="T16" fmla="+- 0 7883 7869"/>
                <a:gd name="T17" fmla="*/ T16 w 92"/>
                <a:gd name="T18" fmla="+- 0 7561 7453"/>
                <a:gd name="T19" fmla="*/ 7561 h 124"/>
                <a:gd name="T20" fmla="+- 0 7886 7869"/>
                <a:gd name="T21" fmla="*/ T20 w 92"/>
                <a:gd name="T22" fmla="+- 0 7564 7453"/>
                <a:gd name="T23" fmla="*/ 7564 h 124"/>
                <a:gd name="T24" fmla="+- 0 7902 7869"/>
                <a:gd name="T25" fmla="*/ T24 w 92"/>
                <a:gd name="T26" fmla="+- 0 7574 7453"/>
                <a:gd name="T27" fmla="*/ 7574 h 124"/>
                <a:gd name="T28" fmla="+- 0 7924 7869"/>
                <a:gd name="T29" fmla="*/ T28 w 92"/>
                <a:gd name="T30" fmla="+- 0 7577 7453"/>
                <a:gd name="T31" fmla="*/ 7577 h 124"/>
                <a:gd name="T32" fmla="+- 0 7936 7869"/>
                <a:gd name="T33" fmla="*/ T32 w 92"/>
                <a:gd name="T34" fmla="+- 0 7577 7453"/>
                <a:gd name="T35" fmla="*/ 7577 h 124"/>
                <a:gd name="T36" fmla="+- 0 7947 7869"/>
                <a:gd name="T37" fmla="*/ T36 w 92"/>
                <a:gd name="T38" fmla="+- 0 7575 7453"/>
                <a:gd name="T39" fmla="*/ 7575 h 124"/>
                <a:gd name="T40" fmla="+- 0 7957 7869"/>
                <a:gd name="T41" fmla="*/ T40 w 92"/>
                <a:gd name="T42" fmla="+- 0 7571 7453"/>
                <a:gd name="T43" fmla="*/ 7571 h 124"/>
                <a:gd name="T44" fmla="+- 0 7957 7869"/>
                <a:gd name="T45" fmla="*/ T44 w 92"/>
                <a:gd name="T46" fmla="+- 0 7550 7453"/>
                <a:gd name="T47" fmla="*/ 7550 h 124"/>
                <a:gd name="T48" fmla="+- 0 7945 7869"/>
                <a:gd name="T49" fmla="*/ T48 w 92"/>
                <a:gd name="T50" fmla="+- 0 7554 7453"/>
                <a:gd name="T51" fmla="*/ 7554 h 124"/>
                <a:gd name="T52" fmla="+- 0 7934 7869"/>
                <a:gd name="T53" fmla="*/ T52 w 92"/>
                <a:gd name="T54" fmla="+- 0 7556 7453"/>
                <a:gd name="T55" fmla="*/ 7556 h 124"/>
                <a:gd name="T56" fmla="+- 0 7926 7869"/>
                <a:gd name="T57" fmla="*/ T56 w 92"/>
                <a:gd name="T58" fmla="+- 0 7556 7453"/>
                <a:gd name="T59" fmla="*/ 7556 h 124"/>
                <a:gd name="T60" fmla="+- 0 7915 7869"/>
                <a:gd name="T61" fmla="*/ T60 w 92"/>
                <a:gd name="T62" fmla="+- 0 7554 7453"/>
                <a:gd name="T63" fmla="*/ 7554 h 124"/>
                <a:gd name="T64" fmla="+- 0 7900 7869"/>
                <a:gd name="T65" fmla="*/ T64 w 92"/>
                <a:gd name="T66" fmla="+- 0 7541 7453"/>
                <a:gd name="T67" fmla="*/ 7541 h 124"/>
                <a:gd name="T68" fmla="+- 0 7896 7869"/>
                <a:gd name="T69" fmla="*/ T68 w 92"/>
                <a:gd name="T70" fmla="+- 0 7516 7453"/>
                <a:gd name="T71" fmla="*/ 7516 h 124"/>
                <a:gd name="T72" fmla="+- 0 7896 7869"/>
                <a:gd name="T73" fmla="*/ T72 w 92"/>
                <a:gd name="T74" fmla="+- 0 7503 7453"/>
                <a:gd name="T75" fmla="*/ 7503 h 124"/>
                <a:gd name="T76" fmla="+- 0 7898 7869"/>
                <a:gd name="T77" fmla="*/ T76 w 92"/>
                <a:gd name="T78" fmla="+- 0 7493 7453"/>
                <a:gd name="T79" fmla="*/ 7493 h 124"/>
                <a:gd name="T80" fmla="+- 0 7904 7869"/>
                <a:gd name="T81" fmla="*/ T80 w 92"/>
                <a:gd name="T82" fmla="+- 0 7485 7453"/>
                <a:gd name="T83" fmla="*/ 7485 h 124"/>
                <a:gd name="T84" fmla="+- 0 7909 7869"/>
                <a:gd name="T85" fmla="*/ T84 w 92"/>
                <a:gd name="T86" fmla="+- 0 7478 7453"/>
                <a:gd name="T87" fmla="*/ 7478 h 124"/>
                <a:gd name="T88" fmla="+- 0 7916 7869"/>
                <a:gd name="T89" fmla="*/ T88 w 92"/>
                <a:gd name="T90" fmla="+- 0 7475 7453"/>
                <a:gd name="T91" fmla="*/ 7475 h 124"/>
                <a:gd name="T92" fmla="+- 0 7930 7869"/>
                <a:gd name="T93" fmla="*/ T92 w 92"/>
                <a:gd name="T94" fmla="+- 0 7475 7453"/>
                <a:gd name="T95" fmla="*/ 7475 h 124"/>
                <a:gd name="T96" fmla="+- 0 7935 7869"/>
                <a:gd name="T97" fmla="*/ T96 w 92"/>
                <a:gd name="T98" fmla="+- 0 7475 7453"/>
                <a:gd name="T99" fmla="*/ 7475 h 124"/>
                <a:gd name="T100" fmla="+- 0 7939 7869"/>
                <a:gd name="T101" fmla="*/ T100 w 92"/>
                <a:gd name="T102" fmla="+- 0 7477 7453"/>
                <a:gd name="T103" fmla="*/ 7477 h 124"/>
                <a:gd name="T104" fmla="+- 0 7944 7869"/>
                <a:gd name="T105" fmla="*/ T104 w 92"/>
                <a:gd name="T106" fmla="+- 0 7479 7453"/>
                <a:gd name="T107" fmla="*/ 7479 h 124"/>
                <a:gd name="T108" fmla="+- 0 7949 7869"/>
                <a:gd name="T109" fmla="*/ T108 w 92"/>
                <a:gd name="T110" fmla="+- 0 7480 7453"/>
                <a:gd name="T111" fmla="*/ 7480 h 124"/>
                <a:gd name="T112" fmla="+- 0 7953 7869"/>
                <a:gd name="T113" fmla="*/ T112 w 92"/>
                <a:gd name="T114" fmla="+- 0 7483 7453"/>
                <a:gd name="T115" fmla="*/ 7483 h 124"/>
                <a:gd name="T116" fmla="+- 0 7961 7869"/>
                <a:gd name="T117" fmla="*/ T116 w 92"/>
                <a:gd name="T118" fmla="+- 0 7462 7453"/>
                <a:gd name="T119" fmla="*/ 7462 h 124"/>
                <a:gd name="T120" fmla="+- 0 7950 7869"/>
                <a:gd name="T121" fmla="*/ T120 w 92"/>
                <a:gd name="T122" fmla="+- 0 7456 7453"/>
                <a:gd name="T123" fmla="*/ 7456 h 124"/>
                <a:gd name="T124" fmla="+- 0 7938 7869"/>
                <a:gd name="T125" fmla="*/ T124 w 92"/>
                <a:gd name="T126" fmla="+- 0 7453 7453"/>
                <a:gd name="T127" fmla="*/ 7453 h 124"/>
                <a:gd name="T128" fmla="+- 0 7915 7869"/>
                <a:gd name="T129" fmla="*/ T128 w 92"/>
                <a:gd name="T130" fmla="+- 0 7453 7453"/>
                <a:gd name="T131" fmla="*/ 7453 h 124"/>
                <a:gd name="T132" fmla="+- 0 7904 7869"/>
                <a:gd name="T133" fmla="*/ T132 w 92"/>
                <a:gd name="T134" fmla="+- 0 7456 7453"/>
                <a:gd name="T135" fmla="*/ 7456 h 124"/>
                <a:gd name="T136" fmla="+- 0 7896 7869"/>
                <a:gd name="T137" fmla="*/ T136 w 92"/>
                <a:gd name="T138" fmla="+- 0 7461 7453"/>
                <a:gd name="T139" fmla="*/ 7461 h 124"/>
                <a:gd name="T140" fmla="+- 0 7887 7869"/>
                <a:gd name="T141" fmla="*/ T140 w 92"/>
                <a:gd name="T142" fmla="+- 0 7466 7453"/>
                <a:gd name="T143" fmla="*/ 7466 h 124"/>
                <a:gd name="T144" fmla="+- 0 7881 7869"/>
                <a:gd name="T145" fmla="*/ T144 w 92"/>
                <a:gd name="T146" fmla="+- 0 7473 7453"/>
                <a:gd name="T147" fmla="*/ 7473 h 124"/>
                <a:gd name="T148" fmla="+- 0 7876 7869"/>
                <a:gd name="T149" fmla="*/ T148 w 92"/>
                <a:gd name="T150" fmla="+- 0 7482 7453"/>
                <a:gd name="T151" fmla="*/ 7482 h 124"/>
                <a:gd name="T152" fmla="+- 0 7872 7869"/>
                <a:gd name="T153" fmla="*/ T152 w 92"/>
                <a:gd name="T154" fmla="+- 0 7492 7453"/>
                <a:gd name="T155" fmla="*/ 7492 h 124"/>
                <a:gd name="T156" fmla="+- 0 7869 7869"/>
                <a:gd name="T157" fmla="*/ T156 w 92"/>
                <a:gd name="T158" fmla="+- 0 7503 7453"/>
                <a:gd name="T159" fmla="*/ 7503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92" h="124">
                  <a:moveTo>
                    <a:pt x="0" y="50"/>
                  </a:moveTo>
                  <a:lnTo>
                    <a:pt x="0" y="62"/>
                  </a:lnTo>
                  <a:lnTo>
                    <a:pt x="1" y="72"/>
                  </a:lnTo>
                  <a:lnTo>
                    <a:pt x="5" y="93"/>
                  </a:lnTo>
                  <a:lnTo>
                    <a:pt x="14" y="108"/>
                  </a:lnTo>
                  <a:lnTo>
                    <a:pt x="17" y="111"/>
                  </a:lnTo>
                  <a:lnTo>
                    <a:pt x="33" y="121"/>
                  </a:lnTo>
                  <a:lnTo>
                    <a:pt x="55" y="124"/>
                  </a:lnTo>
                  <a:lnTo>
                    <a:pt x="67" y="124"/>
                  </a:lnTo>
                  <a:lnTo>
                    <a:pt x="78" y="122"/>
                  </a:lnTo>
                  <a:lnTo>
                    <a:pt x="88" y="118"/>
                  </a:lnTo>
                  <a:lnTo>
                    <a:pt x="88" y="97"/>
                  </a:lnTo>
                  <a:lnTo>
                    <a:pt x="76" y="101"/>
                  </a:lnTo>
                  <a:lnTo>
                    <a:pt x="65" y="103"/>
                  </a:lnTo>
                  <a:lnTo>
                    <a:pt x="57" y="103"/>
                  </a:lnTo>
                  <a:lnTo>
                    <a:pt x="46" y="101"/>
                  </a:lnTo>
                  <a:lnTo>
                    <a:pt x="31" y="88"/>
                  </a:lnTo>
                  <a:lnTo>
                    <a:pt x="27" y="63"/>
                  </a:lnTo>
                  <a:lnTo>
                    <a:pt x="27" y="50"/>
                  </a:lnTo>
                  <a:lnTo>
                    <a:pt x="29" y="40"/>
                  </a:lnTo>
                  <a:lnTo>
                    <a:pt x="35" y="32"/>
                  </a:lnTo>
                  <a:lnTo>
                    <a:pt x="40" y="25"/>
                  </a:lnTo>
                  <a:lnTo>
                    <a:pt x="47" y="22"/>
                  </a:lnTo>
                  <a:lnTo>
                    <a:pt x="61" y="22"/>
                  </a:lnTo>
                  <a:lnTo>
                    <a:pt x="66" y="22"/>
                  </a:lnTo>
                  <a:lnTo>
                    <a:pt x="70" y="24"/>
                  </a:lnTo>
                  <a:lnTo>
                    <a:pt x="75" y="26"/>
                  </a:lnTo>
                  <a:lnTo>
                    <a:pt x="80" y="27"/>
                  </a:lnTo>
                  <a:lnTo>
                    <a:pt x="84" y="30"/>
                  </a:lnTo>
                  <a:lnTo>
                    <a:pt x="92" y="9"/>
                  </a:lnTo>
                  <a:lnTo>
                    <a:pt x="81" y="3"/>
                  </a:lnTo>
                  <a:lnTo>
                    <a:pt x="69" y="0"/>
                  </a:lnTo>
                  <a:lnTo>
                    <a:pt x="46" y="0"/>
                  </a:lnTo>
                  <a:lnTo>
                    <a:pt x="35" y="3"/>
                  </a:lnTo>
                  <a:lnTo>
                    <a:pt x="27" y="8"/>
                  </a:lnTo>
                  <a:lnTo>
                    <a:pt x="18" y="13"/>
                  </a:lnTo>
                  <a:lnTo>
                    <a:pt x="12" y="20"/>
                  </a:lnTo>
                  <a:lnTo>
                    <a:pt x="7" y="29"/>
                  </a:lnTo>
                  <a:lnTo>
                    <a:pt x="3" y="39"/>
                  </a:lnTo>
                  <a:lnTo>
                    <a:pt x="0" y="5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Freeform 239"/>
            <p:cNvSpPr>
              <a:spLocks/>
            </p:cNvSpPr>
            <p:nvPr/>
          </p:nvSpPr>
          <p:spPr bwMode="auto">
            <a:xfrm>
              <a:off x="7967" y="7454"/>
              <a:ext cx="117" cy="121"/>
            </a:xfrm>
            <a:custGeom>
              <a:avLst/>
              <a:gdLst>
                <a:gd name="T0" fmla="+- 0 8004 7967"/>
                <a:gd name="T1" fmla="*/ T0 w 117"/>
                <a:gd name="T2" fmla="+- 0 7547 7454"/>
                <a:gd name="T3" fmla="*/ 7547 h 121"/>
                <a:gd name="T4" fmla="+- 0 8010 7967"/>
                <a:gd name="T5" fmla="*/ T4 w 117"/>
                <a:gd name="T6" fmla="+- 0 7525 7454"/>
                <a:gd name="T7" fmla="*/ 7525 h 121"/>
                <a:gd name="T8" fmla="+- 0 8016 7967"/>
                <a:gd name="T9" fmla="*/ T8 w 117"/>
                <a:gd name="T10" fmla="+- 0 7505 7454"/>
                <a:gd name="T11" fmla="*/ 7505 h 121"/>
                <a:gd name="T12" fmla="+- 0 8022 7967"/>
                <a:gd name="T13" fmla="*/ T12 w 117"/>
                <a:gd name="T14" fmla="+- 0 7485 7454"/>
                <a:gd name="T15" fmla="*/ 7485 h 121"/>
                <a:gd name="T16" fmla="+- 0 8026 7967"/>
                <a:gd name="T17" fmla="*/ T16 w 117"/>
                <a:gd name="T18" fmla="+- 0 7473 7454"/>
                <a:gd name="T19" fmla="*/ 7473 h 121"/>
                <a:gd name="T20" fmla="+- 0 8027 7967"/>
                <a:gd name="T21" fmla="*/ T20 w 117"/>
                <a:gd name="T22" fmla="+- 0 7478 7454"/>
                <a:gd name="T23" fmla="*/ 7478 h 121"/>
                <a:gd name="T24" fmla="+- 0 8028 7967"/>
                <a:gd name="T25" fmla="*/ T24 w 117"/>
                <a:gd name="T26" fmla="+- 0 7483 7454"/>
                <a:gd name="T27" fmla="*/ 7483 h 121"/>
                <a:gd name="T28" fmla="+- 0 8041 7967"/>
                <a:gd name="T29" fmla="*/ T28 w 117"/>
                <a:gd name="T30" fmla="+- 0 7454 7454"/>
                <a:gd name="T31" fmla="*/ 7454 h 121"/>
                <a:gd name="T32" fmla="+- 0 8010 7967"/>
                <a:gd name="T33" fmla="*/ T32 w 117"/>
                <a:gd name="T34" fmla="+- 0 7454 7454"/>
                <a:gd name="T35" fmla="*/ 7454 h 121"/>
                <a:gd name="T36" fmla="+- 0 7967 7967"/>
                <a:gd name="T37" fmla="*/ T36 w 117"/>
                <a:gd name="T38" fmla="+- 0 7576 7454"/>
                <a:gd name="T39" fmla="*/ 7576 h 121"/>
                <a:gd name="T40" fmla="+- 0 7995 7967"/>
                <a:gd name="T41" fmla="*/ T40 w 117"/>
                <a:gd name="T42" fmla="+- 0 7576 7454"/>
                <a:gd name="T43" fmla="*/ 7576 h 121"/>
                <a:gd name="T44" fmla="+- 0 8004 7967"/>
                <a:gd name="T45" fmla="*/ T44 w 117"/>
                <a:gd name="T46" fmla="+- 0 7547 7454"/>
                <a:gd name="T47" fmla="*/ 7547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7" y="93"/>
                  </a:moveTo>
                  <a:lnTo>
                    <a:pt x="43" y="71"/>
                  </a:lnTo>
                  <a:lnTo>
                    <a:pt x="49" y="51"/>
                  </a:lnTo>
                  <a:lnTo>
                    <a:pt x="55" y="31"/>
                  </a:lnTo>
                  <a:lnTo>
                    <a:pt x="59" y="19"/>
                  </a:lnTo>
                  <a:lnTo>
                    <a:pt x="60" y="24"/>
                  </a:lnTo>
                  <a:lnTo>
                    <a:pt x="61" y="29"/>
                  </a:lnTo>
                  <a:lnTo>
                    <a:pt x="74" y="0"/>
                  </a:lnTo>
                  <a:lnTo>
                    <a:pt x="43" y="0"/>
                  </a:lnTo>
                  <a:lnTo>
                    <a:pt x="0" y="122"/>
                  </a:lnTo>
                  <a:lnTo>
                    <a:pt x="28" y="122"/>
                  </a:lnTo>
                  <a:lnTo>
                    <a:pt x="37"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240"/>
            <p:cNvSpPr>
              <a:spLocks/>
            </p:cNvSpPr>
            <p:nvPr/>
          </p:nvSpPr>
          <p:spPr bwMode="auto">
            <a:xfrm>
              <a:off x="7967" y="7454"/>
              <a:ext cx="117" cy="121"/>
            </a:xfrm>
            <a:custGeom>
              <a:avLst/>
              <a:gdLst>
                <a:gd name="T0" fmla="+- 0 8028 7967"/>
                <a:gd name="T1" fmla="*/ T0 w 117"/>
                <a:gd name="T2" fmla="+- 0 7483 7454"/>
                <a:gd name="T3" fmla="*/ 7483 h 121"/>
                <a:gd name="T4" fmla="+- 0 8033 7967"/>
                <a:gd name="T5" fmla="*/ T4 w 117"/>
                <a:gd name="T6" fmla="+- 0 7498 7454"/>
                <a:gd name="T7" fmla="*/ 7498 h 121"/>
                <a:gd name="T8" fmla="+- 0 8041 7967"/>
                <a:gd name="T9" fmla="*/ T8 w 117"/>
                <a:gd name="T10" fmla="+- 0 7525 7454"/>
                <a:gd name="T11" fmla="*/ 7525 h 121"/>
                <a:gd name="T12" fmla="+- 0 8010 7967"/>
                <a:gd name="T13" fmla="*/ T12 w 117"/>
                <a:gd name="T14" fmla="+- 0 7525 7454"/>
                <a:gd name="T15" fmla="*/ 7525 h 121"/>
                <a:gd name="T16" fmla="+- 0 8004 7967"/>
                <a:gd name="T17" fmla="*/ T16 w 117"/>
                <a:gd name="T18" fmla="+- 0 7547 7454"/>
                <a:gd name="T19" fmla="*/ 7547 h 121"/>
                <a:gd name="T20" fmla="+- 0 8048 7967"/>
                <a:gd name="T21" fmla="*/ T20 w 117"/>
                <a:gd name="T22" fmla="+- 0 7547 7454"/>
                <a:gd name="T23" fmla="*/ 7547 h 121"/>
                <a:gd name="T24" fmla="+- 0 8056 7967"/>
                <a:gd name="T25" fmla="*/ T24 w 117"/>
                <a:gd name="T26" fmla="+- 0 7576 7454"/>
                <a:gd name="T27" fmla="*/ 7576 h 121"/>
                <a:gd name="T28" fmla="+- 0 8084 7967"/>
                <a:gd name="T29" fmla="*/ T28 w 117"/>
                <a:gd name="T30" fmla="+- 0 7576 7454"/>
                <a:gd name="T31" fmla="*/ 7576 h 121"/>
                <a:gd name="T32" fmla="+- 0 8041 7967"/>
                <a:gd name="T33" fmla="*/ T32 w 117"/>
                <a:gd name="T34" fmla="+- 0 7454 7454"/>
                <a:gd name="T35" fmla="*/ 7454 h 121"/>
                <a:gd name="T36" fmla="+- 0 8028 7967"/>
                <a:gd name="T37" fmla="*/ T36 w 117"/>
                <a:gd name="T38" fmla="+- 0 7483 7454"/>
                <a:gd name="T39" fmla="*/ 748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6" y="44"/>
                  </a:lnTo>
                  <a:lnTo>
                    <a:pt x="74" y="71"/>
                  </a:lnTo>
                  <a:lnTo>
                    <a:pt x="43" y="71"/>
                  </a:lnTo>
                  <a:lnTo>
                    <a:pt x="37" y="93"/>
                  </a:lnTo>
                  <a:lnTo>
                    <a:pt x="81" y="93"/>
                  </a:lnTo>
                  <a:lnTo>
                    <a:pt x="89" y="122"/>
                  </a:lnTo>
                  <a:lnTo>
                    <a:pt x="117" y="122"/>
                  </a:lnTo>
                  <a:lnTo>
                    <a:pt x="74"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241"/>
            <p:cNvSpPr>
              <a:spLocks/>
            </p:cNvSpPr>
            <p:nvPr/>
          </p:nvSpPr>
          <p:spPr bwMode="auto">
            <a:xfrm>
              <a:off x="8099" y="7455"/>
              <a:ext cx="96" cy="121"/>
            </a:xfrm>
            <a:custGeom>
              <a:avLst/>
              <a:gdLst>
                <a:gd name="T0" fmla="+- 0 8167 8099"/>
                <a:gd name="T1" fmla="*/ T0 w 96"/>
                <a:gd name="T2" fmla="+- 0 7576 7455"/>
                <a:gd name="T3" fmla="*/ 7576 h 121"/>
                <a:gd name="T4" fmla="+- 0 8196 8099"/>
                <a:gd name="T5" fmla="*/ T4 w 96"/>
                <a:gd name="T6" fmla="+- 0 7576 7455"/>
                <a:gd name="T7" fmla="*/ 7576 h 121"/>
                <a:gd name="T8" fmla="+- 0 8195 8099"/>
                <a:gd name="T9" fmla="*/ T8 w 96"/>
                <a:gd name="T10" fmla="+- 0 7574 7455"/>
                <a:gd name="T11" fmla="*/ 7574 h 121"/>
                <a:gd name="T12" fmla="+- 0 8187 8099"/>
                <a:gd name="T13" fmla="*/ T12 w 96"/>
                <a:gd name="T14" fmla="+- 0 7563 7455"/>
                <a:gd name="T15" fmla="*/ 7563 h 121"/>
                <a:gd name="T16" fmla="+- 0 8175 8099"/>
                <a:gd name="T17" fmla="*/ T16 w 96"/>
                <a:gd name="T18" fmla="+- 0 7546 7455"/>
                <a:gd name="T19" fmla="*/ 7546 h 121"/>
                <a:gd name="T20" fmla="+- 0 8160 8099"/>
                <a:gd name="T21" fmla="*/ T20 w 96"/>
                <a:gd name="T22" fmla="+- 0 7523 7455"/>
                <a:gd name="T23" fmla="*/ 7523 h 121"/>
                <a:gd name="T24" fmla="+- 0 8157 8099"/>
                <a:gd name="T25" fmla="*/ T24 w 96"/>
                <a:gd name="T26" fmla="+- 0 7486 7455"/>
                <a:gd name="T27" fmla="*/ 7486 h 121"/>
                <a:gd name="T28" fmla="+- 0 8157 8099"/>
                <a:gd name="T29" fmla="*/ T28 w 96"/>
                <a:gd name="T30" fmla="+- 0 7498 7455"/>
                <a:gd name="T31" fmla="*/ 7498 h 121"/>
                <a:gd name="T32" fmla="+- 0 8155 8099"/>
                <a:gd name="T33" fmla="*/ T32 w 96"/>
                <a:gd name="T34" fmla="+- 0 7502 7455"/>
                <a:gd name="T35" fmla="*/ 7502 h 121"/>
                <a:gd name="T36" fmla="+- 0 8147 8099"/>
                <a:gd name="T37" fmla="*/ T36 w 96"/>
                <a:gd name="T38" fmla="+- 0 7507 7455"/>
                <a:gd name="T39" fmla="*/ 7507 h 121"/>
                <a:gd name="T40" fmla="+- 0 8141 8099"/>
                <a:gd name="T41" fmla="*/ T40 w 96"/>
                <a:gd name="T42" fmla="+- 0 7509 7455"/>
                <a:gd name="T43" fmla="*/ 7509 h 121"/>
                <a:gd name="T44" fmla="+- 0 8138 8099"/>
                <a:gd name="T45" fmla="*/ T44 w 96"/>
                <a:gd name="T46" fmla="+- 0 7529 7455"/>
                <a:gd name="T47" fmla="*/ 7529 h 121"/>
                <a:gd name="T48" fmla="+- 0 8167 8099"/>
                <a:gd name="T49" fmla="*/ T48 w 96"/>
                <a:gd name="T50" fmla="+- 0 7576 7455"/>
                <a:gd name="T51" fmla="*/ 757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96" h="121">
                  <a:moveTo>
                    <a:pt x="68" y="121"/>
                  </a:moveTo>
                  <a:lnTo>
                    <a:pt x="97" y="121"/>
                  </a:lnTo>
                  <a:lnTo>
                    <a:pt x="96" y="119"/>
                  </a:lnTo>
                  <a:lnTo>
                    <a:pt x="88" y="108"/>
                  </a:lnTo>
                  <a:lnTo>
                    <a:pt x="76" y="91"/>
                  </a:lnTo>
                  <a:lnTo>
                    <a:pt x="61" y="68"/>
                  </a:lnTo>
                  <a:lnTo>
                    <a:pt x="58" y="31"/>
                  </a:lnTo>
                  <a:lnTo>
                    <a:pt x="58" y="43"/>
                  </a:lnTo>
                  <a:lnTo>
                    <a:pt x="56" y="47"/>
                  </a:lnTo>
                  <a:lnTo>
                    <a:pt x="48" y="52"/>
                  </a:lnTo>
                  <a:lnTo>
                    <a:pt x="42" y="54"/>
                  </a:lnTo>
                  <a:lnTo>
                    <a:pt x="39" y="74"/>
                  </a:lnTo>
                  <a:lnTo>
                    <a:pt x="68" y="121"/>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242"/>
            <p:cNvSpPr>
              <a:spLocks/>
            </p:cNvSpPr>
            <p:nvPr/>
          </p:nvSpPr>
          <p:spPr bwMode="auto">
            <a:xfrm>
              <a:off x="8099" y="7455"/>
              <a:ext cx="96" cy="121"/>
            </a:xfrm>
            <a:custGeom>
              <a:avLst/>
              <a:gdLst>
                <a:gd name="T0" fmla="+- 0 8141 8099"/>
                <a:gd name="T1" fmla="*/ T0 w 96"/>
                <a:gd name="T2" fmla="+- 0 7509 7455"/>
                <a:gd name="T3" fmla="*/ 7509 h 121"/>
                <a:gd name="T4" fmla="+- 0 8125 8099"/>
                <a:gd name="T5" fmla="*/ T4 w 96"/>
                <a:gd name="T6" fmla="+- 0 7509 7455"/>
                <a:gd name="T7" fmla="*/ 7509 h 121"/>
                <a:gd name="T8" fmla="+- 0 8125 8099"/>
                <a:gd name="T9" fmla="*/ T8 w 96"/>
                <a:gd name="T10" fmla="+- 0 7476 7455"/>
                <a:gd name="T11" fmla="*/ 7476 h 121"/>
                <a:gd name="T12" fmla="+- 0 8141 8099"/>
                <a:gd name="T13" fmla="*/ T12 w 96"/>
                <a:gd name="T14" fmla="+- 0 7476 7455"/>
                <a:gd name="T15" fmla="*/ 7476 h 121"/>
                <a:gd name="T16" fmla="+- 0 8147 8099"/>
                <a:gd name="T17" fmla="*/ T16 w 96"/>
                <a:gd name="T18" fmla="+- 0 7477 7455"/>
                <a:gd name="T19" fmla="*/ 7477 h 121"/>
                <a:gd name="T20" fmla="+- 0 8155 8099"/>
                <a:gd name="T21" fmla="*/ T20 w 96"/>
                <a:gd name="T22" fmla="+- 0 7482 7455"/>
                <a:gd name="T23" fmla="*/ 7482 h 121"/>
                <a:gd name="T24" fmla="+- 0 8157 8099"/>
                <a:gd name="T25" fmla="*/ T24 w 96"/>
                <a:gd name="T26" fmla="+- 0 7486 7455"/>
                <a:gd name="T27" fmla="*/ 7486 h 121"/>
                <a:gd name="T28" fmla="+- 0 8160 8099"/>
                <a:gd name="T29" fmla="*/ T28 w 96"/>
                <a:gd name="T30" fmla="+- 0 7523 7455"/>
                <a:gd name="T31" fmla="*/ 7523 h 121"/>
                <a:gd name="T32" fmla="+- 0 8167 8099"/>
                <a:gd name="T33" fmla="*/ T32 w 96"/>
                <a:gd name="T34" fmla="+- 0 7520 7455"/>
                <a:gd name="T35" fmla="*/ 7520 h 121"/>
                <a:gd name="T36" fmla="+- 0 8173 8099"/>
                <a:gd name="T37" fmla="*/ T36 w 96"/>
                <a:gd name="T38" fmla="+- 0 7516 7455"/>
                <a:gd name="T39" fmla="*/ 7516 h 121"/>
                <a:gd name="T40" fmla="+- 0 8177 8099"/>
                <a:gd name="T41" fmla="*/ T40 w 96"/>
                <a:gd name="T42" fmla="+- 0 7510 7455"/>
                <a:gd name="T43" fmla="*/ 7510 h 121"/>
                <a:gd name="T44" fmla="+- 0 8181 8099"/>
                <a:gd name="T45" fmla="*/ T44 w 96"/>
                <a:gd name="T46" fmla="+- 0 7505 7455"/>
                <a:gd name="T47" fmla="*/ 7505 h 121"/>
                <a:gd name="T48" fmla="+- 0 8182 8099"/>
                <a:gd name="T49" fmla="*/ T48 w 96"/>
                <a:gd name="T50" fmla="+- 0 7498 7455"/>
                <a:gd name="T51" fmla="*/ 7498 h 121"/>
                <a:gd name="T52" fmla="+- 0 8182 8099"/>
                <a:gd name="T53" fmla="*/ T52 w 96"/>
                <a:gd name="T54" fmla="+- 0 7479 7455"/>
                <a:gd name="T55" fmla="*/ 7479 h 121"/>
                <a:gd name="T56" fmla="+- 0 8179 8099"/>
                <a:gd name="T57" fmla="*/ T56 w 96"/>
                <a:gd name="T58" fmla="+- 0 7470 7455"/>
                <a:gd name="T59" fmla="*/ 7470 h 121"/>
                <a:gd name="T60" fmla="+- 0 8171 8099"/>
                <a:gd name="T61" fmla="*/ T60 w 96"/>
                <a:gd name="T62" fmla="+- 0 7464 7455"/>
                <a:gd name="T63" fmla="*/ 7464 h 121"/>
                <a:gd name="T64" fmla="+- 0 8163 8099"/>
                <a:gd name="T65" fmla="*/ T64 w 96"/>
                <a:gd name="T66" fmla="+- 0 7458 7455"/>
                <a:gd name="T67" fmla="*/ 7458 h 121"/>
                <a:gd name="T68" fmla="+- 0 8151 8099"/>
                <a:gd name="T69" fmla="*/ T68 w 96"/>
                <a:gd name="T70" fmla="+- 0 7455 7455"/>
                <a:gd name="T71" fmla="*/ 7455 h 121"/>
                <a:gd name="T72" fmla="+- 0 8099 8099"/>
                <a:gd name="T73" fmla="*/ T72 w 96"/>
                <a:gd name="T74" fmla="+- 0 7455 7455"/>
                <a:gd name="T75" fmla="*/ 7455 h 121"/>
                <a:gd name="T76" fmla="+- 0 8099 8099"/>
                <a:gd name="T77" fmla="*/ T76 w 96"/>
                <a:gd name="T78" fmla="+- 0 7576 7455"/>
                <a:gd name="T79" fmla="*/ 7576 h 121"/>
                <a:gd name="T80" fmla="+- 0 8125 8099"/>
                <a:gd name="T81" fmla="*/ T80 w 96"/>
                <a:gd name="T82" fmla="+- 0 7576 7455"/>
                <a:gd name="T83" fmla="*/ 7576 h 121"/>
                <a:gd name="T84" fmla="+- 0 8125 8099"/>
                <a:gd name="T85" fmla="*/ T84 w 96"/>
                <a:gd name="T86" fmla="+- 0 7529 7455"/>
                <a:gd name="T87" fmla="*/ 7529 h 121"/>
                <a:gd name="T88" fmla="+- 0 8138 8099"/>
                <a:gd name="T89" fmla="*/ T88 w 96"/>
                <a:gd name="T90" fmla="+- 0 7529 7455"/>
                <a:gd name="T91" fmla="*/ 7529 h 121"/>
                <a:gd name="T92" fmla="+- 0 8141 8099"/>
                <a:gd name="T93" fmla="*/ T92 w 96"/>
                <a:gd name="T94" fmla="+- 0 7509 7455"/>
                <a:gd name="T95" fmla="*/ 7509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96" h="121">
                  <a:moveTo>
                    <a:pt x="42" y="54"/>
                  </a:moveTo>
                  <a:lnTo>
                    <a:pt x="26" y="54"/>
                  </a:lnTo>
                  <a:lnTo>
                    <a:pt x="26" y="21"/>
                  </a:lnTo>
                  <a:lnTo>
                    <a:pt x="42" y="21"/>
                  </a:lnTo>
                  <a:lnTo>
                    <a:pt x="48" y="22"/>
                  </a:lnTo>
                  <a:lnTo>
                    <a:pt x="56" y="27"/>
                  </a:lnTo>
                  <a:lnTo>
                    <a:pt x="58" y="31"/>
                  </a:lnTo>
                  <a:lnTo>
                    <a:pt x="61" y="68"/>
                  </a:lnTo>
                  <a:lnTo>
                    <a:pt x="68" y="65"/>
                  </a:lnTo>
                  <a:lnTo>
                    <a:pt x="74" y="61"/>
                  </a:lnTo>
                  <a:lnTo>
                    <a:pt x="78" y="55"/>
                  </a:lnTo>
                  <a:lnTo>
                    <a:pt x="82" y="50"/>
                  </a:lnTo>
                  <a:lnTo>
                    <a:pt x="83" y="43"/>
                  </a:lnTo>
                  <a:lnTo>
                    <a:pt x="83" y="24"/>
                  </a:lnTo>
                  <a:lnTo>
                    <a:pt x="80" y="15"/>
                  </a:lnTo>
                  <a:lnTo>
                    <a:pt x="72" y="9"/>
                  </a:lnTo>
                  <a:lnTo>
                    <a:pt x="64" y="3"/>
                  </a:lnTo>
                  <a:lnTo>
                    <a:pt x="52" y="0"/>
                  </a:lnTo>
                  <a:lnTo>
                    <a:pt x="0" y="0"/>
                  </a:lnTo>
                  <a:lnTo>
                    <a:pt x="0" y="121"/>
                  </a:lnTo>
                  <a:lnTo>
                    <a:pt x="26" y="121"/>
                  </a:lnTo>
                  <a:lnTo>
                    <a:pt x="26" y="74"/>
                  </a:lnTo>
                  <a:lnTo>
                    <a:pt x="39" y="74"/>
                  </a:lnTo>
                  <a:lnTo>
                    <a:pt x="42" y="5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243"/>
            <p:cNvSpPr>
              <a:spLocks/>
            </p:cNvSpPr>
            <p:nvPr/>
          </p:nvSpPr>
          <p:spPr bwMode="auto">
            <a:xfrm>
              <a:off x="8211" y="7455"/>
              <a:ext cx="70" cy="121"/>
            </a:xfrm>
            <a:custGeom>
              <a:avLst/>
              <a:gdLst>
                <a:gd name="T0" fmla="+- 0 8236 8211"/>
                <a:gd name="T1" fmla="*/ T0 w 70"/>
                <a:gd name="T2" fmla="+- 0 7555 7455"/>
                <a:gd name="T3" fmla="*/ 7555 h 121"/>
                <a:gd name="T4" fmla="+- 0 8236 8211"/>
                <a:gd name="T5" fmla="*/ T4 w 70"/>
                <a:gd name="T6" fmla="+- 0 7523 7455"/>
                <a:gd name="T7" fmla="*/ 7523 h 121"/>
                <a:gd name="T8" fmla="+- 0 8277 8211"/>
                <a:gd name="T9" fmla="*/ T8 w 70"/>
                <a:gd name="T10" fmla="+- 0 7523 7455"/>
                <a:gd name="T11" fmla="*/ 7523 h 121"/>
                <a:gd name="T12" fmla="+- 0 8277 8211"/>
                <a:gd name="T13" fmla="*/ T12 w 70"/>
                <a:gd name="T14" fmla="+- 0 7502 7455"/>
                <a:gd name="T15" fmla="*/ 7502 h 121"/>
                <a:gd name="T16" fmla="+- 0 8236 8211"/>
                <a:gd name="T17" fmla="*/ T16 w 70"/>
                <a:gd name="T18" fmla="+- 0 7502 7455"/>
                <a:gd name="T19" fmla="*/ 7502 h 121"/>
                <a:gd name="T20" fmla="+- 0 8236 8211"/>
                <a:gd name="T21" fmla="*/ T20 w 70"/>
                <a:gd name="T22" fmla="+- 0 7476 7455"/>
                <a:gd name="T23" fmla="*/ 7476 h 121"/>
                <a:gd name="T24" fmla="+- 0 8280 8211"/>
                <a:gd name="T25" fmla="*/ T24 w 70"/>
                <a:gd name="T26" fmla="+- 0 7476 7455"/>
                <a:gd name="T27" fmla="*/ 7476 h 121"/>
                <a:gd name="T28" fmla="+- 0 8280 8211"/>
                <a:gd name="T29" fmla="*/ T28 w 70"/>
                <a:gd name="T30" fmla="+- 0 7455 7455"/>
                <a:gd name="T31" fmla="*/ 7455 h 121"/>
                <a:gd name="T32" fmla="+- 0 8211 8211"/>
                <a:gd name="T33" fmla="*/ T32 w 70"/>
                <a:gd name="T34" fmla="+- 0 7455 7455"/>
                <a:gd name="T35" fmla="*/ 7455 h 121"/>
                <a:gd name="T36" fmla="+- 0 8211 8211"/>
                <a:gd name="T37" fmla="*/ T36 w 70"/>
                <a:gd name="T38" fmla="+- 0 7576 7455"/>
                <a:gd name="T39" fmla="*/ 7576 h 121"/>
                <a:gd name="T40" fmla="+- 0 8280 8211"/>
                <a:gd name="T41" fmla="*/ T40 w 70"/>
                <a:gd name="T42" fmla="+- 0 7576 7455"/>
                <a:gd name="T43" fmla="*/ 7576 h 121"/>
                <a:gd name="T44" fmla="+- 0 8280 8211"/>
                <a:gd name="T45" fmla="*/ T44 w 70"/>
                <a:gd name="T46" fmla="+- 0 7555 7455"/>
                <a:gd name="T47" fmla="*/ 7555 h 121"/>
                <a:gd name="T48" fmla="+- 0 8236 8211"/>
                <a:gd name="T49" fmla="*/ T48 w 70"/>
                <a:gd name="T50" fmla="+- 0 7555 7455"/>
                <a:gd name="T51" fmla="*/ 7555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0" h="121">
                  <a:moveTo>
                    <a:pt x="25" y="100"/>
                  </a:moveTo>
                  <a:lnTo>
                    <a:pt x="25" y="68"/>
                  </a:lnTo>
                  <a:lnTo>
                    <a:pt x="66" y="68"/>
                  </a:lnTo>
                  <a:lnTo>
                    <a:pt x="66" y="47"/>
                  </a:lnTo>
                  <a:lnTo>
                    <a:pt x="25" y="47"/>
                  </a:lnTo>
                  <a:lnTo>
                    <a:pt x="25" y="21"/>
                  </a:lnTo>
                  <a:lnTo>
                    <a:pt x="69" y="21"/>
                  </a:lnTo>
                  <a:lnTo>
                    <a:pt x="69" y="0"/>
                  </a:lnTo>
                  <a:lnTo>
                    <a:pt x="0" y="0"/>
                  </a:lnTo>
                  <a:lnTo>
                    <a:pt x="0" y="121"/>
                  </a:lnTo>
                  <a:lnTo>
                    <a:pt x="69" y="121"/>
                  </a:lnTo>
                  <a:lnTo>
                    <a:pt x="69" y="100"/>
                  </a:lnTo>
                  <a:lnTo>
                    <a:pt x="25" y="10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Freeform 244"/>
            <p:cNvSpPr>
              <a:spLocks/>
            </p:cNvSpPr>
            <p:nvPr/>
          </p:nvSpPr>
          <p:spPr bwMode="auto">
            <a:xfrm>
              <a:off x="6364" y="9981"/>
              <a:ext cx="2135" cy="384"/>
            </a:xfrm>
            <a:custGeom>
              <a:avLst/>
              <a:gdLst>
                <a:gd name="T0" fmla="+- 0 8499 6364"/>
                <a:gd name="T1" fmla="*/ T0 w 2135"/>
                <a:gd name="T2" fmla="+- 0 10173 9981"/>
                <a:gd name="T3" fmla="*/ 10173 h 384"/>
                <a:gd name="T4" fmla="+- 0 8498 6364"/>
                <a:gd name="T5" fmla="*/ T4 w 2135"/>
                <a:gd name="T6" fmla="+- 0 10160 9981"/>
                <a:gd name="T7" fmla="*/ 10160 h 384"/>
                <a:gd name="T8" fmla="+- 0 8495 6364"/>
                <a:gd name="T9" fmla="*/ T8 w 2135"/>
                <a:gd name="T10" fmla="+- 0 10137 9981"/>
                <a:gd name="T11" fmla="*/ 10137 h 384"/>
                <a:gd name="T12" fmla="+- 0 8472 6364"/>
                <a:gd name="T13" fmla="*/ T12 w 2135"/>
                <a:gd name="T14" fmla="+- 0 10075 9981"/>
                <a:gd name="T15" fmla="*/ 10075 h 384"/>
                <a:gd name="T16" fmla="+- 0 8430 6364"/>
                <a:gd name="T17" fmla="*/ T16 w 2135"/>
                <a:gd name="T18" fmla="+- 0 10026 9981"/>
                <a:gd name="T19" fmla="*/ 10026 h 384"/>
                <a:gd name="T20" fmla="+- 0 8373 6364"/>
                <a:gd name="T21" fmla="*/ T20 w 2135"/>
                <a:gd name="T22" fmla="+- 0 9993 9981"/>
                <a:gd name="T23" fmla="*/ 9993 h 384"/>
                <a:gd name="T24" fmla="+- 0 8307 6364"/>
                <a:gd name="T25" fmla="*/ T24 w 2135"/>
                <a:gd name="T26" fmla="+- 0 9981 9981"/>
                <a:gd name="T27" fmla="*/ 9981 h 384"/>
                <a:gd name="T28" fmla="+- 0 6556 6364"/>
                <a:gd name="T29" fmla="*/ T28 w 2135"/>
                <a:gd name="T30" fmla="+- 0 9981 9981"/>
                <a:gd name="T31" fmla="*/ 9981 h 384"/>
                <a:gd name="T32" fmla="+- 0 6478 6364"/>
                <a:gd name="T33" fmla="*/ T32 w 2135"/>
                <a:gd name="T34" fmla="+- 0 9998 9981"/>
                <a:gd name="T35" fmla="*/ 9998 h 384"/>
                <a:gd name="T36" fmla="+- 0 6424 6364"/>
                <a:gd name="T37" fmla="*/ T36 w 2135"/>
                <a:gd name="T38" fmla="+- 0 10034 9981"/>
                <a:gd name="T39" fmla="*/ 10034 h 384"/>
                <a:gd name="T40" fmla="+- 0 6385 6364"/>
                <a:gd name="T41" fmla="*/ T40 w 2135"/>
                <a:gd name="T42" fmla="+- 0 10087 9981"/>
                <a:gd name="T43" fmla="*/ 10087 h 384"/>
                <a:gd name="T44" fmla="+- 0 6365 6364"/>
                <a:gd name="T45" fmla="*/ T44 w 2135"/>
                <a:gd name="T46" fmla="+- 0 10150 9981"/>
                <a:gd name="T47" fmla="*/ 10150 h 384"/>
                <a:gd name="T48" fmla="+- 0 6364 6364"/>
                <a:gd name="T49" fmla="*/ T48 w 2135"/>
                <a:gd name="T50" fmla="+- 0 10173 9981"/>
                <a:gd name="T51" fmla="*/ 10173 h 384"/>
                <a:gd name="T52" fmla="+- 0 6365 6364"/>
                <a:gd name="T53" fmla="*/ T52 w 2135"/>
                <a:gd name="T54" fmla="+- 0 10187 9981"/>
                <a:gd name="T55" fmla="*/ 10187 h 384"/>
                <a:gd name="T56" fmla="+- 0 6381 6364"/>
                <a:gd name="T57" fmla="*/ T56 w 2135"/>
                <a:gd name="T58" fmla="+- 0 10252 9981"/>
                <a:gd name="T59" fmla="*/ 10252 h 384"/>
                <a:gd name="T60" fmla="+- 0 6417 6364"/>
                <a:gd name="T61" fmla="*/ T60 w 2135"/>
                <a:gd name="T62" fmla="+- 0 10306 9981"/>
                <a:gd name="T63" fmla="*/ 10306 h 384"/>
                <a:gd name="T64" fmla="+- 0 6469 6364"/>
                <a:gd name="T65" fmla="*/ T64 w 2135"/>
                <a:gd name="T66" fmla="+- 0 10345 9981"/>
                <a:gd name="T67" fmla="*/ 10345 h 384"/>
                <a:gd name="T68" fmla="+- 0 6533 6364"/>
                <a:gd name="T69" fmla="*/ T68 w 2135"/>
                <a:gd name="T70" fmla="+- 0 10364 9981"/>
                <a:gd name="T71" fmla="*/ 10364 h 384"/>
                <a:gd name="T72" fmla="+- 0 6556 6364"/>
                <a:gd name="T73" fmla="*/ T72 w 2135"/>
                <a:gd name="T74" fmla="+- 0 10365 9981"/>
                <a:gd name="T75" fmla="*/ 10365 h 384"/>
                <a:gd name="T76" fmla="+- 0 8307 6364"/>
                <a:gd name="T77" fmla="*/ T76 w 2135"/>
                <a:gd name="T78" fmla="+- 0 10365 9981"/>
                <a:gd name="T79" fmla="*/ 10365 h 384"/>
                <a:gd name="T80" fmla="+- 0 8385 6364"/>
                <a:gd name="T81" fmla="*/ T80 w 2135"/>
                <a:gd name="T82" fmla="+- 0 10349 9981"/>
                <a:gd name="T83" fmla="*/ 10349 h 384"/>
                <a:gd name="T84" fmla="+- 0 8439 6364"/>
                <a:gd name="T85" fmla="*/ T84 w 2135"/>
                <a:gd name="T86" fmla="+- 0 10312 9981"/>
                <a:gd name="T87" fmla="*/ 10312 h 384"/>
                <a:gd name="T88" fmla="+- 0 8478 6364"/>
                <a:gd name="T89" fmla="*/ T88 w 2135"/>
                <a:gd name="T90" fmla="+- 0 10260 9981"/>
                <a:gd name="T91" fmla="*/ 10260 h 384"/>
                <a:gd name="T92" fmla="+- 0 8497 6364"/>
                <a:gd name="T93" fmla="*/ T92 w 2135"/>
                <a:gd name="T94" fmla="+- 0 10196 9981"/>
                <a:gd name="T95" fmla="*/ 10196 h 384"/>
                <a:gd name="T96" fmla="+- 0 8499 6364"/>
                <a:gd name="T97" fmla="*/ T96 w 2135"/>
                <a:gd name="T98" fmla="+- 0 10173 9981"/>
                <a:gd name="T99" fmla="*/ 10173 h 3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2135" h="384">
                  <a:moveTo>
                    <a:pt x="2135" y="192"/>
                  </a:moveTo>
                  <a:lnTo>
                    <a:pt x="2134" y="179"/>
                  </a:lnTo>
                  <a:lnTo>
                    <a:pt x="2131" y="156"/>
                  </a:lnTo>
                  <a:lnTo>
                    <a:pt x="2108" y="94"/>
                  </a:lnTo>
                  <a:lnTo>
                    <a:pt x="2066" y="45"/>
                  </a:lnTo>
                  <a:lnTo>
                    <a:pt x="2009" y="12"/>
                  </a:lnTo>
                  <a:lnTo>
                    <a:pt x="1943" y="0"/>
                  </a:lnTo>
                  <a:lnTo>
                    <a:pt x="192" y="0"/>
                  </a:lnTo>
                  <a:lnTo>
                    <a:pt x="114" y="17"/>
                  </a:lnTo>
                  <a:lnTo>
                    <a:pt x="60" y="53"/>
                  </a:lnTo>
                  <a:lnTo>
                    <a:pt x="21" y="106"/>
                  </a:lnTo>
                  <a:lnTo>
                    <a:pt x="1" y="169"/>
                  </a:lnTo>
                  <a:lnTo>
                    <a:pt x="0" y="192"/>
                  </a:lnTo>
                  <a:lnTo>
                    <a:pt x="1" y="206"/>
                  </a:lnTo>
                  <a:lnTo>
                    <a:pt x="17" y="271"/>
                  </a:lnTo>
                  <a:lnTo>
                    <a:pt x="53" y="325"/>
                  </a:lnTo>
                  <a:lnTo>
                    <a:pt x="105" y="364"/>
                  </a:lnTo>
                  <a:lnTo>
                    <a:pt x="169" y="383"/>
                  </a:lnTo>
                  <a:lnTo>
                    <a:pt x="192" y="384"/>
                  </a:lnTo>
                  <a:lnTo>
                    <a:pt x="1943" y="384"/>
                  </a:lnTo>
                  <a:lnTo>
                    <a:pt x="2021" y="368"/>
                  </a:lnTo>
                  <a:lnTo>
                    <a:pt x="2075" y="331"/>
                  </a:lnTo>
                  <a:lnTo>
                    <a:pt x="2114" y="279"/>
                  </a:lnTo>
                  <a:lnTo>
                    <a:pt x="2133" y="215"/>
                  </a:lnTo>
                  <a:lnTo>
                    <a:pt x="2135" y="192"/>
                  </a:lnTo>
                  <a:close/>
                </a:path>
              </a:pathLst>
            </a:custGeom>
            <a:solidFill>
              <a:srgbClr val="2485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245"/>
            <p:cNvSpPr>
              <a:spLocks/>
            </p:cNvSpPr>
            <p:nvPr/>
          </p:nvSpPr>
          <p:spPr bwMode="auto">
            <a:xfrm>
              <a:off x="6784" y="10124"/>
              <a:ext cx="83" cy="121"/>
            </a:xfrm>
            <a:custGeom>
              <a:avLst/>
              <a:gdLst>
                <a:gd name="T0" fmla="+- 0 6825 6784"/>
                <a:gd name="T1" fmla="*/ T0 w 83"/>
                <a:gd name="T2" fmla="+- 0 10180 10124"/>
                <a:gd name="T3" fmla="*/ 10180 h 121"/>
                <a:gd name="T4" fmla="+- 0 6809 6784"/>
                <a:gd name="T5" fmla="*/ T4 w 83"/>
                <a:gd name="T6" fmla="+- 0 10180 10124"/>
                <a:gd name="T7" fmla="*/ 10180 h 121"/>
                <a:gd name="T8" fmla="+- 0 6809 6784"/>
                <a:gd name="T9" fmla="*/ T8 w 83"/>
                <a:gd name="T10" fmla="+- 0 10145 10124"/>
                <a:gd name="T11" fmla="*/ 10145 h 121"/>
                <a:gd name="T12" fmla="+- 0 6828 6784"/>
                <a:gd name="T13" fmla="*/ T12 w 83"/>
                <a:gd name="T14" fmla="+- 0 10145 10124"/>
                <a:gd name="T15" fmla="*/ 10145 h 121"/>
                <a:gd name="T16" fmla="+- 0 6837 6784"/>
                <a:gd name="T17" fmla="*/ T16 w 83"/>
                <a:gd name="T18" fmla="+- 0 10124 10124"/>
                <a:gd name="T19" fmla="*/ 10124 h 121"/>
                <a:gd name="T20" fmla="+- 0 6784 6784"/>
                <a:gd name="T21" fmla="*/ T20 w 83"/>
                <a:gd name="T22" fmla="+- 0 10124 10124"/>
                <a:gd name="T23" fmla="*/ 10124 h 121"/>
                <a:gd name="T24" fmla="+- 0 6784 6784"/>
                <a:gd name="T25" fmla="*/ T24 w 83"/>
                <a:gd name="T26" fmla="+- 0 10244 10124"/>
                <a:gd name="T27" fmla="*/ 10244 h 121"/>
                <a:gd name="T28" fmla="+- 0 6809 6784"/>
                <a:gd name="T29" fmla="*/ T28 w 83"/>
                <a:gd name="T30" fmla="+- 0 10244 10124"/>
                <a:gd name="T31" fmla="*/ 10244 h 121"/>
                <a:gd name="T32" fmla="+- 0 6809 6784"/>
                <a:gd name="T33" fmla="*/ T32 w 83"/>
                <a:gd name="T34" fmla="+- 0 10201 10124"/>
                <a:gd name="T35" fmla="*/ 10201 h 121"/>
                <a:gd name="T36" fmla="+- 0 6835 6784"/>
                <a:gd name="T37" fmla="*/ T36 w 83"/>
                <a:gd name="T38" fmla="+- 0 10201 10124"/>
                <a:gd name="T39" fmla="*/ 10201 h 121"/>
                <a:gd name="T40" fmla="+- 0 6825 6784"/>
                <a:gd name="T41" fmla="*/ T40 w 83"/>
                <a:gd name="T42" fmla="+- 0 10180 10124"/>
                <a:gd name="T43" fmla="*/ 10180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83" h="121">
                  <a:moveTo>
                    <a:pt x="41" y="56"/>
                  </a:moveTo>
                  <a:lnTo>
                    <a:pt x="25" y="56"/>
                  </a:lnTo>
                  <a:lnTo>
                    <a:pt x="25" y="21"/>
                  </a:lnTo>
                  <a:lnTo>
                    <a:pt x="44" y="21"/>
                  </a:lnTo>
                  <a:lnTo>
                    <a:pt x="53" y="0"/>
                  </a:lnTo>
                  <a:lnTo>
                    <a:pt x="0" y="0"/>
                  </a:lnTo>
                  <a:lnTo>
                    <a:pt x="0" y="120"/>
                  </a:lnTo>
                  <a:lnTo>
                    <a:pt x="25" y="120"/>
                  </a:lnTo>
                  <a:lnTo>
                    <a:pt x="25" y="77"/>
                  </a:lnTo>
                  <a:lnTo>
                    <a:pt x="51" y="77"/>
                  </a:lnTo>
                  <a:lnTo>
                    <a:pt x="41" y="56"/>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246"/>
            <p:cNvSpPr>
              <a:spLocks/>
            </p:cNvSpPr>
            <p:nvPr/>
          </p:nvSpPr>
          <p:spPr bwMode="auto">
            <a:xfrm>
              <a:off x="6784" y="10124"/>
              <a:ext cx="83" cy="121"/>
            </a:xfrm>
            <a:custGeom>
              <a:avLst/>
              <a:gdLst>
                <a:gd name="T0" fmla="+- 0 6867 6784"/>
                <a:gd name="T1" fmla="*/ T0 w 83"/>
                <a:gd name="T2" fmla="+- 0 10161 10124"/>
                <a:gd name="T3" fmla="*/ 10161 h 121"/>
                <a:gd name="T4" fmla="+- 0 6867 6784"/>
                <a:gd name="T5" fmla="*/ T4 w 83"/>
                <a:gd name="T6" fmla="+- 0 10149 10124"/>
                <a:gd name="T7" fmla="*/ 10149 h 121"/>
                <a:gd name="T8" fmla="+- 0 6863 6784"/>
                <a:gd name="T9" fmla="*/ T8 w 83"/>
                <a:gd name="T10" fmla="+- 0 10139 10124"/>
                <a:gd name="T11" fmla="*/ 10139 h 121"/>
                <a:gd name="T12" fmla="+- 0 6856 6784"/>
                <a:gd name="T13" fmla="*/ T12 w 83"/>
                <a:gd name="T14" fmla="+- 0 10133 10124"/>
                <a:gd name="T15" fmla="*/ 10133 h 121"/>
                <a:gd name="T16" fmla="+- 0 6848 6784"/>
                <a:gd name="T17" fmla="*/ T16 w 83"/>
                <a:gd name="T18" fmla="+- 0 10127 10124"/>
                <a:gd name="T19" fmla="*/ 10127 h 121"/>
                <a:gd name="T20" fmla="+- 0 6837 6784"/>
                <a:gd name="T21" fmla="*/ T20 w 83"/>
                <a:gd name="T22" fmla="+- 0 10124 10124"/>
                <a:gd name="T23" fmla="*/ 10124 h 121"/>
                <a:gd name="T24" fmla="+- 0 6828 6784"/>
                <a:gd name="T25" fmla="*/ T24 w 83"/>
                <a:gd name="T26" fmla="+- 0 10145 10124"/>
                <a:gd name="T27" fmla="*/ 10145 h 121"/>
                <a:gd name="T28" fmla="+- 0 6833 6784"/>
                <a:gd name="T29" fmla="*/ T28 w 83"/>
                <a:gd name="T30" fmla="+- 0 10146 10124"/>
                <a:gd name="T31" fmla="*/ 10146 h 121"/>
                <a:gd name="T32" fmla="+- 0 6839 6784"/>
                <a:gd name="T33" fmla="*/ T32 w 83"/>
                <a:gd name="T34" fmla="+- 0 10152 10124"/>
                <a:gd name="T35" fmla="*/ 10152 h 121"/>
                <a:gd name="T36" fmla="+- 0 6841 6784"/>
                <a:gd name="T37" fmla="*/ T36 w 83"/>
                <a:gd name="T38" fmla="+- 0 10156 10124"/>
                <a:gd name="T39" fmla="*/ 10156 h 121"/>
                <a:gd name="T40" fmla="+- 0 6841 6784"/>
                <a:gd name="T41" fmla="*/ T40 w 83"/>
                <a:gd name="T42" fmla="+- 0 10168 10124"/>
                <a:gd name="T43" fmla="*/ 10168 h 121"/>
                <a:gd name="T44" fmla="+- 0 6839 6784"/>
                <a:gd name="T45" fmla="*/ T44 w 83"/>
                <a:gd name="T46" fmla="+- 0 10173 10124"/>
                <a:gd name="T47" fmla="*/ 10173 h 121"/>
                <a:gd name="T48" fmla="+- 0 6831 6784"/>
                <a:gd name="T49" fmla="*/ T48 w 83"/>
                <a:gd name="T50" fmla="+- 0 10179 10124"/>
                <a:gd name="T51" fmla="*/ 10179 h 121"/>
                <a:gd name="T52" fmla="+- 0 6825 6784"/>
                <a:gd name="T53" fmla="*/ T52 w 83"/>
                <a:gd name="T54" fmla="+- 0 10180 10124"/>
                <a:gd name="T55" fmla="*/ 10180 h 121"/>
                <a:gd name="T56" fmla="+- 0 6835 6784"/>
                <a:gd name="T57" fmla="*/ T56 w 83"/>
                <a:gd name="T58" fmla="+- 0 10201 10124"/>
                <a:gd name="T59" fmla="*/ 10201 h 121"/>
                <a:gd name="T60" fmla="+- 0 6847 6784"/>
                <a:gd name="T61" fmla="*/ T60 w 83"/>
                <a:gd name="T62" fmla="+- 0 10198 10124"/>
                <a:gd name="T63" fmla="*/ 10198 h 121"/>
                <a:gd name="T64" fmla="+- 0 6855 6784"/>
                <a:gd name="T65" fmla="*/ T64 w 83"/>
                <a:gd name="T66" fmla="+- 0 10191 10124"/>
                <a:gd name="T67" fmla="*/ 10191 h 121"/>
                <a:gd name="T68" fmla="+- 0 6863 6784"/>
                <a:gd name="T69" fmla="*/ T68 w 83"/>
                <a:gd name="T70" fmla="+- 0 10184 10124"/>
                <a:gd name="T71" fmla="*/ 10184 h 121"/>
                <a:gd name="T72" fmla="+- 0 6867 6784"/>
                <a:gd name="T73" fmla="*/ T72 w 83"/>
                <a:gd name="T74" fmla="+- 0 10174 10124"/>
                <a:gd name="T75" fmla="*/ 10174 h 121"/>
                <a:gd name="T76" fmla="+- 0 6867 6784"/>
                <a:gd name="T77" fmla="*/ T76 w 83"/>
                <a:gd name="T78" fmla="+- 0 10161 10124"/>
                <a:gd name="T79" fmla="*/ 10161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83" h="121">
                  <a:moveTo>
                    <a:pt x="83" y="37"/>
                  </a:moveTo>
                  <a:lnTo>
                    <a:pt x="83" y="25"/>
                  </a:lnTo>
                  <a:lnTo>
                    <a:pt x="79" y="15"/>
                  </a:lnTo>
                  <a:lnTo>
                    <a:pt x="72" y="9"/>
                  </a:lnTo>
                  <a:lnTo>
                    <a:pt x="64" y="3"/>
                  </a:lnTo>
                  <a:lnTo>
                    <a:pt x="53" y="0"/>
                  </a:lnTo>
                  <a:lnTo>
                    <a:pt x="44" y="21"/>
                  </a:lnTo>
                  <a:lnTo>
                    <a:pt x="49" y="22"/>
                  </a:lnTo>
                  <a:lnTo>
                    <a:pt x="55" y="28"/>
                  </a:lnTo>
                  <a:lnTo>
                    <a:pt x="57" y="32"/>
                  </a:lnTo>
                  <a:lnTo>
                    <a:pt x="57" y="44"/>
                  </a:lnTo>
                  <a:lnTo>
                    <a:pt x="55" y="49"/>
                  </a:lnTo>
                  <a:lnTo>
                    <a:pt x="47" y="55"/>
                  </a:lnTo>
                  <a:lnTo>
                    <a:pt x="41" y="56"/>
                  </a:lnTo>
                  <a:lnTo>
                    <a:pt x="51" y="77"/>
                  </a:lnTo>
                  <a:lnTo>
                    <a:pt x="63" y="74"/>
                  </a:lnTo>
                  <a:lnTo>
                    <a:pt x="71" y="67"/>
                  </a:lnTo>
                  <a:lnTo>
                    <a:pt x="79" y="60"/>
                  </a:lnTo>
                  <a:lnTo>
                    <a:pt x="83" y="50"/>
                  </a:lnTo>
                  <a:lnTo>
                    <a:pt x="83" y="37"/>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247"/>
            <p:cNvSpPr>
              <a:spLocks/>
            </p:cNvSpPr>
            <p:nvPr/>
          </p:nvSpPr>
          <p:spPr bwMode="auto">
            <a:xfrm>
              <a:off x="6884" y="10122"/>
              <a:ext cx="115" cy="124"/>
            </a:xfrm>
            <a:custGeom>
              <a:avLst/>
              <a:gdLst>
                <a:gd name="T0" fmla="+- 0 6924 6884"/>
                <a:gd name="T1" fmla="*/ T0 w 115"/>
                <a:gd name="T2" fmla="+- 0 10147 10122"/>
                <a:gd name="T3" fmla="*/ 10147 h 124"/>
                <a:gd name="T4" fmla="+- 0 6932 6884"/>
                <a:gd name="T5" fmla="*/ T4 w 115"/>
                <a:gd name="T6" fmla="+- 0 10143 10122"/>
                <a:gd name="T7" fmla="*/ 10143 h 124"/>
                <a:gd name="T8" fmla="+- 0 6942 6884"/>
                <a:gd name="T9" fmla="*/ T8 w 115"/>
                <a:gd name="T10" fmla="+- 0 10143 10122"/>
                <a:gd name="T11" fmla="*/ 10143 h 124"/>
                <a:gd name="T12" fmla="+- 0 6954 6884"/>
                <a:gd name="T13" fmla="*/ T12 w 115"/>
                <a:gd name="T14" fmla="+- 0 10145 10122"/>
                <a:gd name="T15" fmla="*/ 10145 h 124"/>
                <a:gd name="T16" fmla="+- 0 6968 6884"/>
                <a:gd name="T17" fmla="*/ T16 w 115"/>
                <a:gd name="T18" fmla="+- 0 10158 10122"/>
                <a:gd name="T19" fmla="*/ 10158 h 124"/>
                <a:gd name="T20" fmla="+- 0 6972 6884"/>
                <a:gd name="T21" fmla="*/ T20 w 115"/>
                <a:gd name="T22" fmla="+- 0 10184 10122"/>
                <a:gd name="T23" fmla="*/ 10184 h 124"/>
                <a:gd name="T24" fmla="+- 0 6971 6884"/>
                <a:gd name="T25" fmla="*/ T24 w 115"/>
                <a:gd name="T26" fmla="+- 0 10199 10122"/>
                <a:gd name="T27" fmla="*/ 10199 h 124"/>
                <a:gd name="T28" fmla="+- 0 6961 6884"/>
                <a:gd name="T29" fmla="*/ T28 w 115"/>
                <a:gd name="T30" fmla="+- 0 10218 10122"/>
                <a:gd name="T31" fmla="*/ 10218 h 124"/>
                <a:gd name="T32" fmla="+- 0 6942 6884"/>
                <a:gd name="T33" fmla="*/ T32 w 115"/>
                <a:gd name="T34" fmla="+- 0 10225 10122"/>
                <a:gd name="T35" fmla="*/ 10225 h 124"/>
                <a:gd name="T36" fmla="+- 0 6932 6884"/>
                <a:gd name="T37" fmla="*/ T36 w 115"/>
                <a:gd name="T38" fmla="+- 0 10225 10122"/>
                <a:gd name="T39" fmla="*/ 10225 h 124"/>
                <a:gd name="T40" fmla="+- 0 6924 6884"/>
                <a:gd name="T41" fmla="*/ T40 w 115"/>
                <a:gd name="T42" fmla="+- 0 10221 10122"/>
                <a:gd name="T43" fmla="*/ 10221 h 124"/>
                <a:gd name="T44" fmla="+- 0 6919 6884"/>
                <a:gd name="T45" fmla="*/ T44 w 115"/>
                <a:gd name="T46" fmla="+- 0 10214 10122"/>
                <a:gd name="T47" fmla="*/ 10214 h 124"/>
                <a:gd name="T48" fmla="+- 0 6914 6884"/>
                <a:gd name="T49" fmla="*/ T48 w 115"/>
                <a:gd name="T50" fmla="+- 0 10207 10122"/>
                <a:gd name="T51" fmla="*/ 10207 h 124"/>
                <a:gd name="T52" fmla="+- 0 6920 6884"/>
                <a:gd name="T53" fmla="*/ T52 w 115"/>
                <a:gd name="T54" fmla="+- 0 10243 10122"/>
                <a:gd name="T55" fmla="*/ 10243 h 124"/>
                <a:gd name="T56" fmla="+- 0 6942 6884"/>
                <a:gd name="T57" fmla="*/ T56 w 115"/>
                <a:gd name="T58" fmla="+- 0 10246 10122"/>
                <a:gd name="T59" fmla="*/ 10246 h 124"/>
                <a:gd name="T60" fmla="+- 0 6948 6884"/>
                <a:gd name="T61" fmla="*/ T60 w 115"/>
                <a:gd name="T62" fmla="+- 0 10246 10122"/>
                <a:gd name="T63" fmla="*/ 10246 h 124"/>
                <a:gd name="T64" fmla="+- 0 6969 6884"/>
                <a:gd name="T65" fmla="*/ T64 w 115"/>
                <a:gd name="T66" fmla="+- 0 10241 10122"/>
                <a:gd name="T67" fmla="*/ 10241 h 124"/>
                <a:gd name="T68" fmla="+- 0 6984 6884"/>
                <a:gd name="T69" fmla="*/ T68 w 115"/>
                <a:gd name="T70" fmla="+- 0 10230 10122"/>
                <a:gd name="T71" fmla="*/ 10230 h 124"/>
                <a:gd name="T72" fmla="+- 0 6989 6884"/>
                <a:gd name="T73" fmla="*/ T72 w 115"/>
                <a:gd name="T74" fmla="+- 0 10224 10122"/>
                <a:gd name="T75" fmla="*/ 10224 h 124"/>
                <a:gd name="T76" fmla="+- 0 6997 6884"/>
                <a:gd name="T77" fmla="*/ T76 w 115"/>
                <a:gd name="T78" fmla="+- 0 10206 10122"/>
                <a:gd name="T79" fmla="*/ 10206 h 124"/>
                <a:gd name="T80" fmla="+- 0 6999 6884"/>
                <a:gd name="T81" fmla="*/ T80 w 115"/>
                <a:gd name="T82" fmla="+- 0 10184 10122"/>
                <a:gd name="T83" fmla="*/ 10184 h 124"/>
                <a:gd name="T84" fmla="+- 0 6999 6884"/>
                <a:gd name="T85" fmla="*/ T84 w 115"/>
                <a:gd name="T86" fmla="+- 0 10174 10122"/>
                <a:gd name="T87" fmla="*/ 10174 h 124"/>
                <a:gd name="T88" fmla="+- 0 6994 6884"/>
                <a:gd name="T89" fmla="*/ T88 w 115"/>
                <a:gd name="T90" fmla="+- 0 10153 10122"/>
                <a:gd name="T91" fmla="*/ 10153 h 124"/>
                <a:gd name="T92" fmla="+- 0 6985 6884"/>
                <a:gd name="T93" fmla="*/ T92 w 115"/>
                <a:gd name="T94" fmla="+- 0 10138 10122"/>
                <a:gd name="T95" fmla="*/ 10138 h 124"/>
                <a:gd name="T96" fmla="+- 0 6981 6884"/>
                <a:gd name="T97" fmla="*/ T96 w 115"/>
                <a:gd name="T98" fmla="+- 0 10134 10122"/>
                <a:gd name="T99" fmla="*/ 10134 h 124"/>
                <a:gd name="T100" fmla="+- 0 6964 6884"/>
                <a:gd name="T101" fmla="*/ T100 w 115"/>
                <a:gd name="T102" fmla="+- 0 10125 10122"/>
                <a:gd name="T103" fmla="*/ 10125 h 124"/>
                <a:gd name="T104" fmla="+- 0 6942 6884"/>
                <a:gd name="T105" fmla="*/ T104 w 115"/>
                <a:gd name="T106" fmla="+- 0 10122 10122"/>
                <a:gd name="T107" fmla="*/ 10122 h 124"/>
                <a:gd name="T108" fmla="+- 0 6935 6884"/>
                <a:gd name="T109" fmla="*/ T108 w 115"/>
                <a:gd name="T110" fmla="+- 0 10122 10122"/>
                <a:gd name="T111" fmla="*/ 10122 h 124"/>
                <a:gd name="T112" fmla="+- 0 6915 6884"/>
                <a:gd name="T113" fmla="*/ T112 w 115"/>
                <a:gd name="T114" fmla="+- 0 10127 10122"/>
                <a:gd name="T115" fmla="*/ 10127 h 124"/>
                <a:gd name="T116" fmla="+- 0 6911 6884"/>
                <a:gd name="T117" fmla="*/ T116 w 115"/>
                <a:gd name="T118" fmla="+- 0 10170 10122"/>
                <a:gd name="T119" fmla="*/ 10170 h 124"/>
                <a:gd name="T120" fmla="+- 0 6914 6884"/>
                <a:gd name="T121" fmla="*/ T120 w 115"/>
                <a:gd name="T122" fmla="+- 0 10160 10122"/>
                <a:gd name="T123" fmla="*/ 10160 h 124"/>
                <a:gd name="T124" fmla="+- 0 6919 6884"/>
                <a:gd name="T125" fmla="*/ T124 w 115"/>
                <a:gd name="T126" fmla="+- 0 10153 10122"/>
                <a:gd name="T127" fmla="*/ 10153 h 124"/>
                <a:gd name="T128" fmla="+- 0 6924 6884"/>
                <a:gd name="T129" fmla="*/ T128 w 115"/>
                <a:gd name="T130" fmla="+- 0 10147 10122"/>
                <a:gd name="T131" fmla="*/ 10147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115" h="124">
                  <a:moveTo>
                    <a:pt x="40" y="25"/>
                  </a:moveTo>
                  <a:lnTo>
                    <a:pt x="48" y="21"/>
                  </a:lnTo>
                  <a:lnTo>
                    <a:pt x="58" y="21"/>
                  </a:lnTo>
                  <a:lnTo>
                    <a:pt x="70" y="23"/>
                  </a:lnTo>
                  <a:lnTo>
                    <a:pt x="84" y="36"/>
                  </a:lnTo>
                  <a:lnTo>
                    <a:pt x="88" y="62"/>
                  </a:lnTo>
                  <a:lnTo>
                    <a:pt x="87" y="77"/>
                  </a:lnTo>
                  <a:lnTo>
                    <a:pt x="77" y="96"/>
                  </a:lnTo>
                  <a:lnTo>
                    <a:pt x="58" y="103"/>
                  </a:lnTo>
                  <a:lnTo>
                    <a:pt x="48" y="103"/>
                  </a:lnTo>
                  <a:lnTo>
                    <a:pt x="40" y="99"/>
                  </a:lnTo>
                  <a:lnTo>
                    <a:pt x="35" y="92"/>
                  </a:lnTo>
                  <a:lnTo>
                    <a:pt x="30" y="85"/>
                  </a:lnTo>
                  <a:lnTo>
                    <a:pt x="36" y="121"/>
                  </a:lnTo>
                  <a:lnTo>
                    <a:pt x="58" y="124"/>
                  </a:lnTo>
                  <a:lnTo>
                    <a:pt x="64" y="124"/>
                  </a:lnTo>
                  <a:lnTo>
                    <a:pt x="85" y="119"/>
                  </a:lnTo>
                  <a:lnTo>
                    <a:pt x="100" y="108"/>
                  </a:lnTo>
                  <a:lnTo>
                    <a:pt x="105" y="102"/>
                  </a:lnTo>
                  <a:lnTo>
                    <a:pt x="113" y="84"/>
                  </a:lnTo>
                  <a:lnTo>
                    <a:pt x="115" y="62"/>
                  </a:lnTo>
                  <a:lnTo>
                    <a:pt x="115" y="52"/>
                  </a:lnTo>
                  <a:lnTo>
                    <a:pt x="110" y="31"/>
                  </a:lnTo>
                  <a:lnTo>
                    <a:pt x="101" y="16"/>
                  </a:lnTo>
                  <a:lnTo>
                    <a:pt x="97" y="12"/>
                  </a:lnTo>
                  <a:lnTo>
                    <a:pt x="80" y="3"/>
                  </a:lnTo>
                  <a:lnTo>
                    <a:pt x="58" y="0"/>
                  </a:lnTo>
                  <a:lnTo>
                    <a:pt x="51" y="0"/>
                  </a:lnTo>
                  <a:lnTo>
                    <a:pt x="31" y="5"/>
                  </a:lnTo>
                  <a:lnTo>
                    <a:pt x="27" y="48"/>
                  </a:lnTo>
                  <a:lnTo>
                    <a:pt x="30" y="38"/>
                  </a:lnTo>
                  <a:lnTo>
                    <a:pt x="35" y="31"/>
                  </a:lnTo>
                  <a:lnTo>
                    <a:pt x="40" y="2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248"/>
            <p:cNvSpPr>
              <a:spLocks/>
            </p:cNvSpPr>
            <p:nvPr/>
          </p:nvSpPr>
          <p:spPr bwMode="auto">
            <a:xfrm>
              <a:off x="6884" y="10122"/>
              <a:ext cx="115" cy="124"/>
            </a:xfrm>
            <a:custGeom>
              <a:avLst/>
              <a:gdLst>
                <a:gd name="T0" fmla="+- 0 6911 6884"/>
                <a:gd name="T1" fmla="*/ T0 w 115"/>
                <a:gd name="T2" fmla="+- 0 10197 10122"/>
                <a:gd name="T3" fmla="*/ 10197 h 124"/>
                <a:gd name="T4" fmla="+- 0 6911 6884"/>
                <a:gd name="T5" fmla="*/ T4 w 115"/>
                <a:gd name="T6" fmla="+- 0 10170 10122"/>
                <a:gd name="T7" fmla="*/ 10170 h 124"/>
                <a:gd name="T8" fmla="+- 0 6915 6884"/>
                <a:gd name="T9" fmla="*/ T8 w 115"/>
                <a:gd name="T10" fmla="+- 0 10127 10122"/>
                <a:gd name="T11" fmla="*/ 10127 h 124"/>
                <a:gd name="T12" fmla="+- 0 6899 6884"/>
                <a:gd name="T13" fmla="*/ T12 w 115"/>
                <a:gd name="T14" fmla="+- 0 10138 10122"/>
                <a:gd name="T15" fmla="*/ 10138 h 124"/>
                <a:gd name="T16" fmla="+- 0 6895 6884"/>
                <a:gd name="T17" fmla="*/ T16 w 115"/>
                <a:gd name="T18" fmla="+- 0 10144 10122"/>
                <a:gd name="T19" fmla="*/ 10144 h 124"/>
                <a:gd name="T20" fmla="+- 0 6887 6884"/>
                <a:gd name="T21" fmla="*/ T20 w 115"/>
                <a:gd name="T22" fmla="+- 0 10161 10122"/>
                <a:gd name="T23" fmla="*/ 10161 h 124"/>
                <a:gd name="T24" fmla="+- 0 6884 6884"/>
                <a:gd name="T25" fmla="*/ T24 w 115"/>
                <a:gd name="T26" fmla="+- 0 10184 10122"/>
                <a:gd name="T27" fmla="*/ 10184 h 124"/>
                <a:gd name="T28" fmla="+- 0 6885 6884"/>
                <a:gd name="T29" fmla="*/ T28 w 115"/>
                <a:gd name="T30" fmla="+- 0 10194 10122"/>
                <a:gd name="T31" fmla="*/ 10194 h 124"/>
                <a:gd name="T32" fmla="+- 0 6889 6884"/>
                <a:gd name="T33" fmla="*/ T32 w 115"/>
                <a:gd name="T34" fmla="+- 0 10214 10122"/>
                <a:gd name="T35" fmla="*/ 10214 h 124"/>
                <a:gd name="T36" fmla="+- 0 6899 6884"/>
                <a:gd name="T37" fmla="*/ T36 w 115"/>
                <a:gd name="T38" fmla="+- 0 10230 10122"/>
                <a:gd name="T39" fmla="*/ 10230 h 124"/>
                <a:gd name="T40" fmla="+- 0 6903 6884"/>
                <a:gd name="T41" fmla="*/ T40 w 115"/>
                <a:gd name="T42" fmla="+- 0 10234 10122"/>
                <a:gd name="T43" fmla="*/ 10234 h 124"/>
                <a:gd name="T44" fmla="+- 0 6920 6884"/>
                <a:gd name="T45" fmla="*/ T44 w 115"/>
                <a:gd name="T46" fmla="+- 0 10243 10122"/>
                <a:gd name="T47" fmla="*/ 10243 h 124"/>
                <a:gd name="T48" fmla="+- 0 6914 6884"/>
                <a:gd name="T49" fmla="*/ T48 w 115"/>
                <a:gd name="T50" fmla="+- 0 10207 10122"/>
                <a:gd name="T51" fmla="*/ 10207 h 124"/>
                <a:gd name="T52" fmla="+- 0 6911 6884"/>
                <a:gd name="T53" fmla="*/ T52 w 115"/>
                <a:gd name="T54" fmla="+- 0 10197 10122"/>
                <a:gd name="T55" fmla="*/ 10197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15" h="124">
                  <a:moveTo>
                    <a:pt x="27" y="75"/>
                  </a:moveTo>
                  <a:lnTo>
                    <a:pt x="27" y="48"/>
                  </a:lnTo>
                  <a:lnTo>
                    <a:pt x="31" y="5"/>
                  </a:lnTo>
                  <a:lnTo>
                    <a:pt x="15" y="16"/>
                  </a:lnTo>
                  <a:lnTo>
                    <a:pt x="11" y="22"/>
                  </a:lnTo>
                  <a:lnTo>
                    <a:pt x="3" y="39"/>
                  </a:lnTo>
                  <a:lnTo>
                    <a:pt x="0" y="62"/>
                  </a:lnTo>
                  <a:lnTo>
                    <a:pt x="1" y="72"/>
                  </a:lnTo>
                  <a:lnTo>
                    <a:pt x="5" y="92"/>
                  </a:lnTo>
                  <a:lnTo>
                    <a:pt x="15" y="108"/>
                  </a:lnTo>
                  <a:lnTo>
                    <a:pt x="19" y="112"/>
                  </a:lnTo>
                  <a:lnTo>
                    <a:pt x="36" y="121"/>
                  </a:lnTo>
                  <a:lnTo>
                    <a:pt x="30" y="85"/>
                  </a:lnTo>
                  <a:lnTo>
                    <a:pt x="27" y="7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1" name="Freeform 249"/>
            <p:cNvSpPr>
              <a:spLocks/>
            </p:cNvSpPr>
            <p:nvPr/>
          </p:nvSpPr>
          <p:spPr bwMode="auto">
            <a:xfrm>
              <a:off x="7017" y="10122"/>
              <a:ext cx="79" cy="124"/>
            </a:xfrm>
            <a:custGeom>
              <a:avLst/>
              <a:gdLst>
                <a:gd name="T0" fmla="+- 0 7052 7017"/>
                <a:gd name="T1" fmla="*/ T0 w 79"/>
                <a:gd name="T2" fmla="+- 0 10168 10122"/>
                <a:gd name="T3" fmla="*/ 10168 h 124"/>
                <a:gd name="T4" fmla="+- 0 7046 7017"/>
                <a:gd name="T5" fmla="*/ T4 w 79"/>
                <a:gd name="T6" fmla="+- 0 10163 10122"/>
                <a:gd name="T7" fmla="*/ 10163 h 124"/>
                <a:gd name="T8" fmla="+- 0 7043 7017"/>
                <a:gd name="T9" fmla="*/ T8 w 79"/>
                <a:gd name="T10" fmla="+- 0 10158 10122"/>
                <a:gd name="T11" fmla="*/ 10158 h 124"/>
                <a:gd name="T12" fmla="+- 0 7043 7017"/>
                <a:gd name="T13" fmla="*/ T12 w 79"/>
                <a:gd name="T14" fmla="+- 0 10152 10122"/>
                <a:gd name="T15" fmla="*/ 10152 h 124"/>
                <a:gd name="T16" fmla="+- 0 7047 7017"/>
                <a:gd name="T17" fmla="*/ T16 w 79"/>
                <a:gd name="T18" fmla="+- 0 10147 10122"/>
                <a:gd name="T19" fmla="*/ 10147 h 124"/>
                <a:gd name="T20" fmla="+- 0 7053 7017"/>
                <a:gd name="T21" fmla="*/ T20 w 79"/>
                <a:gd name="T22" fmla="+- 0 10143 10122"/>
                <a:gd name="T23" fmla="*/ 10143 h 124"/>
                <a:gd name="T24" fmla="+- 0 7062 7017"/>
                <a:gd name="T25" fmla="*/ T24 w 79"/>
                <a:gd name="T26" fmla="+- 0 10143 10122"/>
                <a:gd name="T27" fmla="*/ 10143 h 124"/>
                <a:gd name="T28" fmla="+- 0 7066 7017"/>
                <a:gd name="T29" fmla="*/ T28 w 79"/>
                <a:gd name="T30" fmla="+- 0 10144 10122"/>
                <a:gd name="T31" fmla="*/ 10144 h 124"/>
                <a:gd name="T32" fmla="+- 0 7071 7017"/>
                <a:gd name="T33" fmla="*/ T32 w 79"/>
                <a:gd name="T34" fmla="+- 0 10145 10122"/>
                <a:gd name="T35" fmla="*/ 10145 h 124"/>
                <a:gd name="T36" fmla="+- 0 7075 7017"/>
                <a:gd name="T37" fmla="*/ T36 w 79"/>
                <a:gd name="T38" fmla="+- 0 10146 10122"/>
                <a:gd name="T39" fmla="*/ 10146 h 124"/>
                <a:gd name="T40" fmla="+- 0 7080 7017"/>
                <a:gd name="T41" fmla="*/ T40 w 79"/>
                <a:gd name="T42" fmla="+- 0 10148 10122"/>
                <a:gd name="T43" fmla="*/ 10148 h 124"/>
                <a:gd name="T44" fmla="+- 0 7087 7017"/>
                <a:gd name="T45" fmla="*/ T44 w 79"/>
                <a:gd name="T46" fmla="+- 0 10150 10122"/>
                <a:gd name="T47" fmla="*/ 10150 h 124"/>
                <a:gd name="T48" fmla="+- 0 7095 7017"/>
                <a:gd name="T49" fmla="*/ T48 w 79"/>
                <a:gd name="T50" fmla="+- 0 10130 10122"/>
                <a:gd name="T51" fmla="*/ 10130 h 124"/>
                <a:gd name="T52" fmla="+- 0 7089 7017"/>
                <a:gd name="T53" fmla="*/ T52 w 79"/>
                <a:gd name="T54" fmla="+- 0 10128 10122"/>
                <a:gd name="T55" fmla="*/ 10128 h 124"/>
                <a:gd name="T56" fmla="+- 0 7083 7017"/>
                <a:gd name="T57" fmla="*/ T56 w 79"/>
                <a:gd name="T58" fmla="+- 0 10126 10122"/>
                <a:gd name="T59" fmla="*/ 10126 h 124"/>
                <a:gd name="T60" fmla="+- 0 7077 7017"/>
                <a:gd name="T61" fmla="*/ T60 w 79"/>
                <a:gd name="T62" fmla="+- 0 10124 10122"/>
                <a:gd name="T63" fmla="*/ 10124 h 124"/>
                <a:gd name="T64" fmla="+- 0 7071 7017"/>
                <a:gd name="T65" fmla="*/ T64 w 79"/>
                <a:gd name="T66" fmla="+- 0 10123 10122"/>
                <a:gd name="T67" fmla="*/ 10123 h 124"/>
                <a:gd name="T68" fmla="+- 0 7065 7017"/>
                <a:gd name="T69" fmla="*/ T68 w 79"/>
                <a:gd name="T70" fmla="+- 0 10122 10122"/>
                <a:gd name="T71" fmla="*/ 10122 h 124"/>
                <a:gd name="T72" fmla="+- 0 7046 7017"/>
                <a:gd name="T73" fmla="*/ T72 w 79"/>
                <a:gd name="T74" fmla="+- 0 10122 10122"/>
                <a:gd name="T75" fmla="*/ 10122 h 124"/>
                <a:gd name="T76" fmla="+- 0 7036 7017"/>
                <a:gd name="T77" fmla="*/ T76 w 79"/>
                <a:gd name="T78" fmla="+- 0 10125 10122"/>
                <a:gd name="T79" fmla="*/ 10125 h 124"/>
                <a:gd name="T80" fmla="+- 0 7029 7017"/>
                <a:gd name="T81" fmla="*/ T80 w 79"/>
                <a:gd name="T82" fmla="+- 0 10131 10122"/>
                <a:gd name="T83" fmla="*/ 10131 h 124"/>
                <a:gd name="T84" fmla="+- 0 7022 7017"/>
                <a:gd name="T85" fmla="*/ T84 w 79"/>
                <a:gd name="T86" fmla="+- 0 10137 10122"/>
                <a:gd name="T87" fmla="*/ 10137 h 124"/>
                <a:gd name="T88" fmla="+- 0 7018 7017"/>
                <a:gd name="T89" fmla="*/ T88 w 79"/>
                <a:gd name="T90" fmla="+- 0 10146 10122"/>
                <a:gd name="T91" fmla="*/ 10146 h 124"/>
                <a:gd name="T92" fmla="+- 0 7018 7017"/>
                <a:gd name="T93" fmla="*/ T92 w 79"/>
                <a:gd name="T94" fmla="+- 0 10162 10122"/>
                <a:gd name="T95" fmla="*/ 10162 h 124"/>
                <a:gd name="T96" fmla="+- 0 7019 7017"/>
                <a:gd name="T97" fmla="*/ T96 w 79"/>
                <a:gd name="T98" fmla="+- 0 10167 10122"/>
                <a:gd name="T99" fmla="*/ 10167 h 124"/>
                <a:gd name="T100" fmla="+- 0 7022 7017"/>
                <a:gd name="T101" fmla="*/ T100 w 79"/>
                <a:gd name="T102" fmla="+- 0 10171 10122"/>
                <a:gd name="T103" fmla="*/ 10171 h 124"/>
                <a:gd name="T104" fmla="+- 0 7024 7017"/>
                <a:gd name="T105" fmla="*/ T104 w 79"/>
                <a:gd name="T106" fmla="+- 0 10175 10122"/>
                <a:gd name="T107" fmla="*/ 10175 h 124"/>
                <a:gd name="T108" fmla="+- 0 7027 7017"/>
                <a:gd name="T109" fmla="*/ T108 w 79"/>
                <a:gd name="T110" fmla="+- 0 10179 10122"/>
                <a:gd name="T111" fmla="*/ 10179 h 124"/>
                <a:gd name="T112" fmla="+- 0 7034 7017"/>
                <a:gd name="T113" fmla="*/ T112 w 79"/>
                <a:gd name="T114" fmla="+- 0 10185 10122"/>
                <a:gd name="T115" fmla="*/ 10185 h 124"/>
                <a:gd name="T116" fmla="+- 0 7040 7017"/>
                <a:gd name="T117" fmla="*/ T116 w 79"/>
                <a:gd name="T118" fmla="+- 0 10189 10122"/>
                <a:gd name="T119" fmla="*/ 10189 h 124"/>
                <a:gd name="T120" fmla="+- 0 7047 7017"/>
                <a:gd name="T121" fmla="*/ T120 w 79"/>
                <a:gd name="T122" fmla="+- 0 10192 10122"/>
                <a:gd name="T123" fmla="*/ 10192 h 124"/>
                <a:gd name="T124" fmla="+- 0 7055 7017"/>
                <a:gd name="T125" fmla="*/ T124 w 79"/>
                <a:gd name="T126" fmla="+- 0 10196 10122"/>
                <a:gd name="T127" fmla="*/ 10196 h 124"/>
                <a:gd name="T128" fmla="+- 0 7060 7017"/>
                <a:gd name="T129" fmla="*/ T128 w 79"/>
                <a:gd name="T130" fmla="+- 0 10199 10122"/>
                <a:gd name="T131" fmla="*/ 10199 h 124"/>
                <a:gd name="T132" fmla="+- 0 7065 7017"/>
                <a:gd name="T133" fmla="*/ T132 w 79"/>
                <a:gd name="T134" fmla="+- 0 10202 10122"/>
                <a:gd name="T135" fmla="*/ 10202 h 124"/>
                <a:gd name="T136" fmla="+- 0 7070 7017"/>
                <a:gd name="T137" fmla="*/ T136 w 79"/>
                <a:gd name="T138" fmla="+- 0 10208 10122"/>
                <a:gd name="T139" fmla="*/ 10208 h 124"/>
                <a:gd name="T140" fmla="+- 0 7070 7017"/>
                <a:gd name="T141" fmla="*/ T140 w 79"/>
                <a:gd name="T142" fmla="+- 0 10212 10122"/>
                <a:gd name="T143" fmla="*/ 10212 h 124"/>
                <a:gd name="T144" fmla="+- 0 7070 7017"/>
                <a:gd name="T145" fmla="*/ T144 w 79"/>
                <a:gd name="T146" fmla="+- 0 10216 10122"/>
                <a:gd name="T147" fmla="*/ 10216 h 124"/>
                <a:gd name="T148" fmla="+- 0 7069 7017"/>
                <a:gd name="T149" fmla="*/ T148 w 79"/>
                <a:gd name="T150" fmla="+- 0 10219 10122"/>
                <a:gd name="T151" fmla="*/ 10219 h 124"/>
                <a:gd name="T152" fmla="+- 0 7063 7017"/>
                <a:gd name="T153" fmla="*/ T152 w 79"/>
                <a:gd name="T154" fmla="+- 0 10224 10122"/>
                <a:gd name="T155" fmla="*/ 10224 h 124"/>
                <a:gd name="T156" fmla="+- 0 7059 7017"/>
                <a:gd name="T157" fmla="*/ T156 w 79"/>
                <a:gd name="T158" fmla="+- 0 10225 10122"/>
                <a:gd name="T159" fmla="*/ 10225 h 124"/>
                <a:gd name="T160" fmla="+- 0 7048 7017"/>
                <a:gd name="T161" fmla="*/ T160 w 79"/>
                <a:gd name="T162" fmla="+- 0 10225 10122"/>
                <a:gd name="T163" fmla="*/ 10225 h 124"/>
                <a:gd name="T164" fmla="+- 0 7043 7017"/>
                <a:gd name="T165" fmla="*/ T164 w 79"/>
                <a:gd name="T166" fmla="+- 0 10224 10122"/>
                <a:gd name="T167" fmla="*/ 10224 h 124"/>
                <a:gd name="T168" fmla="+- 0 7038 7017"/>
                <a:gd name="T169" fmla="*/ T168 w 79"/>
                <a:gd name="T170" fmla="+- 0 10223 10122"/>
                <a:gd name="T171" fmla="*/ 10223 h 124"/>
                <a:gd name="T172" fmla="+- 0 7032 7017"/>
                <a:gd name="T173" fmla="*/ T172 w 79"/>
                <a:gd name="T174" fmla="+- 0 10221 10122"/>
                <a:gd name="T175" fmla="*/ 10221 h 124"/>
                <a:gd name="T176" fmla="+- 0 7025 7017"/>
                <a:gd name="T177" fmla="*/ T176 w 79"/>
                <a:gd name="T178" fmla="+- 0 10219 10122"/>
                <a:gd name="T179" fmla="*/ 10219 h 124"/>
                <a:gd name="T180" fmla="+- 0 7017 7017"/>
                <a:gd name="T181" fmla="*/ T180 w 79"/>
                <a:gd name="T182" fmla="+- 0 10215 10122"/>
                <a:gd name="T183" fmla="*/ 10215 h 124"/>
                <a:gd name="T184" fmla="+- 0 7017 7017"/>
                <a:gd name="T185" fmla="*/ T184 w 79"/>
                <a:gd name="T186" fmla="+- 0 10239 10122"/>
                <a:gd name="T187" fmla="*/ 10239 h 124"/>
                <a:gd name="T188" fmla="+- 0 7027 7017"/>
                <a:gd name="T189" fmla="*/ T188 w 79"/>
                <a:gd name="T190" fmla="+- 0 10244 10122"/>
                <a:gd name="T191" fmla="*/ 10244 h 124"/>
                <a:gd name="T192" fmla="+- 0 7038 7017"/>
                <a:gd name="T193" fmla="*/ T192 w 79"/>
                <a:gd name="T194" fmla="+- 0 10246 10122"/>
                <a:gd name="T195" fmla="*/ 10246 h 124"/>
                <a:gd name="T196" fmla="+- 0 7065 7017"/>
                <a:gd name="T197" fmla="*/ T196 w 79"/>
                <a:gd name="T198" fmla="+- 0 10246 10122"/>
                <a:gd name="T199" fmla="*/ 10246 h 124"/>
                <a:gd name="T200" fmla="+- 0 7076 7017"/>
                <a:gd name="T201" fmla="*/ T200 w 79"/>
                <a:gd name="T202" fmla="+- 0 10243 10122"/>
                <a:gd name="T203" fmla="*/ 10243 h 124"/>
                <a:gd name="T204" fmla="+- 0 7084 7017"/>
                <a:gd name="T205" fmla="*/ T204 w 79"/>
                <a:gd name="T206" fmla="+- 0 10237 10122"/>
                <a:gd name="T207" fmla="*/ 10237 h 124"/>
                <a:gd name="T208" fmla="+- 0 7092 7017"/>
                <a:gd name="T209" fmla="*/ T208 w 79"/>
                <a:gd name="T210" fmla="+- 0 10230 10122"/>
                <a:gd name="T211" fmla="*/ 10230 h 124"/>
                <a:gd name="T212" fmla="+- 0 7096 7017"/>
                <a:gd name="T213" fmla="*/ T212 w 79"/>
                <a:gd name="T214" fmla="+- 0 10222 10122"/>
                <a:gd name="T215" fmla="*/ 10222 h 124"/>
                <a:gd name="T216" fmla="+- 0 7096 7017"/>
                <a:gd name="T217" fmla="*/ T216 w 79"/>
                <a:gd name="T218" fmla="+- 0 10203 10122"/>
                <a:gd name="T219" fmla="*/ 10203 h 124"/>
                <a:gd name="T220" fmla="+- 0 7093 7017"/>
                <a:gd name="T221" fmla="*/ T220 w 79"/>
                <a:gd name="T222" fmla="+- 0 10196 10122"/>
                <a:gd name="T223" fmla="*/ 10196 h 124"/>
                <a:gd name="T224" fmla="+- 0 7089 7017"/>
                <a:gd name="T225" fmla="*/ T224 w 79"/>
                <a:gd name="T226" fmla="+- 0 10191 10122"/>
                <a:gd name="T227" fmla="*/ 10191 h 124"/>
                <a:gd name="T228" fmla="+- 0 7085 7017"/>
                <a:gd name="T229" fmla="*/ T228 w 79"/>
                <a:gd name="T230" fmla="+- 0 10185 10122"/>
                <a:gd name="T231" fmla="*/ 10185 h 124"/>
                <a:gd name="T232" fmla="+- 0 7077 7017"/>
                <a:gd name="T233" fmla="*/ T232 w 79"/>
                <a:gd name="T234" fmla="+- 0 10180 10122"/>
                <a:gd name="T235" fmla="*/ 10180 h 124"/>
                <a:gd name="T236" fmla="+- 0 7066 7017"/>
                <a:gd name="T237" fmla="*/ T236 w 79"/>
                <a:gd name="T238" fmla="+- 0 10175 10122"/>
                <a:gd name="T239" fmla="*/ 10175 h 124"/>
                <a:gd name="T240" fmla="+- 0 7058 7017"/>
                <a:gd name="T241" fmla="*/ T240 w 79"/>
                <a:gd name="T242" fmla="+- 0 10171 10122"/>
                <a:gd name="T243" fmla="*/ 10171 h 124"/>
                <a:gd name="T244" fmla="+- 0 7052 7017"/>
                <a:gd name="T245" fmla="*/ T244 w 79"/>
                <a:gd name="T246" fmla="+- 0 10168 10122"/>
                <a:gd name="T247" fmla="*/ 10168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79" h="124">
                  <a:moveTo>
                    <a:pt x="35" y="46"/>
                  </a:moveTo>
                  <a:lnTo>
                    <a:pt x="29" y="41"/>
                  </a:lnTo>
                  <a:lnTo>
                    <a:pt x="26" y="36"/>
                  </a:lnTo>
                  <a:lnTo>
                    <a:pt x="26" y="30"/>
                  </a:lnTo>
                  <a:lnTo>
                    <a:pt x="30" y="25"/>
                  </a:lnTo>
                  <a:lnTo>
                    <a:pt x="36" y="21"/>
                  </a:lnTo>
                  <a:lnTo>
                    <a:pt x="45" y="21"/>
                  </a:lnTo>
                  <a:lnTo>
                    <a:pt x="49" y="22"/>
                  </a:lnTo>
                  <a:lnTo>
                    <a:pt x="54" y="23"/>
                  </a:lnTo>
                  <a:lnTo>
                    <a:pt x="58" y="24"/>
                  </a:lnTo>
                  <a:lnTo>
                    <a:pt x="63" y="26"/>
                  </a:lnTo>
                  <a:lnTo>
                    <a:pt x="70" y="28"/>
                  </a:lnTo>
                  <a:lnTo>
                    <a:pt x="78" y="8"/>
                  </a:lnTo>
                  <a:lnTo>
                    <a:pt x="72" y="6"/>
                  </a:lnTo>
                  <a:lnTo>
                    <a:pt x="66" y="4"/>
                  </a:lnTo>
                  <a:lnTo>
                    <a:pt x="60" y="2"/>
                  </a:lnTo>
                  <a:lnTo>
                    <a:pt x="54" y="1"/>
                  </a:lnTo>
                  <a:lnTo>
                    <a:pt x="48" y="0"/>
                  </a:lnTo>
                  <a:lnTo>
                    <a:pt x="29" y="0"/>
                  </a:lnTo>
                  <a:lnTo>
                    <a:pt x="19" y="3"/>
                  </a:lnTo>
                  <a:lnTo>
                    <a:pt x="12" y="9"/>
                  </a:lnTo>
                  <a:lnTo>
                    <a:pt x="5" y="15"/>
                  </a:lnTo>
                  <a:lnTo>
                    <a:pt x="1" y="24"/>
                  </a:lnTo>
                  <a:lnTo>
                    <a:pt x="1" y="40"/>
                  </a:lnTo>
                  <a:lnTo>
                    <a:pt x="2" y="45"/>
                  </a:lnTo>
                  <a:lnTo>
                    <a:pt x="5" y="49"/>
                  </a:lnTo>
                  <a:lnTo>
                    <a:pt x="7" y="53"/>
                  </a:lnTo>
                  <a:lnTo>
                    <a:pt x="10" y="57"/>
                  </a:lnTo>
                  <a:lnTo>
                    <a:pt x="17" y="63"/>
                  </a:lnTo>
                  <a:lnTo>
                    <a:pt x="23" y="67"/>
                  </a:lnTo>
                  <a:lnTo>
                    <a:pt x="30" y="70"/>
                  </a:lnTo>
                  <a:lnTo>
                    <a:pt x="38" y="74"/>
                  </a:lnTo>
                  <a:lnTo>
                    <a:pt x="43" y="77"/>
                  </a:lnTo>
                  <a:lnTo>
                    <a:pt x="48" y="80"/>
                  </a:lnTo>
                  <a:lnTo>
                    <a:pt x="53" y="86"/>
                  </a:lnTo>
                  <a:lnTo>
                    <a:pt x="53" y="90"/>
                  </a:lnTo>
                  <a:lnTo>
                    <a:pt x="53" y="94"/>
                  </a:lnTo>
                  <a:lnTo>
                    <a:pt x="52" y="97"/>
                  </a:lnTo>
                  <a:lnTo>
                    <a:pt x="46" y="102"/>
                  </a:lnTo>
                  <a:lnTo>
                    <a:pt x="42" y="103"/>
                  </a:lnTo>
                  <a:lnTo>
                    <a:pt x="31" y="103"/>
                  </a:lnTo>
                  <a:lnTo>
                    <a:pt x="26" y="102"/>
                  </a:lnTo>
                  <a:lnTo>
                    <a:pt x="21" y="101"/>
                  </a:lnTo>
                  <a:lnTo>
                    <a:pt x="15" y="99"/>
                  </a:lnTo>
                  <a:lnTo>
                    <a:pt x="8" y="97"/>
                  </a:lnTo>
                  <a:lnTo>
                    <a:pt x="0" y="93"/>
                  </a:lnTo>
                  <a:lnTo>
                    <a:pt x="0" y="117"/>
                  </a:lnTo>
                  <a:lnTo>
                    <a:pt x="10" y="122"/>
                  </a:lnTo>
                  <a:lnTo>
                    <a:pt x="21" y="124"/>
                  </a:lnTo>
                  <a:lnTo>
                    <a:pt x="48" y="124"/>
                  </a:lnTo>
                  <a:lnTo>
                    <a:pt x="59" y="121"/>
                  </a:lnTo>
                  <a:lnTo>
                    <a:pt x="67" y="115"/>
                  </a:lnTo>
                  <a:lnTo>
                    <a:pt x="75" y="108"/>
                  </a:lnTo>
                  <a:lnTo>
                    <a:pt x="79" y="100"/>
                  </a:lnTo>
                  <a:lnTo>
                    <a:pt x="79" y="81"/>
                  </a:lnTo>
                  <a:lnTo>
                    <a:pt x="76" y="74"/>
                  </a:lnTo>
                  <a:lnTo>
                    <a:pt x="72" y="69"/>
                  </a:lnTo>
                  <a:lnTo>
                    <a:pt x="68" y="63"/>
                  </a:lnTo>
                  <a:lnTo>
                    <a:pt x="60" y="58"/>
                  </a:lnTo>
                  <a:lnTo>
                    <a:pt x="49" y="53"/>
                  </a:lnTo>
                  <a:lnTo>
                    <a:pt x="41" y="49"/>
                  </a:lnTo>
                  <a:lnTo>
                    <a:pt x="35" y="46"/>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2" name="Freeform 250"/>
            <p:cNvSpPr>
              <a:spLocks/>
            </p:cNvSpPr>
            <p:nvPr/>
          </p:nvSpPr>
          <p:spPr bwMode="auto">
            <a:xfrm>
              <a:off x="7106" y="10124"/>
              <a:ext cx="91" cy="121"/>
            </a:xfrm>
            <a:custGeom>
              <a:avLst/>
              <a:gdLst>
                <a:gd name="T0" fmla="+- 0 7138 7106"/>
                <a:gd name="T1" fmla="*/ T0 w 91"/>
                <a:gd name="T2" fmla="+- 0 10244 10124"/>
                <a:gd name="T3" fmla="*/ 10244 h 121"/>
                <a:gd name="T4" fmla="+- 0 7164 7106"/>
                <a:gd name="T5" fmla="*/ T4 w 91"/>
                <a:gd name="T6" fmla="+- 0 10244 10124"/>
                <a:gd name="T7" fmla="*/ 10244 h 121"/>
                <a:gd name="T8" fmla="+- 0 7164 7106"/>
                <a:gd name="T9" fmla="*/ T8 w 91"/>
                <a:gd name="T10" fmla="+- 0 10145 10124"/>
                <a:gd name="T11" fmla="*/ 10145 h 121"/>
                <a:gd name="T12" fmla="+- 0 7197 7106"/>
                <a:gd name="T13" fmla="*/ T12 w 91"/>
                <a:gd name="T14" fmla="+- 0 10145 10124"/>
                <a:gd name="T15" fmla="*/ 10145 h 121"/>
                <a:gd name="T16" fmla="+- 0 7197 7106"/>
                <a:gd name="T17" fmla="*/ T16 w 91"/>
                <a:gd name="T18" fmla="+- 0 10124 10124"/>
                <a:gd name="T19" fmla="*/ 10124 h 121"/>
                <a:gd name="T20" fmla="+- 0 7106 7106"/>
                <a:gd name="T21" fmla="*/ T20 w 91"/>
                <a:gd name="T22" fmla="+- 0 10124 10124"/>
                <a:gd name="T23" fmla="*/ 10124 h 121"/>
                <a:gd name="T24" fmla="+- 0 7106 7106"/>
                <a:gd name="T25" fmla="*/ T24 w 91"/>
                <a:gd name="T26" fmla="+- 0 10145 10124"/>
                <a:gd name="T27" fmla="*/ 10145 h 121"/>
                <a:gd name="T28" fmla="+- 0 7138 7106"/>
                <a:gd name="T29" fmla="*/ T28 w 91"/>
                <a:gd name="T30" fmla="+- 0 10145 10124"/>
                <a:gd name="T31" fmla="*/ 10145 h 121"/>
                <a:gd name="T32" fmla="+- 0 7138 7106"/>
                <a:gd name="T33" fmla="*/ T32 w 91"/>
                <a:gd name="T34" fmla="+- 0 10244 10124"/>
                <a:gd name="T35" fmla="*/ 1024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1" h="121">
                  <a:moveTo>
                    <a:pt x="32" y="120"/>
                  </a:moveTo>
                  <a:lnTo>
                    <a:pt x="58" y="120"/>
                  </a:lnTo>
                  <a:lnTo>
                    <a:pt x="58" y="21"/>
                  </a:lnTo>
                  <a:lnTo>
                    <a:pt x="91" y="21"/>
                  </a:lnTo>
                  <a:lnTo>
                    <a:pt x="91" y="0"/>
                  </a:lnTo>
                  <a:lnTo>
                    <a:pt x="0" y="0"/>
                  </a:lnTo>
                  <a:lnTo>
                    <a:pt x="0" y="21"/>
                  </a:lnTo>
                  <a:lnTo>
                    <a:pt x="32" y="21"/>
                  </a:lnTo>
                  <a:lnTo>
                    <a:pt x="32" y="12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Freeform 251"/>
            <p:cNvSpPr>
              <a:spLocks/>
            </p:cNvSpPr>
            <p:nvPr/>
          </p:nvSpPr>
          <p:spPr bwMode="auto">
            <a:xfrm>
              <a:off x="7259" y="10124"/>
              <a:ext cx="107" cy="121"/>
            </a:xfrm>
            <a:custGeom>
              <a:avLst/>
              <a:gdLst>
                <a:gd name="T0" fmla="+- 0 7280 7259"/>
                <a:gd name="T1" fmla="*/ T0 w 107"/>
                <a:gd name="T2" fmla="+- 0 10153 10124"/>
                <a:gd name="T3" fmla="*/ 10153 h 121"/>
                <a:gd name="T4" fmla="+- 0 7281 7259"/>
                <a:gd name="T5" fmla="*/ T4 w 107"/>
                <a:gd name="T6" fmla="+- 0 10153 10124"/>
                <a:gd name="T7" fmla="*/ 10153 h 121"/>
                <a:gd name="T8" fmla="+- 0 7334 7259"/>
                <a:gd name="T9" fmla="*/ T8 w 107"/>
                <a:gd name="T10" fmla="+- 0 10244 10124"/>
                <a:gd name="T11" fmla="*/ 10244 h 121"/>
                <a:gd name="T12" fmla="+- 0 7366 7259"/>
                <a:gd name="T13" fmla="*/ T12 w 107"/>
                <a:gd name="T14" fmla="+- 0 10244 10124"/>
                <a:gd name="T15" fmla="*/ 10244 h 121"/>
                <a:gd name="T16" fmla="+- 0 7366 7259"/>
                <a:gd name="T17" fmla="*/ T16 w 107"/>
                <a:gd name="T18" fmla="+- 0 10124 10124"/>
                <a:gd name="T19" fmla="*/ 10124 h 121"/>
                <a:gd name="T20" fmla="+- 0 7343 7259"/>
                <a:gd name="T21" fmla="*/ T20 w 107"/>
                <a:gd name="T22" fmla="+- 0 10124 10124"/>
                <a:gd name="T23" fmla="*/ 10124 h 121"/>
                <a:gd name="T24" fmla="+- 0 7343 7259"/>
                <a:gd name="T25" fmla="*/ T24 w 107"/>
                <a:gd name="T26" fmla="+- 0 10187 10124"/>
                <a:gd name="T27" fmla="*/ 10187 h 121"/>
                <a:gd name="T28" fmla="+- 0 7344 7259"/>
                <a:gd name="T29" fmla="*/ T28 w 107"/>
                <a:gd name="T30" fmla="+- 0 10198 10124"/>
                <a:gd name="T31" fmla="*/ 10198 h 121"/>
                <a:gd name="T32" fmla="+- 0 7344 7259"/>
                <a:gd name="T33" fmla="*/ T32 w 107"/>
                <a:gd name="T34" fmla="+- 0 10214 10124"/>
                <a:gd name="T35" fmla="*/ 10214 h 121"/>
                <a:gd name="T36" fmla="+- 0 7344 7259"/>
                <a:gd name="T37" fmla="*/ T36 w 107"/>
                <a:gd name="T38" fmla="+- 0 10214 10124"/>
                <a:gd name="T39" fmla="*/ 10214 h 121"/>
                <a:gd name="T40" fmla="+- 0 7291 7259"/>
                <a:gd name="T41" fmla="*/ T40 w 107"/>
                <a:gd name="T42" fmla="+- 0 10124 10124"/>
                <a:gd name="T43" fmla="*/ 10124 h 121"/>
                <a:gd name="T44" fmla="+- 0 7259 7259"/>
                <a:gd name="T45" fmla="*/ T44 w 107"/>
                <a:gd name="T46" fmla="+- 0 10124 10124"/>
                <a:gd name="T47" fmla="*/ 10124 h 121"/>
                <a:gd name="T48" fmla="+- 0 7259 7259"/>
                <a:gd name="T49" fmla="*/ T48 w 107"/>
                <a:gd name="T50" fmla="+- 0 10244 10124"/>
                <a:gd name="T51" fmla="*/ 10244 h 121"/>
                <a:gd name="T52" fmla="+- 0 7282 7259"/>
                <a:gd name="T53" fmla="*/ T52 w 107"/>
                <a:gd name="T54" fmla="+- 0 10244 10124"/>
                <a:gd name="T55" fmla="*/ 10244 h 121"/>
                <a:gd name="T56" fmla="+- 0 7282 7259"/>
                <a:gd name="T57" fmla="*/ T56 w 107"/>
                <a:gd name="T58" fmla="+- 0 10181 10124"/>
                <a:gd name="T59" fmla="*/ 10181 h 121"/>
                <a:gd name="T60" fmla="+- 0 7282 7259"/>
                <a:gd name="T61" fmla="*/ T60 w 107"/>
                <a:gd name="T62" fmla="+- 0 10169 10124"/>
                <a:gd name="T63" fmla="*/ 10169 h 121"/>
                <a:gd name="T64" fmla="+- 0 7280 7259"/>
                <a:gd name="T65" fmla="*/ T64 w 107"/>
                <a:gd name="T66" fmla="+- 0 10153 10124"/>
                <a:gd name="T67" fmla="*/ 1015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07" h="121">
                  <a:moveTo>
                    <a:pt x="21" y="29"/>
                  </a:moveTo>
                  <a:lnTo>
                    <a:pt x="22" y="29"/>
                  </a:lnTo>
                  <a:lnTo>
                    <a:pt x="75" y="120"/>
                  </a:lnTo>
                  <a:lnTo>
                    <a:pt x="107" y="120"/>
                  </a:lnTo>
                  <a:lnTo>
                    <a:pt x="107" y="0"/>
                  </a:lnTo>
                  <a:lnTo>
                    <a:pt x="84" y="0"/>
                  </a:lnTo>
                  <a:lnTo>
                    <a:pt x="84" y="63"/>
                  </a:lnTo>
                  <a:lnTo>
                    <a:pt x="85" y="74"/>
                  </a:lnTo>
                  <a:lnTo>
                    <a:pt x="85" y="90"/>
                  </a:lnTo>
                  <a:lnTo>
                    <a:pt x="32" y="0"/>
                  </a:lnTo>
                  <a:lnTo>
                    <a:pt x="0" y="0"/>
                  </a:lnTo>
                  <a:lnTo>
                    <a:pt x="0" y="120"/>
                  </a:lnTo>
                  <a:lnTo>
                    <a:pt x="23" y="120"/>
                  </a:lnTo>
                  <a:lnTo>
                    <a:pt x="23" y="57"/>
                  </a:lnTo>
                  <a:lnTo>
                    <a:pt x="23" y="45"/>
                  </a:lnTo>
                  <a:lnTo>
                    <a:pt x="2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4" name="Freeform 252"/>
            <p:cNvSpPr>
              <a:spLocks/>
            </p:cNvSpPr>
            <p:nvPr/>
          </p:nvSpPr>
          <p:spPr bwMode="auto">
            <a:xfrm>
              <a:off x="7381" y="10123"/>
              <a:ext cx="117" cy="121"/>
            </a:xfrm>
            <a:custGeom>
              <a:avLst/>
              <a:gdLst>
                <a:gd name="T0" fmla="+- 0 7418 7381"/>
                <a:gd name="T1" fmla="*/ T0 w 117"/>
                <a:gd name="T2" fmla="+- 0 10216 10123"/>
                <a:gd name="T3" fmla="*/ 10216 h 121"/>
                <a:gd name="T4" fmla="+- 0 7424 7381"/>
                <a:gd name="T5" fmla="*/ T4 w 117"/>
                <a:gd name="T6" fmla="+- 0 10194 10123"/>
                <a:gd name="T7" fmla="*/ 10194 h 121"/>
                <a:gd name="T8" fmla="+- 0 7430 7381"/>
                <a:gd name="T9" fmla="*/ T8 w 117"/>
                <a:gd name="T10" fmla="+- 0 10174 10123"/>
                <a:gd name="T11" fmla="*/ 10174 h 121"/>
                <a:gd name="T12" fmla="+- 0 7436 7381"/>
                <a:gd name="T13" fmla="*/ T12 w 117"/>
                <a:gd name="T14" fmla="+- 0 10154 10123"/>
                <a:gd name="T15" fmla="*/ 10154 h 121"/>
                <a:gd name="T16" fmla="+- 0 7440 7381"/>
                <a:gd name="T17" fmla="*/ T16 w 117"/>
                <a:gd name="T18" fmla="+- 0 10142 10123"/>
                <a:gd name="T19" fmla="*/ 10142 h 121"/>
                <a:gd name="T20" fmla="+- 0 7441 7381"/>
                <a:gd name="T21" fmla="*/ T20 w 117"/>
                <a:gd name="T22" fmla="+- 0 10147 10123"/>
                <a:gd name="T23" fmla="*/ 10147 h 121"/>
                <a:gd name="T24" fmla="+- 0 7443 7381"/>
                <a:gd name="T25" fmla="*/ T24 w 117"/>
                <a:gd name="T26" fmla="+- 0 10152 10123"/>
                <a:gd name="T27" fmla="*/ 10152 h 121"/>
                <a:gd name="T28" fmla="+- 0 7455 7381"/>
                <a:gd name="T29" fmla="*/ T28 w 117"/>
                <a:gd name="T30" fmla="+- 0 10123 10123"/>
                <a:gd name="T31" fmla="*/ 10123 h 121"/>
                <a:gd name="T32" fmla="+- 0 7424 7381"/>
                <a:gd name="T33" fmla="*/ T32 w 117"/>
                <a:gd name="T34" fmla="+- 0 10123 10123"/>
                <a:gd name="T35" fmla="*/ 10123 h 121"/>
                <a:gd name="T36" fmla="+- 0 7381 7381"/>
                <a:gd name="T37" fmla="*/ T36 w 117"/>
                <a:gd name="T38" fmla="+- 0 10244 10123"/>
                <a:gd name="T39" fmla="*/ 10244 h 121"/>
                <a:gd name="T40" fmla="+- 0 7409 7381"/>
                <a:gd name="T41" fmla="*/ T40 w 117"/>
                <a:gd name="T42" fmla="+- 0 10244 10123"/>
                <a:gd name="T43" fmla="*/ 10244 h 121"/>
                <a:gd name="T44" fmla="+- 0 7418 7381"/>
                <a:gd name="T45" fmla="*/ T44 w 117"/>
                <a:gd name="T46" fmla="+- 0 10216 10123"/>
                <a:gd name="T47" fmla="*/ 1021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7" y="93"/>
                  </a:moveTo>
                  <a:lnTo>
                    <a:pt x="43" y="71"/>
                  </a:lnTo>
                  <a:lnTo>
                    <a:pt x="49" y="51"/>
                  </a:lnTo>
                  <a:lnTo>
                    <a:pt x="55" y="31"/>
                  </a:lnTo>
                  <a:lnTo>
                    <a:pt x="59" y="19"/>
                  </a:lnTo>
                  <a:lnTo>
                    <a:pt x="60" y="24"/>
                  </a:lnTo>
                  <a:lnTo>
                    <a:pt x="62" y="29"/>
                  </a:lnTo>
                  <a:lnTo>
                    <a:pt x="74" y="0"/>
                  </a:lnTo>
                  <a:lnTo>
                    <a:pt x="43" y="0"/>
                  </a:lnTo>
                  <a:lnTo>
                    <a:pt x="0" y="121"/>
                  </a:lnTo>
                  <a:lnTo>
                    <a:pt x="28" y="121"/>
                  </a:lnTo>
                  <a:lnTo>
                    <a:pt x="37"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5" name="Freeform 253"/>
            <p:cNvSpPr>
              <a:spLocks/>
            </p:cNvSpPr>
            <p:nvPr/>
          </p:nvSpPr>
          <p:spPr bwMode="auto">
            <a:xfrm>
              <a:off x="7381" y="10123"/>
              <a:ext cx="117" cy="121"/>
            </a:xfrm>
            <a:custGeom>
              <a:avLst/>
              <a:gdLst>
                <a:gd name="T0" fmla="+- 0 7443 7381"/>
                <a:gd name="T1" fmla="*/ T0 w 117"/>
                <a:gd name="T2" fmla="+- 0 10152 10123"/>
                <a:gd name="T3" fmla="*/ 10152 h 121"/>
                <a:gd name="T4" fmla="+- 0 7447 7381"/>
                <a:gd name="T5" fmla="*/ T4 w 117"/>
                <a:gd name="T6" fmla="+- 0 10167 10123"/>
                <a:gd name="T7" fmla="*/ 10167 h 121"/>
                <a:gd name="T8" fmla="+- 0 7456 7381"/>
                <a:gd name="T9" fmla="*/ T8 w 117"/>
                <a:gd name="T10" fmla="+- 0 10194 10123"/>
                <a:gd name="T11" fmla="*/ 10194 h 121"/>
                <a:gd name="T12" fmla="+- 0 7424 7381"/>
                <a:gd name="T13" fmla="*/ T12 w 117"/>
                <a:gd name="T14" fmla="+- 0 10194 10123"/>
                <a:gd name="T15" fmla="*/ 10194 h 121"/>
                <a:gd name="T16" fmla="+- 0 7418 7381"/>
                <a:gd name="T17" fmla="*/ T16 w 117"/>
                <a:gd name="T18" fmla="+- 0 10216 10123"/>
                <a:gd name="T19" fmla="*/ 10216 h 121"/>
                <a:gd name="T20" fmla="+- 0 7462 7381"/>
                <a:gd name="T21" fmla="*/ T20 w 117"/>
                <a:gd name="T22" fmla="+- 0 10216 10123"/>
                <a:gd name="T23" fmla="*/ 10216 h 121"/>
                <a:gd name="T24" fmla="+- 0 7470 7381"/>
                <a:gd name="T25" fmla="*/ T24 w 117"/>
                <a:gd name="T26" fmla="+- 0 10244 10123"/>
                <a:gd name="T27" fmla="*/ 10244 h 121"/>
                <a:gd name="T28" fmla="+- 0 7498 7381"/>
                <a:gd name="T29" fmla="*/ T28 w 117"/>
                <a:gd name="T30" fmla="+- 0 10244 10123"/>
                <a:gd name="T31" fmla="*/ 10244 h 121"/>
                <a:gd name="T32" fmla="+- 0 7455 7381"/>
                <a:gd name="T33" fmla="*/ T32 w 117"/>
                <a:gd name="T34" fmla="+- 0 10123 10123"/>
                <a:gd name="T35" fmla="*/ 10123 h 121"/>
                <a:gd name="T36" fmla="+- 0 7443 7381"/>
                <a:gd name="T37" fmla="*/ T36 w 117"/>
                <a:gd name="T38" fmla="+- 0 10152 10123"/>
                <a:gd name="T39" fmla="*/ 10152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2" y="29"/>
                  </a:moveTo>
                  <a:lnTo>
                    <a:pt x="66" y="44"/>
                  </a:lnTo>
                  <a:lnTo>
                    <a:pt x="75" y="71"/>
                  </a:lnTo>
                  <a:lnTo>
                    <a:pt x="43" y="71"/>
                  </a:lnTo>
                  <a:lnTo>
                    <a:pt x="37" y="93"/>
                  </a:lnTo>
                  <a:lnTo>
                    <a:pt x="81" y="93"/>
                  </a:lnTo>
                  <a:lnTo>
                    <a:pt x="89" y="121"/>
                  </a:lnTo>
                  <a:lnTo>
                    <a:pt x="117" y="121"/>
                  </a:lnTo>
                  <a:lnTo>
                    <a:pt x="74" y="0"/>
                  </a:lnTo>
                  <a:lnTo>
                    <a:pt x="62"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Freeform 254"/>
            <p:cNvSpPr>
              <a:spLocks/>
            </p:cNvSpPr>
            <p:nvPr/>
          </p:nvSpPr>
          <p:spPr bwMode="auto">
            <a:xfrm>
              <a:off x="7501" y="10124"/>
              <a:ext cx="91" cy="121"/>
            </a:xfrm>
            <a:custGeom>
              <a:avLst/>
              <a:gdLst>
                <a:gd name="T0" fmla="+- 0 7534 7501"/>
                <a:gd name="T1" fmla="*/ T0 w 91"/>
                <a:gd name="T2" fmla="+- 0 10244 10124"/>
                <a:gd name="T3" fmla="*/ 10244 h 121"/>
                <a:gd name="T4" fmla="+- 0 7560 7501"/>
                <a:gd name="T5" fmla="*/ T4 w 91"/>
                <a:gd name="T6" fmla="+- 0 10244 10124"/>
                <a:gd name="T7" fmla="*/ 10244 h 121"/>
                <a:gd name="T8" fmla="+- 0 7560 7501"/>
                <a:gd name="T9" fmla="*/ T8 w 91"/>
                <a:gd name="T10" fmla="+- 0 10145 10124"/>
                <a:gd name="T11" fmla="*/ 10145 h 121"/>
                <a:gd name="T12" fmla="+- 0 7593 7501"/>
                <a:gd name="T13" fmla="*/ T12 w 91"/>
                <a:gd name="T14" fmla="+- 0 10145 10124"/>
                <a:gd name="T15" fmla="*/ 10145 h 121"/>
                <a:gd name="T16" fmla="+- 0 7593 7501"/>
                <a:gd name="T17" fmla="*/ T16 w 91"/>
                <a:gd name="T18" fmla="+- 0 10124 10124"/>
                <a:gd name="T19" fmla="*/ 10124 h 121"/>
                <a:gd name="T20" fmla="+- 0 7501 7501"/>
                <a:gd name="T21" fmla="*/ T20 w 91"/>
                <a:gd name="T22" fmla="+- 0 10124 10124"/>
                <a:gd name="T23" fmla="*/ 10124 h 121"/>
                <a:gd name="T24" fmla="+- 0 7501 7501"/>
                <a:gd name="T25" fmla="*/ T24 w 91"/>
                <a:gd name="T26" fmla="+- 0 10145 10124"/>
                <a:gd name="T27" fmla="*/ 10145 h 121"/>
                <a:gd name="T28" fmla="+- 0 7534 7501"/>
                <a:gd name="T29" fmla="*/ T28 w 91"/>
                <a:gd name="T30" fmla="+- 0 10145 10124"/>
                <a:gd name="T31" fmla="*/ 10145 h 121"/>
                <a:gd name="T32" fmla="+- 0 7534 7501"/>
                <a:gd name="T33" fmla="*/ T32 w 91"/>
                <a:gd name="T34" fmla="+- 0 10244 10124"/>
                <a:gd name="T35" fmla="*/ 1024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91" h="121">
                  <a:moveTo>
                    <a:pt x="33" y="120"/>
                  </a:moveTo>
                  <a:lnTo>
                    <a:pt x="59" y="120"/>
                  </a:lnTo>
                  <a:lnTo>
                    <a:pt x="59" y="21"/>
                  </a:lnTo>
                  <a:lnTo>
                    <a:pt x="92" y="21"/>
                  </a:lnTo>
                  <a:lnTo>
                    <a:pt x="92" y="0"/>
                  </a:lnTo>
                  <a:lnTo>
                    <a:pt x="0" y="0"/>
                  </a:lnTo>
                  <a:lnTo>
                    <a:pt x="0" y="21"/>
                  </a:lnTo>
                  <a:lnTo>
                    <a:pt x="33" y="21"/>
                  </a:lnTo>
                  <a:lnTo>
                    <a:pt x="33" y="12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7" name="Freeform 255"/>
            <p:cNvSpPr>
              <a:spLocks/>
            </p:cNvSpPr>
            <p:nvPr/>
          </p:nvSpPr>
          <p:spPr bwMode="auto">
            <a:xfrm>
              <a:off x="7596" y="10123"/>
              <a:ext cx="117" cy="121"/>
            </a:xfrm>
            <a:custGeom>
              <a:avLst/>
              <a:gdLst>
                <a:gd name="T0" fmla="+- 0 7632 7596"/>
                <a:gd name="T1" fmla="*/ T0 w 117"/>
                <a:gd name="T2" fmla="+- 0 10216 10123"/>
                <a:gd name="T3" fmla="*/ 10216 h 121"/>
                <a:gd name="T4" fmla="+- 0 7639 7596"/>
                <a:gd name="T5" fmla="*/ T4 w 117"/>
                <a:gd name="T6" fmla="+- 0 10194 10123"/>
                <a:gd name="T7" fmla="*/ 10194 h 121"/>
                <a:gd name="T8" fmla="+- 0 7645 7596"/>
                <a:gd name="T9" fmla="*/ T8 w 117"/>
                <a:gd name="T10" fmla="+- 0 10174 10123"/>
                <a:gd name="T11" fmla="*/ 10174 h 121"/>
                <a:gd name="T12" fmla="+- 0 7651 7596"/>
                <a:gd name="T13" fmla="*/ T12 w 117"/>
                <a:gd name="T14" fmla="+- 0 10154 10123"/>
                <a:gd name="T15" fmla="*/ 10154 h 121"/>
                <a:gd name="T16" fmla="+- 0 7654 7596"/>
                <a:gd name="T17" fmla="*/ T16 w 117"/>
                <a:gd name="T18" fmla="+- 0 10142 10123"/>
                <a:gd name="T19" fmla="*/ 10142 h 121"/>
                <a:gd name="T20" fmla="+- 0 7655 7596"/>
                <a:gd name="T21" fmla="*/ T20 w 117"/>
                <a:gd name="T22" fmla="+- 0 10147 10123"/>
                <a:gd name="T23" fmla="*/ 10147 h 121"/>
                <a:gd name="T24" fmla="+- 0 7657 7596"/>
                <a:gd name="T25" fmla="*/ T24 w 117"/>
                <a:gd name="T26" fmla="+- 0 10152 10123"/>
                <a:gd name="T27" fmla="*/ 10152 h 121"/>
                <a:gd name="T28" fmla="+- 0 7670 7596"/>
                <a:gd name="T29" fmla="*/ T28 w 117"/>
                <a:gd name="T30" fmla="+- 0 10123 10123"/>
                <a:gd name="T31" fmla="*/ 10123 h 121"/>
                <a:gd name="T32" fmla="+- 0 7639 7596"/>
                <a:gd name="T33" fmla="*/ T32 w 117"/>
                <a:gd name="T34" fmla="+- 0 10123 10123"/>
                <a:gd name="T35" fmla="*/ 10123 h 121"/>
                <a:gd name="T36" fmla="+- 0 7596 7596"/>
                <a:gd name="T37" fmla="*/ T36 w 117"/>
                <a:gd name="T38" fmla="+- 0 10244 10123"/>
                <a:gd name="T39" fmla="*/ 10244 h 121"/>
                <a:gd name="T40" fmla="+- 0 7624 7596"/>
                <a:gd name="T41" fmla="*/ T40 w 117"/>
                <a:gd name="T42" fmla="+- 0 10244 10123"/>
                <a:gd name="T43" fmla="*/ 10244 h 121"/>
                <a:gd name="T44" fmla="+- 0 7632 7596"/>
                <a:gd name="T45" fmla="*/ T44 w 117"/>
                <a:gd name="T46" fmla="+- 0 10216 10123"/>
                <a:gd name="T47" fmla="*/ 1021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6" y="93"/>
                  </a:moveTo>
                  <a:lnTo>
                    <a:pt x="43" y="71"/>
                  </a:lnTo>
                  <a:lnTo>
                    <a:pt x="49" y="51"/>
                  </a:lnTo>
                  <a:lnTo>
                    <a:pt x="55" y="31"/>
                  </a:lnTo>
                  <a:lnTo>
                    <a:pt x="58" y="19"/>
                  </a:lnTo>
                  <a:lnTo>
                    <a:pt x="59" y="24"/>
                  </a:lnTo>
                  <a:lnTo>
                    <a:pt x="61" y="29"/>
                  </a:lnTo>
                  <a:lnTo>
                    <a:pt x="74" y="0"/>
                  </a:lnTo>
                  <a:lnTo>
                    <a:pt x="43" y="0"/>
                  </a:lnTo>
                  <a:lnTo>
                    <a:pt x="0" y="121"/>
                  </a:lnTo>
                  <a:lnTo>
                    <a:pt x="28" y="121"/>
                  </a:lnTo>
                  <a:lnTo>
                    <a:pt x="36"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8" name="Freeform 256"/>
            <p:cNvSpPr>
              <a:spLocks/>
            </p:cNvSpPr>
            <p:nvPr/>
          </p:nvSpPr>
          <p:spPr bwMode="auto">
            <a:xfrm>
              <a:off x="7596" y="10123"/>
              <a:ext cx="117" cy="121"/>
            </a:xfrm>
            <a:custGeom>
              <a:avLst/>
              <a:gdLst>
                <a:gd name="T0" fmla="+- 0 7657 7596"/>
                <a:gd name="T1" fmla="*/ T0 w 117"/>
                <a:gd name="T2" fmla="+- 0 10152 10123"/>
                <a:gd name="T3" fmla="*/ 10152 h 121"/>
                <a:gd name="T4" fmla="+- 0 7662 7596"/>
                <a:gd name="T5" fmla="*/ T4 w 117"/>
                <a:gd name="T6" fmla="+- 0 10167 10123"/>
                <a:gd name="T7" fmla="*/ 10167 h 121"/>
                <a:gd name="T8" fmla="+- 0 7670 7596"/>
                <a:gd name="T9" fmla="*/ T8 w 117"/>
                <a:gd name="T10" fmla="+- 0 10194 10123"/>
                <a:gd name="T11" fmla="*/ 10194 h 121"/>
                <a:gd name="T12" fmla="+- 0 7639 7596"/>
                <a:gd name="T13" fmla="*/ T12 w 117"/>
                <a:gd name="T14" fmla="+- 0 10194 10123"/>
                <a:gd name="T15" fmla="*/ 10194 h 121"/>
                <a:gd name="T16" fmla="+- 0 7632 7596"/>
                <a:gd name="T17" fmla="*/ T16 w 117"/>
                <a:gd name="T18" fmla="+- 0 10216 10123"/>
                <a:gd name="T19" fmla="*/ 10216 h 121"/>
                <a:gd name="T20" fmla="+- 0 7676 7596"/>
                <a:gd name="T21" fmla="*/ T20 w 117"/>
                <a:gd name="T22" fmla="+- 0 10216 10123"/>
                <a:gd name="T23" fmla="*/ 10216 h 121"/>
                <a:gd name="T24" fmla="+- 0 7685 7596"/>
                <a:gd name="T25" fmla="*/ T24 w 117"/>
                <a:gd name="T26" fmla="+- 0 10244 10123"/>
                <a:gd name="T27" fmla="*/ 10244 h 121"/>
                <a:gd name="T28" fmla="+- 0 7713 7596"/>
                <a:gd name="T29" fmla="*/ T28 w 117"/>
                <a:gd name="T30" fmla="+- 0 10244 10123"/>
                <a:gd name="T31" fmla="*/ 10244 h 121"/>
                <a:gd name="T32" fmla="+- 0 7670 7596"/>
                <a:gd name="T33" fmla="*/ T32 w 117"/>
                <a:gd name="T34" fmla="+- 0 10123 10123"/>
                <a:gd name="T35" fmla="*/ 10123 h 121"/>
                <a:gd name="T36" fmla="+- 0 7657 7596"/>
                <a:gd name="T37" fmla="*/ T36 w 117"/>
                <a:gd name="T38" fmla="+- 0 10152 10123"/>
                <a:gd name="T39" fmla="*/ 10152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6" y="44"/>
                  </a:lnTo>
                  <a:lnTo>
                    <a:pt x="74" y="71"/>
                  </a:lnTo>
                  <a:lnTo>
                    <a:pt x="43" y="71"/>
                  </a:lnTo>
                  <a:lnTo>
                    <a:pt x="36" y="93"/>
                  </a:lnTo>
                  <a:lnTo>
                    <a:pt x="80" y="93"/>
                  </a:lnTo>
                  <a:lnTo>
                    <a:pt x="89" y="121"/>
                  </a:lnTo>
                  <a:lnTo>
                    <a:pt x="117" y="121"/>
                  </a:lnTo>
                  <a:lnTo>
                    <a:pt x="74"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9" name="Freeform 257"/>
            <p:cNvSpPr>
              <a:spLocks/>
            </p:cNvSpPr>
            <p:nvPr/>
          </p:nvSpPr>
          <p:spPr bwMode="auto">
            <a:xfrm>
              <a:off x="7728" y="10124"/>
              <a:ext cx="75" cy="121"/>
            </a:xfrm>
            <a:custGeom>
              <a:avLst/>
              <a:gdLst>
                <a:gd name="T0" fmla="+- 0 7728 7728"/>
                <a:gd name="T1" fmla="*/ T0 w 75"/>
                <a:gd name="T2" fmla="+- 0 10244 10124"/>
                <a:gd name="T3" fmla="*/ 10244 h 121"/>
                <a:gd name="T4" fmla="+- 0 7802 7728"/>
                <a:gd name="T5" fmla="*/ T4 w 75"/>
                <a:gd name="T6" fmla="+- 0 10244 10124"/>
                <a:gd name="T7" fmla="*/ 10244 h 121"/>
                <a:gd name="T8" fmla="+- 0 7802 7728"/>
                <a:gd name="T9" fmla="*/ T8 w 75"/>
                <a:gd name="T10" fmla="+- 0 10223 10124"/>
                <a:gd name="T11" fmla="*/ 10223 h 121"/>
                <a:gd name="T12" fmla="+- 0 7753 7728"/>
                <a:gd name="T13" fmla="*/ T12 w 75"/>
                <a:gd name="T14" fmla="+- 0 10223 10124"/>
                <a:gd name="T15" fmla="*/ 10223 h 121"/>
                <a:gd name="T16" fmla="+- 0 7753 7728"/>
                <a:gd name="T17" fmla="*/ T16 w 75"/>
                <a:gd name="T18" fmla="+- 0 10124 10124"/>
                <a:gd name="T19" fmla="*/ 10124 h 121"/>
                <a:gd name="T20" fmla="+- 0 7728 7728"/>
                <a:gd name="T21" fmla="*/ T20 w 75"/>
                <a:gd name="T22" fmla="+- 0 10124 10124"/>
                <a:gd name="T23" fmla="*/ 10124 h 121"/>
                <a:gd name="T24" fmla="+- 0 7728 7728"/>
                <a:gd name="T25" fmla="*/ T24 w 75"/>
                <a:gd name="T26" fmla="+- 0 10244 10124"/>
                <a:gd name="T27" fmla="*/ 10244 h 121"/>
              </a:gdLst>
              <a:ahLst/>
              <a:cxnLst>
                <a:cxn ang="0">
                  <a:pos x="T1" y="T3"/>
                </a:cxn>
                <a:cxn ang="0">
                  <a:pos x="T5" y="T7"/>
                </a:cxn>
                <a:cxn ang="0">
                  <a:pos x="T9" y="T11"/>
                </a:cxn>
                <a:cxn ang="0">
                  <a:pos x="T13" y="T15"/>
                </a:cxn>
                <a:cxn ang="0">
                  <a:pos x="T17" y="T19"/>
                </a:cxn>
                <a:cxn ang="0">
                  <a:pos x="T21" y="T23"/>
                </a:cxn>
                <a:cxn ang="0">
                  <a:pos x="T25" y="T27"/>
                </a:cxn>
              </a:cxnLst>
              <a:rect l="0" t="0" r="r" b="b"/>
              <a:pathLst>
                <a:path w="75" h="121">
                  <a:moveTo>
                    <a:pt x="0" y="120"/>
                  </a:moveTo>
                  <a:lnTo>
                    <a:pt x="74" y="120"/>
                  </a:lnTo>
                  <a:lnTo>
                    <a:pt x="74" y="99"/>
                  </a:lnTo>
                  <a:lnTo>
                    <a:pt x="25" y="99"/>
                  </a:lnTo>
                  <a:lnTo>
                    <a:pt x="25" y="0"/>
                  </a:lnTo>
                  <a:lnTo>
                    <a:pt x="0" y="0"/>
                  </a:lnTo>
                  <a:lnTo>
                    <a:pt x="0" y="12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Freeform 258"/>
            <p:cNvSpPr>
              <a:spLocks/>
            </p:cNvSpPr>
            <p:nvPr/>
          </p:nvSpPr>
          <p:spPr bwMode="auto">
            <a:xfrm>
              <a:off x="7862" y="10122"/>
              <a:ext cx="92" cy="124"/>
            </a:xfrm>
            <a:custGeom>
              <a:avLst/>
              <a:gdLst>
                <a:gd name="T0" fmla="+- 0 7862 7862"/>
                <a:gd name="T1" fmla="*/ T0 w 92"/>
                <a:gd name="T2" fmla="+- 0 10172 10122"/>
                <a:gd name="T3" fmla="*/ 10172 h 124"/>
                <a:gd name="T4" fmla="+- 0 7862 7862"/>
                <a:gd name="T5" fmla="*/ T4 w 92"/>
                <a:gd name="T6" fmla="+- 0 10184 10122"/>
                <a:gd name="T7" fmla="*/ 10184 h 124"/>
                <a:gd name="T8" fmla="+- 0 7862 7862"/>
                <a:gd name="T9" fmla="*/ T8 w 92"/>
                <a:gd name="T10" fmla="+- 0 10194 10122"/>
                <a:gd name="T11" fmla="*/ 10194 h 124"/>
                <a:gd name="T12" fmla="+- 0 7867 7862"/>
                <a:gd name="T13" fmla="*/ T12 w 92"/>
                <a:gd name="T14" fmla="+- 0 10214 10122"/>
                <a:gd name="T15" fmla="*/ 10214 h 124"/>
                <a:gd name="T16" fmla="+- 0 7876 7862"/>
                <a:gd name="T17" fmla="*/ T16 w 92"/>
                <a:gd name="T18" fmla="+- 0 10230 10122"/>
                <a:gd name="T19" fmla="*/ 10230 h 124"/>
                <a:gd name="T20" fmla="+- 0 7878 7862"/>
                <a:gd name="T21" fmla="*/ T20 w 92"/>
                <a:gd name="T22" fmla="+- 0 10232 10122"/>
                <a:gd name="T23" fmla="*/ 10232 h 124"/>
                <a:gd name="T24" fmla="+- 0 7894 7862"/>
                <a:gd name="T25" fmla="*/ T24 w 92"/>
                <a:gd name="T26" fmla="+- 0 10243 10122"/>
                <a:gd name="T27" fmla="*/ 10243 h 124"/>
                <a:gd name="T28" fmla="+- 0 7916 7862"/>
                <a:gd name="T29" fmla="*/ T28 w 92"/>
                <a:gd name="T30" fmla="+- 0 10246 10122"/>
                <a:gd name="T31" fmla="*/ 10246 h 124"/>
                <a:gd name="T32" fmla="+- 0 7928 7862"/>
                <a:gd name="T33" fmla="*/ T32 w 92"/>
                <a:gd name="T34" fmla="+- 0 10246 10122"/>
                <a:gd name="T35" fmla="*/ 10246 h 124"/>
                <a:gd name="T36" fmla="+- 0 7939 7862"/>
                <a:gd name="T37" fmla="*/ T36 w 92"/>
                <a:gd name="T38" fmla="+- 0 10244 10122"/>
                <a:gd name="T39" fmla="*/ 10244 h 124"/>
                <a:gd name="T40" fmla="+- 0 7949 7862"/>
                <a:gd name="T41" fmla="*/ T40 w 92"/>
                <a:gd name="T42" fmla="+- 0 10240 10122"/>
                <a:gd name="T43" fmla="*/ 10240 h 124"/>
                <a:gd name="T44" fmla="+- 0 7949 7862"/>
                <a:gd name="T45" fmla="*/ T44 w 92"/>
                <a:gd name="T46" fmla="+- 0 10218 10122"/>
                <a:gd name="T47" fmla="*/ 10218 h 124"/>
                <a:gd name="T48" fmla="+- 0 7937 7862"/>
                <a:gd name="T49" fmla="*/ T48 w 92"/>
                <a:gd name="T50" fmla="+- 0 10223 10122"/>
                <a:gd name="T51" fmla="*/ 10223 h 124"/>
                <a:gd name="T52" fmla="+- 0 7927 7862"/>
                <a:gd name="T53" fmla="*/ T52 w 92"/>
                <a:gd name="T54" fmla="+- 0 10225 10122"/>
                <a:gd name="T55" fmla="*/ 10225 h 124"/>
                <a:gd name="T56" fmla="+- 0 7918 7862"/>
                <a:gd name="T57" fmla="*/ T56 w 92"/>
                <a:gd name="T58" fmla="+- 0 10225 10122"/>
                <a:gd name="T59" fmla="*/ 10225 h 124"/>
                <a:gd name="T60" fmla="+- 0 7907 7862"/>
                <a:gd name="T61" fmla="*/ T60 w 92"/>
                <a:gd name="T62" fmla="+- 0 10223 10122"/>
                <a:gd name="T63" fmla="*/ 10223 h 124"/>
                <a:gd name="T64" fmla="+- 0 7893 7862"/>
                <a:gd name="T65" fmla="*/ T64 w 92"/>
                <a:gd name="T66" fmla="+- 0 10210 10122"/>
                <a:gd name="T67" fmla="*/ 10210 h 124"/>
                <a:gd name="T68" fmla="+- 0 7888 7862"/>
                <a:gd name="T69" fmla="*/ T68 w 92"/>
                <a:gd name="T70" fmla="+- 0 10184 10122"/>
                <a:gd name="T71" fmla="*/ 10184 h 124"/>
                <a:gd name="T72" fmla="+- 0 7888 7862"/>
                <a:gd name="T73" fmla="*/ T72 w 92"/>
                <a:gd name="T74" fmla="+- 0 10171 10122"/>
                <a:gd name="T75" fmla="*/ 10171 h 124"/>
                <a:gd name="T76" fmla="+- 0 7891 7862"/>
                <a:gd name="T77" fmla="*/ T76 w 92"/>
                <a:gd name="T78" fmla="+- 0 10161 10122"/>
                <a:gd name="T79" fmla="*/ 10161 h 124"/>
                <a:gd name="T80" fmla="+- 0 7896 7862"/>
                <a:gd name="T81" fmla="*/ T80 w 92"/>
                <a:gd name="T82" fmla="+- 0 10154 10122"/>
                <a:gd name="T83" fmla="*/ 10154 h 124"/>
                <a:gd name="T84" fmla="+- 0 7901 7862"/>
                <a:gd name="T85" fmla="*/ T84 w 92"/>
                <a:gd name="T86" fmla="+- 0 10147 10122"/>
                <a:gd name="T87" fmla="*/ 10147 h 124"/>
                <a:gd name="T88" fmla="+- 0 7909 7862"/>
                <a:gd name="T89" fmla="*/ T88 w 92"/>
                <a:gd name="T90" fmla="+- 0 10143 10122"/>
                <a:gd name="T91" fmla="*/ 10143 h 124"/>
                <a:gd name="T92" fmla="+- 0 7923 7862"/>
                <a:gd name="T93" fmla="*/ T92 w 92"/>
                <a:gd name="T94" fmla="+- 0 10143 10122"/>
                <a:gd name="T95" fmla="*/ 10143 h 124"/>
                <a:gd name="T96" fmla="+- 0 7927 7862"/>
                <a:gd name="T97" fmla="*/ T96 w 92"/>
                <a:gd name="T98" fmla="+- 0 10144 10122"/>
                <a:gd name="T99" fmla="*/ 10144 h 124"/>
                <a:gd name="T100" fmla="+- 0 7932 7862"/>
                <a:gd name="T101" fmla="*/ T100 w 92"/>
                <a:gd name="T102" fmla="+- 0 10146 10122"/>
                <a:gd name="T103" fmla="*/ 10146 h 124"/>
                <a:gd name="T104" fmla="+- 0 7936 7862"/>
                <a:gd name="T105" fmla="*/ T104 w 92"/>
                <a:gd name="T106" fmla="+- 0 10147 10122"/>
                <a:gd name="T107" fmla="*/ 10147 h 124"/>
                <a:gd name="T108" fmla="+- 0 7941 7862"/>
                <a:gd name="T109" fmla="*/ T108 w 92"/>
                <a:gd name="T110" fmla="+- 0 10149 10122"/>
                <a:gd name="T111" fmla="*/ 10149 h 124"/>
                <a:gd name="T112" fmla="+- 0 7945 7862"/>
                <a:gd name="T113" fmla="*/ T112 w 92"/>
                <a:gd name="T114" fmla="+- 0 10151 10122"/>
                <a:gd name="T115" fmla="*/ 10151 h 124"/>
                <a:gd name="T116" fmla="+- 0 7954 7862"/>
                <a:gd name="T117" fmla="*/ T116 w 92"/>
                <a:gd name="T118" fmla="+- 0 10130 10122"/>
                <a:gd name="T119" fmla="*/ 10130 h 124"/>
                <a:gd name="T120" fmla="+- 0 7942 7862"/>
                <a:gd name="T121" fmla="*/ T120 w 92"/>
                <a:gd name="T122" fmla="+- 0 10125 10122"/>
                <a:gd name="T123" fmla="*/ 10125 h 124"/>
                <a:gd name="T124" fmla="+- 0 7930 7862"/>
                <a:gd name="T125" fmla="*/ T124 w 92"/>
                <a:gd name="T126" fmla="+- 0 10122 10122"/>
                <a:gd name="T127" fmla="*/ 10122 h 124"/>
                <a:gd name="T128" fmla="+- 0 7907 7862"/>
                <a:gd name="T129" fmla="*/ T128 w 92"/>
                <a:gd name="T130" fmla="+- 0 10122 10122"/>
                <a:gd name="T131" fmla="*/ 10122 h 124"/>
                <a:gd name="T132" fmla="+- 0 7897 7862"/>
                <a:gd name="T133" fmla="*/ T132 w 92"/>
                <a:gd name="T134" fmla="+- 0 10124 10122"/>
                <a:gd name="T135" fmla="*/ 10124 h 124"/>
                <a:gd name="T136" fmla="+- 0 7888 7862"/>
                <a:gd name="T137" fmla="*/ T136 w 92"/>
                <a:gd name="T138" fmla="+- 0 10129 10122"/>
                <a:gd name="T139" fmla="*/ 10129 h 124"/>
                <a:gd name="T140" fmla="+- 0 7880 7862"/>
                <a:gd name="T141" fmla="*/ T140 w 92"/>
                <a:gd name="T142" fmla="+- 0 10135 10122"/>
                <a:gd name="T143" fmla="*/ 10135 h 124"/>
                <a:gd name="T144" fmla="+- 0 7873 7862"/>
                <a:gd name="T145" fmla="*/ T144 w 92"/>
                <a:gd name="T146" fmla="+- 0 10142 10122"/>
                <a:gd name="T147" fmla="*/ 10142 h 124"/>
                <a:gd name="T148" fmla="+- 0 7869 7862"/>
                <a:gd name="T149" fmla="*/ T148 w 92"/>
                <a:gd name="T150" fmla="+- 0 10151 10122"/>
                <a:gd name="T151" fmla="*/ 10151 h 124"/>
                <a:gd name="T152" fmla="+- 0 7864 7862"/>
                <a:gd name="T153" fmla="*/ T152 w 92"/>
                <a:gd name="T154" fmla="+- 0 10161 10122"/>
                <a:gd name="T155" fmla="*/ 10161 h 124"/>
                <a:gd name="T156" fmla="+- 0 7862 7862"/>
                <a:gd name="T157" fmla="*/ T156 w 92"/>
                <a:gd name="T158" fmla="+- 0 10172 10122"/>
                <a:gd name="T159" fmla="*/ 10172 h 12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92" h="124">
                  <a:moveTo>
                    <a:pt x="0" y="50"/>
                  </a:moveTo>
                  <a:lnTo>
                    <a:pt x="0" y="62"/>
                  </a:lnTo>
                  <a:lnTo>
                    <a:pt x="0" y="72"/>
                  </a:lnTo>
                  <a:lnTo>
                    <a:pt x="5" y="92"/>
                  </a:lnTo>
                  <a:lnTo>
                    <a:pt x="14" y="108"/>
                  </a:lnTo>
                  <a:lnTo>
                    <a:pt x="16" y="110"/>
                  </a:lnTo>
                  <a:lnTo>
                    <a:pt x="32" y="121"/>
                  </a:lnTo>
                  <a:lnTo>
                    <a:pt x="54" y="124"/>
                  </a:lnTo>
                  <a:lnTo>
                    <a:pt x="66" y="124"/>
                  </a:lnTo>
                  <a:lnTo>
                    <a:pt x="77" y="122"/>
                  </a:lnTo>
                  <a:lnTo>
                    <a:pt x="87" y="118"/>
                  </a:lnTo>
                  <a:lnTo>
                    <a:pt x="87" y="96"/>
                  </a:lnTo>
                  <a:lnTo>
                    <a:pt x="75" y="101"/>
                  </a:lnTo>
                  <a:lnTo>
                    <a:pt x="65" y="103"/>
                  </a:lnTo>
                  <a:lnTo>
                    <a:pt x="56" y="103"/>
                  </a:lnTo>
                  <a:lnTo>
                    <a:pt x="45" y="101"/>
                  </a:lnTo>
                  <a:lnTo>
                    <a:pt x="31" y="88"/>
                  </a:lnTo>
                  <a:lnTo>
                    <a:pt x="26" y="62"/>
                  </a:lnTo>
                  <a:lnTo>
                    <a:pt x="26" y="49"/>
                  </a:lnTo>
                  <a:lnTo>
                    <a:pt x="29" y="39"/>
                  </a:lnTo>
                  <a:lnTo>
                    <a:pt x="34" y="32"/>
                  </a:lnTo>
                  <a:lnTo>
                    <a:pt x="39" y="25"/>
                  </a:lnTo>
                  <a:lnTo>
                    <a:pt x="47" y="21"/>
                  </a:lnTo>
                  <a:lnTo>
                    <a:pt x="61" y="21"/>
                  </a:lnTo>
                  <a:lnTo>
                    <a:pt x="65" y="22"/>
                  </a:lnTo>
                  <a:lnTo>
                    <a:pt x="70" y="24"/>
                  </a:lnTo>
                  <a:lnTo>
                    <a:pt x="74" y="25"/>
                  </a:lnTo>
                  <a:lnTo>
                    <a:pt x="79" y="27"/>
                  </a:lnTo>
                  <a:lnTo>
                    <a:pt x="83" y="29"/>
                  </a:lnTo>
                  <a:lnTo>
                    <a:pt x="92" y="8"/>
                  </a:lnTo>
                  <a:lnTo>
                    <a:pt x="80" y="3"/>
                  </a:lnTo>
                  <a:lnTo>
                    <a:pt x="68" y="0"/>
                  </a:lnTo>
                  <a:lnTo>
                    <a:pt x="45" y="0"/>
                  </a:lnTo>
                  <a:lnTo>
                    <a:pt x="35" y="2"/>
                  </a:lnTo>
                  <a:lnTo>
                    <a:pt x="26" y="7"/>
                  </a:lnTo>
                  <a:lnTo>
                    <a:pt x="18" y="13"/>
                  </a:lnTo>
                  <a:lnTo>
                    <a:pt x="11" y="20"/>
                  </a:lnTo>
                  <a:lnTo>
                    <a:pt x="7" y="29"/>
                  </a:lnTo>
                  <a:lnTo>
                    <a:pt x="2" y="39"/>
                  </a:lnTo>
                  <a:lnTo>
                    <a:pt x="0" y="5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1" name="Freeform 259"/>
            <p:cNvSpPr>
              <a:spLocks/>
            </p:cNvSpPr>
            <p:nvPr/>
          </p:nvSpPr>
          <p:spPr bwMode="auto">
            <a:xfrm>
              <a:off x="7960" y="10123"/>
              <a:ext cx="117" cy="121"/>
            </a:xfrm>
            <a:custGeom>
              <a:avLst/>
              <a:gdLst>
                <a:gd name="T0" fmla="+- 0 7996 7960"/>
                <a:gd name="T1" fmla="*/ T0 w 117"/>
                <a:gd name="T2" fmla="+- 0 10216 10123"/>
                <a:gd name="T3" fmla="*/ 10216 h 121"/>
                <a:gd name="T4" fmla="+- 0 8002 7960"/>
                <a:gd name="T5" fmla="*/ T4 w 117"/>
                <a:gd name="T6" fmla="+- 0 10194 10123"/>
                <a:gd name="T7" fmla="*/ 10194 h 121"/>
                <a:gd name="T8" fmla="+- 0 8009 7960"/>
                <a:gd name="T9" fmla="*/ T8 w 117"/>
                <a:gd name="T10" fmla="+- 0 10174 10123"/>
                <a:gd name="T11" fmla="*/ 10174 h 121"/>
                <a:gd name="T12" fmla="+- 0 8015 7960"/>
                <a:gd name="T13" fmla="*/ T12 w 117"/>
                <a:gd name="T14" fmla="+- 0 10154 10123"/>
                <a:gd name="T15" fmla="*/ 10154 h 121"/>
                <a:gd name="T16" fmla="+- 0 8018 7960"/>
                <a:gd name="T17" fmla="*/ T16 w 117"/>
                <a:gd name="T18" fmla="+- 0 10142 10123"/>
                <a:gd name="T19" fmla="*/ 10142 h 121"/>
                <a:gd name="T20" fmla="+- 0 8019 7960"/>
                <a:gd name="T21" fmla="*/ T20 w 117"/>
                <a:gd name="T22" fmla="+- 0 10147 10123"/>
                <a:gd name="T23" fmla="*/ 10147 h 121"/>
                <a:gd name="T24" fmla="+- 0 8021 7960"/>
                <a:gd name="T25" fmla="*/ T24 w 117"/>
                <a:gd name="T26" fmla="+- 0 10152 10123"/>
                <a:gd name="T27" fmla="*/ 10152 h 121"/>
                <a:gd name="T28" fmla="+- 0 8034 7960"/>
                <a:gd name="T29" fmla="*/ T28 w 117"/>
                <a:gd name="T30" fmla="+- 0 10123 10123"/>
                <a:gd name="T31" fmla="*/ 10123 h 121"/>
                <a:gd name="T32" fmla="+- 0 8002 7960"/>
                <a:gd name="T33" fmla="*/ T32 w 117"/>
                <a:gd name="T34" fmla="+- 0 10123 10123"/>
                <a:gd name="T35" fmla="*/ 10123 h 121"/>
                <a:gd name="T36" fmla="+- 0 7960 7960"/>
                <a:gd name="T37" fmla="*/ T36 w 117"/>
                <a:gd name="T38" fmla="+- 0 10244 10123"/>
                <a:gd name="T39" fmla="*/ 10244 h 121"/>
                <a:gd name="T40" fmla="+- 0 7987 7960"/>
                <a:gd name="T41" fmla="*/ T40 w 117"/>
                <a:gd name="T42" fmla="+- 0 10244 10123"/>
                <a:gd name="T43" fmla="*/ 10244 h 121"/>
                <a:gd name="T44" fmla="+- 0 7996 7960"/>
                <a:gd name="T45" fmla="*/ T44 w 117"/>
                <a:gd name="T46" fmla="+- 0 10216 10123"/>
                <a:gd name="T47" fmla="*/ 10216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17" h="121">
                  <a:moveTo>
                    <a:pt x="36" y="93"/>
                  </a:moveTo>
                  <a:lnTo>
                    <a:pt x="42" y="71"/>
                  </a:lnTo>
                  <a:lnTo>
                    <a:pt x="49" y="51"/>
                  </a:lnTo>
                  <a:lnTo>
                    <a:pt x="55" y="31"/>
                  </a:lnTo>
                  <a:lnTo>
                    <a:pt x="58" y="19"/>
                  </a:lnTo>
                  <a:lnTo>
                    <a:pt x="59" y="24"/>
                  </a:lnTo>
                  <a:lnTo>
                    <a:pt x="61" y="29"/>
                  </a:lnTo>
                  <a:lnTo>
                    <a:pt x="74" y="0"/>
                  </a:lnTo>
                  <a:lnTo>
                    <a:pt x="42" y="0"/>
                  </a:lnTo>
                  <a:lnTo>
                    <a:pt x="0" y="121"/>
                  </a:lnTo>
                  <a:lnTo>
                    <a:pt x="27" y="121"/>
                  </a:lnTo>
                  <a:lnTo>
                    <a:pt x="36" y="9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2" name="Freeform 260"/>
            <p:cNvSpPr>
              <a:spLocks/>
            </p:cNvSpPr>
            <p:nvPr/>
          </p:nvSpPr>
          <p:spPr bwMode="auto">
            <a:xfrm>
              <a:off x="7960" y="10123"/>
              <a:ext cx="117" cy="121"/>
            </a:xfrm>
            <a:custGeom>
              <a:avLst/>
              <a:gdLst>
                <a:gd name="T0" fmla="+- 0 8021 7960"/>
                <a:gd name="T1" fmla="*/ T0 w 117"/>
                <a:gd name="T2" fmla="+- 0 10152 10123"/>
                <a:gd name="T3" fmla="*/ 10152 h 121"/>
                <a:gd name="T4" fmla="+- 0 8025 7960"/>
                <a:gd name="T5" fmla="*/ T4 w 117"/>
                <a:gd name="T6" fmla="+- 0 10167 10123"/>
                <a:gd name="T7" fmla="*/ 10167 h 121"/>
                <a:gd name="T8" fmla="+- 0 8034 7960"/>
                <a:gd name="T9" fmla="*/ T8 w 117"/>
                <a:gd name="T10" fmla="+- 0 10194 10123"/>
                <a:gd name="T11" fmla="*/ 10194 h 121"/>
                <a:gd name="T12" fmla="+- 0 8002 7960"/>
                <a:gd name="T13" fmla="*/ T12 w 117"/>
                <a:gd name="T14" fmla="+- 0 10194 10123"/>
                <a:gd name="T15" fmla="*/ 10194 h 121"/>
                <a:gd name="T16" fmla="+- 0 7996 7960"/>
                <a:gd name="T17" fmla="*/ T16 w 117"/>
                <a:gd name="T18" fmla="+- 0 10216 10123"/>
                <a:gd name="T19" fmla="*/ 10216 h 121"/>
                <a:gd name="T20" fmla="+- 0 8040 7960"/>
                <a:gd name="T21" fmla="*/ T20 w 117"/>
                <a:gd name="T22" fmla="+- 0 10216 10123"/>
                <a:gd name="T23" fmla="*/ 10216 h 121"/>
                <a:gd name="T24" fmla="+- 0 8049 7960"/>
                <a:gd name="T25" fmla="*/ T24 w 117"/>
                <a:gd name="T26" fmla="+- 0 10244 10123"/>
                <a:gd name="T27" fmla="*/ 10244 h 121"/>
                <a:gd name="T28" fmla="+- 0 8076 7960"/>
                <a:gd name="T29" fmla="*/ T28 w 117"/>
                <a:gd name="T30" fmla="+- 0 10244 10123"/>
                <a:gd name="T31" fmla="*/ 10244 h 121"/>
                <a:gd name="T32" fmla="+- 0 8034 7960"/>
                <a:gd name="T33" fmla="*/ T32 w 117"/>
                <a:gd name="T34" fmla="+- 0 10123 10123"/>
                <a:gd name="T35" fmla="*/ 10123 h 121"/>
                <a:gd name="T36" fmla="+- 0 8021 7960"/>
                <a:gd name="T37" fmla="*/ T36 w 117"/>
                <a:gd name="T38" fmla="+- 0 10152 10123"/>
                <a:gd name="T39" fmla="*/ 10152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117" h="121">
                  <a:moveTo>
                    <a:pt x="61" y="29"/>
                  </a:moveTo>
                  <a:lnTo>
                    <a:pt x="65" y="44"/>
                  </a:lnTo>
                  <a:lnTo>
                    <a:pt x="74" y="71"/>
                  </a:lnTo>
                  <a:lnTo>
                    <a:pt x="42" y="71"/>
                  </a:lnTo>
                  <a:lnTo>
                    <a:pt x="36" y="93"/>
                  </a:lnTo>
                  <a:lnTo>
                    <a:pt x="80" y="93"/>
                  </a:lnTo>
                  <a:lnTo>
                    <a:pt x="89" y="121"/>
                  </a:lnTo>
                  <a:lnTo>
                    <a:pt x="116" y="121"/>
                  </a:lnTo>
                  <a:lnTo>
                    <a:pt x="74" y="0"/>
                  </a:lnTo>
                  <a:lnTo>
                    <a:pt x="61" y="2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3" name="Freeform 261"/>
            <p:cNvSpPr>
              <a:spLocks/>
            </p:cNvSpPr>
            <p:nvPr/>
          </p:nvSpPr>
          <p:spPr bwMode="auto">
            <a:xfrm>
              <a:off x="8091" y="10124"/>
              <a:ext cx="96" cy="121"/>
            </a:xfrm>
            <a:custGeom>
              <a:avLst/>
              <a:gdLst>
                <a:gd name="T0" fmla="+- 0 8160 8091"/>
                <a:gd name="T1" fmla="*/ T0 w 96"/>
                <a:gd name="T2" fmla="+- 0 10244 10124"/>
                <a:gd name="T3" fmla="*/ 10244 h 121"/>
                <a:gd name="T4" fmla="+- 0 8188 8091"/>
                <a:gd name="T5" fmla="*/ T4 w 96"/>
                <a:gd name="T6" fmla="+- 0 10244 10124"/>
                <a:gd name="T7" fmla="*/ 10244 h 121"/>
                <a:gd name="T8" fmla="+- 0 8187 8091"/>
                <a:gd name="T9" fmla="*/ T8 w 96"/>
                <a:gd name="T10" fmla="+- 0 10243 10124"/>
                <a:gd name="T11" fmla="*/ 10243 h 121"/>
                <a:gd name="T12" fmla="+- 0 8179 8091"/>
                <a:gd name="T13" fmla="*/ T12 w 96"/>
                <a:gd name="T14" fmla="+- 0 10232 10124"/>
                <a:gd name="T15" fmla="*/ 10232 h 121"/>
                <a:gd name="T16" fmla="+- 0 8168 8091"/>
                <a:gd name="T17" fmla="*/ T16 w 96"/>
                <a:gd name="T18" fmla="+- 0 10215 10124"/>
                <a:gd name="T19" fmla="*/ 10215 h 121"/>
                <a:gd name="T20" fmla="+- 0 8152 8091"/>
                <a:gd name="T21" fmla="*/ T20 w 96"/>
                <a:gd name="T22" fmla="+- 0 10192 10124"/>
                <a:gd name="T23" fmla="*/ 10192 h 121"/>
                <a:gd name="T24" fmla="+- 0 8149 8091"/>
                <a:gd name="T25" fmla="*/ T24 w 96"/>
                <a:gd name="T26" fmla="+- 0 10155 10124"/>
                <a:gd name="T27" fmla="*/ 10155 h 121"/>
                <a:gd name="T28" fmla="+- 0 8149 8091"/>
                <a:gd name="T29" fmla="*/ T28 w 96"/>
                <a:gd name="T30" fmla="+- 0 10166 10124"/>
                <a:gd name="T31" fmla="*/ 10166 h 121"/>
                <a:gd name="T32" fmla="+- 0 8147 8091"/>
                <a:gd name="T33" fmla="*/ T32 w 96"/>
                <a:gd name="T34" fmla="+- 0 10170 10124"/>
                <a:gd name="T35" fmla="*/ 10170 h 121"/>
                <a:gd name="T36" fmla="+- 0 8139 8091"/>
                <a:gd name="T37" fmla="*/ T36 w 96"/>
                <a:gd name="T38" fmla="+- 0 10176 10124"/>
                <a:gd name="T39" fmla="*/ 10176 h 121"/>
                <a:gd name="T40" fmla="+- 0 8133 8091"/>
                <a:gd name="T41" fmla="*/ T40 w 96"/>
                <a:gd name="T42" fmla="+- 0 10177 10124"/>
                <a:gd name="T43" fmla="*/ 10177 h 121"/>
                <a:gd name="T44" fmla="+- 0 8131 8091"/>
                <a:gd name="T45" fmla="*/ T44 w 96"/>
                <a:gd name="T46" fmla="+- 0 10198 10124"/>
                <a:gd name="T47" fmla="*/ 10198 h 121"/>
                <a:gd name="T48" fmla="+- 0 8160 8091"/>
                <a:gd name="T49" fmla="*/ T48 w 96"/>
                <a:gd name="T50" fmla="+- 0 10244 10124"/>
                <a:gd name="T51" fmla="*/ 10244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96" h="121">
                  <a:moveTo>
                    <a:pt x="69" y="120"/>
                  </a:moveTo>
                  <a:lnTo>
                    <a:pt x="97" y="120"/>
                  </a:lnTo>
                  <a:lnTo>
                    <a:pt x="96" y="119"/>
                  </a:lnTo>
                  <a:lnTo>
                    <a:pt x="88" y="108"/>
                  </a:lnTo>
                  <a:lnTo>
                    <a:pt x="77" y="91"/>
                  </a:lnTo>
                  <a:lnTo>
                    <a:pt x="61" y="68"/>
                  </a:lnTo>
                  <a:lnTo>
                    <a:pt x="58" y="31"/>
                  </a:lnTo>
                  <a:lnTo>
                    <a:pt x="58" y="42"/>
                  </a:lnTo>
                  <a:lnTo>
                    <a:pt x="56" y="46"/>
                  </a:lnTo>
                  <a:lnTo>
                    <a:pt x="48" y="52"/>
                  </a:lnTo>
                  <a:lnTo>
                    <a:pt x="42" y="53"/>
                  </a:lnTo>
                  <a:lnTo>
                    <a:pt x="40" y="74"/>
                  </a:lnTo>
                  <a:lnTo>
                    <a:pt x="69" y="12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4" name="Freeform 262"/>
            <p:cNvSpPr>
              <a:spLocks/>
            </p:cNvSpPr>
            <p:nvPr/>
          </p:nvSpPr>
          <p:spPr bwMode="auto">
            <a:xfrm>
              <a:off x="8091" y="10124"/>
              <a:ext cx="96" cy="121"/>
            </a:xfrm>
            <a:custGeom>
              <a:avLst/>
              <a:gdLst>
                <a:gd name="T0" fmla="+- 0 8133 8091"/>
                <a:gd name="T1" fmla="*/ T0 w 96"/>
                <a:gd name="T2" fmla="+- 0 10177 10124"/>
                <a:gd name="T3" fmla="*/ 10177 h 121"/>
                <a:gd name="T4" fmla="+- 0 8117 8091"/>
                <a:gd name="T5" fmla="*/ T4 w 96"/>
                <a:gd name="T6" fmla="+- 0 10177 10124"/>
                <a:gd name="T7" fmla="*/ 10177 h 121"/>
                <a:gd name="T8" fmla="+- 0 8117 8091"/>
                <a:gd name="T9" fmla="*/ T8 w 96"/>
                <a:gd name="T10" fmla="+- 0 10145 10124"/>
                <a:gd name="T11" fmla="*/ 10145 h 121"/>
                <a:gd name="T12" fmla="+- 0 8133 8091"/>
                <a:gd name="T13" fmla="*/ T12 w 96"/>
                <a:gd name="T14" fmla="+- 0 10145 10124"/>
                <a:gd name="T15" fmla="*/ 10145 h 121"/>
                <a:gd name="T16" fmla="+- 0 8139 8091"/>
                <a:gd name="T17" fmla="*/ T16 w 96"/>
                <a:gd name="T18" fmla="+- 0 10146 10124"/>
                <a:gd name="T19" fmla="*/ 10146 h 121"/>
                <a:gd name="T20" fmla="+- 0 8147 8091"/>
                <a:gd name="T21" fmla="*/ T20 w 96"/>
                <a:gd name="T22" fmla="+- 0 10151 10124"/>
                <a:gd name="T23" fmla="*/ 10151 h 121"/>
                <a:gd name="T24" fmla="+- 0 8149 8091"/>
                <a:gd name="T25" fmla="*/ T24 w 96"/>
                <a:gd name="T26" fmla="+- 0 10155 10124"/>
                <a:gd name="T27" fmla="*/ 10155 h 121"/>
                <a:gd name="T28" fmla="+- 0 8152 8091"/>
                <a:gd name="T29" fmla="*/ T28 w 96"/>
                <a:gd name="T30" fmla="+- 0 10192 10124"/>
                <a:gd name="T31" fmla="*/ 10192 h 121"/>
                <a:gd name="T32" fmla="+- 0 8160 8091"/>
                <a:gd name="T33" fmla="*/ T32 w 96"/>
                <a:gd name="T34" fmla="+- 0 10189 10124"/>
                <a:gd name="T35" fmla="*/ 10189 h 121"/>
                <a:gd name="T36" fmla="+- 0 8165 8091"/>
                <a:gd name="T37" fmla="*/ T36 w 96"/>
                <a:gd name="T38" fmla="+- 0 10184 10124"/>
                <a:gd name="T39" fmla="*/ 10184 h 121"/>
                <a:gd name="T40" fmla="+- 0 8169 8091"/>
                <a:gd name="T41" fmla="*/ T40 w 96"/>
                <a:gd name="T42" fmla="+- 0 10179 10124"/>
                <a:gd name="T43" fmla="*/ 10179 h 121"/>
                <a:gd name="T44" fmla="+- 0 8173 8091"/>
                <a:gd name="T45" fmla="*/ T44 w 96"/>
                <a:gd name="T46" fmla="+- 0 10173 10124"/>
                <a:gd name="T47" fmla="*/ 10173 h 121"/>
                <a:gd name="T48" fmla="+- 0 8175 8091"/>
                <a:gd name="T49" fmla="*/ T48 w 96"/>
                <a:gd name="T50" fmla="+- 0 10167 10124"/>
                <a:gd name="T51" fmla="*/ 10167 h 121"/>
                <a:gd name="T52" fmla="+- 0 8175 8091"/>
                <a:gd name="T53" fmla="*/ T52 w 96"/>
                <a:gd name="T54" fmla="+- 0 10148 10124"/>
                <a:gd name="T55" fmla="*/ 10148 h 121"/>
                <a:gd name="T56" fmla="+- 0 8171 8091"/>
                <a:gd name="T57" fmla="*/ T56 w 96"/>
                <a:gd name="T58" fmla="+- 0 10139 10124"/>
                <a:gd name="T59" fmla="*/ 10139 h 121"/>
                <a:gd name="T60" fmla="+- 0 8163 8091"/>
                <a:gd name="T61" fmla="*/ T60 w 96"/>
                <a:gd name="T62" fmla="+- 0 10133 10124"/>
                <a:gd name="T63" fmla="*/ 10133 h 121"/>
                <a:gd name="T64" fmla="+- 0 8155 8091"/>
                <a:gd name="T65" fmla="*/ T64 w 96"/>
                <a:gd name="T66" fmla="+- 0 10127 10124"/>
                <a:gd name="T67" fmla="*/ 10127 h 121"/>
                <a:gd name="T68" fmla="+- 0 8143 8091"/>
                <a:gd name="T69" fmla="*/ T68 w 96"/>
                <a:gd name="T70" fmla="+- 0 10124 10124"/>
                <a:gd name="T71" fmla="*/ 10124 h 121"/>
                <a:gd name="T72" fmla="+- 0 8091 8091"/>
                <a:gd name="T73" fmla="*/ T72 w 96"/>
                <a:gd name="T74" fmla="+- 0 10124 10124"/>
                <a:gd name="T75" fmla="*/ 10124 h 121"/>
                <a:gd name="T76" fmla="+- 0 8091 8091"/>
                <a:gd name="T77" fmla="*/ T76 w 96"/>
                <a:gd name="T78" fmla="+- 0 10244 10124"/>
                <a:gd name="T79" fmla="*/ 10244 h 121"/>
                <a:gd name="T80" fmla="+- 0 8117 8091"/>
                <a:gd name="T81" fmla="*/ T80 w 96"/>
                <a:gd name="T82" fmla="+- 0 10244 10124"/>
                <a:gd name="T83" fmla="*/ 10244 h 121"/>
                <a:gd name="T84" fmla="+- 0 8117 8091"/>
                <a:gd name="T85" fmla="*/ T84 w 96"/>
                <a:gd name="T86" fmla="+- 0 10198 10124"/>
                <a:gd name="T87" fmla="*/ 10198 h 121"/>
                <a:gd name="T88" fmla="+- 0 8131 8091"/>
                <a:gd name="T89" fmla="*/ T88 w 96"/>
                <a:gd name="T90" fmla="+- 0 10198 10124"/>
                <a:gd name="T91" fmla="*/ 10198 h 121"/>
                <a:gd name="T92" fmla="+- 0 8133 8091"/>
                <a:gd name="T93" fmla="*/ T92 w 96"/>
                <a:gd name="T94" fmla="+- 0 10177 10124"/>
                <a:gd name="T95" fmla="*/ 10177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96" h="121">
                  <a:moveTo>
                    <a:pt x="42" y="53"/>
                  </a:moveTo>
                  <a:lnTo>
                    <a:pt x="26" y="53"/>
                  </a:lnTo>
                  <a:lnTo>
                    <a:pt x="26" y="21"/>
                  </a:lnTo>
                  <a:lnTo>
                    <a:pt x="42" y="21"/>
                  </a:lnTo>
                  <a:lnTo>
                    <a:pt x="48" y="22"/>
                  </a:lnTo>
                  <a:lnTo>
                    <a:pt x="56" y="27"/>
                  </a:lnTo>
                  <a:lnTo>
                    <a:pt x="58" y="31"/>
                  </a:lnTo>
                  <a:lnTo>
                    <a:pt x="61" y="68"/>
                  </a:lnTo>
                  <a:lnTo>
                    <a:pt x="69" y="65"/>
                  </a:lnTo>
                  <a:lnTo>
                    <a:pt x="74" y="60"/>
                  </a:lnTo>
                  <a:lnTo>
                    <a:pt x="78" y="55"/>
                  </a:lnTo>
                  <a:lnTo>
                    <a:pt x="82" y="49"/>
                  </a:lnTo>
                  <a:lnTo>
                    <a:pt x="84" y="43"/>
                  </a:lnTo>
                  <a:lnTo>
                    <a:pt x="84" y="24"/>
                  </a:lnTo>
                  <a:lnTo>
                    <a:pt x="80" y="15"/>
                  </a:lnTo>
                  <a:lnTo>
                    <a:pt x="72" y="9"/>
                  </a:lnTo>
                  <a:lnTo>
                    <a:pt x="64" y="3"/>
                  </a:lnTo>
                  <a:lnTo>
                    <a:pt x="52" y="0"/>
                  </a:lnTo>
                  <a:lnTo>
                    <a:pt x="0" y="0"/>
                  </a:lnTo>
                  <a:lnTo>
                    <a:pt x="0" y="120"/>
                  </a:lnTo>
                  <a:lnTo>
                    <a:pt x="26" y="120"/>
                  </a:lnTo>
                  <a:lnTo>
                    <a:pt x="26" y="74"/>
                  </a:lnTo>
                  <a:lnTo>
                    <a:pt x="40" y="74"/>
                  </a:lnTo>
                  <a:lnTo>
                    <a:pt x="42" y="5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5" name="Freeform 263"/>
            <p:cNvSpPr>
              <a:spLocks/>
            </p:cNvSpPr>
            <p:nvPr/>
          </p:nvSpPr>
          <p:spPr bwMode="auto">
            <a:xfrm>
              <a:off x="8203" y="10124"/>
              <a:ext cx="70" cy="121"/>
            </a:xfrm>
            <a:custGeom>
              <a:avLst/>
              <a:gdLst>
                <a:gd name="T0" fmla="+- 0 8229 8203"/>
                <a:gd name="T1" fmla="*/ T0 w 70"/>
                <a:gd name="T2" fmla="+- 0 10223 10124"/>
                <a:gd name="T3" fmla="*/ 10223 h 121"/>
                <a:gd name="T4" fmla="+- 0 8229 8203"/>
                <a:gd name="T5" fmla="*/ T4 w 70"/>
                <a:gd name="T6" fmla="+- 0 10192 10124"/>
                <a:gd name="T7" fmla="*/ 10192 h 121"/>
                <a:gd name="T8" fmla="+- 0 8270 8203"/>
                <a:gd name="T9" fmla="*/ T8 w 70"/>
                <a:gd name="T10" fmla="+- 0 10192 10124"/>
                <a:gd name="T11" fmla="*/ 10192 h 121"/>
                <a:gd name="T12" fmla="+- 0 8270 8203"/>
                <a:gd name="T13" fmla="*/ T12 w 70"/>
                <a:gd name="T14" fmla="+- 0 10171 10124"/>
                <a:gd name="T15" fmla="*/ 10171 h 121"/>
                <a:gd name="T16" fmla="+- 0 8229 8203"/>
                <a:gd name="T17" fmla="*/ T16 w 70"/>
                <a:gd name="T18" fmla="+- 0 10171 10124"/>
                <a:gd name="T19" fmla="*/ 10171 h 121"/>
                <a:gd name="T20" fmla="+- 0 8229 8203"/>
                <a:gd name="T21" fmla="*/ T20 w 70"/>
                <a:gd name="T22" fmla="+- 0 10145 10124"/>
                <a:gd name="T23" fmla="*/ 10145 h 121"/>
                <a:gd name="T24" fmla="+- 0 8273 8203"/>
                <a:gd name="T25" fmla="*/ T24 w 70"/>
                <a:gd name="T26" fmla="+- 0 10145 10124"/>
                <a:gd name="T27" fmla="*/ 10145 h 121"/>
                <a:gd name="T28" fmla="+- 0 8273 8203"/>
                <a:gd name="T29" fmla="*/ T28 w 70"/>
                <a:gd name="T30" fmla="+- 0 10124 10124"/>
                <a:gd name="T31" fmla="*/ 10124 h 121"/>
                <a:gd name="T32" fmla="+- 0 8203 8203"/>
                <a:gd name="T33" fmla="*/ T32 w 70"/>
                <a:gd name="T34" fmla="+- 0 10124 10124"/>
                <a:gd name="T35" fmla="*/ 10124 h 121"/>
                <a:gd name="T36" fmla="+- 0 8203 8203"/>
                <a:gd name="T37" fmla="*/ T36 w 70"/>
                <a:gd name="T38" fmla="+- 0 10244 10124"/>
                <a:gd name="T39" fmla="*/ 10244 h 121"/>
                <a:gd name="T40" fmla="+- 0 8273 8203"/>
                <a:gd name="T41" fmla="*/ T40 w 70"/>
                <a:gd name="T42" fmla="+- 0 10244 10124"/>
                <a:gd name="T43" fmla="*/ 10244 h 121"/>
                <a:gd name="T44" fmla="+- 0 8273 8203"/>
                <a:gd name="T45" fmla="*/ T44 w 70"/>
                <a:gd name="T46" fmla="+- 0 10223 10124"/>
                <a:gd name="T47" fmla="*/ 10223 h 121"/>
                <a:gd name="T48" fmla="+- 0 8229 8203"/>
                <a:gd name="T49" fmla="*/ T48 w 70"/>
                <a:gd name="T50" fmla="+- 0 10223 10124"/>
                <a:gd name="T51" fmla="*/ 10223 h 1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0" h="121">
                  <a:moveTo>
                    <a:pt x="26" y="99"/>
                  </a:moveTo>
                  <a:lnTo>
                    <a:pt x="26" y="68"/>
                  </a:lnTo>
                  <a:lnTo>
                    <a:pt x="67" y="68"/>
                  </a:lnTo>
                  <a:lnTo>
                    <a:pt x="67" y="47"/>
                  </a:lnTo>
                  <a:lnTo>
                    <a:pt x="26" y="47"/>
                  </a:lnTo>
                  <a:lnTo>
                    <a:pt x="26" y="21"/>
                  </a:lnTo>
                  <a:lnTo>
                    <a:pt x="70" y="21"/>
                  </a:lnTo>
                  <a:lnTo>
                    <a:pt x="70" y="0"/>
                  </a:lnTo>
                  <a:lnTo>
                    <a:pt x="0" y="0"/>
                  </a:lnTo>
                  <a:lnTo>
                    <a:pt x="0" y="120"/>
                  </a:lnTo>
                  <a:lnTo>
                    <a:pt x="70" y="120"/>
                  </a:lnTo>
                  <a:lnTo>
                    <a:pt x="70" y="99"/>
                  </a:lnTo>
                  <a:lnTo>
                    <a:pt x="26" y="9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Freeform 264"/>
            <p:cNvSpPr>
              <a:spLocks/>
            </p:cNvSpPr>
            <p:nvPr/>
          </p:nvSpPr>
          <p:spPr bwMode="auto">
            <a:xfrm>
              <a:off x="6536" y="7445"/>
              <a:ext cx="138" cy="138"/>
            </a:xfrm>
            <a:custGeom>
              <a:avLst/>
              <a:gdLst>
                <a:gd name="T0" fmla="+- 0 6674 6536"/>
                <a:gd name="T1" fmla="*/ T0 w 138"/>
                <a:gd name="T2" fmla="+- 0 7514 7445"/>
                <a:gd name="T3" fmla="*/ 7514 h 138"/>
                <a:gd name="T4" fmla="+- 0 6671 6536"/>
                <a:gd name="T5" fmla="*/ T4 w 138"/>
                <a:gd name="T6" fmla="+- 0 7495 7445"/>
                <a:gd name="T7" fmla="*/ 7495 h 138"/>
                <a:gd name="T8" fmla="+- 0 6661 6536"/>
                <a:gd name="T9" fmla="*/ T8 w 138"/>
                <a:gd name="T10" fmla="+- 0 7475 7445"/>
                <a:gd name="T11" fmla="*/ 7475 h 138"/>
                <a:gd name="T12" fmla="+- 0 6646 6536"/>
                <a:gd name="T13" fmla="*/ T12 w 138"/>
                <a:gd name="T14" fmla="+- 0 7459 7445"/>
                <a:gd name="T15" fmla="*/ 7459 h 138"/>
                <a:gd name="T16" fmla="+- 0 6627 6536"/>
                <a:gd name="T17" fmla="*/ T16 w 138"/>
                <a:gd name="T18" fmla="+- 0 7449 7445"/>
                <a:gd name="T19" fmla="*/ 7449 h 138"/>
                <a:gd name="T20" fmla="+- 0 6605 6536"/>
                <a:gd name="T21" fmla="*/ T20 w 138"/>
                <a:gd name="T22" fmla="+- 0 7445 7445"/>
                <a:gd name="T23" fmla="*/ 7445 h 138"/>
                <a:gd name="T24" fmla="+- 0 6585 6536"/>
                <a:gd name="T25" fmla="*/ T24 w 138"/>
                <a:gd name="T26" fmla="+- 0 7448 7445"/>
                <a:gd name="T27" fmla="*/ 7448 h 138"/>
                <a:gd name="T28" fmla="+- 0 6565 6536"/>
                <a:gd name="T29" fmla="*/ T28 w 138"/>
                <a:gd name="T30" fmla="+- 0 7458 7445"/>
                <a:gd name="T31" fmla="*/ 7458 h 138"/>
                <a:gd name="T32" fmla="+- 0 6550 6536"/>
                <a:gd name="T33" fmla="*/ T32 w 138"/>
                <a:gd name="T34" fmla="+- 0 7473 7445"/>
                <a:gd name="T35" fmla="*/ 7473 h 138"/>
                <a:gd name="T36" fmla="+- 0 6539 6536"/>
                <a:gd name="T37" fmla="*/ T36 w 138"/>
                <a:gd name="T38" fmla="+- 0 7492 7445"/>
                <a:gd name="T39" fmla="*/ 7492 h 138"/>
                <a:gd name="T40" fmla="+- 0 6536 6536"/>
                <a:gd name="T41" fmla="*/ T40 w 138"/>
                <a:gd name="T42" fmla="+- 0 7514 7445"/>
                <a:gd name="T43" fmla="*/ 7514 h 138"/>
                <a:gd name="T44" fmla="+- 0 6539 6536"/>
                <a:gd name="T45" fmla="*/ T44 w 138"/>
                <a:gd name="T46" fmla="+- 0 7534 7445"/>
                <a:gd name="T47" fmla="*/ 7534 h 138"/>
                <a:gd name="T48" fmla="+- 0 6548 6536"/>
                <a:gd name="T49" fmla="*/ T48 w 138"/>
                <a:gd name="T50" fmla="+- 0 7554 7445"/>
                <a:gd name="T51" fmla="*/ 7554 h 138"/>
                <a:gd name="T52" fmla="+- 0 6563 6536"/>
                <a:gd name="T53" fmla="*/ T52 w 138"/>
                <a:gd name="T54" fmla="+- 0 7570 7445"/>
                <a:gd name="T55" fmla="*/ 7570 h 138"/>
                <a:gd name="T56" fmla="+- 0 6582 6536"/>
                <a:gd name="T57" fmla="*/ T56 w 138"/>
                <a:gd name="T58" fmla="+- 0 7580 7445"/>
                <a:gd name="T59" fmla="*/ 7580 h 138"/>
                <a:gd name="T60" fmla="+- 0 6605 6536"/>
                <a:gd name="T61" fmla="*/ T60 w 138"/>
                <a:gd name="T62" fmla="+- 0 7584 7445"/>
                <a:gd name="T63" fmla="*/ 7584 h 138"/>
                <a:gd name="T64" fmla="+- 0 6625 6536"/>
                <a:gd name="T65" fmla="*/ T64 w 138"/>
                <a:gd name="T66" fmla="+- 0 7581 7445"/>
                <a:gd name="T67" fmla="*/ 7581 h 138"/>
                <a:gd name="T68" fmla="+- 0 6644 6536"/>
                <a:gd name="T69" fmla="*/ T68 w 138"/>
                <a:gd name="T70" fmla="+- 0 7571 7445"/>
                <a:gd name="T71" fmla="*/ 7571 h 138"/>
                <a:gd name="T72" fmla="+- 0 6660 6536"/>
                <a:gd name="T73" fmla="*/ T72 w 138"/>
                <a:gd name="T74" fmla="+- 0 7556 7445"/>
                <a:gd name="T75" fmla="*/ 7556 h 138"/>
                <a:gd name="T76" fmla="+- 0 6670 6536"/>
                <a:gd name="T77" fmla="*/ T76 w 138"/>
                <a:gd name="T78" fmla="+- 0 7537 7445"/>
                <a:gd name="T79" fmla="*/ 7537 h 138"/>
                <a:gd name="T80" fmla="+- 0 6674 6536"/>
                <a:gd name="T81" fmla="*/ T80 w 138"/>
                <a:gd name="T82" fmla="+- 0 7514 7445"/>
                <a:gd name="T83" fmla="*/ 7514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8" y="69"/>
                  </a:moveTo>
                  <a:lnTo>
                    <a:pt x="135" y="50"/>
                  </a:lnTo>
                  <a:lnTo>
                    <a:pt x="125" y="30"/>
                  </a:lnTo>
                  <a:lnTo>
                    <a:pt x="110" y="14"/>
                  </a:lnTo>
                  <a:lnTo>
                    <a:pt x="91" y="4"/>
                  </a:lnTo>
                  <a:lnTo>
                    <a:pt x="69" y="0"/>
                  </a:lnTo>
                  <a:lnTo>
                    <a:pt x="49" y="3"/>
                  </a:lnTo>
                  <a:lnTo>
                    <a:pt x="29" y="13"/>
                  </a:lnTo>
                  <a:lnTo>
                    <a:pt x="14" y="28"/>
                  </a:lnTo>
                  <a:lnTo>
                    <a:pt x="3" y="47"/>
                  </a:lnTo>
                  <a:lnTo>
                    <a:pt x="0" y="69"/>
                  </a:lnTo>
                  <a:lnTo>
                    <a:pt x="3" y="89"/>
                  </a:lnTo>
                  <a:lnTo>
                    <a:pt x="12" y="109"/>
                  </a:lnTo>
                  <a:lnTo>
                    <a:pt x="27" y="125"/>
                  </a:lnTo>
                  <a:lnTo>
                    <a:pt x="46" y="135"/>
                  </a:lnTo>
                  <a:lnTo>
                    <a:pt x="69" y="139"/>
                  </a:lnTo>
                  <a:lnTo>
                    <a:pt x="89" y="136"/>
                  </a:lnTo>
                  <a:lnTo>
                    <a:pt x="108" y="126"/>
                  </a:lnTo>
                  <a:lnTo>
                    <a:pt x="124" y="111"/>
                  </a:lnTo>
                  <a:lnTo>
                    <a:pt x="134" y="92"/>
                  </a:lnTo>
                  <a:lnTo>
                    <a:pt x="138" y="69"/>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7" name="Freeform 265"/>
            <p:cNvSpPr>
              <a:spLocks/>
            </p:cNvSpPr>
            <p:nvPr/>
          </p:nvSpPr>
          <p:spPr bwMode="auto">
            <a:xfrm>
              <a:off x="6536" y="10110"/>
              <a:ext cx="138" cy="138"/>
            </a:xfrm>
            <a:custGeom>
              <a:avLst/>
              <a:gdLst>
                <a:gd name="T0" fmla="+- 0 6674 6536"/>
                <a:gd name="T1" fmla="*/ T0 w 138"/>
                <a:gd name="T2" fmla="+- 0 10180 10110"/>
                <a:gd name="T3" fmla="*/ 10180 h 138"/>
                <a:gd name="T4" fmla="+- 0 6671 6536"/>
                <a:gd name="T5" fmla="*/ T4 w 138"/>
                <a:gd name="T6" fmla="+- 0 10160 10110"/>
                <a:gd name="T7" fmla="*/ 10160 h 138"/>
                <a:gd name="T8" fmla="+- 0 6661 6536"/>
                <a:gd name="T9" fmla="*/ T8 w 138"/>
                <a:gd name="T10" fmla="+- 0 10140 10110"/>
                <a:gd name="T11" fmla="*/ 10140 h 138"/>
                <a:gd name="T12" fmla="+- 0 6646 6536"/>
                <a:gd name="T13" fmla="*/ T12 w 138"/>
                <a:gd name="T14" fmla="+- 0 10124 10110"/>
                <a:gd name="T15" fmla="*/ 10124 h 138"/>
                <a:gd name="T16" fmla="+- 0 6627 6536"/>
                <a:gd name="T17" fmla="*/ T16 w 138"/>
                <a:gd name="T18" fmla="+- 0 10114 10110"/>
                <a:gd name="T19" fmla="*/ 10114 h 138"/>
                <a:gd name="T20" fmla="+- 0 6605 6536"/>
                <a:gd name="T21" fmla="*/ T20 w 138"/>
                <a:gd name="T22" fmla="+- 0 10110 10110"/>
                <a:gd name="T23" fmla="*/ 10110 h 138"/>
                <a:gd name="T24" fmla="+- 0 6585 6536"/>
                <a:gd name="T25" fmla="*/ T24 w 138"/>
                <a:gd name="T26" fmla="+- 0 10113 10110"/>
                <a:gd name="T27" fmla="*/ 10113 h 138"/>
                <a:gd name="T28" fmla="+- 0 6565 6536"/>
                <a:gd name="T29" fmla="*/ T28 w 138"/>
                <a:gd name="T30" fmla="+- 0 10123 10110"/>
                <a:gd name="T31" fmla="*/ 10123 h 138"/>
                <a:gd name="T32" fmla="+- 0 6550 6536"/>
                <a:gd name="T33" fmla="*/ T32 w 138"/>
                <a:gd name="T34" fmla="+- 0 10138 10110"/>
                <a:gd name="T35" fmla="*/ 10138 h 138"/>
                <a:gd name="T36" fmla="+- 0 6539 6536"/>
                <a:gd name="T37" fmla="*/ T36 w 138"/>
                <a:gd name="T38" fmla="+- 0 10157 10110"/>
                <a:gd name="T39" fmla="*/ 10157 h 138"/>
                <a:gd name="T40" fmla="+- 0 6536 6536"/>
                <a:gd name="T41" fmla="*/ T40 w 138"/>
                <a:gd name="T42" fmla="+- 0 10180 10110"/>
                <a:gd name="T43" fmla="*/ 10180 h 138"/>
                <a:gd name="T44" fmla="+- 0 6539 6536"/>
                <a:gd name="T45" fmla="*/ T44 w 138"/>
                <a:gd name="T46" fmla="+- 0 10200 10110"/>
                <a:gd name="T47" fmla="*/ 10200 h 138"/>
                <a:gd name="T48" fmla="+- 0 6548 6536"/>
                <a:gd name="T49" fmla="*/ T48 w 138"/>
                <a:gd name="T50" fmla="+- 0 10219 10110"/>
                <a:gd name="T51" fmla="*/ 10219 h 138"/>
                <a:gd name="T52" fmla="+- 0 6563 6536"/>
                <a:gd name="T53" fmla="*/ T52 w 138"/>
                <a:gd name="T54" fmla="+- 0 10235 10110"/>
                <a:gd name="T55" fmla="*/ 10235 h 138"/>
                <a:gd name="T56" fmla="+- 0 6582 6536"/>
                <a:gd name="T57" fmla="*/ T56 w 138"/>
                <a:gd name="T58" fmla="+- 0 10245 10110"/>
                <a:gd name="T59" fmla="*/ 10245 h 138"/>
                <a:gd name="T60" fmla="+- 0 6605 6536"/>
                <a:gd name="T61" fmla="*/ T60 w 138"/>
                <a:gd name="T62" fmla="+- 0 10249 10110"/>
                <a:gd name="T63" fmla="*/ 10249 h 138"/>
                <a:gd name="T64" fmla="+- 0 6625 6536"/>
                <a:gd name="T65" fmla="*/ T64 w 138"/>
                <a:gd name="T66" fmla="+- 0 10246 10110"/>
                <a:gd name="T67" fmla="*/ 10246 h 138"/>
                <a:gd name="T68" fmla="+- 0 6644 6536"/>
                <a:gd name="T69" fmla="*/ T68 w 138"/>
                <a:gd name="T70" fmla="+- 0 10236 10110"/>
                <a:gd name="T71" fmla="*/ 10236 h 138"/>
                <a:gd name="T72" fmla="+- 0 6660 6536"/>
                <a:gd name="T73" fmla="*/ T72 w 138"/>
                <a:gd name="T74" fmla="+- 0 10221 10110"/>
                <a:gd name="T75" fmla="*/ 10221 h 138"/>
                <a:gd name="T76" fmla="+- 0 6670 6536"/>
                <a:gd name="T77" fmla="*/ T76 w 138"/>
                <a:gd name="T78" fmla="+- 0 10202 10110"/>
                <a:gd name="T79" fmla="*/ 10202 h 138"/>
                <a:gd name="T80" fmla="+- 0 6674 6536"/>
                <a:gd name="T81" fmla="*/ T80 w 138"/>
                <a:gd name="T82" fmla="+- 0 10180 10110"/>
                <a:gd name="T83" fmla="*/ 10180 h 1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38" h="138">
                  <a:moveTo>
                    <a:pt x="138" y="70"/>
                  </a:moveTo>
                  <a:lnTo>
                    <a:pt x="135" y="50"/>
                  </a:lnTo>
                  <a:lnTo>
                    <a:pt x="125" y="30"/>
                  </a:lnTo>
                  <a:lnTo>
                    <a:pt x="110" y="14"/>
                  </a:lnTo>
                  <a:lnTo>
                    <a:pt x="91" y="4"/>
                  </a:lnTo>
                  <a:lnTo>
                    <a:pt x="69" y="0"/>
                  </a:lnTo>
                  <a:lnTo>
                    <a:pt x="49" y="3"/>
                  </a:lnTo>
                  <a:lnTo>
                    <a:pt x="29" y="13"/>
                  </a:lnTo>
                  <a:lnTo>
                    <a:pt x="14" y="28"/>
                  </a:lnTo>
                  <a:lnTo>
                    <a:pt x="3" y="47"/>
                  </a:lnTo>
                  <a:lnTo>
                    <a:pt x="0" y="70"/>
                  </a:lnTo>
                  <a:lnTo>
                    <a:pt x="3" y="90"/>
                  </a:lnTo>
                  <a:lnTo>
                    <a:pt x="12" y="109"/>
                  </a:lnTo>
                  <a:lnTo>
                    <a:pt x="27" y="125"/>
                  </a:lnTo>
                  <a:lnTo>
                    <a:pt x="46" y="135"/>
                  </a:lnTo>
                  <a:lnTo>
                    <a:pt x="69" y="139"/>
                  </a:lnTo>
                  <a:lnTo>
                    <a:pt x="89" y="136"/>
                  </a:lnTo>
                  <a:lnTo>
                    <a:pt x="108" y="126"/>
                  </a:lnTo>
                  <a:lnTo>
                    <a:pt x="124" y="111"/>
                  </a:lnTo>
                  <a:lnTo>
                    <a:pt x="134" y="92"/>
                  </a:lnTo>
                  <a:lnTo>
                    <a:pt x="138" y="7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8" name="Freeform 266"/>
            <p:cNvSpPr>
              <a:spLocks/>
            </p:cNvSpPr>
            <p:nvPr/>
          </p:nvSpPr>
          <p:spPr bwMode="auto">
            <a:xfrm>
              <a:off x="727" y="4445"/>
              <a:ext cx="1860" cy="0"/>
            </a:xfrm>
            <a:custGeom>
              <a:avLst/>
              <a:gdLst>
                <a:gd name="T0" fmla="+- 0 727 727"/>
                <a:gd name="T1" fmla="*/ T0 w 1860"/>
                <a:gd name="T2" fmla="+- 0 2587 727"/>
                <a:gd name="T3" fmla="*/ T2 w 1860"/>
              </a:gdLst>
              <a:ahLst/>
              <a:cxnLst>
                <a:cxn ang="0">
                  <a:pos x="T1" y="0"/>
                </a:cxn>
                <a:cxn ang="0">
                  <a:pos x="T3" y="0"/>
                </a:cxn>
              </a:cxnLst>
              <a:rect l="0" t="0" r="r" b="b"/>
              <a:pathLst>
                <a:path w="1860">
                  <a:moveTo>
                    <a:pt x="0" y="0"/>
                  </a:moveTo>
                  <a:lnTo>
                    <a:pt x="1860" y="0"/>
                  </a:lnTo>
                </a:path>
              </a:pathLst>
            </a:custGeom>
            <a:noFill/>
            <a:ln w="12700">
              <a:solidFill>
                <a:srgbClr val="76362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Freeform 267"/>
            <p:cNvSpPr>
              <a:spLocks/>
            </p:cNvSpPr>
            <p:nvPr/>
          </p:nvSpPr>
          <p:spPr bwMode="auto">
            <a:xfrm>
              <a:off x="787" y="5239"/>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Freeform 268"/>
            <p:cNvSpPr>
              <a:spLocks/>
            </p:cNvSpPr>
            <p:nvPr/>
          </p:nvSpPr>
          <p:spPr bwMode="auto">
            <a:xfrm>
              <a:off x="787" y="6290"/>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Freeform 269"/>
            <p:cNvSpPr>
              <a:spLocks/>
            </p:cNvSpPr>
            <p:nvPr/>
          </p:nvSpPr>
          <p:spPr bwMode="auto">
            <a:xfrm>
              <a:off x="787" y="7061"/>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Freeform 270"/>
            <p:cNvSpPr>
              <a:spLocks/>
            </p:cNvSpPr>
            <p:nvPr/>
          </p:nvSpPr>
          <p:spPr bwMode="auto">
            <a:xfrm>
              <a:off x="787" y="8092"/>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Freeform 271"/>
            <p:cNvSpPr>
              <a:spLocks/>
            </p:cNvSpPr>
            <p:nvPr/>
          </p:nvSpPr>
          <p:spPr bwMode="auto">
            <a:xfrm>
              <a:off x="787" y="8902"/>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Freeform 272"/>
            <p:cNvSpPr>
              <a:spLocks/>
            </p:cNvSpPr>
            <p:nvPr/>
          </p:nvSpPr>
          <p:spPr bwMode="auto">
            <a:xfrm>
              <a:off x="787" y="9676"/>
              <a:ext cx="1770" cy="0"/>
            </a:xfrm>
            <a:custGeom>
              <a:avLst/>
              <a:gdLst>
                <a:gd name="T0" fmla="+- 0 787 787"/>
                <a:gd name="T1" fmla="*/ T0 w 1770"/>
                <a:gd name="T2" fmla="+- 0 2557 787"/>
                <a:gd name="T3" fmla="*/ T2 w 1770"/>
              </a:gdLst>
              <a:ahLst/>
              <a:cxnLst>
                <a:cxn ang="0">
                  <a:pos x="T1" y="0"/>
                </a:cxn>
                <a:cxn ang="0">
                  <a:pos x="T3" y="0"/>
                </a:cxn>
              </a:cxnLst>
              <a:rect l="0" t="0" r="r" b="b"/>
              <a:pathLst>
                <a:path w="1770">
                  <a:moveTo>
                    <a:pt x="0" y="0"/>
                  </a:moveTo>
                  <a:lnTo>
                    <a:pt x="1770" y="0"/>
                  </a:lnTo>
                </a:path>
              </a:pathLst>
            </a:custGeom>
            <a:noFill/>
            <a:ln w="12700">
              <a:solidFill>
                <a:srgbClr val="763625"/>
              </a:solidFill>
              <a:prstDash val="dash"/>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Freeform 273"/>
            <p:cNvSpPr>
              <a:spLocks/>
            </p:cNvSpPr>
            <p:nvPr/>
          </p:nvSpPr>
          <p:spPr bwMode="auto">
            <a:xfrm>
              <a:off x="727" y="10731"/>
              <a:ext cx="1860" cy="0"/>
            </a:xfrm>
            <a:custGeom>
              <a:avLst/>
              <a:gdLst>
                <a:gd name="T0" fmla="+- 0 727 727"/>
                <a:gd name="T1" fmla="*/ T0 w 1860"/>
                <a:gd name="T2" fmla="+- 0 2587 727"/>
                <a:gd name="T3" fmla="*/ T2 w 1860"/>
              </a:gdLst>
              <a:ahLst/>
              <a:cxnLst>
                <a:cxn ang="0">
                  <a:pos x="T1" y="0"/>
                </a:cxn>
                <a:cxn ang="0">
                  <a:pos x="T3" y="0"/>
                </a:cxn>
              </a:cxnLst>
              <a:rect l="0" t="0" r="r" b="b"/>
              <a:pathLst>
                <a:path w="1860">
                  <a:moveTo>
                    <a:pt x="0" y="0"/>
                  </a:moveTo>
                  <a:lnTo>
                    <a:pt x="1860" y="0"/>
                  </a:lnTo>
                </a:path>
              </a:pathLst>
            </a:custGeom>
            <a:noFill/>
            <a:ln w="12700">
              <a:solidFill>
                <a:srgbClr val="76362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274"/>
            <p:cNvSpPr>
              <a:spLocks/>
            </p:cNvSpPr>
            <p:nvPr/>
          </p:nvSpPr>
          <p:spPr bwMode="auto">
            <a:xfrm>
              <a:off x="727" y="11520"/>
              <a:ext cx="1860" cy="0"/>
            </a:xfrm>
            <a:custGeom>
              <a:avLst/>
              <a:gdLst>
                <a:gd name="T0" fmla="+- 0 727 727"/>
                <a:gd name="T1" fmla="*/ T0 w 1860"/>
                <a:gd name="T2" fmla="+- 0 2587 727"/>
                <a:gd name="T3" fmla="*/ T2 w 1860"/>
              </a:gdLst>
              <a:ahLst/>
              <a:cxnLst>
                <a:cxn ang="0">
                  <a:pos x="T1" y="0"/>
                </a:cxn>
                <a:cxn ang="0">
                  <a:pos x="T3" y="0"/>
                </a:cxn>
              </a:cxnLst>
              <a:rect l="0" t="0" r="r" b="b"/>
              <a:pathLst>
                <a:path w="1860">
                  <a:moveTo>
                    <a:pt x="0" y="0"/>
                  </a:moveTo>
                  <a:lnTo>
                    <a:pt x="1860" y="0"/>
                  </a:lnTo>
                </a:path>
              </a:pathLst>
            </a:custGeom>
            <a:noFill/>
            <a:ln w="12700">
              <a:solidFill>
                <a:srgbClr val="763625"/>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77" name="TextBox 276"/>
          <p:cNvSpPr txBox="1"/>
          <p:nvPr/>
        </p:nvSpPr>
        <p:spPr>
          <a:xfrm>
            <a:off x="152400" y="816733"/>
            <a:ext cx="1859201" cy="3939540"/>
          </a:xfrm>
          <a:prstGeom prst="rect">
            <a:avLst/>
          </a:prstGeom>
          <a:solidFill>
            <a:schemeClr val="tx2">
              <a:lumMod val="20000"/>
              <a:lumOff val="80000"/>
            </a:schemeClr>
          </a:solidFill>
        </p:spPr>
        <p:txBody>
          <a:bodyPr wrap="square" rtlCol="0">
            <a:spAutoFit/>
          </a:bodyPr>
          <a:lstStyle/>
          <a:p>
            <a:r>
              <a:rPr lang="en-US" sz="1000" b="1" dirty="0"/>
              <a:t>Application Modules</a:t>
            </a:r>
            <a:endParaRPr lang="en-US" sz="1000" dirty="0"/>
          </a:p>
          <a:p>
            <a:r>
              <a:rPr lang="en-US" sz="1000" dirty="0"/>
              <a:t> </a:t>
            </a:r>
          </a:p>
          <a:p>
            <a:r>
              <a:rPr lang="en-US" sz="1000" b="1" dirty="0"/>
              <a:t>Module 1: </a:t>
            </a:r>
            <a:r>
              <a:rPr lang="en-US" sz="1000" dirty="0"/>
              <a:t>Enumeration (Family Survey); Migration, Merge &amp; Split of the </a:t>
            </a:r>
            <a:r>
              <a:rPr lang="en-US" sz="1000" dirty="0" smtClean="0"/>
              <a:t>Family</a:t>
            </a:r>
            <a:endParaRPr lang="en-US" sz="1000" dirty="0"/>
          </a:p>
          <a:p>
            <a:r>
              <a:rPr lang="en-US" sz="1000" b="1" dirty="0"/>
              <a:t>Module 2:</a:t>
            </a:r>
            <a:endParaRPr lang="en-US" sz="1000" dirty="0"/>
          </a:p>
          <a:p>
            <a:r>
              <a:rPr lang="en-US" sz="1000" dirty="0"/>
              <a:t>RCH </a:t>
            </a:r>
            <a:r>
              <a:rPr lang="en-US" sz="1000" dirty="0" smtClean="0"/>
              <a:t>Module</a:t>
            </a:r>
            <a:endParaRPr lang="en-US" sz="1000" dirty="0"/>
          </a:p>
          <a:p>
            <a:r>
              <a:rPr lang="en-US" sz="1000" b="1" dirty="0"/>
              <a:t>Module 2.1</a:t>
            </a:r>
            <a:endParaRPr lang="en-US" sz="1000" dirty="0"/>
          </a:p>
          <a:p>
            <a:r>
              <a:rPr lang="en-US" sz="1000" dirty="0"/>
              <a:t>Eligible couples for</a:t>
            </a:r>
          </a:p>
          <a:p>
            <a:r>
              <a:rPr lang="en-US" sz="1000" dirty="0"/>
              <a:t>Family </a:t>
            </a:r>
            <a:r>
              <a:rPr lang="en-US" sz="1000" dirty="0" smtClean="0"/>
              <a:t>Planning</a:t>
            </a:r>
            <a:endParaRPr lang="en-US" sz="1000" dirty="0"/>
          </a:p>
          <a:p>
            <a:r>
              <a:rPr lang="en-US" sz="1000" b="1" dirty="0"/>
              <a:t>Module 2.2</a:t>
            </a:r>
            <a:endParaRPr lang="en-US" sz="1000" dirty="0"/>
          </a:p>
          <a:p>
            <a:r>
              <a:rPr lang="en-US" sz="1000" dirty="0"/>
              <a:t>Antenatal Care (ANC</a:t>
            </a:r>
            <a:r>
              <a:rPr lang="en-US" sz="1000" dirty="0" smtClean="0"/>
              <a:t>)</a:t>
            </a:r>
            <a:endParaRPr lang="en-US" sz="1000" dirty="0"/>
          </a:p>
          <a:p>
            <a:r>
              <a:rPr lang="en-US" sz="1000" b="1" dirty="0"/>
              <a:t>Module 2.3</a:t>
            </a:r>
            <a:endParaRPr lang="en-US" sz="1000" dirty="0"/>
          </a:p>
          <a:p>
            <a:r>
              <a:rPr lang="en-US" sz="1000" dirty="0"/>
              <a:t>Pregnancy Outcome</a:t>
            </a:r>
          </a:p>
          <a:p>
            <a:r>
              <a:rPr lang="en-US" sz="1000" dirty="0"/>
              <a:t>(Abortion &amp; Delivery</a:t>
            </a:r>
            <a:r>
              <a:rPr lang="en-US" sz="1000" dirty="0" smtClean="0"/>
              <a:t>)</a:t>
            </a:r>
            <a:endParaRPr lang="en-US" sz="1000" dirty="0"/>
          </a:p>
          <a:p>
            <a:r>
              <a:rPr lang="en-US" sz="1000" b="1" dirty="0"/>
              <a:t>Module 2.4</a:t>
            </a:r>
            <a:endParaRPr lang="en-US" sz="1000" dirty="0"/>
          </a:p>
          <a:p>
            <a:r>
              <a:rPr lang="en-US" sz="1000" dirty="0"/>
              <a:t>Post Natal Care (PNC</a:t>
            </a:r>
            <a:r>
              <a:rPr lang="en-US" sz="1000" dirty="0" smtClean="0"/>
              <a:t>)</a:t>
            </a:r>
            <a:endParaRPr lang="en-US" sz="1000" dirty="0"/>
          </a:p>
          <a:p>
            <a:r>
              <a:rPr lang="en-US" sz="1000" b="1" dirty="0"/>
              <a:t>Module 2.5</a:t>
            </a:r>
            <a:endParaRPr lang="en-US" sz="1000" dirty="0"/>
          </a:p>
          <a:p>
            <a:r>
              <a:rPr lang="en-US" sz="1000" dirty="0"/>
              <a:t>Child </a:t>
            </a:r>
            <a:r>
              <a:rPr lang="en-US" sz="1000" dirty="0" smtClean="0"/>
              <a:t>Health</a:t>
            </a:r>
            <a:endParaRPr lang="en-US" sz="1000" dirty="0"/>
          </a:p>
          <a:p>
            <a:r>
              <a:rPr lang="en-US" sz="1000" b="1" dirty="0"/>
              <a:t>Module 2.6</a:t>
            </a:r>
            <a:endParaRPr lang="en-US" sz="1000" dirty="0"/>
          </a:p>
          <a:p>
            <a:r>
              <a:rPr lang="en-US" sz="1000" dirty="0"/>
              <a:t>Death (Maternal</a:t>
            </a:r>
          </a:p>
          <a:p>
            <a:r>
              <a:rPr lang="en-US" sz="1000" dirty="0"/>
              <a:t>&amp; Child</a:t>
            </a:r>
            <a:r>
              <a:rPr lang="en-US" sz="1000" dirty="0" smtClean="0"/>
              <a:t>)</a:t>
            </a:r>
            <a:endParaRPr lang="en-US" sz="1000" dirty="0"/>
          </a:p>
          <a:p>
            <a:r>
              <a:rPr lang="en-US" sz="1000" b="1" dirty="0"/>
              <a:t>Module 3:</a:t>
            </a:r>
            <a:endParaRPr lang="en-US" sz="1000" dirty="0"/>
          </a:p>
          <a:p>
            <a:r>
              <a:rPr lang="en-US" sz="1000" dirty="0"/>
              <a:t>Facility </a:t>
            </a:r>
            <a:r>
              <a:rPr lang="en-US" sz="1000" dirty="0" smtClean="0"/>
              <a:t>Module</a:t>
            </a:r>
            <a:endParaRPr lang="en-US" sz="1000" dirty="0"/>
          </a:p>
          <a:p>
            <a:r>
              <a:rPr lang="en-US" sz="1000" b="1" dirty="0"/>
              <a:t>Module 4: </a:t>
            </a:r>
            <a:r>
              <a:rPr lang="en-US" sz="1000" dirty="0"/>
              <a:t>NCD</a:t>
            </a:r>
          </a:p>
        </p:txBody>
      </p:sp>
      <p:sp>
        <p:nvSpPr>
          <p:cNvPr id="278" name="Rectangle 277"/>
          <p:cNvSpPr/>
          <p:nvPr/>
        </p:nvSpPr>
        <p:spPr>
          <a:xfrm>
            <a:off x="3505200" y="819150"/>
            <a:ext cx="2819400" cy="338554"/>
          </a:xfrm>
          <a:prstGeom prst="rect">
            <a:avLst/>
          </a:prstGeom>
        </p:spPr>
        <p:txBody>
          <a:bodyPr wrap="square">
            <a:spAutoFit/>
          </a:bodyPr>
          <a:lstStyle/>
          <a:p>
            <a:pPr algn="ctr"/>
            <a:r>
              <a:rPr lang="en-US" sz="1600" b="1" dirty="0" smtClean="0">
                <a:solidFill>
                  <a:schemeClr val="bg1"/>
                </a:solidFill>
              </a:rPr>
              <a:t>APPLICATION PROCESS</a:t>
            </a:r>
            <a:endParaRPr lang="en-US" sz="1600" b="1" dirty="0">
              <a:solidFill>
                <a:schemeClr val="bg1"/>
              </a:solidFill>
            </a:endParaRPr>
          </a:p>
        </p:txBody>
      </p:sp>
    </p:spTree>
    <p:extLst>
      <p:ext uri="{BB962C8B-B14F-4D97-AF65-F5344CB8AC3E}">
        <p14:creationId xmlns="" xmlns:p14="http://schemas.microsoft.com/office/powerpoint/2010/main" val="370679915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55199" y="56862"/>
            <a:ext cx="8915400" cy="4872836"/>
            <a:chOff x="0" y="0"/>
            <a:chExt cx="11906" cy="16838"/>
          </a:xfrm>
        </p:grpSpPr>
        <p:sp>
          <p:nvSpPr>
            <p:cNvPr id="3" name="Freeform 3"/>
            <p:cNvSpPr>
              <a:spLocks/>
            </p:cNvSpPr>
            <p:nvPr/>
          </p:nvSpPr>
          <p:spPr bwMode="auto">
            <a:xfrm>
              <a:off x="0" y="0"/>
              <a:ext cx="11906" cy="14915"/>
            </a:xfrm>
            <a:custGeom>
              <a:avLst/>
              <a:gdLst>
                <a:gd name="T0" fmla="*/ 0 w 11906"/>
                <a:gd name="T1" fmla="*/ 14915 h 14915"/>
                <a:gd name="T2" fmla="*/ 11906 w 11906"/>
                <a:gd name="T3" fmla="*/ 14915 h 14915"/>
                <a:gd name="T4" fmla="*/ 11906 w 11906"/>
                <a:gd name="T5" fmla="*/ 0 h 14915"/>
                <a:gd name="T6" fmla="*/ 0 w 11906"/>
                <a:gd name="T7" fmla="*/ 0 h 14915"/>
                <a:gd name="T8" fmla="*/ 0 w 11906"/>
                <a:gd name="T9" fmla="*/ 14915 h 14915"/>
              </a:gdLst>
              <a:ahLst/>
              <a:cxnLst>
                <a:cxn ang="0">
                  <a:pos x="T0" y="T1"/>
                </a:cxn>
                <a:cxn ang="0">
                  <a:pos x="T2" y="T3"/>
                </a:cxn>
                <a:cxn ang="0">
                  <a:pos x="T4" y="T5"/>
                </a:cxn>
                <a:cxn ang="0">
                  <a:pos x="T6" y="T7"/>
                </a:cxn>
                <a:cxn ang="0">
                  <a:pos x="T8" y="T9"/>
                </a:cxn>
              </a:cxnLst>
              <a:rect l="0" t="0" r="r" b="b"/>
              <a:pathLst>
                <a:path w="11906" h="14915">
                  <a:moveTo>
                    <a:pt x="0" y="14915"/>
                  </a:moveTo>
                  <a:lnTo>
                    <a:pt x="11906" y="14915"/>
                  </a:lnTo>
                  <a:lnTo>
                    <a:pt x="11906" y="0"/>
                  </a:lnTo>
                  <a:lnTo>
                    <a:pt x="0" y="0"/>
                  </a:lnTo>
                  <a:lnTo>
                    <a:pt x="0" y="14915"/>
                  </a:lnTo>
                  <a:close/>
                </a:path>
              </a:pathLst>
            </a:custGeom>
            <a:solidFill>
              <a:srgbClr val="FFFAD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4"/>
            <p:cNvSpPr>
              <a:spLocks/>
            </p:cNvSpPr>
            <p:nvPr/>
          </p:nvSpPr>
          <p:spPr bwMode="auto">
            <a:xfrm>
              <a:off x="5474" y="14915"/>
              <a:ext cx="6432" cy="1922"/>
            </a:xfrm>
            <a:custGeom>
              <a:avLst/>
              <a:gdLst>
                <a:gd name="T0" fmla="+- 0 11906 5474"/>
                <a:gd name="T1" fmla="*/ T0 w 6432"/>
                <a:gd name="T2" fmla="+- 0 14915 14915"/>
                <a:gd name="T3" fmla="*/ 14915 h 1922"/>
                <a:gd name="T4" fmla="+- 0 5474 5474"/>
                <a:gd name="T5" fmla="*/ T4 w 6432"/>
                <a:gd name="T6" fmla="+- 0 14915 14915"/>
                <a:gd name="T7" fmla="*/ 14915 h 1922"/>
                <a:gd name="T8" fmla="+- 0 5474 5474"/>
                <a:gd name="T9" fmla="*/ T8 w 6432"/>
                <a:gd name="T10" fmla="+- 0 16838 14915"/>
                <a:gd name="T11" fmla="*/ 16838 h 1922"/>
                <a:gd name="T12" fmla="+- 0 11906 5474"/>
                <a:gd name="T13" fmla="*/ T12 w 6432"/>
                <a:gd name="T14" fmla="+- 0 16838 14915"/>
                <a:gd name="T15" fmla="*/ 16838 h 1922"/>
                <a:gd name="T16" fmla="+- 0 11906 5474"/>
                <a:gd name="T17" fmla="*/ T16 w 6432"/>
                <a:gd name="T18" fmla="+- 0 14915 14915"/>
                <a:gd name="T19" fmla="*/ 14915 h 1922"/>
              </a:gdLst>
              <a:ahLst/>
              <a:cxnLst>
                <a:cxn ang="0">
                  <a:pos x="T1" y="T3"/>
                </a:cxn>
                <a:cxn ang="0">
                  <a:pos x="T5" y="T7"/>
                </a:cxn>
                <a:cxn ang="0">
                  <a:pos x="T9" y="T11"/>
                </a:cxn>
                <a:cxn ang="0">
                  <a:pos x="T13" y="T15"/>
                </a:cxn>
                <a:cxn ang="0">
                  <a:pos x="T17" y="T19"/>
                </a:cxn>
              </a:cxnLst>
              <a:rect l="0" t="0" r="r" b="b"/>
              <a:pathLst>
                <a:path w="6432" h="1922">
                  <a:moveTo>
                    <a:pt x="6432" y="0"/>
                  </a:moveTo>
                  <a:lnTo>
                    <a:pt x="0" y="0"/>
                  </a:lnTo>
                  <a:lnTo>
                    <a:pt x="0" y="1923"/>
                  </a:lnTo>
                  <a:lnTo>
                    <a:pt x="6432" y="1923"/>
                  </a:lnTo>
                  <a:lnTo>
                    <a:pt x="6432" y="0"/>
                  </a:lnTo>
                  <a:close/>
                </a:path>
              </a:pathLst>
            </a:custGeom>
            <a:solidFill>
              <a:srgbClr val="8F3F29"/>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5"/>
            <p:cNvSpPr>
              <a:spLocks/>
            </p:cNvSpPr>
            <p:nvPr/>
          </p:nvSpPr>
          <p:spPr bwMode="auto">
            <a:xfrm>
              <a:off x="0" y="14640"/>
              <a:ext cx="11906" cy="285"/>
            </a:xfrm>
            <a:custGeom>
              <a:avLst/>
              <a:gdLst>
                <a:gd name="T0" fmla="*/ 0 w 11906"/>
                <a:gd name="T1" fmla="+- 0 14640 14640"/>
                <a:gd name="T2" fmla="*/ 14640 h 285"/>
                <a:gd name="T3" fmla="*/ 0 w 11906"/>
                <a:gd name="T4" fmla="+- 0 14925 14640"/>
                <a:gd name="T5" fmla="*/ 14925 h 285"/>
                <a:gd name="T6" fmla="*/ 11906 w 11906"/>
                <a:gd name="T7" fmla="+- 0 14925 14640"/>
                <a:gd name="T8" fmla="*/ 14925 h 285"/>
                <a:gd name="T9" fmla="*/ 11904 w 11906"/>
                <a:gd name="T10" fmla="+- 0 14640 14640"/>
                <a:gd name="T11" fmla="*/ 14640 h 285"/>
                <a:gd name="T12" fmla="*/ 0 w 11906"/>
                <a:gd name="T13" fmla="+- 0 14640 14640"/>
                <a:gd name="T14" fmla="*/ 14640 h 285"/>
              </a:gdLst>
              <a:ahLst/>
              <a:cxnLst>
                <a:cxn ang="0">
                  <a:pos x="T0" y="T2"/>
                </a:cxn>
                <a:cxn ang="0">
                  <a:pos x="T3" y="T5"/>
                </a:cxn>
                <a:cxn ang="0">
                  <a:pos x="T6" y="T8"/>
                </a:cxn>
                <a:cxn ang="0">
                  <a:pos x="T9" y="T11"/>
                </a:cxn>
                <a:cxn ang="0">
                  <a:pos x="T12" y="T14"/>
                </a:cxn>
              </a:cxnLst>
              <a:rect l="0" t="0" r="r" b="b"/>
              <a:pathLst>
                <a:path w="11906" h="285">
                  <a:moveTo>
                    <a:pt x="0" y="0"/>
                  </a:moveTo>
                  <a:lnTo>
                    <a:pt x="0" y="285"/>
                  </a:lnTo>
                  <a:lnTo>
                    <a:pt x="11906" y="285"/>
                  </a:lnTo>
                  <a:lnTo>
                    <a:pt x="11904" y="0"/>
                  </a:lnTo>
                  <a:lnTo>
                    <a:pt x="0" y="0"/>
                  </a:lnTo>
                  <a:close/>
                </a:path>
              </a:pathLst>
            </a:custGeom>
            <a:solidFill>
              <a:srgbClr val="F07B3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p:cNvSpPr>
              <a:spLocks/>
            </p:cNvSpPr>
            <p:nvPr/>
          </p:nvSpPr>
          <p:spPr bwMode="auto">
            <a:xfrm>
              <a:off x="3722" y="4658"/>
              <a:ext cx="4320" cy="8220"/>
            </a:xfrm>
            <a:custGeom>
              <a:avLst/>
              <a:gdLst>
                <a:gd name="T0" fmla="+- 0 3722 3722"/>
                <a:gd name="T1" fmla="*/ T0 w 4320"/>
                <a:gd name="T2" fmla="+- 0 12878 4658"/>
                <a:gd name="T3" fmla="*/ 12878 h 8220"/>
                <a:gd name="T4" fmla="+- 0 8042 3722"/>
                <a:gd name="T5" fmla="*/ T4 w 4320"/>
                <a:gd name="T6" fmla="+- 0 12878 4658"/>
                <a:gd name="T7" fmla="*/ 12878 h 8220"/>
                <a:gd name="T8" fmla="+- 0 8042 3722"/>
                <a:gd name="T9" fmla="*/ T8 w 4320"/>
                <a:gd name="T10" fmla="+- 0 4658 4658"/>
                <a:gd name="T11" fmla="*/ 4658 h 8220"/>
                <a:gd name="T12" fmla="+- 0 3722 3722"/>
                <a:gd name="T13" fmla="*/ T12 w 4320"/>
                <a:gd name="T14" fmla="+- 0 4658 4658"/>
                <a:gd name="T15" fmla="*/ 4658 h 8220"/>
                <a:gd name="T16" fmla="+- 0 3722 3722"/>
                <a:gd name="T17" fmla="*/ T16 w 4320"/>
                <a:gd name="T18" fmla="+- 0 12878 4658"/>
                <a:gd name="T19" fmla="*/ 12878 h 8220"/>
              </a:gdLst>
              <a:ahLst/>
              <a:cxnLst>
                <a:cxn ang="0">
                  <a:pos x="T1" y="T3"/>
                </a:cxn>
                <a:cxn ang="0">
                  <a:pos x="T5" y="T7"/>
                </a:cxn>
                <a:cxn ang="0">
                  <a:pos x="T9" y="T11"/>
                </a:cxn>
                <a:cxn ang="0">
                  <a:pos x="T13" y="T15"/>
                </a:cxn>
                <a:cxn ang="0">
                  <a:pos x="T17" y="T19"/>
                </a:cxn>
              </a:cxnLst>
              <a:rect l="0" t="0" r="r" b="b"/>
              <a:pathLst>
                <a:path w="4320" h="8220">
                  <a:moveTo>
                    <a:pt x="0" y="8220"/>
                  </a:moveTo>
                  <a:lnTo>
                    <a:pt x="4320" y="8220"/>
                  </a:lnTo>
                  <a:lnTo>
                    <a:pt x="4320" y="0"/>
                  </a:lnTo>
                  <a:lnTo>
                    <a:pt x="0" y="0"/>
                  </a:lnTo>
                  <a:lnTo>
                    <a:pt x="0" y="822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7"/>
            <p:cNvSpPr>
              <a:spLocks/>
            </p:cNvSpPr>
            <p:nvPr/>
          </p:nvSpPr>
          <p:spPr bwMode="auto">
            <a:xfrm>
              <a:off x="2754" y="10426"/>
              <a:ext cx="891" cy="1230"/>
            </a:xfrm>
            <a:custGeom>
              <a:avLst/>
              <a:gdLst>
                <a:gd name="T0" fmla="+- 0 3630 2754"/>
                <a:gd name="T1" fmla="*/ T0 w 891"/>
                <a:gd name="T2" fmla="+- 0 10558 10426"/>
                <a:gd name="T3" fmla="*/ 10558 h 1230"/>
                <a:gd name="T4" fmla="+- 0 3618 2754"/>
                <a:gd name="T5" fmla="*/ T4 w 891"/>
                <a:gd name="T6" fmla="+- 0 10470 10426"/>
                <a:gd name="T7" fmla="*/ 10470 h 1230"/>
                <a:gd name="T8" fmla="+- 0 3569 2754"/>
                <a:gd name="T9" fmla="*/ T8 w 891"/>
                <a:gd name="T10" fmla="+- 0 10451 10426"/>
                <a:gd name="T11" fmla="*/ 10451 h 1230"/>
                <a:gd name="T12" fmla="+- 0 3486 2754"/>
                <a:gd name="T13" fmla="*/ T12 w 891"/>
                <a:gd name="T14" fmla="+- 0 10502 10426"/>
                <a:gd name="T15" fmla="*/ 10502 h 1230"/>
                <a:gd name="T16" fmla="+- 0 3404 2754"/>
                <a:gd name="T17" fmla="*/ T16 w 891"/>
                <a:gd name="T18" fmla="+- 0 10554 10426"/>
                <a:gd name="T19" fmla="*/ 10554 h 1230"/>
                <a:gd name="T20" fmla="+- 0 3325 2754"/>
                <a:gd name="T21" fmla="*/ T20 w 891"/>
                <a:gd name="T22" fmla="+- 0 10609 10426"/>
                <a:gd name="T23" fmla="*/ 10609 h 1230"/>
                <a:gd name="T24" fmla="+- 0 3247 2754"/>
                <a:gd name="T25" fmla="*/ T24 w 891"/>
                <a:gd name="T26" fmla="+- 0 10666 10426"/>
                <a:gd name="T27" fmla="*/ 10666 h 1230"/>
                <a:gd name="T28" fmla="+- 0 3171 2754"/>
                <a:gd name="T29" fmla="*/ T28 w 891"/>
                <a:gd name="T30" fmla="+- 0 10725 10426"/>
                <a:gd name="T31" fmla="*/ 10725 h 1230"/>
                <a:gd name="T32" fmla="+- 0 3098 2754"/>
                <a:gd name="T33" fmla="*/ T32 w 891"/>
                <a:gd name="T34" fmla="+- 0 10788 10426"/>
                <a:gd name="T35" fmla="*/ 10788 h 1230"/>
                <a:gd name="T36" fmla="+- 0 3028 2754"/>
                <a:gd name="T37" fmla="*/ T36 w 891"/>
                <a:gd name="T38" fmla="+- 0 10854 10426"/>
                <a:gd name="T39" fmla="*/ 10854 h 1230"/>
                <a:gd name="T40" fmla="+- 0 2961 2754"/>
                <a:gd name="T41" fmla="*/ T40 w 891"/>
                <a:gd name="T42" fmla="+- 0 10925 10426"/>
                <a:gd name="T43" fmla="*/ 10925 h 1230"/>
                <a:gd name="T44" fmla="+- 0 2898 2754"/>
                <a:gd name="T45" fmla="*/ T44 w 891"/>
                <a:gd name="T46" fmla="+- 0 10999 10426"/>
                <a:gd name="T47" fmla="*/ 10999 h 1230"/>
                <a:gd name="T48" fmla="+- 0 2843 2754"/>
                <a:gd name="T49" fmla="*/ T48 w 891"/>
                <a:gd name="T50" fmla="+- 0 11073 10426"/>
                <a:gd name="T51" fmla="*/ 11073 h 1230"/>
                <a:gd name="T52" fmla="+- 0 2799 2754"/>
                <a:gd name="T53" fmla="*/ T52 w 891"/>
                <a:gd name="T54" fmla="+- 0 11144 10426"/>
                <a:gd name="T55" fmla="*/ 11144 h 1230"/>
                <a:gd name="T56" fmla="+- 0 2757 2754"/>
                <a:gd name="T57" fmla="*/ T56 w 891"/>
                <a:gd name="T58" fmla="+- 0 11257 10426"/>
                <a:gd name="T59" fmla="*/ 11257 h 1230"/>
                <a:gd name="T60" fmla="+- 0 2754 2754"/>
                <a:gd name="T61" fmla="*/ T60 w 891"/>
                <a:gd name="T62" fmla="+- 0 11316 10426"/>
                <a:gd name="T63" fmla="*/ 11316 h 1230"/>
                <a:gd name="T64" fmla="+- 0 2774 2754"/>
                <a:gd name="T65" fmla="*/ T64 w 891"/>
                <a:gd name="T66" fmla="+- 0 11401 10426"/>
                <a:gd name="T67" fmla="*/ 11401 h 1230"/>
                <a:gd name="T68" fmla="+- 0 2823 2754"/>
                <a:gd name="T69" fmla="*/ T68 w 891"/>
                <a:gd name="T70" fmla="+- 0 11485 10426"/>
                <a:gd name="T71" fmla="*/ 11485 h 1230"/>
                <a:gd name="T72" fmla="+- 0 2886 2754"/>
                <a:gd name="T73" fmla="*/ T72 w 891"/>
                <a:gd name="T74" fmla="+- 0 11552 10426"/>
                <a:gd name="T75" fmla="*/ 11552 h 1230"/>
                <a:gd name="T76" fmla="+- 0 2960 2754"/>
                <a:gd name="T77" fmla="*/ T76 w 891"/>
                <a:gd name="T78" fmla="+- 0 11601 10426"/>
                <a:gd name="T79" fmla="*/ 11601 h 1230"/>
                <a:gd name="T80" fmla="+- 0 3045 2754"/>
                <a:gd name="T81" fmla="*/ T80 w 891"/>
                <a:gd name="T82" fmla="+- 0 11633 10426"/>
                <a:gd name="T83" fmla="*/ 11633 h 1230"/>
                <a:gd name="T84" fmla="+- 0 3140 2754"/>
                <a:gd name="T85" fmla="*/ T84 w 891"/>
                <a:gd name="T86" fmla="+- 0 11651 10426"/>
                <a:gd name="T87" fmla="*/ 11651 h 1230"/>
                <a:gd name="T88" fmla="+- 0 3209 2754"/>
                <a:gd name="T89" fmla="*/ T88 w 891"/>
                <a:gd name="T90" fmla="+- 0 11656 10426"/>
                <a:gd name="T91" fmla="*/ 11656 h 1230"/>
                <a:gd name="T92" fmla="+- 0 3274 2754"/>
                <a:gd name="T93" fmla="*/ T92 w 891"/>
                <a:gd name="T94" fmla="+- 0 11653 10426"/>
                <a:gd name="T95" fmla="*/ 11653 h 1230"/>
                <a:gd name="T96" fmla="+- 0 3360 2754"/>
                <a:gd name="T97" fmla="*/ T96 w 891"/>
                <a:gd name="T98" fmla="+- 0 11643 10426"/>
                <a:gd name="T99" fmla="*/ 11643 h 1230"/>
                <a:gd name="T100" fmla="+- 0 3423 2754"/>
                <a:gd name="T101" fmla="*/ T100 w 891"/>
                <a:gd name="T102" fmla="+- 0 11632 10426"/>
                <a:gd name="T103" fmla="*/ 11632 h 1230"/>
                <a:gd name="T104" fmla="+- 0 3466 2754"/>
                <a:gd name="T105" fmla="*/ T104 w 891"/>
                <a:gd name="T106" fmla="+- 0 11625 10426"/>
                <a:gd name="T107" fmla="*/ 11625 h 1230"/>
                <a:gd name="T108" fmla="+- 0 3509 2754"/>
                <a:gd name="T109" fmla="*/ T108 w 891"/>
                <a:gd name="T110" fmla="+- 0 11619 10426"/>
                <a:gd name="T111" fmla="*/ 11619 h 1230"/>
                <a:gd name="T112" fmla="+- 0 3552 2754"/>
                <a:gd name="T113" fmla="*/ T112 w 891"/>
                <a:gd name="T114" fmla="+- 0 11614 10426"/>
                <a:gd name="T115" fmla="*/ 11614 h 1230"/>
                <a:gd name="T116" fmla="+- 0 3595 2754"/>
                <a:gd name="T117" fmla="*/ T116 w 891"/>
                <a:gd name="T118" fmla="+- 0 11611 10426"/>
                <a:gd name="T119" fmla="*/ 11611 h 1230"/>
                <a:gd name="T120" fmla="+- 0 3619 2754"/>
                <a:gd name="T121" fmla="*/ T120 w 891"/>
                <a:gd name="T122" fmla="+- 0 11576 10426"/>
                <a:gd name="T123" fmla="*/ 11576 h 1230"/>
                <a:gd name="T124" fmla="+- 0 3634 2754"/>
                <a:gd name="T125" fmla="*/ T124 w 891"/>
                <a:gd name="T126" fmla="+- 0 11540 10426"/>
                <a:gd name="T127" fmla="*/ 11540 h 1230"/>
                <a:gd name="T128" fmla="+- 0 3642 2754"/>
                <a:gd name="T129" fmla="*/ T128 w 891"/>
                <a:gd name="T130" fmla="+- 0 11503 10426"/>
                <a:gd name="T131" fmla="*/ 11503 h 1230"/>
                <a:gd name="T132" fmla="+- 0 3645 2754"/>
                <a:gd name="T133" fmla="*/ T132 w 891"/>
                <a:gd name="T134" fmla="+- 0 11465 10426"/>
                <a:gd name="T135" fmla="*/ 11465 h 1230"/>
                <a:gd name="T136" fmla="+- 0 3643 2754"/>
                <a:gd name="T137" fmla="*/ T136 w 891"/>
                <a:gd name="T138" fmla="+- 0 11427 10426"/>
                <a:gd name="T139" fmla="*/ 11427 h 1230"/>
                <a:gd name="T140" fmla="+- 0 3640 2754"/>
                <a:gd name="T141" fmla="*/ T140 w 891"/>
                <a:gd name="T142" fmla="+- 0 11389 10426"/>
                <a:gd name="T143" fmla="*/ 11389 h 1230"/>
                <a:gd name="T144" fmla="+- 0 3636 2754"/>
                <a:gd name="T145" fmla="*/ T144 w 891"/>
                <a:gd name="T146" fmla="+- 0 11351 10426"/>
                <a:gd name="T147" fmla="*/ 11351 h 1230"/>
                <a:gd name="T148" fmla="+- 0 3634 2754"/>
                <a:gd name="T149" fmla="*/ T148 w 891"/>
                <a:gd name="T150" fmla="+- 0 11313 10426"/>
                <a:gd name="T151" fmla="*/ 11313 h 1230"/>
                <a:gd name="T152" fmla="+- 0 3633 2754"/>
                <a:gd name="T153" fmla="*/ T152 w 891"/>
                <a:gd name="T154" fmla="+- 0 11225 10426"/>
                <a:gd name="T155" fmla="*/ 11225 h 1230"/>
                <a:gd name="T156" fmla="+- 0 3634 2754"/>
                <a:gd name="T157" fmla="*/ T156 w 891"/>
                <a:gd name="T158" fmla="+- 0 11136 10426"/>
                <a:gd name="T159" fmla="*/ 11136 h 1230"/>
                <a:gd name="T160" fmla="+- 0 3636 2754"/>
                <a:gd name="T161" fmla="*/ T160 w 891"/>
                <a:gd name="T162" fmla="+- 0 11047 10426"/>
                <a:gd name="T163" fmla="*/ 11047 h 1230"/>
                <a:gd name="T164" fmla="+- 0 3639 2754"/>
                <a:gd name="T165" fmla="*/ T164 w 891"/>
                <a:gd name="T166" fmla="+- 0 10958 10426"/>
                <a:gd name="T167" fmla="*/ 10958 h 1230"/>
                <a:gd name="T168" fmla="+- 0 3641 2754"/>
                <a:gd name="T169" fmla="*/ T168 w 891"/>
                <a:gd name="T170" fmla="+- 0 10869 10426"/>
                <a:gd name="T171" fmla="*/ 10869 h 1230"/>
                <a:gd name="T172" fmla="+- 0 3641 2754"/>
                <a:gd name="T173" fmla="*/ T172 w 891"/>
                <a:gd name="T174" fmla="+- 0 10780 10426"/>
                <a:gd name="T175" fmla="*/ 10780 h 1230"/>
                <a:gd name="T176" fmla="+- 0 3639 2754"/>
                <a:gd name="T177" fmla="*/ T176 w 891"/>
                <a:gd name="T178" fmla="+- 0 10691 10426"/>
                <a:gd name="T179" fmla="*/ 10691 h 1230"/>
                <a:gd name="T180" fmla="+- 0 3634 2754"/>
                <a:gd name="T181" fmla="*/ T180 w 891"/>
                <a:gd name="T182" fmla="+- 0 10603 10426"/>
                <a:gd name="T183" fmla="*/ 10603 h 12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891" h="1230">
                  <a:moveTo>
                    <a:pt x="880" y="177"/>
                  </a:moveTo>
                  <a:lnTo>
                    <a:pt x="876" y="132"/>
                  </a:lnTo>
                  <a:lnTo>
                    <a:pt x="871" y="88"/>
                  </a:lnTo>
                  <a:lnTo>
                    <a:pt x="864" y="44"/>
                  </a:lnTo>
                  <a:lnTo>
                    <a:pt x="856" y="0"/>
                  </a:lnTo>
                  <a:lnTo>
                    <a:pt x="815" y="25"/>
                  </a:lnTo>
                  <a:lnTo>
                    <a:pt x="773" y="50"/>
                  </a:lnTo>
                  <a:lnTo>
                    <a:pt x="732" y="76"/>
                  </a:lnTo>
                  <a:lnTo>
                    <a:pt x="691" y="102"/>
                  </a:lnTo>
                  <a:lnTo>
                    <a:pt x="650" y="128"/>
                  </a:lnTo>
                  <a:lnTo>
                    <a:pt x="610" y="155"/>
                  </a:lnTo>
                  <a:lnTo>
                    <a:pt x="571" y="183"/>
                  </a:lnTo>
                  <a:lnTo>
                    <a:pt x="531" y="211"/>
                  </a:lnTo>
                  <a:lnTo>
                    <a:pt x="493" y="240"/>
                  </a:lnTo>
                  <a:lnTo>
                    <a:pt x="454" y="269"/>
                  </a:lnTo>
                  <a:lnTo>
                    <a:pt x="417" y="299"/>
                  </a:lnTo>
                  <a:lnTo>
                    <a:pt x="380" y="330"/>
                  </a:lnTo>
                  <a:lnTo>
                    <a:pt x="344" y="362"/>
                  </a:lnTo>
                  <a:lnTo>
                    <a:pt x="308" y="395"/>
                  </a:lnTo>
                  <a:lnTo>
                    <a:pt x="274" y="428"/>
                  </a:lnTo>
                  <a:lnTo>
                    <a:pt x="240" y="463"/>
                  </a:lnTo>
                  <a:lnTo>
                    <a:pt x="207" y="499"/>
                  </a:lnTo>
                  <a:lnTo>
                    <a:pt x="175" y="535"/>
                  </a:lnTo>
                  <a:lnTo>
                    <a:pt x="144" y="573"/>
                  </a:lnTo>
                  <a:lnTo>
                    <a:pt x="114" y="613"/>
                  </a:lnTo>
                  <a:lnTo>
                    <a:pt x="89" y="647"/>
                  </a:lnTo>
                  <a:lnTo>
                    <a:pt x="66" y="682"/>
                  </a:lnTo>
                  <a:lnTo>
                    <a:pt x="45" y="718"/>
                  </a:lnTo>
                  <a:lnTo>
                    <a:pt x="19" y="773"/>
                  </a:lnTo>
                  <a:lnTo>
                    <a:pt x="3" y="831"/>
                  </a:lnTo>
                  <a:lnTo>
                    <a:pt x="0" y="870"/>
                  </a:lnTo>
                  <a:lnTo>
                    <a:pt x="0" y="890"/>
                  </a:lnTo>
                  <a:lnTo>
                    <a:pt x="6" y="932"/>
                  </a:lnTo>
                  <a:lnTo>
                    <a:pt x="20" y="975"/>
                  </a:lnTo>
                  <a:lnTo>
                    <a:pt x="42" y="1019"/>
                  </a:lnTo>
                  <a:lnTo>
                    <a:pt x="69" y="1059"/>
                  </a:lnTo>
                  <a:lnTo>
                    <a:pt x="99" y="1095"/>
                  </a:lnTo>
                  <a:lnTo>
                    <a:pt x="132" y="1126"/>
                  </a:lnTo>
                  <a:lnTo>
                    <a:pt x="168" y="1153"/>
                  </a:lnTo>
                  <a:lnTo>
                    <a:pt x="206" y="1175"/>
                  </a:lnTo>
                  <a:lnTo>
                    <a:pt x="248" y="1193"/>
                  </a:lnTo>
                  <a:lnTo>
                    <a:pt x="291" y="1207"/>
                  </a:lnTo>
                  <a:lnTo>
                    <a:pt x="337" y="1218"/>
                  </a:lnTo>
                  <a:lnTo>
                    <a:pt x="386" y="1225"/>
                  </a:lnTo>
                  <a:lnTo>
                    <a:pt x="433" y="1229"/>
                  </a:lnTo>
                  <a:lnTo>
                    <a:pt x="455" y="1230"/>
                  </a:lnTo>
                  <a:lnTo>
                    <a:pt x="476" y="1230"/>
                  </a:lnTo>
                  <a:lnTo>
                    <a:pt x="520" y="1227"/>
                  </a:lnTo>
                  <a:lnTo>
                    <a:pt x="563" y="1223"/>
                  </a:lnTo>
                  <a:lnTo>
                    <a:pt x="606" y="1217"/>
                  </a:lnTo>
                  <a:lnTo>
                    <a:pt x="648" y="1210"/>
                  </a:lnTo>
                  <a:lnTo>
                    <a:pt x="669" y="1206"/>
                  </a:lnTo>
                  <a:lnTo>
                    <a:pt x="691" y="1203"/>
                  </a:lnTo>
                  <a:lnTo>
                    <a:pt x="712" y="1199"/>
                  </a:lnTo>
                  <a:lnTo>
                    <a:pt x="733" y="1196"/>
                  </a:lnTo>
                  <a:lnTo>
                    <a:pt x="755" y="1193"/>
                  </a:lnTo>
                  <a:lnTo>
                    <a:pt x="776" y="1190"/>
                  </a:lnTo>
                  <a:lnTo>
                    <a:pt x="798" y="1188"/>
                  </a:lnTo>
                  <a:lnTo>
                    <a:pt x="819" y="1186"/>
                  </a:lnTo>
                  <a:lnTo>
                    <a:pt x="841" y="1185"/>
                  </a:lnTo>
                  <a:lnTo>
                    <a:pt x="854" y="1167"/>
                  </a:lnTo>
                  <a:lnTo>
                    <a:pt x="865" y="1150"/>
                  </a:lnTo>
                  <a:lnTo>
                    <a:pt x="874" y="1132"/>
                  </a:lnTo>
                  <a:lnTo>
                    <a:pt x="880" y="1114"/>
                  </a:lnTo>
                  <a:lnTo>
                    <a:pt x="885" y="1096"/>
                  </a:lnTo>
                  <a:lnTo>
                    <a:pt x="888" y="1077"/>
                  </a:lnTo>
                  <a:lnTo>
                    <a:pt x="890" y="1058"/>
                  </a:lnTo>
                  <a:lnTo>
                    <a:pt x="891" y="1039"/>
                  </a:lnTo>
                  <a:lnTo>
                    <a:pt x="890" y="1020"/>
                  </a:lnTo>
                  <a:lnTo>
                    <a:pt x="889" y="1001"/>
                  </a:lnTo>
                  <a:lnTo>
                    <a:pt x="888" y="982"/>
                  </a:lnTo>
                  <a:lnTo>
                    <a:pt x="886" y="963"/>
                  </a:lnTo>
                  <a:lnTo>
                    <a:pt x="884" y="944"/>
                  </a:lnTo>
                  <a:lnTo>
                    <a:pt x="882" y="925"/>
                  </a:lnTo>
                  <a:lnTo>
                    <a:pt x="881" y="906"/>
                  </a:lnTo>
                  <a:lnTo>
                    <a:pt x="880" y="887"/>
                  </a:lnTo>
                  <a:lnTo>
                    <a:pt x="879" y="843"/>
                  </a:lnTo>
                  <a:lnTo>
                    <a:pt x="879" y="799"/>
                  </a:lnTo>
                  <a:lnTo>
                    <a:pt x="879" y="754"/>
                  </a:lnTo>
                  <a:lnTo>
                    <a:pt x="880" y="710"/>
                  </a:lnTo>
                  <a:lnTo>
                    <a:pt x="881" y="665"/>
                  </a:lnTo>
                  <a:lnTo>
                    <a:pt x="882" y="621"/>
                  </a:lnTo>
                  <a:lnTo>
                    <a:pt x="884" y="576"/>
                  </a:lnTo>
                  <a:lnTo>
                    <a:pt x="885" y="532"/>
                  </a:lnTo>
                  <a:lnTo>
                    <a:pt x="886" y="487"/>
                  </a:lnTo>
                  <a:lnTo>
                    <a:pt x="887" y="443"/>
                  </a:lnTo>
                  <a:lnTo>
                    <a:pt x="887" y="398"/>
                  </a:lnTo>
                  <a:lnTo>
                    <a:pt x="887" y="354"/>
                  </a:lnTo>
                  <a:lnTo>
                    <a:pt x="887" y="310"/>
                  </a:lnTo>
                  <a:lnTo>
                    <a:pt x="885" y="265"/>
                  </a:lnTo>
                  <a:lnTo>
                    <a:pt x="883" y="221"/>
                  </a:lnTo>
                  <a:lnTo>
                    <a:pt x="880" y="177"/>
                  </a:lnTo>
                  <a:close/>
                </a:path>
              </a:pathLst>
            </a:custGeom>
            <a:solidFill>
              <a:srgbClr val="F3BF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8"/>
            <p:cNvSpPr>
              <a:spLocks/>
            </p:cNvSpPr>
            <p:nvPr/>
          </p:nvSpPr>
          <p:spPr bwMode="auto">
            <a:xfrm>
              <a:off x="2754" y="10426"/>
              <a:ext cx="891" cy="1230"/>
            </a:xfrm>
            <a:custGeom>
              <a:avLst/>
              <a:gdLst>
                <a:gd name="T0" fmla="+- 0 3618 2754"/>
                <a:gd name="T1" fmla="*/ T0 w 891"/>
                <a:gd name="T2" fmla="+- 0 10470 10426"/>
                <a:gd name="T3" fmla="*/ 10470 h 1230"/>
                <a:gd name="T4" fmla="+- 0 3630 2754"/>
                <a:gd name="T5" fmla="*/ T4 w 891"/>
                <a:gd name="T6" fmla="+- 0 10558 10426"/>
                <a:gd name="T7" fmla="*/ 10558 h 1230"/>
                <a:gd name="T8" fmla="+- 0 3637 2754"/>
                <a:gd name="T9" fmla="*/ T8 w 891"/>
                <a:gd name="T10" fmla="+- 0 10647 10426"/>
                <a:gd name="T11" fmla="*/ 10647 h 1230"/>
                <a:gd name="T12" fmla="+- 0 3641 2754"/>
                <a:gd name="T13" fmla="*/ T12 w 891"/>
                <a:gd name="T14" fmla="+- 0 10736 10426"/>
                <a:gd name="T15" fmla="*/ 10736 h 1230"/>
                <a:gd name="T16" fmla="+- 0 3641 2754"/>
                <a:gd name="T17" fmla="*/ T16 w 891"/>
                <a:gd name="T18" fmla="+- 0 10824 10426"/>
                <a:gd name="T19" fmla="*/ 10824 h 1230"/>
                <a:gd name="T20" fmla="+- 0 3640 2754"/>
                <a:gd name="T21" fmla="*/ T20 w 891"/>
                <a:gd name="T22" fmla="+- 0 10913 10426"/>
                <a:gd name="T23" fmla="*/ 10913 h 1230"/>
                <a:gd name="T24" fmla="+- 0 3638 2754"/>
                <a:gd name="T25" fmla="*/ T24 w 891"/>
                <a:gd name="T26" fmla="+- 0 11002 10426"/>
                <a:gd name="T27" fmla="*/ 11002 h 1230"/>
                <a:gd name="T28" fmla="+- 0 3635 2754"/>
                <a:gd name="T29" fmla="*/ T28 w 891"/>
                <a:gd name="T30" fmla="+- 0 11091 10426"/>
                <a:gd name="T31" fmla="*/ 11091 h 1230"/>
                <a:gd name="T32" fmla="+- 0 3633 2754"/>
                <a:gd name="T33" fmla="*/ T32 w 891"/>
                <a:gd name="T34" fmla="+- 0 11180 10426"/>
                <a:gd name="T35" fmla="*/ 11180 h 1230"/>
                <a:gd name="T36" fmla="+- 0 3633 2754"/>
                <a:gd name="T37" fmla="*/ T36 w 891"/>
                <a:gd name="T38" fmla="+- 0 11269 10426"/>
                <a:gd name="T39" fmla="*/ 11269 h 1230"/>
                <a:gd name="T40" fmla="+- 0 3635 2754"/>
                <a:gd name="T41" fmla="*/ T40 w 891"/>
                <a:gd name="T42" fmla="+- 0 11332 10426"/>
                <a:gd name="T43" fmla="*/ 11332 h 1230"/>
                <a:gd name="T44" fmla="+- 0 3638 2754"/>
                <a:gd name="T45" fmla="*/ T44 w 891"/>
                <a:gd name="T46" fmla="+- 0 11370 10426"/>
                <a:gd name="T47" fmla="*/ 11370 h 1230"/>
                <a:gd name="T48" fmla="+- 0 3642 2754"/>
                <a:gd name="T49" fmla="*/ T48 w 891"/>
                <a:gd name="T50" fmla="+- 0 11408 10426"/>
                <a:gd name="T51" fmla="*/ 11408 h 1230"/>
                <a:gd name="T52" fmla="+- 0 3644 2754"/>
                <a:gd name="T53" fmla="*/ T52 w 891"/>
                <a:gd name="T54" fmla="+- 0 11446 10426"/>
                <a:gd name="T55" fmla="*/ 11446 h 1230"/>
                <a:gd name="T56" fmla="+- 0 3644 2754"/>
                <a:gd name="T57" fmla="*/ T56 w 891"/>
                <a:gd name="T58" fmla="+- 0 11484 10426"/>
                <a:gd name="T59" fmla="*/ 11484 h 1230"/>
                <a:gd name="T60" fmla="+- 0 3639 2754"/>
                <a:gd name="T61" fmla="*/ T60 w 891"/>
                <a:gd name="T62" fmla="+- 0 11522 10426"/>
                <a:gd name="T63" fmla="*/ 11522 h 1230"/>
                <a:gd name="T64" fmla="+- 0 3628 2754"/>
                <a:gd name="T65" fmla="*/ T64 w 891"/>
                <a:gd name="T66" fmla="+- 0 11558 10426"/>
                <a:gd name="T67" fmla="*/ 11558 h 1230"/>
                <a:gd name="T68" fmla="+- 0 3608 2754"/>
                <a:gd name="T69" fmla="*/ T68 w 891"/>
                <a:gd name="T70" fmla="+- 0 11593 10426"/>
                <a:gd name="T71" fmla="*/ 11593 h 1230"/>
                <a:gd name="T72" fmla="+- 0 3573 2754"/>
                <a:gd name="T73" fmla="*/ T72 w 891"/>
                <a:gd name="T74" fmla="+- 0 11612 10426"/>
                <a:gd name="T75" fmla="*/ 11612 h 1230"/>
                <a:gd name="T76" fmla="+- 0 3530 2754"/>
                <a:gd name="T77" fmla="*/ T76 w 891"/>
                <a:gd name="T78" fmla="+- 0 11616 10426"/>
                <a:gd name="T79" fmla="*/ 11616 h 1230"/>
                <a:gd name="T80" fmla="+- 0 3487 2754"/>
                <a:gd name="T81" fmla="*/ T80 w 891"/>
                <a:gd name="T82" fmla="+- 0 11622 10426"/>
                <a:gd name="T83" fmla="*/ 11622 h 1230"/>
                <a:gd name="T84" fmla="+- 0 3445 2754"/>
                <a:gd name="T85" fmla="*/ T84 w 891"/>
                <a:gd name="T86" fmla="+- 0 11629 10426"/>
                <a:gd name="T87" fmla="*/ 11629 h 1230"/>
                <a:gd name="T88" fmla="+- 0 3402 2754"/>
                <a:gd name="T89" fmla="*/ T88 w 891"/>
                <a:gd name="T90" fmla="+- 0 11636 10426"/>
                <a:gd name="T91" fmla="*/ 11636 h 1230"/>
                <a:gd name="T92" fmla="+- 0 3338 2754"/>
                <a:gd name="T93" fmla="*/ T92 w 891"/>
                <a:gd name="T94" fmla="+- 0 11646 10426"/>
                <a:gd name="T95" fmla="*/ 11646 h 1230"/>
                <a:gd name="T96" fmla="+- 0 3252 2754"/>
                <a:gd name="T97" fmla="*/ T96 w 891"/>
                <a:gd name="T98" fmla="+- 0 11655 10426"/>
                <a:gd name="T99" fmla="*/ 11655 h 1230"/>
                <a:gd name="T100" fmla="+- 0 3187 2754"/>
                <a:gd name="T101" fmla="*/ T100 w 891"/>
                <a:gd name="T102" fmla="+- 0 11655 10426"/>
                <a:gd name="T103" fmla="*/ 11655 h 1230"/>
                <a:gd name="T104" fmla="+- 0 3091 2754"/>
                <a:gd name="T105" fmla="*/ T104 w 891"/>
                <a:gd name="T106" fmla="+- 0 11644 10426"/>
                <a:gd name="T107" fmla="*/ 11644 h 1230"/>
                <a:gd name="T108" fmla="+- 0 3002 2754"/>
                <a:gd name="T109" fmla="*/ T108 w 891"/>
                <a:gd name="T110" fmla="+- 0 11619 10426"/>
                <a:gd name="T111" fmla="*/ 11619 h 1230"/>
                <a:gd name="T112" fmla="+- 0 2922 2754"/>
                <a:gd name="T113" fmla="*/ T112 w 891"/>
                <a:gd name="T114" fmla="+- 0 11579 10426"/>
                <a:gd name="T115" fmla="*/ 11579 h 1230"/>
                <a:gd name="T116" fmla="+- 0 2853 2754"/>
                <a:gd name="T117" fmla="*/ T116 w 891"/>
                <a:gd name="T118" fmla="+- 0 11521 10426"/>
                <a:gd name="T119" fmla="*/ 11521 h 1230"/>
                <a:gd name="T120" fmla="+- 0 2796 2754"/>
                <a:gd name="T121" fmla="*/ T120 w 891"/>
                <a:gd name="T122" fmla="+- 0 11445 10426"/>
                <a:gd name="T123" fmla="*/ 11445 h 1230"/>
                <a:gd name="T124" fmla="+- 0 2760 2754"/>
                <a:gd name="T125" fmla="*/ T124 w 891"/>
                <a:gd name="T126" fmla="+- 0 11358 10426"/>
                <a:gd name="T127" fmla="*/ 11358 h 1230"/>
                <a:gd name="T128" fmla="+- 0 2754 2754"/>
                <a:gd name="T129" fmla="*/ T128 w 891"/>
                <a:gd name="T130" fmla="+- 0 11296 10426"/>
                <a:gd name="T131" fmla="*/ 11296 h 1230"/>
                <a:gd name="T132" fmla="+- 0 2767 2754"/>
                <a:gd name="T133" fmla="*/ T132 w 891"/>
                <a:gd name="T134" fmla="+- 0 11218 10426"/>
                <a:gd name="T135" fmla="*/ 11218 h 1230"/>
                <a:gd name="T136" fmla="+- 0 2809 2754"/>
                <a:gd name="T137" fmla="*/ T136 w 891"/>
                <a:gd name="T138" fmla="+- 0 11126 10426"/>
                <a:gd name="T139" fmla="*/ 11126 h 1230"/>
                <a:gd name="T140" fmla="+- 0 2855 2754"/>
                <a:gd name="T141" fmla="*/ T140 w 891"/>
                <a:gd name="T142" fmla="+- 0 11056 10426"/>
                <a:gd name="T143" fmla="*/ 11056 h 1230"/>
                <a:gd name="T144" fmla="+- 0 2929 2754"/>
                <a:gd name="T145" fmla="*/ T144 w 891"/>
                <a:gd name="T146" fmla="+- 0 10961 10426"/>
                <a:gd name="T147" fmla="*/ 10961 h 1230"/>
                <a:gd name="T148" fmla="+- 0 2994 2754"/>
                <a:gd name="T149" fmla="*/ T148 w 891"/>
                <a:gd name="T150" fmla="+- 0 10889 10426"/>
                <a:gd name="T151" fmla="*/ 10889 h 1230"/>
                <a:gd name="T152" fmla="+- 0 3062 2754"/>
                <a:gd name="T153" fmla="*/ T152 w 891"/>
                <a:gd name="T154" fmla="+- 0 10821 10426"/>
                <a:gd name="T155" fmla="*/ 10821 h 1230"/>
                <a:gd name="T156" fmla="+- 0 3134 2754"/>
                <a:gd name="T157" fmla="*/ T156 w 891"/>
                <a:gd name="T158" fmla="+- 0 10756 10426"/>
                <a:gd name="T159" fmla="*/ 10756 h 1230"/>
                <a:gd name="T160" fmla="+- 0 3208 2754"/>
                <a:gd name="T161" fmla="*/ T160 w 891"/>
                <a:gd name="T162" fmla="+- 0 10695 10426"/>
                <a:gd name="T163" fmla="*/ 10695 h 1230"/>
                <a:gd name="T164" fmla="+- 0 3285 2754"/>
                <a:gd name="T165" fmla="*/ T164 w 891"/>
                <a:gd name="T166" fmla="+- 0 10637 10426"/>
                <a:gd name="T167" fmla="*/ 10637 h 1230"/>
                <a:gd name="T168" fmla="+- 0 3364 2754"/>
                <a:gd name="T169" fmla="*/ T168 w 891"/>
                <a:gd name="T170" fmla="+- 0 10581 10426"/>
                <a:gd name="T171" fmla="*/ 10581 h 1230"/>
                <a:gd name="T172" fmla="+- 0 3445 2754"/>
                <a:gd name="T173" fmla="*/ T172 w 891"/>
                <a:gd name="T174" fmla="+- 0 10528 10426"/>
                <a:gd name="T175" fmla="*/ 10528 h 1230"/>
                <a:gd name="T176" fmla="+- 0 3527 2754"/>
                <a:gd name="T177" fmla="*/ T176 w 891"/>
                <a:gd name="T178" fmla="+- 0 10476 10426"/>
                <a:gd name="T179" fmla="*/ 10476 h 1230"/>
                <a:gd name="T180" fmla="+- 0 3610 2754"/>
                <a:gd name="T181" fmla="*/ T180 w 891"/>
                <a:gd name="T182" fmla="+- 0 10426 10426"/>
                <a:gd name="T183" fmla="*/ 10426 h 12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891" h="1230">
                  <a:moveTo>
                    <a:pt x="856" y="0"/>
                  </a:moveTo>
                  <a:lnTo>
                    <a:pt x="864" y="44"/>
                  </a:lnTo>
                  <a:lnTo>
                    <a:pt x="871" y="88"/>
                  </a:lnTo>
                  <a:lnTo>
                    <a:pt x="876" y="132"/>
                  </a:lnTo>
                  <a:lnTo>
                    <a:pt x="880" y="177"/>
                  </a:lnTo>
                  <a:lnTo>
                    <a:pt x="883" y="221"/>
                  </a:lnTo>
                  <a:lnTo>
                    <a:pt x="885" y="265"/>
                  </a:lnTo>
                  <a:lnTo>
                    <a:pt x="887" y="310"/>
                  </a:lnTo>
                  <a:lnTo>
                    <a:pt x="887" y="354"/>
                  </a:lnTo>
                  <a:lnTo>
                    <a:pt x="887" y="398"/>
                  </a:lnTo>
                  <a:lnTo>
                    <a:pt x="887" y="443"/>
                  </a:lnTo>
                  <a:lnTo>
                    <a:pt x="886" y="487"/>
                  </a:lnTo>
                  <a:lnTo>
                    <a:pt x="885" y="532"/>
                  </a:lnTo>
                  <a:lnTo>
                    <a:pt x="884" y="576"/>
                  </a:lnTo>
                  <a:lnTo>
                    <a:pt x="882" y="621"/>
                  </a:lnTo>
                  <a:lnTo>
                    <a:pt x="881" y="665"/>
                  </a:lnTo>
                  <a:lnTo>
                    <a:pt x="880" y="710"/>
                  </a:lnTo>
                  <a:lnTo>
                    <a:pt x="879" y="754"/>
                  </a:lnTo>
                  <a:lnTo>
                    <a:pt x="879" y="799"/>
                  </a:lnTo>
                  <a:lnTo>
                    <a:pt x="879" y="843"/>
                  </a:lnTo>
                  <a:lnTo>
                    <a:pt x="880" y="887"/>
                  </a:lnTo>
                  <a:lnTo>
                    <a:pt x="881" y="906"/>
                  </a:lnTo>
                  <a:lnTo>
                    <a:pt x="882" y="925"/>
                  </a:lnTo>
                  <a:lnTo>
                    <a:pt x="884" y="944"/>
                  </a:lnTo>
                  <a:lnTo>
                    <a:pt x="886" y="963"/>
                  </a:lnTo>
                  <a:lnTo>
                    <a:pt x="888" y="982"/>
                  </a:lnTo>
                  <a:lnTo>
                    <a:pt x="889" y="1001"/>
                  </a:lnTo>
                  <a:lnTo>
                    <a:pt x="890" y="1020"/>
                  </a:lnTo>
                  <a:lnTo>
                    <a:pt x="891" y="1039"/>
                  </a:lnTo>
                  <a:lnTo>
                    <a:pt x="890" y="1058"/>
                  </a:lnTo>
                  <a:lnTo>
                    <a:pt x="888" y="1077"/>
                  </a:lnTo>
                  <a:lnTo>
                    <a:pt x="885" y="1096"/>
                  </a:lnTo>
                  <a:lnTo>
                    <a:pt x="880" y="1114"/>
                  </a:lnTo>
                  <a:lnTo>
                    <a:pt x="874" y="1132"/>
                  </a:lnTo>
                  <a:lnTo>
                    <a:pt x="865" y="1150"/>
                  </a:lnTo>
                  <a:lnTo>
                    <a:pt x="854" y="1167"/>
                  </a:lnTo>
                  <a:lnTo>
                    <a:pt x="841" y="1185"/>
                  </a:lnTo>
                  <a:lnTo>
                    <a:pt x="819" y="1186"/>
                  </a:lnTo>
                  <a:lnTo>
                    <a:pt x="798" y="1188"/>
                  </a:lnTo>
                  <a:lnTo>
                    <a:pt x="776" y="1190"/>
                  </a:lnTo>
                  <a:lnTo>
                    <a:pt x="755" y="1193"/>
                  </a:lnTo>
                  <a:lnTo>
                    <a:pt x="733" y="1196"/>
                  </a:lnTo>
                  <a:lnTo>
                    <a:pt x="712" y="1199"/>
                  </a:lnTo>
                  <a:lnTo>
                    <a:pt x="691" y="1203"/>
                  </a:lnTo>
                  <a:lnTo>
                    <a:pt x="669" y="1206"/>
                  </a:lnTo>
                  <a:lnTo>
                    <a:pt x="648" y="1210"/>
                  </a:lnTo>
                  <a:lnTo>
                    <a:pt x="627" y="1213"/>
                  </a:lnTo>
                  <a:lnTo>
                    <a:pt x="584" y="1220"/>
                  </a:lnTo>
                  <a:lnTo>
                    <a:pt x="541" y="1225"/>
                  </a:lnTo>
                  <a:lnTo>
                    <a:pt x="498" y="1229"/>
                  </a:lnTo>
                  <a:lnTo>
                    <a:pt x="455" y="1230"/>
                  </a:lnTo>
                  <a:lnTo>
                    <a:pt x="433" y="1229"/>
                  </a:lnTo>
                  <a:lnTo>
                    <a:pt x="386" y="1225"/>
                  </a:lnTo>
                  <a:lnTo>
                    <a:pt x="337" y="1218"/>
                  </a:lnTo>
                  <a:lnTo>
                    <a:pt x="291" y="1207"/>
                  </a:lnTo>
                  <a:lnTo>
                    <a:pt x="248" y="1193"/>
                  </a:lnTo>
                  <a:lnTo>
                    <a:pt x="206" y="1175"/>
                  </a:lnTo>
                  <a:lnTo>
                    <a:pt x="168" y="1153"/>
                  </a:lnTo>
                  <a:lnTo>
                    <a:pt x="132" y="1126"/>
                  </a:lnTo>
                  <a:lnTo>
                    <a:pt x="99" y="1095"/>
                  </a:lnTo>
                  <a:lnTo>
                    <a:pt x="69" y="1059"/>
                  </a:lnTo>
                  <a:lnTo>
                    <a:pt x="42" y="1019"/>
                  </a:lnTo>
                  <a:lnTo>
                    <a:pt x="20" y="975"/>
                  </a:lnTo>
                  <a:lnTo>
                    <a:pt x="6" y="932"/>
                  </a:lnTo>
                  <a:lnTo>
                    <a:pt x="0" y="890"/>
                  </a:lnTo>
                  <a:lnTo>
                    <a:pt x="0" y="870"/>
                  </a:lnTo>
                  <a:lnTo>
                    <a:pt x="1" y="850"/>
                  </a:lnTo>
                  <a:lnTo>
                    <a:pt x="13" y="792"/>
                  </a:lnTo>
                  <a:lnTo>
                    <a:pt x="35" y="736"/>
                  </a:lnTo>
                  <a:lnTo>
                    <a:pt x="55" y="700"/>
                  </a:lnTo>
                  <a:lnTo>
                    <a:pt x="77" y="664"/>
                  </a:lnTo>
                  <a:lnTo>
                    <a:pt x="101" y="630"/>
                  </a:lnTo>
                  <a:lnTo>
                    <a:pt x="144" y="573"/>
                  </a:lnTo>
                  <a:lnTo>
                    <a:pt x="175" y="535"/>
                  </a:lnTo>
                  <a:lnTo>
                    <a:pt x="207" y="499"/>
                  </a:lnTo>
                  <a:lnTo>
                    <a:pt x="240" y="463"/>
                  </a:lnTo>
                  <a:lnTo>
                    <a:pt x="274" y="428"/>
                  </a:lnTo>
                  <a:lnTo>
                    <a:pt x="308" y="395"/>
                  </a:lnTo>
                  <a:lnTo>
                    <a:pt x="344" y="362"/>
                  </a:lnTo>
                  <a:lnTo>
                    <a:pt x="380" y="330"/>
                  </a:lnTo>
                  <a:lnTo>
                    <a:pt x="417" y="299"/>
                  </a:lnTo>
                  <a:lnTo>
                    <a:pt x="454" y="269"/>
                  </a:lnTo>
                  <a:lnTo>
                    <a:pt x="493" y="240"/>
                  </a:lnTo>
                  <a:lnTo>
                    <a:pt x="531" y="211"/>
                  </a:lnTo>
                  <a:lnTo>
                    <a:pt x="571" y="183"/>
                  </a:lnTo>
                  <a:lnTo>
                    <a:pt x="610" y="155"/>
                  </a:lnTo>
                  <a:lnTo>
                    <a:pt x="650" y="128"/>
                  </a:lnTo>
                  <a:lnTo>
                    <a:pt x="691" y="102"/>
                  </a:lnTo>
                  <a:lnTo>
                    <a:pt x="732" y="76"/>
                  </a:lnTo>
                  <a:lnTo>
                    <a:pt x="773" y="50"/>
                  </a:lnTo>
                  <a:lnTo>
                    <a:pt x="815" y="25"/>
                  </a:lnTo>
                  <a:lnTo>
                    <a:pt x="856" y="0"/>
                  </a:lnTo>
                  <a:close/>
                </a:path>
              </a:pathLst>
            </a:custGeom>
            <a:noFill/>
            <a:ln w="12700">
              <a:solidFill>
                <a:srgbClr val="FDFDFD"/>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9"/>
            <p:cNvSpPr>
              <a:spLocks/>
            </p:cNvSpPr>
            <p:nvPr/>
          </p:nvSpPr>
          <p:spPr bwMode="auto">
            <a:xfrm>
              <a:off x="2959" y="8823"/>
              <a:ext cx="684" cy="952"/>
            </a:xfrm>
            <a:custGeom>
              <a:avLst/>
              <a:gdLst>
                <a:gd name="T0" fmla="+- 0 3609 2959"/>
                <a:gd name="T1" fmla="*/ T0 w 684"/>
                <a:gd name="T2" fmla="+- 0 8823 8823"/>
                <a:gd name="T3" fmla="*/ 8823 h 952"/>
                <a:gd name="T4" fmla="+- 0 3581 2959"/>
                <a:gd name="T5" fmla="*/ T4 w 684"/>
                <a:gd name="T6" fmla="+- 0 8832 8823"/>
                <a:gd name="T7" fmla="*/ 8832 h 952"/>
                <a:gd name="T8" fmla="+- 0 3553 2959"/>
                <a:gd name="T9" fmla="*/ T8 w 684"/>
                <a:gd name="T10" fmla="+- 0 8841 8823"/>
                <a:gd name="T11" fmla="*/ 8841 h 952"/>
                <a:gd name="T12" fmla="+- 0 3497 2959"/>
                <a:gd name="T13" fmla="*/ T12 w 684"/>
                <a:gd name="T14" fmla="+- 0 8862 8823"/>
                <a:gd name="T15" fmla="*/ 8862 h 952"/>
                <a:gd name="T16" fmla="+- 0 3444 2959"/>
                <a:gd name="T17" fmla="*/ T16 w 684"/>
                <a:gd name="T18" fmla="+- 0 8886 8823"/>
                <a:gd name="T19" fmla="*/ 8886 h 952"/>
                <a:gd name="T20" fmla="+- 0 3392 2959"/>
                <a:gd name="T21" fmla="*/ T20 w 684"/>
                <a:gd name="T22" fmla="+- 0 8913 8823"/>
                <a:gd name="T23" fmla="*/ 8913 h 952"/>
                <a:gd name="T24" fmla="+- 0 3341 2959"/>
                <a:gd name="T25" fmla="*/ T24 w 684"/>
                <a:gd name="T26" fmla="+- 0 8942 8823"/>
                <a:gd name="T27" fmla="*/ 8942 h 952"/>
                <a:gd name="T28" fmla="+- 0 3291 2959"/>
                <a:gd name="T29" fmla="*/ T28 w 684"/>
                <a:gd name="T30" fmla="+- 0 8973 8823"/>
                <a:gd name="T31" fmla="*/ 8973 h 952"/>
                <a:gd name="T32" fmla="+- 0 3243 2959"/>
                <a:gd name="T33" fmla="*/ T32 w 684"/>
                <a:gd name="T34" fmla="+- 0 9005 8823"/>
                <a:gd name="T35" fmla="*/ 9005 h 952"/>
                <a:gd name="T36" fmla="+- 0 3195 2959"/>
                <a:gd name="T37" fmla="*/ T36 w 684"/>
                <a:gd name="T38" fmla="+- 0 9039 8823"/>
                <a:gd name="T39" fmla="*/ 9039 h 952"/>
                <a:gd name="T40" fmla="+- 0 3148 2959"/>
                <a:gd name="T41" fmla="*/ T40 w 684"/>
                <a:gd name="T42" fmla="+- 0 9075 8823"/>
                <a:gd name="T43" fmla="*/ 9075 h 952"/>
                <a:gd name="T44" fmla="+- 0 3102 2959"/>
                <a:gd name="T45" fmla="*/ T44 w 684"/>
                <a:gd name="T46" fmla="+- 0 9111 8823"/>
                <a:gd name="T47" fmla="*/ 9111 h 952"/>
                <a:gd name="T48" fmla="+- 0 3073 2959"/>
                <a:gd name="T49" fmla="*/ T48 w 684"/>
                <a:gd name="T50" fmla="+- 0 9137 8823"/>
                <a:gd name="T51" fmla="*/ 9137 h 952"/>
                <a:gd name="T52" fmla="+- 0 3046 2959"/>
                <a:gd name="T53" fmla="*/ T52 w 684"/>
                <a:gd name="T54" fmla="+- 0 9164 8823"/>
                <a:gd name="T55" fmla="*/ 9164 h 952"/>
                <a:gd name="T56" fmla="+- 0 3024 2959"/>
                <a:gd name="T57" fmla="*/ T56 w 684"/>
                <a:gd name="T58" fmla="+- 0 9191 8823"/>
                <a:gd name="T59" fmla="*/ 9191 h 952"/>
                <a:gd name="T60" fmla="+- 0 3004 2959"/>
                <a:gd name="T61" fmla="*/ T60 w 684"/>
                <a:gd name="T62" fmla="+- 0 9220 8823"/>
                <a:gd name="T63" fmla="*/ 9220 h 952"/>
                <a:gd name="T64" fmla="+- 0 2989 2959"/>
                <a:gd name="T65" fmla="*/ T64 w 684"/>
                <a:gd name="T66" fmla="+- 0 9249 8823"/>
                <a:gd name="T67" fmla="*/ 9249 h 952"/>
                <a:gd name="T68" fmla="+- 0 2976 2959"/>
                <a:gd name="T69" fmla="*/ T68 w 684"/>
                <a:gd name="T70" fmla="+- 0 9279 8823"/>
                <a:gd name="T71" fmla="*/ 9279 h 952"/>
                <a:gd name="T72" fmla="+- 0 2967 2959"/>
                <a:gd name="T73" fmla="*/ T72 w 684"/>
                <a:gd name="T74" fmla="+- 0 9309 8823"/>
                <a:gd name="T75" fmla="*/ 9309 h 952"/>
                <a:gd name="T76" fmla="+- 0 2959 2959"/>
                <a:gd name="T77" fmla="*/ T76 w 684"/>
                <a:gd name="T78" fmla="+- 0 9369 8823"/>
                <a:gd name="T79" fmla="*/ 9369 h 952"/>
                <a:gd name="T80" fmla="+- 0 2960 2959"/>
                <a:gd name="T81" fmla="*/ T80 w 684"/>
                <a:gd name="T82" fmla="+- 0 9400 8823"/>
                <a:gd name="T83" fmla="*/ 9400 h 952"/>
                <a:gd name="T84" fmla="+- 0 2971 2959"/>
                <a:gd name="T85" fmla="*/ T84 w 684"/>
                <a:gd name="T86" fmla="+- 0 9460 8823"/>
                <a:gd name="T87" fmla="*/ 9460 h 952"/>
                <a:gd name="T88" fmla="+- 0 2996 2959"/>
                <a:gd name="T89" fmla="*/ T88 w 684"/>
                <a:gd name="T90" fmla="+- 0 9517 8823"/>
                <a:gd name="T91" fmla="*/ 9517 h 952"/>
                <a:gd name="T92" fmla="+- 0 3013 2959"/>
                <a:gd name="T93" fmla="*/ T92 w 684"/>
                <a:gd name="T94" fmla="+- 0 9545 8823"/>
                <a:gd name="T95" fmla="*/ 9545 h 952"/>
                <a:gd name="T96" fmla="+- 0 3033 2959"/>
                <a:gd name="T97" fmla="*/ T96 w 684"/>
                <a:gd name="T98" fmla="+- 0 9572 8823"/>
                <a:gd name="T99" fmla="*/ 9572 h 952"/>
                <a:gd name="T100" fmla="+- 0 3057 2959"/>
                <a:gd name="T101" fmla="*/ T100 w 684"/>
                <a:gd name="T102" fmla="+- 0 9598 8823"/>
                <a:gd name="T103" fmla="*/ 9598 h 952"/>
                <a:gd name="T104" fmla="+- 0 3083 2959"/>
                <a:gd name="T105" fmla="*/ T104 w 684"/>
                <a:gd name="T106" fmla="+- 0 9622 8823"/>
                <a:gd name="T107" fmla="*/ 9622 h 952"/>
                <a:gd name="T108" fmla="+- 0 3113 2959"/>
                <a:gd name="T109" fmla="*/ T108 w 684"/>
                <a:gd name="T110" fmla="+- 0 9646 8823"/>
                <a:gd name="T111" fmla="*/ 9646 h 952"/>
                <a:gd name="T112" fmla="+- 0 3146 2959"/>
                <a:gd name="T113" fmla="*/ T112 w 684"/>
                <a:gd name="T114" fmla="+- 0 9667 8823"/>
                <a:gd name="T115" fmla="*/ 9667 h 952"/>
                <a:gd name="T116" fmla="+- 0 3190 2959"/>
                <a:gd name="T117" fmla="*/ T116 w 684"/>
                <a:gd name="T118" fmla="+- 0 9691 8823"/>
                <a:gd name="T119" fmla="*/ 9691 h 952"/>
                <a:gd name="T120" fmla="+- 0 3234 2959"/>
                <a:gd name="T121" fmla="*/ T120 w 684"/>
                <a:gd name="T122" fmla="+- 0 9712 8823"/>
                <a:gd name="T123" fmla="*/ 9712 h 952"/>
                <a:gd name="T124" fmla="+- 0 3279 2959"/>
                <a:gd name="T125" fmla="*/ T124 w 684"/>
                <a:gd name="T126" fmla="+- 0 9730 8823"/>
                <a:gd name="T127" fmla="*/ 9730 h 952"/>
                <a:gd name="T128" fmla="+- 0 3324 2959"/>
                <a:gd name="T129" fmla="*/ T128 w 684"/>
                <a:gd name="T130" fmla="+- 0 9744 8823"/>
                <a:gd name="T131" fmla="*/ 9744 h 952"/>
                <a:gd name="T132" fmla="+- 0 3371 2959"/>
                <a:gd name="T133" fmla="*/ T132 w 684"/>
                <a:gd name="T134" fmla="+- 0 9755 8823"/>
                <a:gd name="T135" fmla="*/ 9755 h 952"/>
                <a:gd name="T136" fmla="+- 0 3418 2959"/>
                <a:gd name="T137" fmla="*/ T136 w 684"/>
                <a:gd name="T138" fmla="+- 0 9764 8823"/>
                <a:gd name="T139" fmla="*/ 9764 h 952"/>
                <a:gd name="T140" fmla="+- 0 3465 2959"/>
                <a:gd name="T141" fmla="*/ T140 w 684"/>
                <a:gd name="T142" fmla="+- 0 9770 8823"/>
                <a:gd name="T143" fmla="*/ 9770 h 952"/>
                <a:gd name="T144" fmla="+- 0 3513 2959"/>
                <a:gd name="T145" fmla="*/ T144 w 684"/>
                <a:gd name="T146" fmla="+- 0 9773 8823"/>
                <a:gd name="T147" fmla="*/ 9773 h 952"/>
                <a:gd name="T148" fmla="+- 0 3562 2959"/>
                <a:gd name="T149" fmla="*/ T148 w 684"/>
                <a:gd name="T150" fmla="+- 0 9775 8823"/>
                <a:gd name="T151" fmla="*/ 9775 h 952"/>
                <a:gd name="T152" fmla="+- 0 3587 2959"/>
                <a:gd name="T153" fmla="*/ T152 w 684"/>
                <a:gd name="T154" fmla="+- 0 9775 8823"/>
                <a:gd name="T155" fmla="*/ 9775 h 952"/>
                <a:gd name="T156" fmla="+- 0 3617 2959"/>
                <a:gd name="T157" fmla="*/ T156 w 684"/>
                <a:gd name="T158" fmla="+- 0 9726 8823"/>
                <a:gd name="T159" fmla="*/ 9726 h 952"/>
                <a:gd name="T160" fmla="+- 0 3622 2959"/>
                <a:gd name="T161" fmla="*/ T160 w 684"/>
                <a:gd name="T162" fmla="+- 0 9679 8823"/>
                <a:gd name="T163" fmla="*/ 9679 h 952"/>
                <a:gd name="T164" fmla="+- 0 3627 2959"/>
                <a:gd name="T165" fmla="*/ T164 w 684"/>
                <a:gd name="T166" fmla="+- 0 9631 8823"/>
                <a:gd name="T167" fmla="*/ 9631 h 952"/>
                <a:gd name="T168" fmla="+- 0 3631 2959"/>
                <a:gd name="T169" fmla="*/ T168 w 684"/>
                <a:gd name="T170" fmla="+- 0 9584 8823"/>
                <a:gd name="T171" fmla="*/ 9584 h 952"/>
                <a:gd name="T172" fmla="+- 0 3635 2959"/>
                <a:gd name="T173" fmla="*/ T172 w 684"/>
                <a:gd name="T174" fmla="+- 0 9536 8823"/>
                <a:gd name="T175" fmla="*/ 9536 h 952"/>
                <a:gd name="T176" fmla="+- 0 3637 2959"/>
                <a:gd name="T177" fmla="*/ T176 w 684"/>
                <a:gd name="T178" fmla="+- 0 9489 8823"/>
                <a:gd name="T179" fmla="*/ 9489 h 952"/>
                <a:gd name="T180" fmla="+- 0 3640 2959"/>
                <a:gd name="T181" fmla="*/ T180 w 684"/>
                <a:gd name="T182" fmla="+- 0 9441 8823"/>
                <a:gd name="T183" fmla="*/ 9441 h 952"/>
                <a:gd name="T184" fmla="+- 0 3641 2959"/>
                <a:gd name="T185" fmla="*/ T184 w 684"/>
                <a:gd name="T186" fmla="+- 0 9393 8823"/>
                <a:gd name="T187" fmla="*/ 9393 h 952"/>
                <a:gd name="T188" fmla="+- 0 3642 2959"/>
                <a:gd name="T189" fmla="*/ T188 w 684"/>
                <a:gd name="T190" fmla="+- 0 9346 8823"/>
                <a:gd name="T191" fmla="*/ 9346 h 952"/>
                <a:gd name="T192" fmla="+- 0 3643 2959"/>
                <a:gd name="T193" fmla="*/ T192 w 684"/>
                <a:gd name="T194" fmla="+- 0 9298 8823"/>
                <a:gd name="T195" fmla="*/ 9298 h 952"/>
                <a:gd name="T196" fmla="+- 0 3642 2959"/>
                <a:gd name="T197" fmla="*/ T196 w 684"/>
                <a:gd name="T198" fmla="+- 0 9251 8823"/>
                <a:gd name="T199" fmla="*/ 9251 h 952"/>
                <a:gd name="T200" fmla="+- 0 3641 2959"/>
                <a:gd name="T201" fmla="*/ T200 w 684"/>
                <a:gd name="T202" fmla="+- 0 9203 8823"/>
                <a:gd name="T203" fmla="*/ 9203 h 952"/>
                <a:gd name="T204" fmla="+- 0 3640 2959"/>
                <a:gd name="T205" fmla="*/ T204 w 684"/>
                <a:gd name="T206" fmla="+- 0 9156 8823"/>
                <a:gd name="T207" fmla="*/ 9156 h 952"/>
                <a:gd name="T208" fmla="+- 0 3638 2959"/>
                <a:gd name="T209" fmla="*/ T208 w 684"/>
                <a:gd name="T210" fmla="+- 0 9108 8823"/>
                <a:gd name="T211" fmla="*/ 9108 h 952"/>
                <a:gd name="T212" fmla="+- 0 3635 2959"/>
                <a:gd name="T213" fmla="*/ T212 w 684"/>
                <a:gd name="T214" fmla="+- 0 9061 8823"/>
                <a:gd name="T215" fmla="*/ 9061 h 952"/>
                <a:gd name="T216" fmla="+- 0 3631 2959"/>
                <a:gd name="T217" fmla="*/ T216 w 684"/>
                <a:gd name="T218" fmla="+- 0 9013 8823"/>
                <a:gd name="T219" fmla="*/ 9013 h 952"/>
                <a:gd name="T220" fmla="+- 0 3627 2959"/>
                <a:gd name="T221" fmla="*/ T220 w 684"/>
                <a:gd name="T222" fmla="+- 0 8965 8823"/>
                <a:gd name="T223" fmla="*/ 8965 h 952"/>
                <a:gd name="T224" fmla="+- 0 3622 2959"/>
                <a:gd name="T225" fmla="*/ T224 w 684"/>
                <a:gd name="T226" fmla="+- 0 8918 8823"/>
                <a:gd name="T227" fmla="*/ 8918 h 952"/>
                <a:gd name="T228" fmla="+- 0 3616 2959"/>
                <a:gd name="T229" fmla="*/ T228 w 684"/>
                <a:gd name="T230" fmla="+- 0 8870 8823"/>
                <a:gd name="T231" fmla="*/ 8870 h 952"/>
                <a:gd name="T232" fmla="+- 0 3609 2959"/>
                <a:gd name="T233" fmla="*/ T232 w 684"/>
                <a:gd name="T234" fmla="+- 0 8823 8823"/>
                <a:gd name="T235" fmla="*/ 8823 h 9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Lst>
              <a:rect l="0" t="0" r="r" b="b"/>
              <a:pathLst>
                <a:path w="684" h="952">
                  <a:moveTo>
                    <a:pt x="650" y="0"/>
                  </a:moveTo>
                  <a:lnTo>
                    <a:pt x="622" y="9"/>
                  </a:lnTo>
                  <a:lnTo>
                    <a:pt x="594" y="18"/>
                  </a:lnTo>
                  <a:lnTo>
                    <a:pt x="538" y="39"/>
                  </a:lnTo>
                  <a:lnTo>
                    <a:pt x="485" y="63"/>
                  </a:lnTo>
                  <a:lnTo>
                    <a:pt x="433" y="90"/>
                  </a:lnTo>
                  <a:lnTo>
                    <a:pt x="382" y="119"/>
                  </a:lnTo>
                  <a:lnTo>
                    <a:pt x="332" y="150"/>
                  </a:lnTo>
                  <a:lnTo>
                    <a:pt x="284" y="182"/>
                  </a:lnTo>
                  <a:lnTo>
                    <a:pt x="236" y="216"/>
                  </a:lnTo>
                  <a:lnTo>
                    <a:pt x="189" y="252"/>
                  </a:lnTo>
                  <a:lnTo>
                    <a:pt x="143" y="288"/>
                  </a:lnTo>
                  <a:lnTo>
                    <a:pt x="114" y="314"/>
                  </a:lnTo>
                  <a:lnTo>
                    <a:pt x="87" y="341"/>
                  </a:lnTo>
                  <a:lnTo>
                    <a:pt x="65" y="368"/>
                  </a:lnTo>
                  <a:lnTo>
                    <a:pt x="45" y="397"/>
                  </a:lnTo>
                  <a:lnTo>
                    <a:pt x="30" y="426"/>
                  </a:lnTo>
                  <a:lnTo>
                    <a:pt x="17" y="456"/>
                  </a:lnTo>
                  <a:lnTo>
                    <a:pt x="8" y="486"/>
                  </a:lnTo>
                  <a:lnTo>
                    <a:pt x="0" y="546"/>
                  </a:lnTo>
                  <a:lnTo>
                    <a:pt x="1" y="577"/>
                  </a:lnTo>
                  <a:lnTo>
                    <a:pt x="12" y="637"/>
                  </a:lnTo>
                  <a:lnTo>
                    <a:pt x="37" y="694"/>
                  </a:lnTo>
                  <a:lnTo>
                    <a:pt x="54" y="722"/>
                  </a:lnTo>
                  <a:lnTo>
                    <a:pt x="74" y="749"/>
                  </a:lnTo>
                  <a:lnTo>
                    <a:pt x="98" y="775"/>
                  </a:lnTo>
                  <a:lnTo>
                    <a:pt x="124" y="799"/>
                  </a:lnTo>
                  <a:lnTo>
                    <a:pt x="154" y="823"/>
                  </a:lnTo>
                  <a:lnTo>
                    <a:pt x="187" y="844"/>
                  </a:lnTo>
                  <a:lnTo>
                    <a:pt x="231" y="868"/>
                  </a:lnTo>
                  <a:lnTo>
                    <a:pt x="275" y="889"/>
                  </a:lnTo>
                  <a:lnTo>
                    <a:pt x="320" y="907"/>
                  </a:lnTo>
                  <a:lnTo>
                    <a:pt x="365" y="921"/>
                  </a:lnTo>
                  <a:lnTo>
                    <a:pt x="412" y="932"/>
                  </a:lnTo>
                  <a:lnTo>
                    <a:pt x="459" y="941"/>
                  </a:lnTo>
                  <a:lnTo>
                    <a:pt x="506" y="947"/>
                  </a:lnTo>
                  <a:lnTo>
                    <a:pt x="554" y="950"/>
                  </a:lnTo>
                  <a:lnTo>
                    <a:pt x="603" y="952"/>
                  </a:lnTo>
                  <a:lnTo>
                    <a:pt x="628" y="952"/>
                  </a:lnTo>
                  <a:lnTo>
                    <a:pt x="658" y="903"/>
                  </a:lnTo>
                  <a:lnTo>
                    <a:pt x="663" y="856"/>
                  </a:lnTo>
                  <a:lnTo>
                    <a:pt x="668" y="808"/>
                  </a:lnTo>
                  <a:lnTo>
                    <a:pt x="672" y="761"/>
                  </a:lnTo>
                  <a:lnTo>
                    <a:pt x="676" y="713"/>
                  </a:lnTo>
                  <a:lnTo>
                    <a:pt x="678" y="666"/>
                  </a:lnTo>
                  <a:lnTo>
                    <a:pt x="681" y="618"/>
                  </a:lnTo>
                  <a:lnTo>
                    <a:pt x="682" y="570"/>
                  </a:lnTo>
                  <a:lnTo>
                    <a:pt x="683" y="523"/>
                  </a:lnTo>
                  <a:lnTo>
                    <a:pt x="684" y="475"/>
                  </a:lnTo>
                  <a:lnTo>
                    <a:pt x="683" y="428"/>
                  </a:lnTo>
                  <a:lnTo>
                    <a:pt x="682" y="380"/>
                  </a:lnTo>
                  <a:lnTo>
                    <a:pt x="681" y="333"/>
                  </a:lnTo>
                  <a:lnTo>
                    <a:pt x="679" y="285"/>
                  </a:lnTo>
                  <a:lnTo>
                    <a:pt x="676" y="238"/>
                  </a:lnTo>
                  <a:lnTo>
                    <a:pt x="672" y="190"/>
                  </a:lnTo>
                  <a:lnTo>
                    <a:pt x="668" y="142"/>
                  </a:lnTo>
                  <a:lnTo>
                    <a:pt x="663" y="95"/>
                  </a:lnTo>
                  <a:lnTo>
                    <a:pt x="657" y="47"/>
                  </a:lnTo>
                  <a:lnTo>
                    <a:pt x="650" y="0"/>
                  </a:lnTo>
                  <a:close/>
                </a:path>
              </a:pathLst>
            </a:custGeom>
            <a:solidFill>
              <a:srgbClr val="F3BF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2959" y="8823"/>
              <a:ext cx="684" cy="952"/>
            </a:xfrm>
            <a:custGeom>
              <a:avLst/>
              <a:gdLst>
                <a:gd name="T0" fmla="+- 0 3609 2959"/>
                <a:gd name="T1" fmla="*/ T0 w 684"/>
                <a:gd name="T2" fmla="+- 0 8823 8823"/>
                <a:gd name="T3" fmla="*/ 8823 h 952"/>
                <a:gd name="T4" fmla="+- 0 3616 2959"/>
                <a:gd name="T5" fmla="*/ T4 w 684"/>
                <a:gd name="T6" fmla="+- 0 8870 8823"/>
                <a:gd name="T7" fmla="*/ 8870 h 952"/>
                <a:gd name="T8" fmla="+- 0 3622 2959"/>
                <a:gd name="T9" fmla="*/ T8 w 684"/>
                <a:gd name="T10" fmla="+- 0 8918 8823"/>
                <a:gd name="T11" fmla="*/ 8918 h 952"/>
                <a:gd name="T12" fmla="+- 0 3627 2959"/>
                <a:gd name="T13" fmla="*/ T12 w 684"/>
                <a:gd name="T14" fmla="+- 0 8965 8823"/>
                <a:gd name="T15" fmla="*/ 8965 h 952"/>
                <a:gd name="T16" fmla="+- 0 3631 2959"/>
                <a:gd name="T17" fmla="*/ T16 w 684"/>
                <a:gd name="T18" fmla="+- 0 9013 8823"/>
                <a:gd name="T19" fmla="*/ 9013 h 952"/>
                <a:gd name="T20" fmla="+- 0 3635 2959"/>
                <a:gd name="T21" fmla="*/ T20 w 684"/>
                <a:gd name="T22" fmla="+- 0 9061 8823"/>
                <a:gd name="T23" fmla="*/ 9061 h 952"/>
                <a:gd name="T24" fmla="+- 0 3638 2959"/>
                <a:gd name="T25" fmla="*/ T24 w 684"/>
                <a:gd name="T26" fmla="+- 0 9108 8823"/>
                <a:gd name="T27" fmla="*/ 9108 h 952"/>
                <a:gd name="T28" fmla="+- 0 3640 2959"/>
                <a:gd name="T29" fmla="*/ T28 w 684"/>
                <a:gd name="T30" fmla="+- 0 9156 8823"/>
                <a:gd name="T31" fmla="*/ 9156 h 952"/>
                <a:gd name="T32" fmla="+- 0 3641 2959"/>
                <a:gd name="T33" fmla="*/ T32 w 684"/>
                <a:gd name="T34" fmla="+- 0 9203 8823"/>
                <a:gd name="T35" fmla="*/ 9203 h 952"/>
                <a:gd name="T36" fmla="+- 0 3642 2959"/>
                <a:gd name="T37" fmla="*/ T36 w 684"/>
                <a:gd name="T38" fmla="+- 0 9251 8823"/>
                <a:gd name="T39" fmla="*/ 9251 h 952"/>
                <a:gd name="T40" fmla="+- 0 3643 2959"/>
                <a:gd name="T41" fmla="*/ T40 w 684"/>
                <a:gd name="T42" fmla="+- 0 9298 8823"/>
                <a:gd name="T43" fmla="*/ 9298 h 952"/>
                <a:gd name="T44" fmla="+- 0 3642 2959"/>
                <a:gd name="T45" fmla="*/ T44 w 684"/>
                <a:gd name="T46" fmla="+- 0 9346 8823"/>
                <a:gd name="T47" fmla="*/ 9346 h 952"/>
                <a:gd name="T48" fmla="+- 0 3641 2959"/>
                <a:gd name="T49" fmla="*/ T48 w 684"/>
                <a:gd name="T50" fmla="+- 0 9393 8823"/>
                <a:gd name="T51" fmla="*/ 9393 h 952"/>
                <a:gd name="T52" fmla="+- 0 3640 2959"/>
                <a:gd name="T53" fmla="*/ T52 w 684"/>
                <a:gd name="T54" fmla="+- 0 9441 8823"/>
                <a:gd name="T55" fmla="*/ 9441 h 952"/>
                <a:gd name="T56" fmla="+- 0 3637 2959"/>
                <a:gd name="T57" fmla="*/ T56 w 684"/>
                <a:gd name="T58" fmla="+- 0 9489 8823"/>
                <a:gd name="T59" fmla="*/ 9489 h 952"/>
                <a:gd name="T60" fmla="+- 0 3635 2959"/>
                <a:gd name="T61" fmla="*/ T60 w 684"/>
                <a:gd name="T62" fmla="+- 0 9536 8823"/>
                <a:gd name="T63" fmla="*/ 9536 h 952"/>
                <a:gd name="T64" fmla="+- 0 3631 2959"/>
                <a:gd name="T65" fmla="*/ T64 w 684"/>
                <a:gd name="T66" fmla="+- 0 9584 8823"/>
                <a:gd name="T67" fmla="*/ 9584 h 952"/>
                <a:gd name="T68" fmla="+- 0 3627 2959"/>
                <a:gd name="T69" fmla="*/ T68 w 684"/>
                <a:gd name="T70" fmla="+- 0 9631 8823"/>
                <a:gd name="T71" fmla="*/ 9631 h 952"/>
                <a:gd name="T72" fmla="+- 0 3622 2959"/>
                <a:gd name="T73" fmla="*/ T72 w 684"/>
                <a:gd name="T74" fmla="+- 0 9679 8823"/>
                <a:gd name="T75" fmla="*/ 9679 h 952"/>
                <a:gd name="T76" fmla="+- 0 3617 2959"/>
                <a:gd name="T77" fmla="*/ T76 w 684"/>
                <a:gd name="T78" fmla="+- 0 9726 8823"/>
                <a:gd name="T79" fmla="*/ 9726 h 952"/>
                <a:gd name="T80" fmla="+- 0 3611 2959"/>
                <a:gd name="T81" fmla="*/ T80 w 684"/>
                <a:gd name="T82" fmla="+- 0 9774 8823"/>
                <a:gd name="T83" fmla="*/ 9774 h 952"/>
                <a:gd name="T84" fmla="+- 0 3562 2959"/>
                <a:gd name="T85" fmla="*/ T84 w 684"/>
                <a:gd name="T86" fmla="+- 0 9775 8823"/>
                <a:gd name="T87" fmla="*/ 9775 h 952"/>
                <a:gd name="T88" fmla="+- 0 3538 2959"/>
                <a:gd name="T89" fmla="*/ T88 w 684"/>
                <a:gd name="T90" fmla="+- 0 9774 8823"/>
                <a:gd name="T91" fmla="*/ 9774 h 952"/>
                <a:gd name="T92" fmla="+- 0 3489 2959"/>
                <a:gd name="T93" fmla="*/ T92 w 684"/>
                <a:gd name="T94" fmla="+- 0 9772 8823"/>
                <a:gd name="T95" fmla="*/ 9772 h 952"/>
                <a:gd name="T96" fmla="+- 0 3442 2959"/>
                <a:gd name="T97" fmla="*/ T96 w 684"/>
                <a:gd name="T98" fmla="+- 0 9767 8823"/>
                <a:gd name="T99" fmla="*/ 9767 h 952"/>
                <a:gd name="T100" fmla="+- 0 3394 2959"/>
                <a:gd name="T101" fmla="*/ T100 w 684"/>
                <a:gd name="T102" fmla="+- 0 9760 8823"/>
                <a:gd name="T103" fmla="*/ 9760 h 952"/>
                <a:gd name="T104" fmla="+- 0 3348 2959"/>
                <a:gd name="T105" fmla="*/ T104 w 684"/>
                <a:gd name="T106" fmla="+- 0 9750 8823"/>
                <a:gd name="T107" fmla="*/ 9750 h 952"/>
                <a:gd name="T108" fmla="+- 0 3302 2959"/>
                <a:gd name="T109" fmla="*/ T108 w 684"/>
                <a:gd name="T110" fmla="+- 0 9737 8823"/>
                <a:gd name="T111" fmla="*/ 9737 h 952"/>
                <a:gd name="T112" fmla="+- 0 3256 2959"/>
                <a:gd name="T113" fmla="*/ T112 w 684"/>
                <a:gd name="T114" fmla="+- 0 9721 8823"/>
                <a:gd name="T115" fmla="*/ 9721 h 952"/>
                <a:gd name="T116" fmla="+- 0 3212 2959"/>
                <a:gd name="T117" fmla="*/ T116 w 684"/>
                <a:gd name="T118" fmla="+- 0 9702 8823"/>
                <a:gd name="T119" fmla="*/ 9702 h 952"/>
                <a:gd name="T120" fmla="+- 0 3168 2959"/>
                <a:gd name="T121" fmla="*/ T120 w 684"/>
                <a:gd name="T122" fmla="+- 0 9680 8823"/>
                <a:gd name="T123" fmla="*/ 9680 h 952"/>
                <a:gd name="T124" fmla="+- 0 3113 2959"/>
                <a:gd name="T125" fmla="*/ T124 w 684"/>
                <a:gd name="T126" fmla="+- 0 9646 8823"/>
                <a:gd name="T127" fmla="*/ 9646 h 952"/>
                <a:gd name="T128" fmla="+- 0 3083 2959"/>
                <a:gd name="T129" fmla="*/ T128 w 684"/>
                <a:gd name="T130" fmla="+- 0 9622 8823"/>
                <a:gd name="T131" fmla="*/ 9622 h 952"/>
                <a:gd name="T132" fmla="+- 0 3057 2959"/>
                <a:gd name="T133" fmla="*/ T132 w 684"/>
                <a:gd name="T134" fmla="+- 0 9598 8823"/>
                <a:gd name="T135" fmla="*/ 9598 h 952"/>
                <a:gd name="T136" fmla="+- 0 3033 2959"/>
                <a:gd name="T137" fmla="*/ T136 w 684"/>
                <a:gd name="T138" fmla="+- 0 9572 8823"/>
                <a:gd name="T139" fmla="*/ 9572 h 952"/>
                <a:gd name="T140" fmla="+- 0 3013 2959"/>
                <a:gd name="T141" fmla="*/ T140 w 684"/>
                <a:gd name="T142" fmla="+- 0 9545 8823"/>
                <a:gd name="T143" fmla="*/ 9545 h 952"/>
                <a:gd name="T144" fmla="+- 0 2996 2959"/>
                <a:gd name="T145" fmla="*/ T144 w 684"/>
                <a:gd name="T146" fmla="+- 0 9517 8823"/>
                <a:gd name="T147" fmla="*/ 9517 h 952"/>
                <a:gd name="T148" fmla="+- 0 2982 2959"/>
                <a:gd name="T149" fmla="*/ T148 w 684"/>
                <a:gd name="T150" fmla="+- 0 9489 8823"/>
                <a:gd name="T151" fmla="*/ 9489 h 952"/>
                <a:gd name="T152" fmla="+- 0 2964 2959"/>
                <a:gd name="T153" fmla="*/ T152 w 684"/>
                <a:gd name="T154" fmla="+- 0 9430 8823"/>
                <a:gd name="T155" fmla="*/ 9430 h 952"/>
                <a:gd name="T156" fmla="+- 0 2959 2959"/>
                <a:gd name="T157" fmla="*/ T156 w 684"/>
                <a:gd name="T158" fmla="+- 0 9369 8823"/>
                <a:gd name="T159" fmla="*/ 9369 h 952"/>
                <a:gd name="T160" fmla="+- 0 2961 2959"/>
                <a:gd name="T161" fmla="*/ T160 w 684"/>
                <a:gd name="T162" fmla="+- 0 9339 8823"/>
                <a:gd name="T163" fmla="*/ 9339 h 952"/>
                <a:gd name="T164" fmla="+- 0 2976 2959"/>
                <a:gd name="T165" fmla="*/ T164 w 684"/>
                <a:gd name="T166" fmla="+- 0 9279 8823"/>
                <a:gd name="T167" fmla="*/ 9279 h 952"/>
                <a:gd name="T168" fmla="+- 0 2989 2959"/>
                <a:gd name="T169" fmla="*/ T168 w 684"/>
                <a:gd name="T170" fmla="+- 0 9249 8823"/>
                <a:gd name="T171" fmla="*/ 9249 h 952"/>
                <a:gd name="T172" fmla="+- 0 3004 2959"/>
                <a:gd name="T173" fmla="*/ T172 w 684"/>
                <a:gd name="T174" fmla="+- 0 9220 8823"/>
                <a:gd name="T175" fmla="*/ 9220 h 952"/>
                <a:gd name="T176" fmla="+- 0 3024 2959"/>
                <a:gd name="T177" fmla="*/ T176 w 684"/>
                <a:gd name="T178" fmla="+- 0 9191 8823"/>
                <a:gd name="T179" fmla="*/ 9191 h 952"/>
                <a:gd name="T180" fmla="+- 0 3046 2959"/>
                <a:gd name="T181" fmla="*/ T180 w 684"/>
                <a:gd name="T182" fmla="+- 0 9164 8823"/>
                <a:gd name="T183" fmla="*/ 9164 h 952"/>
                <a:gd name="T184" fmla="+- 0 3073 2959"/>
                <a:gd name="T185" fmla="*/ T184 w 684"/>
                <a:gd name="T186" fmla="+- 0 9137 8823"/>
                <a:gd name="T187" fmla="*/ 9137 h 952"/>
                <a:gd name="T188" fmla="+- 0 3102 2959"/>
                <a:gd name="T189" fmla="*/ T188 w 684"/>
                <a:gd name="T190" fmla="+- 0 9111 8823"/>
                <a:gd name="T191" fmla="*/ 9111 h 952"/>
                <a:gd name="T192" fmla="+- 0 3148 2959"/>
                <a:gd name="T193" fmla="*/ T192 w 684"/>
                <a:gd name="T194" fmla="+- 0 9075 8823"/>
                <a:gd name="T195" fmla="*/ 9075 h 952"/>
                <a:gd name="T196" fmla="+- 0 3195 2959"/>
                <a:gd name="T197" fmla="*/ T196 w 684"/>
                <a:gd name="T198" fmla="+- 0 9039 8823"/>
                <a:gd name="T199" fmla="*/ 9039 h 952"/>
                <a:gd name="T200" fmla="+- 0 3243 2959"/>
                <a:gd name="T201" fmla="*/ T200 w 684"/>
                <a:gd name="T202" fmla="+- 0 9005 8823"/>
                <a:gd name="T203" fmla="*/ 9005 h 952"/>
                <a:gd name="T204" fmla="+- 0 3291 2959"/>
                <a:gd name="T205" fmla="*/ T204 w 684"/>
                <a:gd name="T206" fmla="+- 0 8973 8823"/>
                <a:gd name="T207" fmla="*/ 8973 h 952"/>
                <a:gd name="T208" fmla="+- 0 3341 2959"/>
                <a:gd name="T209" fmla="*/ T208 w 684"/>
                <a:gd name="T210" fmla="+- 0 8942 8823"/>
                <a:gd name="T211" fmla="*/ 8942 h 952"/>
                <a:gd name="T212" fmla="+- 0 3392 2959"/>
                <a:gd name="T213" fmla="*/ T212 w 684"/>
                <a:gd name="T214" fmla="+- 0 8913 8823"/>
                <a:gd name="T215" fmla="*/ 8913 h 952"/>
                <a:gd name="T216" fmla="+- 0 3444 2959"/>
                <a:gd name="T217" fmla="*/ T216 w 684"/>
                <a:gd name="T218" fmla="+- 0 8886 8823"/>
                <a:gd name="T219" fmla="*/ 8886 h 952"/>
                <a:gd name="T220" fmla="+- 0 3497 2959"/>
                <a:gd name="T221" fmla="*/ T220 w 684"/>
                <a:gd name="T222" fmla="+- 0 8862 8823"/>
                <a:gd name="T223" fmla="*/ 8862 h 952"/>
                <a:gd name="T224" fmla="+- 0 3553 2959"/>
                <a:gd name="T225" fmla="*/ T224 w 684"/>
                <a:gd name="T226" fmla="+- 0 8841 8823"/>
                <a:gd name="T227" fmla="*/ 8841 h 952"/>
                <a:gd name="T228" fmla="+- 0 3609 2959"/>
                <a:gd name="T229" fmla="*/ T228 w 684"/>
                <a:gd name="T230" fmla="+- 0 8823 8823"/>
                <a:gd name="T231" fmla="*/ 8823 h 95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684" h="952">
                  <a:moveTo>
                    <a:pt x="650" y="0"/>
                  </a:moveTo>
                  <a:lnTo>
                    <a:pt x="657" y="47"/>
                  </a:lnTo>
                  <a:lnTo>
                    <a:pt x="663" y="95"/>
                  </a:lnTo>
                  <a:lnTo>
                    <a:pt x="668" y="142"/>
                  </a:lnTo>
                  <a:lnTo>
                    <a:pt x="672" y="190"/>
                  </a:lnTo>
                  <a:lnTo>
                    <a:pt x="676" y="238"/>
                  </a:lnTo>
                  <a:lnTo>
                    <a:pt x="679" y="285"/>
                  </a:lnTo>
                  <a:lnTo>
                    <a:pt x="681" y="333"/>
                  </a:lnTo>
                  <a:lnTo>
                    <a:pt x="682" y="380"/>
                  </a:lnTo>
                  <a:lnTo>
                    <a:pt x="683" y="428"/>
                  </a:lnTo>
                  <a:lnTo>
                    <a:pt x="684" y="475"/>
                  </a:lnTo>
                  <a:lnTo>
                    <a:pt x="683" y="523"/>
                  </a:lnTo>
                  <a:lnTo>
                    <a:pt x="682" y="570"/>
                  </a:lnTo>
                  <a:lnTo>
                    <a:pt x="681" y="618"/>
                  </a:lnTo>
                  <a:lnTo>
                    <a:pt x="678" y="666"/>
                  </a:lnTo>
                  <a:lnTo>
                    <a:pt x="676" y="713"/>
                  </a:lnTo>
                  <a:lnTo>
                    <a:pt x="672" y="761"/>
                  </a:lnTo>
                  <a:lnTo>
                    <a:pt x="668" y="808"/>
                  </a:lnTo>
                  <a:lnTo>
                    <a:pt x="663" y="856"/>
                  </a:lnTo>
                  <a:lnTo>
                    <a:pt x="658" y="903"/>
                  </a:lnTo>
                  <a:lnTo>
                    <a:pt x="652" y="951"/>
                  </a:lnTo>
                  <a:lnTo>
                    <a:pt x="603" y="952"/>
                  </a:lnTo>
                  <a:lnTo>
                    <a:pt x="579" y="951"/>
                  </a:lnTo>
                  <a:lnTo>
                    <a:pt x="530" y="949"/>
                  </a:lnTo>
                  <a:lnTo>
                    <a:pt x="483" y="944"/>
                  </a:lnTo>
                  <a:lnTo>
                    <a:pt x="435" y="937"/>
                  </a:lnTo>
                  <a:lnTo>
                    <a:pt x="389" y="927"/>
                  </a:lnTo>
                  <a:lnTo>
                    <a:pt x="343" y="914"/>
                  </a:lnTo>
                  <a:lnTo>
                    <a:pt x="297" y="898"/>
                  </a:lnTo>
                  <a:lnTo>
                    <a:pt x="253" y="879"/>
                  </a:lnTo>
                  <a:lnTo>
                    <a:pt x="209" y="857"/>
                  </a:lnTo>
                  <a:lnTo>
                    <a:pt x="154" y="823"/>
                  </a:lnTo>
                  <a:lnTo>
                    <a:pt x="124" y="799"/>
                  </a:lnTo>
                  <a:lnTo>
                    <a:pt x="98" y="775"/>
                  </a:lnTo>
                  <a:lnTo>
                    <a:pt x="74" y="749"/>
                  </a:lnTo>
                  <a:lnTo>
                    <a:pt x="54" y="722"/>
                  </a:lnTo>
                  <a:lnTo>
                    <a:pt x="37" y="694"/>
                  </a:lnTo>
                  <a:lnTo>
                    <a:pt x="23" y="666"/>
                  </a:lnTo>
                  <a:lnTo>
                    <a:pt x="5" y="607"/>
                  </a:lnTo>
                  <a:lnTo>
                    <a:pt x="0" y="546"/>
                  </a:lnTo>
                  <a:lnTo>
                    <a:pt x="2" y="516"/>
                  </a:lnTo>
                  <a:lnTo>
                    <a:pt x="17" y="456"/>
                  </a:lnTo>
                  <a:lnTo>
                    <a:pt x="30" y="426"/>
                  </a:lnTo>
                  <a:lnTo>
                    <a:pt x="45" y="397"/>
                  </a:lnTo>
                  <a:lnTo>
                    <a:pt x="65" y="368"/>
                  </a:lnTo>
                  <a:lnTo>
                    <a:pt x="87" y="341"/>
                  </a:lnTo>
                  <a:lnTo>
                    <a:pt x="114" y="314"/>
                  </a:lnTo>
                  <a:lnTo>
                    <a:pt x="143" y="288"/>
                  </a:lnTo>
                  <a:lnTo>
                    <a:pt x="189" y="252"/>
                  </a:lnTo>
                  <a:lnTo>
                    <a:pt x="236" y="216"/>
                  </a:lnTo>
                  <a:lnTo>
                    <a:pt x="284" y="182"/>
                  </a:lnTo>
                  <a:lnTo>
                    <a:pt x="332" y="150"/>
                  </a:lnTo>
                  <a:lnTo>
                    <a:pt x="382" y="119"/>
                  </a:lnTo>
                  <a:lnTo>
                    <a:pt x="433" y="90"/>
                  </a:lnTo>
                  <a:lnTo>
                    <a:pt x="485" y="63"/>
                  </a:lnTo>
                  <a:lnTo>
                    <a:pt x="538" y="39"/>
                  </a:lnTo>
                  <a:lnTo>
                    <a:pt x="594" y="18"/>
                  </a:lnTo>
                  <a:lnTo>
                    <a:pt x="650" y="0"/>
                  </a:lnTo>
                  <a:close/>
                </a:path>
              </a:pathLst>
            </a:custGeom>
            <a:noFill/>
            <a:ln w="12700">
              <a:solidFill>
                <a:srgbClr val="FDFDFD"/>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3594" y="4469"/>
              <a:ext cx="2245" cy="9365"/>
            </a:xfrm>
            <a:custGeom>
              <a:avLst/>
              <a:gdLst>
                <a:gd name="T0" fmla="+- 0 5655 3594"/>
                <a:gd name="T1" fmla="*/ T0 w 2245"/>
                <a:gd name="T2" fmla="+- 0 13832 4469"/>
                <a:gd name="T3" fmla="*/ 13832 h 9365"/>
                <a:gd name="T4" fmla="+- 0 5656 3594"/>
                <a:gd name="T5" fmla="*/ T4 w 2245"/>
                <a:gd name="T6" fmla="+- 0 13458 4469"/>
                <a:gd name="T7" fmla="*/ 13458 h 9365"/>
                <a:gd name="T8" fmla="+- 0 5635 3594"/>
                <a:gd name="T9" fmla="*/ T8 w 2245"/>
                <a:gd name="T10" fmla="+- 0 13432 4469"/>
                <a:gd name="T11" fmla="*/ 13432 h 9365"/>
                <a:gd name="T12" fmla="+- 0 5617 3594"/>
                <a:gd name="T13" fmla="*/ T12 w 2245"/>
                <a:gd name="T14" fmla="+- 0 13405 4469"/>
                <a:gd name="T15" fmla="*/ 13405 h 9365"/>
                <a:gd name="T16" fmla="+- 0 5601 3594"/>
                <a:gd name="T17" fmla="*/ T16 w 2245"/>
                <a:gd name="T18" fmla="+- 0 13377 4469"/>
                <a:gd name="T19" fmla="*/ 13377 h 9365"/>
                <a:gd name="T20" fmla="+- 0 5587 3594"/>
                <a:gd name="T21" fmla="*/ T20 w 2245"/>
                <a:gd name="T22" fmla="+- 0 13347 4469"/>
                <a:gd name="T23" fmla="*/ 13347 h 9365"/>
                <a:gd name="T24" fmla="+- 0 5575 3594"/>
                <a:gd name="T25" fmla="*/ T24 w 2245"/>
                <a:gd name="T26" fmla="+- 0 13317 4469"/>
                <a:gd name="T27" fmla="*/ 13317 h 9365"/>
                <a:gd name="T28" fmla="+- 0 5566 3594"/>
                <a:gd name="T29" fmla="*/ T28 w 2245"/>
                <a:gd name="T30" fmla="+- 0 13285 4469"/>
                <a:gd name="T31" fmla="*/ 13285 h 9365"/>
                <a:gd name="T32" fmla="+- 0 5560 3594"/>
                <a:gd name="T33" fmla="*/ T32 w 2245"/>
                <a:gd name="T34" fmla="+- 0 13253 4469"/>
                <a:gd name="T35" fmla="*/ 13253 h 9365"/>
                <a:gd name="T36" fmla="+- 0 5556 3594"/>
                <a:gd name="T37" fmla="*/ T36 w 2245"/>
                <a:gd name="T38" fmla="+- 0 13219 4469"/>
                <a:gd name="T39" fmla="*/ 13219 h 9365"/>
                <a:gd name="T40" fmla="+- 0 5579 3594"/>
                <a:gd name="T41" fmla="*/ T40 w 2245"/>
                <a:gd name="T42" fmla="+- 0 13833 4469"/>
                <a:gd name="T43" fmla="*/ 13833 h 9365"/>
                <a:gd name="T44" fmla="+- 0 5655 3594"/>
                <a:gd name="T45" fmla="*/ T44 w 2245"/>
                <a:gd name="T46" fmla="+- 0 13832 4469"/>
                <a:gd name="T47" fmla="*/ 13832 h 93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2245" h="9365">
                  <a:moveTo>
                    <a:pt x="2061" y="9363"/>
                  </a:moveTo>
                  <a:lnTo>
                    <a:pt x="2062" y="8989"/>
                  </a:lnTo>
                  <a:lnTo>
                    <a:pt x="2041" y="8963"/>
                  </a:lnTo>
                  <a:lnTo>
                    <a:pt x="2023" y="8936"/>
                  </a:lnTo>
                  <a:lnTo>
                    <a:pt x="2007" y="8908"/>
                  </a:lnTo>
                  <a:lnTo>
                    <a:pt x="1993" y="8878"/>
                  </a:lnTo>
                  <a:lnTo>
                    <a:pt x="1981" y="8848"/>
                  </a:lnTo>
                  <a:lnTo>
                    <a:pt x="1972" y="8816"/>
                  </a:lnTo>
                  <a:lnTo>
                    <a:pt x="1966" y="8784"/>
                  </a:lnTo>
                  <a:lnTo>
                    <a:pt x="1962" y="8750"/>
                  </a:lnTo>
                  <a:lnTo>
                    <a:pt x="1985" y="9364"/>
                  </a:lnTo>
                  <a:lnTo>
                    <a:pt x="2061" y="9363"/>
                  </a:lnTo>
                  <a:close/>
                </a:path>
              </a:pathLst>
            </a:custGeom>
            <a:solidFill>
              <a:srgbClr val="6E454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3594" y="4469"/>
              <a:ext cx="2245" cy="9365"/>
            </a:xfrm>
            <a:custGeom>
              <a:avLst/>
              <a:gdLst>
                <a:gd name="T0" fmla="+- 0 5832 3594"/>
                <a:gd name="T1" fmla="*/ T0 w 2245"/>
                <a:gd name="T2" fmla="+- 0 5210 4469"/>
                <a:gd name="T3" fmla="*/ 5210 h 9365"/>
                <a:gd name="T4" fmla="+- 0 5839 3594"/>
                <a:gd name="T5" fmla="*/ T4 w 2245"/>
                <a:gd name="T6" fmla="+- 0 5024 4469"/>
                <a:gd name="T7" fmla="*/ 5024 h 9365"/>
                <a:gd name="T8" fmla="+- 0 5825 3594"/>
                <a:gd name="T9" fmla="*/ T8 w 2245"/>
                <a:gd name="T10" fmla="+- 0 5008 4469"/>
                <a:gd name="T11" fmla="*/ 5008 h 9365"/>
                <a:gd name="T12" fmla="+- 0 5814 3594"/>
                <a:gd name="T13" fmla="*/ T12 w 2245"/>
                <a:gd name="T14" fmla="+- 0 4991 4469"/>
                <a:gd name="T15" fmla="*/ 4991 h 9365"/>
                <a:gd name="T16" fmla="+- 0 5807 3594"/>
                <a:gd name="T17" fmla="*/ T16 w 2245"/>
                <a:gd name="T18" fmla="+- 0 4971 4469"/>
                <a:gd name="T19" fmla="*/ 4971 h 9365"/>
                <a:gd name="T20" fmla="+- 0 5802 3594"/>
                <a:gd name="T21" fmla="*/ T20 w 2245"/>
                <a:gd name="T22" fmla="+- 0 4949 4469"/>
                <a:gd name="T23" fmla="*/ 4949 h 9365"/>
                <a:gd name="T24" fmla="+- 0 5802 3594"/>
                <a:gd name="T25" fmla="*/ T24 w 2245"/>
                <a:gd name="T26" fmla="+- 0 4925 4469"/>
                <a:gd name="T27" fmla="*/ 4925 h 9365"/>
                <a:gd name="T28" fmla="+- 0 5784 3594"/>
                <a:gd name="T29" fmla="*/ T28 w 2245"/>
                <a:gd name="T30" fmla="+- 0 5210 4469"/>
                <a:gd name="T31" fmla="*/ 5210 h 9365"/>
                <a:gd name="T32" fmla="+- 0 5832 3594"/>
                <a:gd name="T33" fmla="*/ T32 w 2245"/>
                <a:gd name="T34" fmla="+- 0 5210 4469"/>
                <a:gd name="T35" fmla="*/ 5210 h 93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245" h="9365">
                  <a:moveTo>
                    <a:pt x="2238" y="741"/>
                  </a:moveTo>
                  <a:lnTo>
                    <a:pt x="2245" y="555"/>
                  </a:lnTo>
                  <a:lnTo>
                    <a:pt x="2231" y="539"/>
                  </a:lnTo>
                  <a:lnTo>
                    <a:pt x="2220" y="522"/>
                  </a:lnTo>
                  <a:lnTo>
                    <a:pt x="2213" y="502"/>
                  </a:lnTo>
                  <a:lnTo>
                    <a:pt x="2208" y="480"/>
                  </a:lnTo>
                  <a:lnTo>
                    <a:pt x="2208" y="456"/>
                  </a:lnTo>
                  <a:lnTo>
                    <a:pt x="2190" y="741"/>
                  </a:lnTo>
                  <a:lnTo>
                    <a:pt x="2238" y="741"/>
                  </a:lnTo>
                  <a:close/>
                </a:path>
              </a:pathLst>
            </a:custGeom>
            <a:solidFill>
              <a:srgbClr val="6E454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3594" y="4469"/>
              <a:ext cx="2245" cy="9365"/>
            </a:xfrm>
            <a:custGeom>
              <a:avLst/>
              <a:gdLst>
                <a:gd name="T0" fmla="+- 0 5612 3594"/>
                <a:gd name="T1" fmla="*/ T0 w 2245"/>
                <a:gd name="T2" fmla="+- 0 4469 4469"/>
                <a:gd name="T3" fmla="*/ 4469 h 9365"/>
                <a:gd name="T4" fmla="+- 0 5432 3594"/>
                <a:gd name="T5" fmla="*/ T4 w 2245"/>
                <a:gd name="T6" fmla="+- 0 4469 4469"/>
                <a:gd name="T7" fmla="*/ 4469 h 9365"/>
                <a:gd name="T8" fmla="+- 0 5425 3594"/>
                <a:gd name="T9" fmla="*/ T8 w 2245"/>
                <a:gd name="T10" fmla="+- 0 5267 4469"/>
                <a:gd name="T11" fmla="*/ 5267 h 9365"/>
                <a:gd name="T12" fmla="+- 0 5427 3594"/>
                <a:gd name="T13" fmla="*/ T12 w 2245"/>
                <a:gd name="T14" fmla="+- 0 5249 4469"/>
                <a:gd name="T15" fmla="*/ 5249 h 9365"/>
                <a:gd name="T16" fmla="+- 0 5437 3594"/>
                <a:gd name="T17" fmla="*/ T16 w 2245"/>
                <a:gd name="T18" fmla="+- 0 5231 4469"/>
                <a:gd name="T19" fmla="*/ 5231 h 9365"/>
                <a:gd name="T20" fmla="+- 0 5454 3594"/>
                <a:gd name="T21" fmla="*/ T20 w 2245"/>
                <a:gd name="T22" fmla="+- 0 5219 4469"/>
                <a:gd name="T23" fmla="*/ 5219 h 9365"/>
                <a:gd name="T24" fmla="+- 0 5475 3594"/>
                <a:gd name="T25" fmla="*/ T24 w 2245"/>
                <a:gd name="T26" fmla="+- 0 5213 4469"/>
                <a:gd name="T27" fmla="*/ 5213 h 9365"/>
                <a:gd name="T28" fmla="+- 0 5498 3594"/>
                <a:gd name="T29" fmla="*/ T28 w 2245"/>
                <a:gd name="T30" fmla="+- 0 5211 4469"/>
                <a:gd name="T31" fmla="*/ 5211 h 9365"/>
                <a:gd name="T32" fmla="+- 0 5593 3594"/>
                <a:gd name="T33" fmla="*/ T32 w 2245"/>
                <a:gd name="T34" fmla="+- 0 5211 4469"/>
                <a:gd name="T35" fmla="*/ 5211 h 9365"/>
                <a:gd name="T36" fmla="+- 0 5641 3594"/>
                <a:gd name="T37" fmla="*/ T36 w 2245"/>
                <a:gd name="T38" fmla="+- 0 5211 4469"/>
                <a:gd name="T39" fmla="*/ 5211 h 9365"/>
                <a:gd name="T40" fmla="+- 0 5612 3594"/>
                <a:gd name="T41" fmla="*/ T40 w 2245"/>
                <a:gd name="T42" fmla="+- 0 4469 4469"/>
                <a:gd name="T43" fmla="*/ 4469 h 93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2245" h="9365">
                  <a:moveTo>
                    <a:pt x="2018" y="0"/>
                  </a:moveTo>
                  <a:lnTo>
                    <a:pt x="1838" y="0"/>
                  </a:lnTo>
                  <a:lnTo>
                    <a:pt x="1831" y="798"/>
                  </a:lnTo>
                  <a:lnTo>
                    <a:pt x="1833" y="780"/>
                  </a:lnTo>
                  <a:lnTo>
                    <a:pt x="1843" y="762"/>
                  </a:lnTo>
                  <a:lnTo>
                    <a:pt x="1860" y="750"/>
                  </a:lnTo>
                  <a:lnTo>
                    <a:pt x="1881" y="744"/>
                  </a:lnTo>
                  <a:lnTo>
                    <a:pt x="1904" y="742"/>
                  </a:lnTo>
                  <a:lnTo>
                    <a:pt x="1999" y="742"/>
                  </a:lnTo>
                  <a:lnTo>
                    <a:pt x="2047" y="742"/>
                  </a:lnTo>
                  <a:lnTo>
                    <a:pt x="2018" y="0"/>
                  </a:lnTo>
                  <a:close/>
                </a:path>
              </a:pathLst>
            </a:custGeom>
            <a:solidFill>
              <a:srgbClr val="6E454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4"/>
            <p:cNvSpPr>
              <a:spLocks/>
            </p:cNvSpPr>
            <p:nvPr/>
          </p:nvSpPr>
          <p:spPr bwMode="auto">
            <a:xfrm>
              <a:off x="3594" y="4469"/>
              <a:ext cx="2245" cy="9365"/>
            </a:xfrm>
            <a:custGeom>
              <a:avLst/>
              <a:gdLst>
                <a:gd name="T0" fmla="+- 0 4865 3594"/>
                <a:gd name="T1" fmla="*/ T0 w 2245"/>
                <a:gd name="T2" fmla="+- 0 12630 4469"/>
                <a:gd name="T3" fmla="*/ 12630 h 9365"/>
                <a:gd name="T4" fmla="+- 0 4031 3594"/>
                <a:gd name="T5" fmla="*/ T4 w 2245"/>
                <a:gd name="T6" fmla="+- 0 12631 4469"/>
                <a:gd name="T7" fmla="*/ 12631 h 9365"/>
                <a:gd name="T8" fmla="+- 0 3905 3594"/>
                <a:gd name="T9" fmla="*/ T8 w 2245"/>
                <a:gd name="T10" fmla="+- 0 12522 4469"/>
                <a:gd name="T11" fmla="*/ 12522 h 9365"/>
                <a:gd name="T12" fmla="+- 0 3910 3594"/>
                <a:gd name="T13" fmla="*/ T12 w 2245"/>
                <a:gd name="T14" fmla="+- 0 12063 4469"/>
                <a:gd name="T15" fmla="*/ 12063 h 9365"/>
                <a:gd name="T16" fmla="+- 0 3915 3594"/>
                <a:gd name="T17" fmla="*/ T16 w 2245"/>
                <a:gd name="T18" fmla="+- 0 11498 4469"/>
                <a:gd name="T19" fmla="*/ 11498 h 9365"/>
                <a:gd name="T20" fmla="+- 0 3918 3594"/>
                <a:gd name="T21" fmla="*/ T20 w 2245"/>
                <a:gd name="T22" fmla="+- 0 10171 4469"/>
                <a:gd name="T23" fmla="*/ 10171 h 9365"/>
                <a:gd name="T24" fmla="+- 0 3920 3594"/>
                <a:gd name="T25" fmla="*/ T24 w 2245"/>
                <a:gd name="T26" fmla="+- 0 7889 4469"/>
                <a:gd name="T27" fmla="*/ 7889 h 9365"/>
                <a:gd name="T28" fmla="+- 0 3920 3594"/>
                <a:gd name="T29" fmla="*/ T28 w 2245"/>
                <a:gd name="T30" fmla="+- 0 6076 4469"/>
                <a:gd name="T31" fmla="*/ 6076 h 9365"/>
                <a:gd name="T32" fmla="+- 0 3909 3594"/>
                <a:gd name="T33" fmla="*/ T32 w 2245"/>
                <a:gd name="T34" fmla="+- 0 5899 4469"/>
                <a:gd name="T35" fmla="*/ 5899 h 9365"/>
                <a:gd name="T36" fmla="+- 0 3941 3594"/>
                <a:gd name="T37" fmla="*/ T36 w 2245"/>
                <a:gd name="T38" fmla="+- 0 5725 4469"/>
                <a:gd name="T39" fmla="*/ 5725 h 9365"/>
                <a:gd name="T40" fmla="+- 0 4084 3594"/>
                <a:gd name="T41" fmla="*/ T40 w 2245"/>
                <a:gd name="T42" fmla="+- 0 5689 4469"/>
                <a:gd name="T43" fmla="*/ 5689 h 9365"/>
                <a:gd name="T44" fmla="+- 0 7810 3594"/>
                <a:gd name="T45" fmla="*/ T44 w 2245"/>
                <a:gd name="T46" fmla="+- 0 5690 4469"/>
                <a:gd name="T47" fmla="*/ 5690 h 9365"/>
                <a:gd name="T48" fmla="+- 0 7975 3594"/>
                <a:gd name="T49" fmla="*/ T48 w 2245"/>
                <a:gd name="T50" fmla="+- 0 5709 4469"/>
                <a:gd name="T51" fmla="*/ 5709 h 9365"/>
                <a:gd name="T52" fmla="+- 0 8026 3594"/>
                <a:gd name="T53" fmla="*/ T52 w 2245"/>
                <a:gd name="T54" fmla="+- 0 5879 4469"/>
                <a:gd name="T55" fmla="*/ 5879 h 9365"/>
                <a:gd name="T56" fmla="+- 0 8005 3594"/>
                <a:gd name="T57" fmla="*/ T56 w 2245"/>
                <a:gd name="T58" fmla="+- 0 6053 4469"/>
                <a:gd name="T59" fmla="*/ 6053 h 9365"/>
                <a:gd name="T60" fmla="+- 0 7988 3594"/>
                <a:gd name="T61" fmla="*/ T60 w 2245"/>
                <a:gd name="T62" fmla="+- 0 7404 4469"/>
                <a:gd name="T63" fmla="*/ 7404 h 9365"/>
                <a:gd name="T64" fmla="+- 0 7986 3594"/>
                <a:gd name="T65" fmla="*/ T64 w 2245"/>
                <a:gd name="T66" fmla="+- 0 9350 4469"/>
                <a:gd name="T67" fmla="*/ 9350 h 9365"/>
                <a:gd name="T68" fmla="+- 0 8019 3594"/>
                <a:gd name="T69" fmla="*/ T68 w 2245"/>
                <a:gd name="T70" fmla="+- 0 10497 4469"/>
                <a:gd name="T71" fmla="*/ 10497 h 9365"/>
                <a:gd name="T72" fmla="+- 0 8128 3594"/>
                <a:gd name="T73" fmla="*/ T72 w 2245"/>
                <a:gd name="T74" fmla="+- 0 10804 4469"/>
                <a:gd name="T75" fmla="*/ 10804 h 9365"/>
                <a:gd name="T76" fmla="+- 0 8269 3594"/>
                <a:gd name="T77" fmla="*/ T76 w 2245"/>
                <a:gd name="T78" fmla="+- 0 11103 4469"/>
                <a:gd name="T79" fmla="*/ 11103 h 9365"/>
                <a:gd name="T80" fmla="+- 0 8317 3594"/>
                <a:gd name="T81" fmla="*/ T80 w 2245"/>
                <a:gd name="T82" fmla="+- 0 10891 4469"/>
                <a:gd name="T83" fmla="*/ 10891 h 9365"/>
                <a:gd name="T84" fmla="+- 0 8322 3594"/>
                <a:gd name="T85" fmla="*/ T84 w 2245"/>
                <a:gd name="T86" fmla="+- 0 10533 4469"/>
                <a:gd name="T87" fmla="*/ 10533 h 9365"/>
                <a:gd name="T88" fmla="+- 0 8329 3594"/>
                <a:gd name="T89" fmla="*/ T88 w 2245"/>
                <a:gd name="T90" fmla="+- 0 9575 4469"/>
                <a:gd name="T91" fmla="*/ 9575 h 9365"/>
                <a:gd name="T92" fmla="+- 0 8338 3594"/>
                <a:gd name="T93" fmla="*/ T92 w 2245"/>
                <a:gd name="T94" fmla="+- 0 8377 4469"/>
                <a:gd name="T95" fmla="*/ 8377 h 9365"/>
                <a:gd name="T96" fmla="+- 0 8342 3594"/>
                <a:gd name="T97" fmla="*/ T96 w 2245"/>
                <a:gd name="T98" fmla="+- 0 7175 4469"/>
                <a:gd name="T99" fmla="*/ 7175 h 9365"/>
                <a:gd name="T100" fmla="+- 0 8340 3594"/>
                <a:gd name="T101" fmla="*/ T100 w 2245"/>
                <a:gd name="T102" fmla="+- 0 5968 4469"/>
                <a:gd name="T103" fmla="*/ 5968 h 9365"/>
                <a:gd name="T104" fmla="+- 0 8317 3594"/>
                <a:gd name="T105" fmla="*/ T104 w 2245"/>
                <a:gd name="T106" fmla="+- 0 4821 4469"/>
                <a:gd name="T107" fmla="*/ 4821 h 9365"/>
                <a:gd name="T108" fmla="+- 0 5612 3594"/>
                <a:gd name="T109" fmla="*/ T108 w 2245"/>
                <a:gd name="T110" fmla="+- 0 4469 4469"/>
                <a:gd name="T111" fmla="*/ 4469 h 9365"/>
                <a:gd name="T112" fmla="+- 0 5846 3594"/>
                <a:gd name="T113" fmla="*/ T112 w 2245"/>
                <a:gd name="T114" fmla="+- 0 4818 4469"/>
                <a:gd name="T115" fmla="*/ 4818 h 9365"/>
                <a:gd name="T116" fmla="+- 0 6021 3594"/>
                <a:gd name="T117" fmla="*/ T116 w 2245"/>
                <a:gd name="T118" fmla="+- 0 4815 4469"/>
                <a:gd name="T119" fmla="*/ 4815 h 9365"/>
                <a:gd name="T120" fmla="+- 0 6054 3594"/>
                <a:gd name="T121" fmla="*/ T120 w 2245"/>
                <a:gd name="T122" fmla="+- 0 4988 4469"/>
                <a:gd name="T123" fmla="*/ 4988 h 9365"/>
                <a:gd name="T124" fmla="+- 0 5895 3594"/>
                <a:gd name="T125" fmla="*/ T124 w 2245"/>
                <a:gd name="T126" fmla="+- 0 5053 4469"/>
                <a:gd name="T127" fmla="*/ 5053 h 9365"/>
                <a:gd name="T128" fmla="+- 0 6495 3594"/>
                <a:gd name="T129" fmla="*/ T128 w 2245"/>
                <a:gd name="T130" fmla="+- 0 5223 4469"/>
                <a:gd name="T131" fmla="*/ 5223 h 9365"/>
                <a:gd name="T132" fmla="+- 0 5550 3594"/>
                <a:gd name="T133" fmla="*/ T132 w 2245"/>
                <a:gd name="T134" fmla="+- 0 5310 4469"/>
                <a:gd name="T135" fmla="*/ 5310 h 9365"/>
                <a:gd name="T136" fmla="+- 0 4058 3594"/>
                <a:gd name="T137" fmla="*/ T136 w 2245"/>
                <a:gd name="T138" fmla="+- 0 4474 4469"/>
                <a:gd name="T139" fmla="*/ 4474 h 9365"/>
                <a:gd name="T140" fmla="+- 0 3599 3594"/>
                <a:gd name="T141" fmla="*/ T140 w 2245"/>
                <a:gd name="T142" fmla="+- 0 5043 4469"/>
                <a:gd name="T143" fmla="*/ 5043 h 9365"/>
                <a:gd name="T144" fmla="+- 0 3594 3594"/>
                <a:gd name="T145" fmla="*/ T144 w 2245"/>
                <a:gd name="T146" fmla="+- 0 11313 4469"/>
                <a:gd name="T147" fmla="*/ 11313 h 9365"/>
                <a:gd name="T148" fmla="+- 0 3597 3594"/>
                <a:gd name="T149" fmla="*/ T148 w 2245"/>
                <a:gd name="T150" fmla="+- 0 12328 4469"/>
                <a:gd name="T151" fmla="*/ 12328 h 9365"/>
                <a:gd name="T152" fmla="+- 0 3599 3594"/>
                <a:gd name="T153" fmla="*/ T152 w 2245"/>
                <a:gd name="T154" fmla="+- 0 13245 4469"/>
                <a:gd name="T155" fmla="*/ 13245 h 9365"/>
                <a:gd name="T156" fmla="+- 0 3692 3594"/>
                <a:gd name="T157" fmla="*/ T156 w 2245"/>
                <a:gd name="T158" fmla="+- 0 13643 4469"/>
                <a:gd name="T159" fmla="*/ 13643 h 9365"/>
                <a:gd name="T160" fmla="+- 0 4013 3594"/>
                <a:gd name="T161" fmla="*/ T160 w 2245"/>
                <a:gd name="T162" fmla="+- 0 13817 4469"/>
                <a:gd name="T163" fmla="*/ 13817 h 9365"/>
                <a:gd name="T164" fmla="+- 0 4448 3594"/>
                <a:gd name="T165" fmla="*/ T164 w 2245"/>
                <a:gd name="T166" fmla="+- 0 13820 4469"/>
                <a:gd name="T167" fmla="*/ 13820 h 9365"/>
                <a:gd name="T168" fmla="+- 0 4911 3594"/>
                <a:gd name="T169" fmla="*/ T168 w 2245"/>
                <a:gd name="T170" fmla="+- 0 13826 4469"/>
                <a:gd name="T171" fmla="*/ 13826 h 9365"/>
                <a:gd name="T172" fmla="+- 0 5555 3594"/>
                <a:gd name="T173" fmla="*/ T172 w 2245"/>
                <a:gd name="T174" fmla="+- 0 13186 4469"/>
                <a:gd name="T175" fmla="*/ 13186 h 9365"/>
                <a:gd name="T176" fmla="+- 0 5664 3594"/>
                <a:gd name="T177" fmla="*/ T176 w 2245"/>
                <a:gd name="T178" fmla="+- 0 12922 4469"/>
                <a:gd name="T179" fmla="*/ 12922 h 9365"/>
                <a:gd name="T180" fmla="+- 0 5912 3594"/>
                <a:gd name="T181" fmla="*/ T180 w 2245"/>
                <a:gd name="T182" fmla="+- 0 12782 4469"/>
                <a:gd name="T183" fmla="*/ 12782 h 9365"/>
                <a:gd name="T184" fmla="+- 0 6189 3594"/>
                <a:gd name="T185" fmla="*/ T184 w 2245"/>
                <a:gd name="T186" fmla="+- 0 12845 4469"/>
                <a:gd name="T187" fmla="*/ 12845 h 9365"/>
                <a:gd name="T188" fmla="+- 0 6362 3594"/>
                <a:gd name="T189" fmla="*/ T188 w 2245"/>
                <a:gd name="T190" fmla="+- 0 13067 4469"/>
                <a:gd name="T191" fmla="*/ 13067 h 9365"/>
                <a:gd name="T192" fmla="+- 0 6352 3594"/>
                <a:gd name="T193" fmla="*/ T192 w 2245"/>
                <a:gd name="T194" fmla="+- 0 13355 4469"/>
                <a:gd name="T195" fmla="*/ 13355 h 9365"/>
                <a:gd name="T196" fmla="+- 0 6164 3594"/>
                <a:gd name="T197" fmla="*/ T196 w 2245"/>
                <a:gd name="T198" fmla="+- 0 13560 4469"/>
                <a:gd name="T199" fmla="*/ 13560 h 9365"/>
                <a:gd name="T200" fmla="+- 0 5875 3594"/>
                <a:gd name="T201" fmla="*/ T200 w 2245"/>
                <a:gd name="T202" fmla="+- 0 13595 4469"/>
                <a:gd name="T203" fmla="*/ 13595 h 9365"/>
                <a:gd name="T204" fmla="+- 0 5655 3594"/>
                <a:gd name="T205" fmla="*/ T204 w 2245"/>
                <a:gd name="T206" fmla="+- 0 13832 4469"/>
                <a:gd name="T207" fmla="*/ 13832 h 9365"/>
                <a:gd name="T208" fmla="+- 0 6612 3594"/>
                <a:gd name="T209" fmla="*/ T208 w 2245"/>
                <a:gd name="T210" fmla="+- 0 13829 4469"/>
                <a:gd name="T211" fmla="*/ 13829 h 9365"/>
                <a:gd name="T212" fmla="+- 0 6792 3594"/>
                <a:gd name="T213" fmla="*/ T212 w 2245"/>
                <a:gd name="T214" fmla="+- 0 13823 4469"/>
                <a:gd name="T215" fmla="*/ 13823 h 9365"/>
                <a:gd name="T216" fmla="+- 0 6966 3594"/>
                <a:gd name="T217" fmla="*/ T216 w 2245"/>
                <a:gd name="T218" fmla="+- 0 13782 4469"/>
                <a:gd name="T219" fmla="*/ 13782 h 9365"/>
                <a:gd name="T220" fmla="+- 0 6838 3594"/>
                <a:gd name="T221" fmla="*/ T220 w 2245"/>
                <a:gd name="T222" fmla="+- 0 13397 4469"/>
                <a:gd name="T223" fmla="*/ 13397 h 9365"/>
                <a:gd name="T224" fmla="+- 0 6713 3594"/>
                <a:gd name="T225" fmla="*/ T224 w 2245"/>
                <a:gd name="T226" fmla="+- 0 12908 4469"/>
                <a:gd name="T227" fmla="*/ 12908 h 936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2245" h="9365">
                  <a:moveTo>
                    <a:pt x="3085" y="8273"/>
                  </a:moveTo>
                  <a:lnTo>
                    <a:pt x="3074" y="8218"/>
                  </a:lnTo>
                  <a:lnTo>
                    <a:pt x="3064" y="8163"/>
                  </a:lnTo>
                  <a:lnTo>
                    <a:pt x="2680" y="8162"/>
                  </a:lnTo>
                  <a:lnTo>
                    <a:pt x="2424" y="8162"/>
                  </a:lnTo>
                  <a:lnTo>
                    <a:pt x="2167" y="8161"/>
                  </a:lnTo>
                  <a:lnTo>
                    <a:pt x="1911" y="8161"/>
                  </a:lnTo>
                  <a:lnTo>
                    <a:pt x="1399" y="8161"/>
                  </a:lnTo>
                  <a:lnTo>
                    <a:pt x="1271" y="8161"/>
                  </a:lnTo>
                  <a:lnTo>
                    <a:pt x="1142" y="8162"/>
                  </a:lnTo>
                  <a:lnTo>
                    <a:pt x="1014" y="8162"/>
                  </a:lnTo>
                  <a:lnTo>
                    <a:pt x="886" y="8163"/>
                  </a:lnTo>
                  <a:lnTo>
                    <a:pt x="758" y="8163"/>
                  </a:lnTo>
                  <a:lnTo>
                    <a:pt x="630" y="8164"/>
                  </a:lnTo>
                  <a:lnTo>
                    <a:pt x="502" y="8165"/>
                  </a:lnTo>
                  <a:lnTo>
                    <a:pt x="494" y="8165"/>
                  </a:lnTo>
                  <a:lnTo>
                    <a:pt x="464" y="8164"/>
                  </a:lnTo>
                  <a:lnTo>
                    <a:pt x="437" y="8162"/>
                  </a:lnTo>
                  <a:lnTo>
                    <a:pt x="413" y="8158"/>
                  </a:lnTo>
                  <a:lnTo>
                    <a:pt x="391" y="8153"/>
                  </a:lnTo>
                  <a:lnTo>
                    <a:pt x="373" y="8145"/>
                  </a:lnTo>
                  <a:lnTo>
                    <a:pt x="357" y="8136"/>
                  </a:lnTo>
                  <a:lnTo>
                    <a:pt x="343" y="8124"/>
                  </a:lnTo>
                  <a:lnTo>
                    <a:pt x="332" y="8110"/>
                  </a:lnTo>
                  <a:lnTo>
                    <a:pt x="323" y="8094"/>
                  </a:lnTo>
                  <a:lnTo>
                    <a:pt x="316" y="8075"/>
                  </a:lnTo>
                  <a:lnTo>
                    <a:pt x="311" y="8053"/>
                  </a:lnTo>
                  <a:lnTo>
                    <a:pt x="308" y="8028"/>
                  </a:lnTo>
                  <a:lnTo>
                    <a:pt x="307" y="8000"/>
                  </a:lnTo>
                  <a:lnTo>
                    <a:pt x="307" y="7970"/>
                  </a:lnTo>
                  <a:lnTo>
                    <a:pt x="309" y="7907"/>
                  </a:lnTo>
                  <a:lnTo>
                    <a:pt x="311" y="7844"/>
                  </a:lnTo>
                  <a:lnTo>
                    <a:pt x="313" y="7782"/>
                  </a:lnTo>
                  <a:lnTo>
                    <a:pt x="314" y="7719"/>
                  </a:lnTo>
                  <a:lnTo>
                    <a:pt x="315" y="7656"/>
                  </a:lnTo>
                  <a:lnTo>
                    <a:pt x="316" y="7594"/>
                  </a:lnTo>
                  <a:lnTo>
                    <a:pt x="317" y="7531"/>
                  </a:lnTo>
                  <a:lnTo>
                    <a:pt x="318" y="7468"/>
                  </a:lnTo>
                  <a:lnTo>
                    <a:pt x="318" y="7406"/>
                  </a:lnTo>
                  <a:lnTo>
                    <a:pt x="319" y="7343"/>
                  </a:lnTo>
                  <a:lnTo>
                    <a:pt x="319" y="7280"/>
                  </a:lnTo>
                  <a:lnTo>
                    <a:pt x="320" y="7218"/>
                  </a:lnTo>
                  <a:lnTo>
                    <a:pt x="320" y="7155"/>
                  </a:lnTo>
                  <a:lnTo>
                    <a:pt x="320" y="7092"/>
                  </a:lnTo>
                  <a:lnTo>
                    <a:pt x="321" y="7029"/>
                  </a:lnTo>
                  <a:lnTo>
                    <a:pt x="321" y="6967"/>
                  </a:lnTo>
                  <a:lnTo>
                    <a:pt x="321" y="6904"/>
                  </a:lnTo>
                  <a:lnTo>
                    <a:pt x="322" y="6841"/>
                  </a:lnTo>
                  <a:lnTo>
                    <a:pt x="322" y="6779"/>
                  </a:lnTo>
                  <a:lnTo>
                    <a:pt x="323" y="6716"/>
                  </a:lnTo>
                  <a:lnTo>
                    <a:pt x="323" y="6462"/>
                  </a:lnTo>
                  <a:lnTo>
                    <a:pt x="323" y="6209"/>
                  </a:lnTo>
                  <a:lnTo>
                    <a:pt x="324" y="5955"/>
                  </a:lnTo>
                  <a:lnTo>
                    <a:pt x="324" y="5702"/>
                  </a:lnTo>
                  <a:lnTo>
                    <a:pt x="324" y="5448"/>
                  </a:lnTo>
                  <a:lnTo>
                    <a:pt x="324" y="5195"/>
                  </a:lnTo>
                  <a:lnTo>
                    <a:pt x="324" y="4941"/>
                  </a:lnTo>
                  <a:lnTo>
                    <a:pt x="325" y="4688"/>
                  </a:lnTo>
                  <a:lnTo>
                    <a:pt x="325" y="4434"/>
                  </a:lnTo>
                  <a:lnTo>
                    <a:pt x="325" y="4181"/>
                  </a:lnTo>
                  <a:lnTo>
                    <a:pt x="325" y="3927"/>
                  </a:lnTo>
                  <a:lnTo>
                    <a:pt x="326" y="3674"/>
                  </a:lnTo>
                  <a:lnTo>
                    <a:pt x="326" y="3420"/>
                  </a:lnTo>
                  <a:lnTo>
                    <a:pt x="326" y="3167"/>
                  </a:lnTo>
                  <a:lnTo>
                    <a:pt x="326" y="2913"/>
                  </a:lnTo>
                  <a:lnTo>
                    <a:pt x="327" y="2660"/>
                  </a:lnTo>
                  <a:lnTo>
                    <a:pt x="327" y="2406"/>
                  </a:lnTo>
                  <a:lnTo>
                    <a:pt x="327" y="2153"/>
                  </a:lnTo>
                  <a:lnTo>
                    <a:pt x="327" y="1899"/>
                  </a:lnTo>
                  <a:lnTo>
                    <a:pt x="327" y="1646"/>
                  </a:lnTo>
                  <a:lnTo>
                    <a:pt x="327" y="1626"/>
                  </a:lnTo>
                  <a:lnTo>
                    <a:pt x="326" y="1607"/>
                  </a:lnTo>
                  <a:lnTo>
                    <a:pt x="324" y="1587"/>
                  </a:lnTo>
                  <a:lnTo>
                    <a:pt x="323" y="1568"/>
                  </a:lnTo>
                  <a:lnTo>
                    <a:pt x="321" y="1548"/>
                  </a:lnTo>
                  <a:lnTo>
                    <a:pt x="320" y="1528"/>
                  </a:lnTo>
                  <a:lnTo>
                    <a:pt x="318" y="1509"/>
                  </a:lnTo>
                  <a:lnTo>
                    <a:pt x="317" y="1489"/>
                  </a:lnTo>
                  <a:lnTo>
                    <a:pt x="316" y="1470"/>
                  </a:lnTo>
                  <a:lnTo>
                    <a:pt x="315" y="1450"/>
                  </a:lnTo>
                  <a:lnTo>
                    <a:pt x="315" y="1430"/>
                  </a:lnTo>
                  <a:lnTo>
                    <a:pt x="315" y="1411"/>
                  </a:lnTo>
                  <a:lnTo>
                    <a:pt x="316" y="1391"/>
                  </a:lnTo>
                  <a:lnTo>
                    <a:pt x="318" y="1372"/>
                  </a:lnTo>
                  <a:lnTo>
                    <a:pt x="320" y="1353"/>
                  </a:lnTo>
                  <a:lnTo>
                    <a:pt x="324" y="1333"/>
                  </a:lnTo>
                  <a:lnTo>
                    <a:pt x="328" y="1314"/>
                  </a:lnTo>
                  <a:lnTo>
                    <a:pt x="333" y="1295"/>
                  </a:lnTo>
                  <a:lnTo>
                    <a:pt x="339" y="1275"/>
                  </a:lnTo>
                  <a:lnTo>
                    <a:pt x="347" y="1256"/>
                  </a:lnTo>
                  <a:lnTo>
                    <a:pt x="347" y="1253"/>
                  </a:lnTo>
                  <a:lnTo>
                    <a:pt x="361" y="1240"/>
                  </a:lnTo>
                  <a:lnTo>
                    <a:pt x="378" y="1230"/>
                  </a:lnTo>
                  <a:lnTo>
                    <a:pt x="396" y="1223"/>
                  </a:lnTo>
                  <a:lnTo>
                    <a:pt x="414" y="1218"/>
                  </a:lnTo>
                  <a:lnTo>
                    <a:pt x="433" y="1217"/>
                  </a:lnTo>
                  <a:lnTo>
                    <a:pt x="452" y="1217"/>
                  </a:lnTo>
                  <a:lnTo>
                    <a:pt x="471" y="1218"/>
                  </a:lnTo>
                  <a:lnTo>
                    <a:pt x="490" y="1220"/>
                  </a:lnTo>
                  <a:lnTo>
                    <a:pt x="509" y="1221"/>
                  </a:lnTo>
                  <a:lnTo>
                    <a:pt x="528" y="1222"/>
                  </a:lnTo>
                  <a:lnTo>
                    <a:pt x="712" y="1221"/>
                  </a:lnTo>
                  <a:lnTo>
                    <a:pt x="1081" y="1221"/>
                  </a:lnTo>
                  <a:lnTo>
                    <a:pt x="1450" y="1221"/>
                  </a:lnTo>
                  <a:lnTo>
                    <a:pt x="2003" y="1221"/>
                  </a:lnTo>
                  <a:lnTo>
                    <a:pt x="3479" y="1221"/>
                  </a:lnTo>
                  <a:lnTo>
                    <a:pt x="3847" y="1221"/>
                  </a:lnTo>
                  <a:lnTo>
                    <a:pt x="4216" y="1221"/>
                  </a:lnTo>
                  <a:lnTo>
                    <a:pt x="4232" y="1221"/>
                  </a:lnTo>
                  <a:lnTo>
                    <a:pt x="4251" y="1220"/>
                  </a:lnTo>
                  <a:lnTo>
                    <a:pt x="4270" y="1218"/>
                  </a:lnTo>
                  <a:lnTo>
                    <a:pt x="4289" y="1217"/>
                  </a:lnTo>
                  <a:lnTo>
                    <a:pt x="4309" y="1217"/>
                  </a:lnTo>
                  <a:lnTo>
                    <a:pt x="4327" y="1219"/>
                  </a:lnTo>
                  <a:lnTo>
                    <a:pt x="4346" y="1223"/>
                  </a:lnTo>
                  <a:lnTo>
                    <a:pt x="4364" y="1230"/>
                  </a:lnTo>
                  <a:lnTo>
                    <a:pt x="4381" y="1240"/>
                  </a:lnTo>
                  <a:lnTo>
                    <a:pt x="4398" y="1254"/>
                  </a:lnTo>
                  <a:lnTo>
                    <a:pt x="4406" y="1275"/>
                  </a:lnTo>
                  <a:lnTo>
                    <a:pt x="4413" y="1294"/>
                  </a:lnTo>
                  <a:lnTo>
                    <a:pt x="4419" y="1314"/>
                  </a:lnTo>
                  <a:lnTo>
                    <a:pt x="4423" y="1333"/>
                  </a:lnTo>
                  <a:lnTo>
                    <a:pt x="4427" y="1352"/>
                  </a:lnTo>
                  <a:lnTo>
                    <a:pt x="4430" y="1371"/>
                  </a:lnTo>
                  <a:lnTo>
                    <a:pt x="4431" y="1390"/>
                  </a:lnTo>
                  <a:lnTo>
                    <a:pt x="4432" y="1410"/>
                  </a:lnTo>
                  <a:lnTo>
                    <a:pt x="4432" y="1429"/>
                  </a:lnTo>
                  <a:lnTo>
                    <a:pt x="4432" y="1448"/>
                  </a:lnTo>
                  <a:lnTo>
                    <a:pt x="4430" y="1468"/>
                  </a:lnTo>
                  <a:lnTo>
                    <a:pt x="4428" y="1487"/>
                  </a:lnTo>
                  <a:lnTo>
                    <a:pt x="4426" y="1506"/>
                  </a:lnTo>
                  <a:lnTo>
                    <a:pt x="4423" y="1526"/>
                  </a:lnTo>
                  <a:lnTo>
                    <a:pt x="4419" y="1545"/>
                  </a:lnTo>
                  <a:lnTo>
                    <a:pt x="4416" y="1564"/>
                  </a:lnTo>
                  <a:lnTo>
                    <a:pt x="4411" y="1584"/>
                  </a:lnTo>
                  <a:lnTo>
                    <a:pt x="4407" y="1603"/>
                  </a:lnTo>
                  <a:lnTo>
                    <a:pt x="4403" y="1615"/>
                  </a:lnTo>
                  <a:lnTo>
                    <a:pt x="4399" y="1626"/>
                  </a:lnTo>
                  <a:lnTo>
                    <a:pt x="4395" y="1854"/>
                  </a:lnTo>
                  <a:lnTo>
                    <a:pt x="4395" y="2070"/>
                  </a:lnTo>
                  <a:lnTo>
                    <a:pt x="4394" y="2286"/>
                  </a:lnTo>
                  <a:lnTo>
                    <a:pt x="4394" y="2502"/>
                  </a:lnTo>
                  <a:lnTo>
                    <a:pt x="4394" y="2719"/>
                  </a:lnTo>
                  <a:lnTo>
                    <a:pt x="4394" y="2935"/>
                  </a:lnTo>
                  <a:lnTo>
                    <a:pt x="4393" y="3151"/>
                  </a:lnTo>
                  <a:lnTo>
                    <a:pt x="4393" y="3367"/>
                  </a:lnTo>
                  <a:lnTo>
                    <a:pt x="4393" y="3584"/>
                  </a:lnTo>
                  <a:lnTo>
                    <a:pt x="4393" y="3800"/>
                  </a:lnTo>
                  <a:lnTo>
                    <a:pt x="4392" y="4016"/>
                  </a:lnTo>
                  <a:lnTo>
                    <a:pt x="4392" y="4232"/>
                  </a:lnTo>
                  <a:lnTo>
                    <a:pt x="4392" y="4449"/>
                  </a:lnTo>
                  <a:lnTo>
                    <a:pt x="4392" y="4665"/>
                  </a:lnTo>
                  <a:lnTo>
                    <a:pt x="4392" y="4881"/>
                  </a:lnTo>
                  <a:lnTo>
                    <a:pt x="4391" y="5097"/>
                  </a:lnTo>
                  <a:lnTo>
                    <a:pt x="4391" y="5314"/>
                  </a:lnTo>
                  <a:lnTo>
                    <a:pt x="4391" y="5530"/>
                  </a:lnTo>
                  <a:lnTo>
                    <a:pt x="4391" y="5746"/>
                  </a:lnTo>
                  <a:lnTo>
                    <a:pt x="4390" y="5962"/>
                  </a:lnTo>
                  <a:lnTo>
                    <a:pt x="4398" y="5956"/>
                  </a:lnTo>
                  <a:lnTo>
                    <a:pt x="4407" y="5960"/>
                  </a:lnTo>
                  <a:lnTo>
                    <a:pt x="4415" y="5989"/>
                  </a:lnTo>
                  <a:lnTo>
                    <a:pt x="4425" y="6028"/>
                  </a:lnTo>
                  <a:lnTo>
                    <a:pt x="4435" y="6063"/>
                  </a:lnTo>
                  <a:lnTo>
                    <a:pt x="4446" y="6098"/>
                  </a:lnTo>
                  <a:lnTo>
                    <a:pt x="4457" y="6132"/>
                  </a:lnTo>
                  <a:lnTo>
                    <a:pt x="4468" y="6166"/>
                  </a:lnTo>
                  <a:lnTo>
                    <a:pt x="4481" y="6201"/>
                  </a:lnTo>
                  <a:lnTo>
                    <a:pt x="4493" y="6235"/>
                  </a:lnTo>
                  <a:lnTo>
                    <a:pt x="4507" y="6268"/>
                  </a:lnTo>
                  <a:lnTo>
                    <a:pt x="4520" y="6302"/>
                  </a:lnTo>
                  <a:lnTo>
                    <a:pt x="4534" y="6335"/>
                  </a:lnTo>
                  <a:lnTo>
                    <a:pt x="4549" y="6369"/>
                  </a:lnTo>
                  <a:lnTo>
                    <a:pt x="4564" y="6402"/>
                  </a:lnTo>
                  <a:lnTo>
                    <a:pt x="4579" y="6436"/>
                  </a:lnTo>
                  <a:lnTo>
                    <a:pt x="4594" y="6469"/>
                  </a:lnTo>
                  <a:lnTo>
                    <a:pt x="4610" y="6502"/>
                  </a:lnTo>
                  <a:lnTo>
                    <a:pt x="4626" y="6535"/>
                  </a:lnTo>
                  <a:lnTo>
                    <a:pt x="4642" y="6568"/>
                  </a:lnTo>
                  <a:lnTo>
                    <a:pt x="4658" y="6601"/>
                  </a:lnTo>
                  <a:lnTo>
                    <a:pt x="4675" y="6634"/>
                  </a:lnTo>
                  <a:lnTo>
                    <a:pt x="4691" y="6668"/>
                  </a:lnTo>
                  <a:lnTo>
                    <a:pt x="4708" y="6701"/>
                  </a:lnTo>
                  <a:lnTo>
                    <a:pt x="4711" y="6661"/>
                  </a:lnTo>
                  <a:lnTo>
                    <a:pt x="4714" y="6621"/>
                  </a:lnTo>
                  <a:lnTo>
                    <a:pt x="4716" y="6581"/>
                  </a:lnTo>
                  <a:lnTo>
                    <a:pt x="4718" y="6541"/>
                  </a:lnTo>
                  <a:lnTo>
                    <a:pt x="4720" y="6501"/>
                  </a:lnTo>
                  <a:lnTo>
                    <a:pt x="4721" y="6461"/>
                  </a:lnTo>
                  <a:lnTo>
                    <a:pt x="4723" y="6422"/>
                  </a:lnTo>
                  <a:lnTo>
                    <a:pt x="4724" y="6382"/>
                  </a:lnTo>
                  <a:lnTo>
                    <a:pt x="4725" y="6342"/>
                  </a:lnTo>
                  <a:lnTo>
                    <a:pt x="4725" y="6302"/>
                  </a:lnTo>
                  <a:lnTo>
                    <a:pt x="4726" y="6262"/>
                  </a:lnTo>
                  <a:lnTo>
                    <a:pt x="4727" y="6223"/>
                  </a:lnTo>
                  <a:lnTo>
                    <a:pt x="4727" y="6183"/>
                  </a:lnTo>
                  <a:lnTo>
                    <a:pt x="4727" y="6143"/>
                  </a:lnTo>
                  <a:lnTo>
                    <a:pt x="4728" y="6103"/>
                  </a:lnTo>
                  <a:lnTo>
                    <a:pt x="4728" y="6064"/>
                  </a:lnTo>
                  <a:lnTo>
                    <a:pt x="4728" y="6024"/>
                  </a:lnTo>
                  <a:lnTo>
                    <a:pt x="4728" y="5984"/>
                  </a:lnTo>
                  <a:lnTo>
                    <a:pt x="4728" y="5944"/>
                  </a:lnTo>
                  <a:lnTo>
                    <a:pt x="4730" y="5771"/>
                  </a:lnTo>
                  <a:lnTo>
                    <a:pt x="4731" y="5638"/>
                  </a:lnTo>
                  <a:lnTo>
                    <a:pt x="4732" y="5505"/>
                  </a:lnTo>
                  <a:lnTo>
                    <a:pt x="4733" y="5372"/>
                  </a:lnTo>
                  <a:lnTo>
                    <a:pt x="4734" y="5239"/>
                  </a:lnTo>
                  <a:lnTo>
                    <a:pt x="4735" y="5106"/>
                  </a:lnTo>
                  <a:lnTo>
                    <a:pt x="4736" y="4973"/>
                  </a:lnTo>
                  <a:lnTo>
                    <a:pt x="4737" y="4840"/>
                  </a:lnTo>
                  <a:lnTo>
                    <a:pt x="4738" y="4707"/>
                  </a:lnTo>
                  <a:lnTo>
                    <a:pt x="4739" y="4573"/>
                  </a:lnTo>
                  <a:lnTo>
                    <a:pt x="4740" y="4440"/>
                  </a:lnTo>
                  <a:lnTo>
                    <a:pt x="4741" y="4307"/>
                  </a:lnTo>
                  <a:lnTo>
                    <a:pt x="4742" y="4174"/>
                  </a:lnTo>
                  <a:lnTo>
                    <a:pt x="4743" y="4041"/>
                  </a:lnTo>
                  <a:lnTo>
                    <a:pt x="4744" y="3908"/>
                  </a:lnTo>
                  <a:lnTo>
                    <a:pt x="4745" y="3775"/>
                  </a:lnTo>
                  <a:lnTo>
                    <a:pt x="4746" y="3642"/>
                  </a:lnTo>
                  <a:lnTo>
                    <a:pt x="4747" y="3509"/>
                  </a:lnTo>
                  <a:lnTo>
                    <a:pt x="4748" y="3375"/>
                  </a:lnTo>
                  <a:lnTo>
                    <a:pt x="4749" y="3242"/>
                  </a:lnTo>
                  <a:lnTo>
                    <a:pt x="4749" y="3108"/>
                  </a:lnTo>
                  <a:lnTo>
                    <a:pt x="4749" y="2974"/>
                  </a:lnTo>
                  <a:lnTo>
                    <a:pt x="4749" y="2840"/>
                  </a:lnTo>
                  <a:lnTo>
                    <a:pt x="4748" y="2706"/>
                  </a:lnTo>
                  <a:lnTo>
                    <a:pt x="4748" y="2572"/>
                  </a:lnTo>
                  <a:lnTo>
                    <a:pt x="4748" y="2438"/>
                  </a:lnTo>
                  <a:lnTo>
                    <a:pt x="4748" y="2303"/>
                  </a:lnTo>
                  <a:lnTo>
                    <a:pt x="4747" y="2169"/>
                  </a:lnTo>
                  <a:lnTo>
                    <a:pt x="4747" y="2035"/>
                  </a:lnTo>
                  <a:lnTo>
                    <a:pt x="4747" y="1901"/>
                  </a:lnTo>
                  <a:lnTo>
                    <a:pt x="4747" y="1767"/>
                  </a:lnTo>
                  <a:lnTo>
                    <a:pt x="4746" y="1633"/>
                  </a:lnTo>
                  <a:lnTo>
                    <a:pt x="4746" y="1499"/>
                  </a:lnTo>
                  <a:lnTo>
                    <a:pt x="4746" y="1365"/>
                  </a:lnTo>
                  <a:lnTo>
                    <a:pt x="4746" y="1230"/>
                  </a:lnTo>
                  <a:lnTo>
                    <a:pt x="4745" y="1096"/>
                  </a:lnTo>
                  <a:lnTo>
                    <a:pt x="4745" y="962"/>
                  </a:lnTo>
                  <a:lnTo>
                    <a:pt x="4745" y="828"/>
                  </a:lnTo>
                  <a:lnTo>
                    <a:pt x="4745" y="694"/>
                  </a:lnTo>
                  <a:lnTo>
                    <a:pt x="4744" y="560"/>
                  </a:lnTo>
                  <a:lnTo>
                    <a:pt x="4739" y="450"/>
                  </a:lnTo>
                  <a:lnTo>
                    <a:pt x="4723" y="352"/>
                  </a:lnTo>
                  <a:lnTo>
                    <a:pt x="4696" y="267"/>
                  </a:lnTo>
                  <a:lnTo>
                    <a:pt x="4659" y="195"/>
                  </a:lnTo>
                  <a:lnTo>
                    <a:pt x="4609" y="134"/>
                  </a:lnTo>
                  <a:lnTo>
                    <a:pt x="4549" y="85"/>
                  </a:lnTo>
                  <a:lnTo>
                    <a:pt x="4476" y="47"/>
                  </a:lnTo>
                  <a:lnTo>
                    <a:pt x="4390" y="21"/>
                  </a:lnTo>
                  <a:lnTo>
                    <a:pt x="4293" y="5"/>
                  </a:lnTo>
                  <a:lnTo>
                    <a:pt x="4182" y="0"/>
                  </a:lnTo>
                  <a:lnTo>
                    <a:pt x="2018" y="0"/>
                  </a:lnTo>
                  <a:lnTo>
                    <a:pt x="2047" y="742"/>
                  </a:lnTo>
                  <a:lnTo>
                    <a:pt x="2190" y="741"/>
                  </a:lnTo>
                  <a:lnTo>
                    <a:pt x="2208" y="456"/>
                  </a:lnTo>
                  <a:lnTo>
                    <a:pt x="2209" y="442"/>
                  </a:lnTo>
                  <a:lnTo>
                    <a:pt x="2212" y="419"/>
                  </a:lnTo>
                  <a:lnTo>
                    <a:pt x="2219" y="399"/>
                  </a:lnTo>
                  <a:lnTo>
                    <a:pt x="2227" y="380"/>
                  </a:lnTo>
                  <a:lnTo>
                    <a:pt x="2239" y="363"/>
                  </a:lnTo>
                  <a:lnTo>
                    <a:pt x="2252" y="349"/>
                  </a:lnTo>
                  <a:lnTo>
                    <a:pt x="2268" y="337"/>
                  </a:lnTo>
                  <a:lnTo>
                    <a:pt x="2286" y="328"/>
                  </a:lnTo>
                  <a:lnTo>
                    <a:pt x="2307" y="322"/>
                  </a:lnTo>
                  <a:lnTo>
                    <a:pt x="2329" y="319"/>
                  </a:lnTo>
                  <a:lnTo>
                    <a:pt x="2354" y="319"/>
                  </a:lnTo>
                  <a:lnTo>
                    <a:pt x="2368" y="321"/>
                  </a:lnTo>
                  <a:lnTo>
                    <a:pt x="2390" y="327"/>
                  </a:lnTo>
                  <a:lnTo>
                    <a:pt x="2409" y="335"/>
                  </a:lnTo>
                  <a:lnTo>
                    <a:pt x="2427" y="346"/>
                  </a:lnTo>
                  <a:lnTo>
                    <a:pt x="2442" y="360"/>
                  </a:lnTo>
                  <a:lnTo>
                    <a:pt x="2454" y="376"/>
                  </a:lnTo>
                  <a:lnTo>
                    <a:pt x="2464" y="395"/>
                  </a:lnTo>
                  <a:lnTo>
                    <a:pt x="2471" y="417"/>
                  </a:lnTo>
                  <a:lnTo>
                    <a:pt x="2475" y="440"/>
                  </a:lnTo>
                  <a:lnTo>
                    <a:pt x="2477" y="466"/>
                  </a:lnTo>
                  <a:lnTo>
                    <a:pt x="2475" y="477"/>
                  </a:lnTo>
                  <a:lnTo>
                    <a:pt x="2468" y="499"/>
                  </a:lnTo>
                  <a:lnTo>
                    <a:pt x="2460" y="519"/>
                  </a:lnTo>
                  <a:lnTo>
                    <a:pt x="2450" y="537"/>
                  </a:lnTo>
                  <a:lnTo>
                    <a:pt x="2437" y="553"/>
                  </a:lnTo>
                  <a:lnTo>
                    <a:pt x="2422" y="566"/>
                  </a:lnTo>
                  <a:lnTo>
                    <a:pt x="2405" y="577"/>
                  </a:lnTo>
                  <a:lnTo>
                    <a:pt x="2385" y="584"/>
                  </a:lnTo>
                  <a:lnTo>
                    <a:pt x="2363" y="589"/>
                  </a:lnTo>
                  <a:lnTo>
                    <a:pt x="2338" y="590"/>
                  </a:lnTo>
                  <a:lnTo>
                    <a:pt x="2324" y="589"/>
                  </a:lnTo>
                  <a:lnTo>
                    <a:pt x="2301" y="584"/>
                  </a:lnTo>
                  <a:lnTo>
                    <a:pt x="2280" y="577"/>
                  </a:lnTo>
                  <a:lnTo>
                    <a:pt x="2261" y="567"/>
                  </a:lnTo>
                  <a:lnTo>
                    <a:pt x="2245" y="555"/>
                  </a:lnTo>
                  <a:lnTo>
                    <a:pt x="2238" y="741"/>
                  </a:lnTo>
                  <a:lnTo>
                    <a:pt x="2572" y="742"/>
                  </a:lnTo>
                  <a:lnTo>
                    <a:pt x="2716" y="742"/>
                  </a:lnTo>
                  <a:lnTo>
                    <a:pt x="2811" y="742"/>
                  </a:lnTo>
                  <a:lnTo>
                    <a:pt x="2859" y="742"/>
                  </a:lnTo>
                  <a:lnTo>
                    <a:pt x="2901" y="754"/>
                  </a:lnTo>
                  <a:lnTo>
                    <a:pt x="2922" y="790"/>
                  </a:lnTo>
                  <a:lnTo>
                    <a:pt x="2920" y="808"/>
                  </a:lnTo>
                  <a:lnTo>
                    <a:pt x="2892" y="836"/>
                  </a:lnTo>
                  <a:lnTo>
                    <a:pt x="2848" y="840"/>
                  </a:lnTo>
                  <a:lnTo>
                    <a:pt x="2800" y="841"/>
                  </a:lnTo>
                  <a:lnTo>
                    <a:pt x="2751" y="841"/>
                  </a:lnTo>
                  <a:lnTo>
                    <a:pt x="2654" y="841"/>
                  </a:lnTo>
                  <a:lnTo>
                    <a:pt x="2182" y="841"/>
                  </a:lnTo>
                  <a:lnTo>
                    <a:pt x="1956" y="841"/>
                  </a:lnTo>
                  <a:lnTo>
                    <a:pt x="1911" y="841"/>
                  </a:lnTo>
                  <a:lnTo>
                    <a:pt x="1895" y="841"/>
                  </a:lnTo>
                  <a:lnTo>
                    <a:pt x="1872" y="839"/>
                  </a:lnTo>
                  <a:lnTo>
                    <a:pt x="1852" y="834"/>
                  </a:lnTo>
                  <a:lnTo>
                    <a:pt x="1837" y="821"/>
                  </a:lnTo>
                  <a:lnTo>
                    <a:pt x="1831" y="798"/>
                  </a:lnTo>
                  <a:lnTo>
                    <a:pt x="1838" y="0"/>
                  </a:lnTo>
                  <a:lnTo>
                    <a:pt x="576" y="0"/>
                  </a:lnTo>
                  <a:lnTo>
                    <a:pt x="464" y="5"/>
                  </a:lnTo>
                  <a:lnTo>
                    <a:pt x="364" y="21"/>
                  </a:lnTo>
                  <a:lnTo>
                    <a:pt x="278" y="48"/>
                  </a:lnTo>
                  <a:lnTo>
                    <a:pt x="204" y="87"/>
                  </a:lnTo>
                  <a:lnTo>
                    <a:pt x="142" y="137"/>
                  </a:lnTo>
                  <a:lnTo>
                    <a:pt x="92" y="199"/>
                  </a:lnTo>
                  <a:lnTo>
                    <a:pt x="54" y="274"/>
                  </a:lnTo>
                  <a:lnTo>
                    <a:pt x="27" y="361"/>
                  </a:lnTo>
                  <a:lnTo>
                    <a:pt x="11" y="461"/>
                  </a:lnTo>
                  <a:lnTo>
                    <a:pt x="5" y="574"/>
                  </a:lnTo>
                  <a:lnTo>
                    <a:pt x="5" y="1656"/>
                  </a:lnTo>
                  <a:lnTo>
                    <a:pt x="5" y="3459"/>
                  </a:lnTo>
                  <a:lnTo>
                    <a:pt x="5" y="4000"/>
                  </a:lnTo>
                  <a:lnTo>
                    <a:pt x="6" y="4209"/>
                  </a:lnTo>
                  <a:lnTo>
                    <a:pt x="10" y="4290"/>
                  </a:lnTo>
                  <a:lnTo>
                    <a:pt x="15" y="4354"/>
                  </a:lnTo>
                  <a:lnTo>
                    <a:pt x="17" y="5305"/>
                  </a:lnTo>
                  <a:lnTo>
                    <a:pt x="16" y="5957"/>
                  </a:lnTo>
                  <a:lnTo>
                    <a:pt x="0" y="6844"/>
                  </a:lnTo>
                  <a:lnTo>
                    <a:pt x="1" y="7142"/>
                  </a:lnTo>
                  <a:lnTo>
                    <a:pt x="1" y="7259"/>
                  </a:lnTo>
                  <a:lnTo>
                    <a:pt x="1" y="7321"/>
                  </a:lnTo>
                  <a:lnTo>
                    <a:pt x="1" y="7392"/>
                  </a:lnTo>
                  <a:lnTo>
                    <a:pt x="2" y="7472"/>
                  </a:lnTo>
                  <a:lnTo>
                    <a:pt x="2" y="7560"/>
                  </a:lnTo>
                  <a:lnTo>
                    <a:pt x="2" y="7655"/>
                  </a:lnTo>
                  <a:lnTo>
                    <a:pt x="2" y="7755"/>
                  </a:lnTo>
                  <a:lnTo>
                    <a:pt x="3" y="7859"/>
                  </a:lnTo>
                  <a:lnTo>
                    <a:pt x="3" y="7966"/>
                  </a:lnTo>
                  <a:lnTo>
                    <a:pt x="3" y="8074"/>
                  </a:lnTo>
                  <a:lnTo>
                    <a:pt x="4" y="8183"/>
                  </a:lnTo>
                  <a:lnTo>
                    <a:pt x="4" y="8291"/>
                  </a:lnTo>
                  <a:lnTo>
                    <a:pt x="4" y="8397"/>
                  </a:lnTo>
                  <a:lnTo>
                    <a:pt x="4" y="8500"/>
                  </a:lnTo>
                  <a:lnTo>
                    <a:pt x="5" y="8598"/>
                  </a:lnTo>
                  <a:lnTo>
                    <a:pt x="5" y="8691"/>
                  </a:lnTo>
                  <a:lnTo>
                    <a:pt x="5" y="8776"/>
                  </a:lnTo>
                  <a:lnTo>
                    <a:pt x="6" y="8834"/>
                  </a:lnTo>
                  <a:lnTo>
                    <a:pt x="9" y="8888"/>
                  </a:lnTo>
                  <a:lnTo>
                    <a:pt x="15" y="8938"/>
                  </a:lnTo>
                  <a:lnTo>
                    <a:pt x="22" y="8985"/>
                  </a:lnTo>
                  <a:lnTo>
                    <a:pt x="32" y="9029"/>
                  </a:lnTo>
                  <a:lnTo>
                    <a:pt x="45" y="9070"/>
                  </a:lnTo>
                  <a:lnTo>
                    <a:pt x="60" y="9107"/>
                  </a:lnTo>
                  <a:lnTo>
                    <a:pt x="77" y="9142"/>
                  </a:lnTo>
                  <a:lnTo>
                    <a:pt x="98" y="9174"/>
                  </a:lnTo>
                  <a:lnTo>
                    <a:pt x="121" y="9203"/>
                  </a:lnTo>
                  <a:lnTo>
                    <a:pt x="147" y="9229"/>
                  </a:lnTo>
                  <a:lnTo>
                    <a:pt x="176" y="9253"/>
                  </a:lnTo>
                  <a:lnTo>
                    <a:pt x="208" y="9274"/>
                  </a:lnTo>
                  <a:lnTo>
                    <a:pt x="244" y="9293"/>
                  </a:lnTo>
                  <a:lnTo>
                    <a:pt x="283" y="9310"/>
                  </a:lnTo>
                  <a:lnTo>
                    <a:pt x="325" y="9325"/>
                  </a:lnTo>
                  <a:lnTo>
                    <a:pt x="370" y="9337"/>
                  </a:lnTo>
                  <a:lnTo>
                    <a:pt x="419" y="9348"/>
                  </a:lnTo>
                  <a:lnTo>
                    <a:pt x="472" y="9357"/>
                  </a:lnTo>
                  <a:lnTo>
                    <a:pt x="529" y="9364"/>
                  </a:lnTo>
                  <a:lnTo>
                    <a:pt x="575" y="9361"/>
                  </a:lnTo>
                  <a:lnTo>
                    <a:pt x="622" y="9359"/>
                  </a:lnTo>
                  <a:lnTo>
                    <a:pt x="668" y="9357"/>
                  </a:lnTo>
                  <a:lnTo>
                    <a:pt x="714" y="9355"/>
                  </a:lnTo>
                  <a:lnTo>
                    <a:pt x="761" y="9353"/>
                  </a:lnTo>
                  <a:lnTo>
                    <a:pt x="807" y="9352"/>
                  </a:lnTo>
                  <a:lnTo>
                    <a:pt x="854" y="9351"/>
                  </a:lnTo>
                  <a:lnTo>
                    <a:pt x="900" y="9350"/>
                  </a:lnTo>
                  <a:lnTo>
                    <a:pt x="946" y="9349"/>
                  </a:lnTo>
                  <a:lnTo>
                    <a:pt x="1039" y="9349"/>
                  </a:lnTo>
                  <a:lnTo>
                    <a:pt x="1086" y="9350"/>
                  </a:lnTo>
                  <a:lnTo>
                    <a:pt x="1132" y="9351"/>
                  </a:lnTo>
                  <a:lnTo>
                    <a:pt x="1178" y="9352"/>
                  </a:lnTo>
                  <a:lnTo>
                    <a:pt x="1225" y="9353"/>
                  </a:lnTo>
                  <a:lnTo>
                    <a:pt x="1271" y="9355"/>
                  </a:lnTo>
                  <a:lnTo>
                    <a:pt x="1317" y="9357"/>
                  </a:lnTo>
                  <a:lnTo>
                    <a:pt x="1364" y="9359"/>
                  </a:lnTo>
                  <a:lnTo>
                    <a:pt x="1410" y="9361"/>
                  </a:lnTo>
                  <a:lnTo>
                    <a:pt x="1456" y="9364"/>
                  </a:lnTo>
                  <a:lnTo>
                    <a:pt x="1607" y="9364"/>
                  </a:lnTo>
                  <a:lnTo>
                    <a:pt x="1758" y="9364"/>
                  </a:lnTo>
                  <a:lnTo>
                    <a:pt x="1909" y="9364"/>
                  </a:lnTo>
                  <a:lnTo>
                    <a:pt x="1985" y="9364"/>
                  </a:lnTo>
                  <a:lnTo>
                    <a:pt x="1962" y="8750"/>
                  </a:lnTo>
                  <a:lnTo>
                    <a:pt x="1961" y="8717"/>
                  </a:lnTo>
                  <a:lnTo>
                    <a:pt x="1964" y="8684"/>
                  </a:lnTo>
                  <a:lnTo>
                    <a:pt x="1969" y="8652"/>
                  </a:lnTo>
                  <a:lnTo>
                    <a:pt x="1976" y="8621"/>
                  </a:lnTo>
                  <a:lnTo>
                    <a:pt x="1986" y="8590"/>
                  </a:lnTo>
                  <a:lnTo>
                    <a:pt x="1999" y="8560"/>
                  </a:lnTo>
                  <a:lnTo>
                    <a:pt x="2014" y="8532"/>
                  </a:lnTo>
                  <a:lnTo>
                    <a:pt x="2031" y="8504"/>
                  </a:lnTo>
                  <a:lnTo>
                    <a:pt x="2050" y="8478"/>
                  </a:lnTo>
                  <a:lnTo>
                    <a:pt x="2070" y="8453"/>
                  </a:lnTo>
                  <a:lnTo>
                    <a:pt x="2093" y="8429"/>
                  </a:lnTo>
                  <a:lnTo>
                    <a:pt x="2117" y="8408"/>
                  </a:lnTo>
                  <a:lnTo>
                    <a:pt x="2142" y="8388"/>
                  </a:lnTo>
                  <a:lnTo>
                    <a:pt x="2169" y="8370"/>
                  </a:lnTo>
                  <a:lnTo>
                    <a:pt x="2197" y="8354"/>
                  </a:lnTo>
                  <a:lnTo>
                    <a:pt x="2226" y="8340"/>
                  </a:lnTo>
                  <a:lnTo>
                    <a:pt x="2256" y="8329"/>
                  </a:lnTo>
                  <a:lnTo>
                    <a:pt x="2287" y="8320"/>
                  </a:lnTo>
                  <a:lnTo>
                    <a:pt x="2318" y="8313"/>
                  </a:lnTo>
                  <a:lnTo>
                    <a:pt x="2350" y="8310"/>
                  </a:lnTo>
                  <a:lnTo>
                    <a:pt x="2382" y="8309"/>
                  </a:lnTo>
                  <a:lnTo>
                    <a:pt x="2415" y="8311"/>
                  </a:lnTo>
                  <a:lnTo>
                    <a:pt x="2447" y="8316"/>
                  </a:lnTo>
                  <a:lnTo>
                    <a:pt x="2478" y="8323"/>
                  </a:lnTo>
                  <a:lnTo>
                    <a:pt x="2509" y="8333"/>
                  </a:lnTo>
                  <a:lnTo>
                    <a:pt x="2539" y="8345"/>
                  </a:lnTo>
                  <a:lnTo>
                    <a:pt x="2567" y="8359"/>
                  </a:lnTo>
                  <a:lnTo>
                    <a:pt x="2595" y="8376"/>
                  </a:lnTo>
                  <a:lnTo>
                    <a:pt x="2621" y="8394"/>
                  </a:lnTo>
                  <a:lnTo>
                    <a:pt x="2645" y="8414"/>
                  </a:lnTo>
                  <a:lnTo>
                    <a:pt x="2668" y="8436"/>
                  </a:lnTo>
                  <a:lnTo>
                    <a:pt x="2690" y="8460"/>
                  </a:lnTo>
                  <a:lnTo>
                    <a:pt x="2710" y="8485"/>
                  </a:lnTo>
                  <a:lnTo>
                    <a:pt x="2727" y="8512"/>
                  </a:lnTo>
                  <a:lnTo>
                    <a:pt x="2743" y="8539"/>
                  </a:lnTo>
                  <a:lnTo>
                    <a:pt x="2757" y="8568"/>
                  </a:lnTo>
                  <a:lnTo>
                    <a:pt x="2768" y="8598"/>
                  </a:lnTo>
                  <a:lnTo>
                    <a:pt x="2777" y="8629"/>
                  </a:lnTo>
                  <a:lnTo>
                    <a:pt x="2784" y="8661"/>
                  </a:lnTo>
                  <a:lnTo>
                    <a:pt x="2788" y="8694"/>
                  </a:lnTo>
                  <a:lnTo>
                    <a:pt x="2790" y="8727"/>
                  </a:lnTo>
                  <a:lnTo>
                    <a:pt x="2788" y="8760"/>
                  </a:lnTo>
                  <a:lnTo>
                    <a:pt x="2784" y="8793"/>
                  </a:lnTo>
                  <a:lnTo>
                    <a:pt x="2778" y="8825"/>
                  </a:lnTo>
                  <a:lnTo>
                    <a:pt x="2769" y="8856"/>
                  </a:lnTo>
                  <a:lnTo>
                    <a:pt x="2758" y="8886"/>
                  </a:lnTo>
                  <a:lnTo>
                    <a:pt x="2745" y="8915"/>
                  </a:lnTo>
                  <a:lnTo>
                    <a:pt x="2729" y="8943"/>
                  </a:lnTo>
                  <a:lnTo>
                    <a:pt x="2712" y="8969"/>
                  </a:lnTo>
                  <a:lnTo>
                    <a:pt x="2692" y="8993"/>
                  </a:lnTo>
                  <a:lnTo>
                    <a:pt x="2671" y="9016"/>
                  </a:lnTo>
                  <a:lnTo>
                    <a:pt x="2648" y="9038"/>
                  </a:lnTo>
                  <a:lnTo>
                    <a:pt x="2624" y="9057"/>
                  </a:lnTo>
                  <a:lnTo>
                    <a:pt x="2598" y="9075"/>
                  </a:lnTo>
                  <a:lnTo>
                    <a:pt x="2570" y="9091"/>
                  </a:lnTo>
                  <a:lnTo>
                    <a:pt x="2542" y="9104"/>
                  </a:lnTo>
                  <a:lnTo>
                    <a:pt x="2512" y="9116"/>
                  </a:lnTo>
                  <a:lnTo>
                    <a:pt x="2480" y="9125"/>
                  </a:lnTo>
                  <a:lnTo>
                    <a:pt x="2448" y="9132"/>
                  </a:lnTo>
                  <a:lnTo>
                    <a:pt x="2415" y="9136"/>
                  </a:lnTo>
                  <a:lnTo>
                    <a:pt x="2382" y="9138"/>
                  </a:lnTo>
                  <a:lnTo>
                    <a:pt x="2348" y="9136"/>
                  </a:lnTo>
                  <a:lnTo>
                    <a:pt x="2314" y="9132"/>
                  </a:lnTo>
                  <a:lnTo>
                    <a:pt x="2281" y="9126"/>
                  </a:lnTo>
                  <a:lnTo>
                    <a:pt x="2250" y="9116"/>
                  </a:lnTo>
                  <a:lnTo>
                    <a:pt x="2219" y="9105"/>
                  </a:lnTo>
                  <a:lnTo>
                    <a:pt x="2189" y="9090"/>
                  </a:lnTo>
                  <a:lnTo>
                    <a:pt x="2161" y="9074"/>
                  </a:lnTo>
                  <a:lnTo>
                    <a:pt x="2133" y="9056"/>
                  </a:lnTo>
                  <a:lnTo>
                    <a:pt x="2108" y="9035"/>
                  </a:lnTo>
                  <a:lnTo>
                    <a:pt x="2084" y="9013"/>
                  </a:lnTo>
                  <a:lnTo>
                    <a:pt x="2062" y="8989"/>
                  </a:lnTo>
                  <a:lnTo>
                    <a:pt x="2061" y="9363"/>
                  </a:lnTo>
                  <a:lnTo>
                    <a:pt x="2212" y="9363"/>
                  </a:lnTo>
                  <a:lnTo>
                    <a:pt x="2363" y="9363"/>
                  </a:lnTo>
                  <a:lnTo>
                    <a:pt x="2514" y="9363"/>
                  </a:lnTo>
                  <a:lnTo>
                    <a:pt x="2665" y="9363"/>
                  </a:lnTo>
                  <a:lnTo>
                    <a:pt x="2816" y="9362"/>
                  </a:lnTo>
                  <a:lnTo>
                    <a:pt x="2967" y="9362"/>
                  </a:lnTo>
                  <a:lnTo>
                    <a:pt x="2978" y="9362"/>
                  </a:lnTo>
                  <a:lnTo>
                    <a:pt x="2998" y="9361"/>
                  </a:lnTo>
                  <a:lnTo>
                    <a:pt x="3018" y="9360"/>
                  </a:lnTo>
                  <a:lnTo>
                    <a:pt x="3038" y="9360"/>
                  </a:lnTo>
                  <a:lnTo>
                    <a:pt x="3058" y="9359"/>
                  </a:lnTo>
                  <a:lnTo>
                    <a:pt x="3078" y="9358"/>
                  </a:lnTo>
                  <a:lnTo>
                    <a:pt x="3098" y="9357"/>
                  </a:lnTo>
                  <a:lnTo>
                    <a:pt x="3118" y="9356"/>
                  </a:lnTo>
                  <a:lnTo>
                    <a:pt x="3138" y="9356"/>
                  </a:lnTo>
                  <a:lnTo>
                    <a:pt x="3158" y="9355"/>
                  </a:lnTo>
                  <a:lnTo>
                    <a:pt x="3178" y="9354"/>
                  </a:lnTo>
                  <a:lnTo>
                    <a:pt x="3198" y="9354"/>
                  </a:lnTo>
                  <a:lnTo>
                    <a:pt x="3218" y="9353"/>
                  </a:lnTo>
                  <a:lnTo>
                    <a:pt x="3238" y="9353"/>
                  </a:lnTo>
                  <a:lnTo>
                    <a:pt x="3291" y="9353"/>
                  </a:lnTo>
                  <a:lnTo>
                    <a:pt x="3314" y="9352"/>
                  </a:lnTo>
                  <a:lnTo>
                    <a:pt x="3333" y="9349"/>
                  </a:lnTo>
                  <a:lnTo>
                    <a:pt x="3348" y="9345"/>
                  </a:lnTo>
                  <a:lnTo>
                    <a:pt x="3360" y="9337"/>
                  </a:lnTo>
                  <a:lnTo>
                    <a:pt x="3368" y="9327"/>
                  </a:lnTo>
                  <a:lnTo>
                    <a:pt x="3372" y="9313"/>
                  </a:lnTo>
                  <a:lnTo>
                    <a:pt x="3372" y="9295"/>
                  </a:lnTo>
                  <a:lnTo>
                    <a:pt x="3367" y="9273"/>
                  </a:lnTo>
                  <a:lnTo>
                    <a:pt x="3357" y="9246"/>
                  </a:lnTo>
                  <a:lnTo>
                    <a:pt x="3336" y="9193"/>
                  </a:lnTo>
                  <a:lnTo>
                    <a:pt x="3316" y="9141"/>
                  </a:lnTo>
                  <a:lnTo>
                    <a:pt x="3297" y="9088"/>
                  </a:lnTo>
                  <a:lnTo>
                    <a:pt x="3279" y="9035"/>
                  </a:lnTo>
                  <a:lnTo>
                    <a:pt x="3261" y="8981"/>
                  </a:lnTo>
                  <a:lnTo>
                    <a:pt x="3244" y="8928"/>
                  </a:lnTo>
                  <a:lnTo>
                    <a:pt x="3228" y="8874"/>
                  </a:lnTo>
                  <a:lnTo>
                    <a:pt x="3212" y="8820"/>
                  </a:lnTo>
                  <a:lnTo>
                    <a:pt x="3197" y="8766"/>
                  </a:lnTo>
                  <a:lnTo>
                    <a:pt x="3183" y="8712"/>
                  </a:lnTo>
                  <a:lnTo>
                    <a:pt x="3169" y="8657"/>
                  </a:lnTo>
                  <a:lnTo>
                    <a:pt x="3156" y="8603"/>
                  </a:lnTo>
                  <a:lnTo>
                    <a:pt x="3143" y="8548"/>
                  </a:lnTo>
                  <a:lnTo>
                    <a:pt x="3131" y="8493"/>
                  </a:lnTo>
                  <a:lnTo>
                    <a:pt x="3119" y="8439"/>
                  </a:lnTo>
                  <a:lnTo>
                    <a:pt x="3107" y="8384"/>
                  </a:lnTo>
                  <a:lnTo>
                    <a:pt x="3096" y="8328"/>
                  </a:lnTo>
                  <a:lnTo>
                    <a:pt x="3085" y="8273"/>
                  </a:lnTo>
                  <a:close/>
                </a:path>
              </a:pathLst>
            </a:custGeom>
            <a:solidFill>
              <a:srgbClr val="6E454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5"/>
            <p:cNvSpPr>
              <a:spLocks/>
            </p:cNvSpPr>
            <p:nvPr/>
          </p:nvSpPr>
          <p:spPr bwMode="auto">
            <a:xfrm>
              <a:off x="3897" y="13818"/>
              <a:ext cx="1153" cy="654"/>
            </a:xfrm>
            <a:custGeom>
              <a:avLst/>
              <a:gdLst>
                <a:gd name="T0" fmla="+- 0 3912 3897"/>
                <a:gd name="T1" fmla="*/ T0 w 1153"/>
                <a:gd name="T2" fmla="+- 0 14332 13818"/>
                <a:gd name="T3" fmla="*/ 14332 h 654"/>
                <a:gd name="T4" fmla="+- 0 3961 3897"/>
                <a:gd name="T5" fmla="*/ T4 w 1153"/>
                <a:gd name="T6" fmla="+- 0 14400 13818"/>
                <a:gd name="T7" fmla="*/ 14400 h 654"/>
                <a:gd name="T8" fmla="+- 0 4041 3897"/>
                <a:gd name="T9" fmla="*/ T8 w 1153"/>
                <a:gd name="T10" fmla="+- 0 14453 13818"/>
                <a:gd name="T11" fmla="*/ 14453 h 654"/>
                <a:gd name="T12" fmla="+- 0 4132 3897"/>
                <a:gd name="T13" fmla="*/ T12 w 1153"/>
                <a:gd name="T14" fmla="+- 0 14473 13818"/>
                <a:gd name="T15" fmla="*/ 14473 h 654"/>
                <a:gd name="T16" fmla="+- 0 4191 3897"/>
                <a:gd name="T17" fmla="*/ T16 w 1153"/>
                <a:gd name="T18" fmla="+- 0 14465 13818"/>
                <a:gd name="T19" fmla="*/ 14465 h 654"/>
                <a:gd name="T20" fmla="+- 0 4312 3897"/>
                <a:gd name="T21" fmla="*/ T20 w 1153"/>
                <a:gd name="T22" fmla="+- 0 14421 13818"/>
                <a:gd name="T23" fmla="*/ 14421 h 654"/>
                <a:gd name="T24" fmla="+- 0 4410 3897"/>
                <a:gd name="T25" fmla="*/ T24 w 1153"/>
                <a:gd name="T26" fmla="+- 0 14377 13818"/>
                <a:gd name="T27" fmla="*/ 14377 h 654"/>
                <a:gd name="T28" fmla="+- 0 4504 3897"/>
                <a:gd name="T29" fmla="*/ T28 w 1153"/>
                <a:gd name="T30" fmla="+- 0 14328 13818"/>
                <a:gd name="T31" fmla="*/ 14328 h 654"/>
                <a:gd name="T32" fmla="+- 0 4594 3897"/>
                <a:gd name="T33" fmla="*/ T32 w 1153"/>
                <a:gd name="T34" fmla="+- 0 14273 13818"/>
                <a:gd name="T35" fmla="*/ 14273 h 654"/>
                <a:gd name="T36" fmla="+- 0 4680 3897"/>
                <a:gd name="T37" fmla="*/ T36 w 1153"/>
                <a:gd name="T38" fmla="+- 0 14214 13818"/>
                <a:gd name="T39" fmla="*/ 14214 h 654"/>
                <a:gd name="T40" fmla="+- 0 4762 3897"/>
                <a:gd name="T41" fmla="*/ T40 w 1153"/>
                <a:gd name="T42" fmla="+- 0 14148 13818"/>
                <a:gd name="T43" fmla="*/ 14148 h 654"/>
                <a:gd name="T44" fmla="+- 0 4841 3897"/>
                <a:gd name="T45" fmla="*/ T44 w 1153"/>
                <a:gd name="T46" fmla="+- 0 14078 13818"/>
                <a:gd name="T47" fmla="*/ 14078 h 654"/>
                <a:gd name="T48" fmla="+- 0 4915 3897"/>
                <a:gd name="T49" fmla="*/ T48 w 1153"/>
                <a:gd name="T50" fmla="+- 0 14002 13818"/>
                <a:gd name="T51" fmla="*/ 14002 h 654"/>
                <a:gd name="T52" fmla="+- 0 4985 3897"/>
                <a:gd name="T53" fmla="*/ T52 w 1153"/>
                <a:gd name="T54" fmla="+- 0 13920 13818"/>
                <a:gd name="T55" fmla="*/ 13920 h 654"/>
                <a:gd name="T56" fmla="+- 0 5050 3897"/>
                <a:gd name="T57" fmla="*/ T56 w 1153"/>
                <a:gd name="T58" fmla="+- 0 13833 13818"/>
                <a:gd name="T59" fmla="*/ 13833 h 654"/>
                <a:gd name="T60" fmla="+- 0 4958 3897"/>
                <a:gd name="T61" fmla="*/ T60 w 1153"/>
                <a:gd name="T62" fmla="+- 0 13828 13818"/>
                <a:gd name="T63" fmla="*/ 13828 h 654"/>
                <a:gd name="T64" fmla="+- 0 4865 3897"/>
                <a:gd name="T65" fmla="*/ T64 w 1153"/>
                <a:gd name="T66" fmla="+- 0 13824 13818"/>
                <a:gd name="T67" fmla="*/ 13824 h 654"/>
                <a:gd name="T68" fmla="+- 0 4772 3897"/>
                <a:gd name="T69" fmla="*/ T68 w 1153"/>
                <a:gd name="T70" fmla="+- 0 13821 13818"/>
                <a:gd name="T71" fmla="*/ 13821 h 654"/>
                <a:gd name="T72" fmla="+- 0 4680 3897"/>
                <a:gd name="T73" fmla="*/ T72 w 1153"/>
                <a:gd name="T74" fmla="+- 0 13819 13818"/>
                <a:gd name="T75" fmla="*/ 13819 h 654"/>
                <a:gd name="T76" fmla="+- 0 4540 3897"/>
                <a:gd name="T77" fmla="*/ T76 w 1153"/>
                <a:gd name="T78" fmla="+- 0 13818 13818"/>
                <a:gd name="T79" fmla="*/ 13818 h 654"/>
                <a:gd name="T80" fmla="+- 0 4448 3897"/>
                <a:gd name="T81" fmla="*/ T80 w 1153"/>
                <a:gd name="T82" fmla="+- 0 13820 13818"/>
                <a:gd name="T83" fmla="*/ 13820 h 654"/>
                <a:gd name="T84" fmla="+- 0 4355 3897"/>
                <a:gd name="T85" fmla="*/ T84 w 1153"/>
                <a:gd name="T86" fmla="+- 0 13822 13818"/>
                <a:gd name="T87" fmla="*/ 13822 h 654"/>
                <a:gd name="T88" fmla="+- 0 4262 3897"/>
                <a:gd name="T89" fmla="*/ T88 w 1153"/>
                <a:gd name="T90" fmla="+- 0 13826 13818"/>
                <a:gd name="T91" fmla="*/ 13826 h 654"/>
                <a:gd name="T92" fmla="+- 0 4169 3897"/>
                <a:gd name="T93" fmla="*/ T92 w 1153"/>
                <a:gd name="T94" fmla="+- 0 13830 13818"/>
                <a:gd name="T95" fmla="*/ 13830 h 654"/>
                <a:gd name="T96" fmla="+- 0 4121 3897"/>
                <a:gd name="T97" fmla="*/ T96 w 1153"/>
                <a:gd name="T98" fmla="+- 0 13837 13818"/>
                <a:gd name="T99" fmla="*/ 13837 h 654"/>
                <a:gd name="T100" fmla="+- 0 4098 3897"/>
                <a:gd name="T101" fmla="*/ T100 w 1153"/>
                <a:gd name="T102" fmla="+- 0 13870 13818"/>
                <a:gd name="T103" fmla="*/ 13870 h 654"/>
                <a:gd name="T104" fmla="+- 0 4076 3897"/>
                <a:gd name="T105" fmla="*/ T104 w 1153"/>
                <a:gd name="T106" fmla="+- 0 13903 13818"/>
                <a:gd name="T107" fmla="*/ 13903 h 654"/>
                <a:gd name="T108" fmla="+- 0 4053 3897"/>
                <a:gd name="T109" fmla="*/ T108 w 1153"/>
                <a:gd name="T110" fmla="+- 0 13936 13818"/>
                <a:gd name="T111" fmla="*/ 13936 h 654"/>
                <a:gd name="T112" fmla="+- 0 4030 3897"/>
                <a:gd name="T113" fmla="*/ T112 w 1153"/>
                <a:gd name="T114" fmla="+- 0 13969 13818"/>
                <a:gd name="T115" fmla="*/ 13969 h 654"/>
                <a:gd name="T116" fmla="+- 0 4008 3897"/>
                <a:gd name="T117" fmla="*/ T116 w 1153"/>
                <a:gd name="T118" fmla="+- 0 14002 13818"/>
                <a:gd name="T119" fmla="*/ 14002 h 654"/>
                <a:gd name="T120" fmla="+- 0 3986 3897"/>
                <a:gd name="T121" fmla="*/ T120 w 1153"/>
                <a:gd name="T122" fmla="+- 0 14036 13818"/>
                <a:gd name="T123" fmla="*/ 14036 h 654"/>
                <a:gd name="T124" fmla="+- 0 3965 3897"/>
                <a:gd name="T125" fmla="*/ T124 w 1153"/>
                <a:gd name="T126" fmla="+- 0 14069 13818"/>
                <a:gd name="T127" fmla="*/ 14069 h 654"/>
                <a:gd name="T128" fmla="+- 0 3945 3897"/>
                <a:gd name="T129" fmla="*/ T128 w 1153"/>
                <a:gd name="T130" fmla="+- 0 14104 13818"/>
                <a:gd name="T131" fmla="*/ 14104 h 654"/>
                <a:gd name="T132" fmla="+- 0 3922 3897"/>
                <a:gd name="T133" fmla="*/ T132 w 1153"/>
                <a:gd name="T134" fmla="+- 0 14148 13818"/>
                <a:gd name="T135" fmla="*/ 14148 h 654"/>
                <a:gd name="T136" fmla="+- 0 3909 3897"/>
                <a:gd name="T137" fmla="*/ T136 w 1153"/>
                <a:gd name="T138" fmla="+- 0 14184 13818"/>
                <a:gd name="T139" fmla="*/ 14184 h 654"/>
                <a:gd name="T140" fmla="+- 0 3900 3897"/>
                <a:gd name="T141" fmla="*/ T140 w 1153"/>
                <a:gd name="T142" fmla="+- 0 14221 13818"/>
                <a:gd name="T143" fmla="*/ 14221 h 654"/>
                <a:gd name="T144" fmla="+- 0 3897 3897"/>
                <a:gd name="T145" fmla="*/ T144 w 1153"/>
                <a:gd name="T146" fmla="+- 0 14259 13818"/>
                <a:gd name="T147" fmla="*/ 14259 h 6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1153" h="654">
                  <a:moveTo>
                    <a:pt x="1" y="459"/>
                  </a:moveTo>
                  <a:lnTo>
                    <a:pt x="15" y="514"/>
                  </a:lnTo>
                  <a:lnTo>
                    <a:pt x="34" y="548"/>
                  </a:lnTo>
                  <a:lnTo>
                    <a:pt x="64" y="582"/>
                  </a:lnTo>
                  <a:lnTo>
                    <a:pt x="94" y="607"/>
                  </a:lnTo>
                  <a:lnTo>
                    <a:pt x="144" y="635"/>
                  </a:lnTo>
                  <a:lnTo>
                    <a:pt x="198" y="652"/>
                  </a:lnTo>
                  <a:lnTo>
                    <a:pt x="235" y="655"/>
                  </a:lnTo>
                  <a:lnTo>
                    <a:pt x="255" y="654"/>
                  </a:lnTo>
                  <a:lnTo>
                    <a:pt x="294" y="647"/>
                  </a:lnTo>
                  <a:lnTo>
                    <a:pt x="365" y="623"/>
                  </a:lnTo>
                  <a:lnTo>
                    <a:pt x="415" y="603"/>
                  </a:lnTo>
                  <a:lnTo>
                    <a:pt x="465" y="581"/>
                  </a:lnTo>
                  <a:lnTo>
                    <a:pt x="513" y="559"/>
                  </a:lnTo>
                  <a:lnTo>
                    <a:pt x="561" y="535"/>
                  </a:lnTo>
                  <a:lnTo>
                    <a:pt x="607" y="510"/>
                  </a:lnTo>
                  <a:lnTo>
                    <a:pt x="653" y="483"/>
                  </a:lnTo>
                  <a:lnTo>
                    <a:pt x="697" y="455"/>
                  </a:lnTo>
                  <a:lnTo>
                    <a:pt x="741" y="426"/>
                  </a:lnTo>
                  <a:lnTo>
                    <a:pt x="783" y="396"/>
                  </a:lnTo>
                  <a:lnTo>
                    <a:pt x="825" y="364"/>
                  </a:lnTo>
                  <a:lnTo>
                    <a:pt x="865" y="330"/>
                  </a:lnTo>
                  <a:lnTo>
                    <a:pt x="905" y="296"/>
                  </a:lnTo>
                  <a:lnTo>
                    <a:pt x="944" y="260"/>
                  </a:lnTo>
                  <a:lnTo>
                    <a:pt x="981" y="222"/>
                  </a:lnTo>
                  <a:lnTo>
                    <a:pt x="1018" y="184"/>
                  </a:lnTo>
                  <a:lnTo>
                    <a:pt x="1053" y="144"/>
                  </a:lnTo>
                  <a:lnTo>
                    <a:pt x="1088" y="102"/>
                  </a:lnTo>
                  <a:lnTo>
                    <a:pt x="1121" y="59"/>
                  </a:lnTo>
                  <a:lnTo>
                    <a:pt x="1153" y="15"/>
                  </a:lnTo>
                  <a:lnTo>
                    <a:pt x="1107" y="12"/>
                  </a:lnTo>
                  <a:lnTo>
                    <a:pt x="1061" y="10"/>
                  </a:lnTo>
                  <a:lnTo>
                    <a:pt x="1014" y="8"/>
                  </a:lnTo>
                  <a:lnTo>
                    <a:pt x="968" y="6"/>
                  </a:lnTo>
                  <a:lnTo>
                    <a:pt x="922" y="4"/>
                  </a:lnTo>
                  <a:lnTo>
                    <a:pt x="875" y="3"/>
                  </a:lnTo>
                  <a:lnTo>
                    <a:pt x="829" y="2"/>
                  </a:lnTo>
                  <a:lnTo>
                    <a:pt x="783" y="1"/>
                  </a:lnTo>
                  <a:lnTo>
                    <a:pt x="736" y="0"/>
                  </a:lnTo>
                  <a:lnTo>
                    <a:pt x="643" y="0"/>
                  </a:lnTo>
                  <a:lnTo>
                    <a:pt x="597" y="1"/>
                  </a:lnTo>
                  <a:lnTo>
                    <a:pt x="551" y="2"/>
                  </a:lnTo>
                  <a:lnTo>
                    <a:pt x="504" y="3"/>
                  </a:lnTo>
                  <a:lnTo>
                    <a:pt x="458" y="4"/>
                  </a:lnTo>
                  <a:lnTo>
                    <a:pt x="411" y="6"/>
                  </a:lnTo>
                  <a:lnTo>
                    <a:pt x="365" y="8"/>
                  </a:lnTo>
                  <a:lnTo>
                    <a:pt x="319" y="10"/>
                  </a:lnTo>
                  <a:lnTo>
                    <a:pt x="272" y="12"/>
                  </a:lnTo>
                  <a:lnTo>
                    <a:pt x="226" y="15"/>
                  </a:lnTo>
                  <a:lnTo>
                    <a:pt x="224" y="19"/>
                  </a:lnTo>
                  <a:lnTo>
                    <a:pt x="213" y="35"/>
                  </a:lnTo>
                  <a:lnTo>
                    <a:pt x="201" y="52"/>
                  </a:lnTo>
                  <a:lnTo>
                    <a:pt x="190" y="68"/>
                  </a:lnTo>
                  <a:lnTo>
                    <a:pt x="179" y="85"/>
                  </a:lnTo>
                  <a:lnTo>
                    <a:pt x="167" y="101"/>
                  </a:lnTo>
                  <a:lnTo>
                    <a:pt x="156" y="118"/>
                  </a:lnTo>
                  <a:lnTo>
                    <a:pt x="144" y="134"/>
                  </a:lnTo>
                  <a:lnTo>
                    <a:pt x="133" y="151"/>
                  </a:lnTo>
                  <a:lnTo>
                    <a:pt x="122" y="167"/>
                  </a:lnTo>
                  <a:lnTo>
                    <a:pt x="111" y="184"/>
                  </a:lnTo>
                  <a:lnTo>
                    <a:pt x="100" y="201"/>
                  </a:lnTo>
                  <a:lnTo>
                    <a:pt x="89" y="218"/>
                  </a:lnTo>
                  <a:lnTo>
                    <a:pt x="78" y="234"/>
                  </a:lnTo>
                  <a:lnTo>
                    <a:pt x="68" y="251"/>
                  </a:lnTo>
                  <a:lnTo>
                    <a:pt x="58" y="269"/>
                  </a:lnTo>
                  <a:lnTo>
                    <a:pt x="48" y="286"/>
                  </a:lnTo>
                  <a:lnTo>
                    <a:pt x="38" y="303"/>
                  </a:lnTo>
                  <a:lnTo>
                    <a:pt x="25" y="330"/>
                  </a:lnTo>
                  <a:lnTo>
                    <a:pt x="18" y="348"/>
                  </a:lnTo>
                  <a:lnTo>
                    <a:pt x="12" y="366"/>
                  </a:lnTo>
                  <a:lnTo>
                    <a:pt x="7" y="385"/>
                  </a:lnTo>
                  <a:lnTo>
                    <a:pt x="3" y="403"/>
                  </a:lnTo>
                  <a:lnTo>
                    <a:pt x="1" y="422"/>
                  </a:lnTo>
                  <a:lnTo>
                    <a:pt x="0" y="441"/>
                  </a:lnTo>
                  <a:lnTo>
                    <a:pt x="1" y="459"/>
                  </a:lnTo>
                  <a:close/>
                </a:path>
              </a:pathLst>
            </a:custGeom>
            <a:solidFill>
              <a:srgbClr val="F3BF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6"/>
            <p:cNvSpPr>
              <a:spLocks/>
            </p:cNvSpPr>
            <p:nvPr/>
          </p:nvSpPr>
          <p:spPr bwMode="auto">
            <a:xfrm>
              <a:off x="3897" y="13818"/>
              <a:ext cx="1153" cy="655"/>
            </a:xfrm>
            <a:custGeom>
              <a:avLst/>
              <a:gdLst>
                <a:gd name="T0" fmla="+- 0 4169 3897"/>
                <a:gd name="T1" fmla="*/ T0 w 1153"/>
                <a:gd name="T2" fmla="+- 0 13830 13818"/>
                <a:gd name="T3" fmla="*/ 13830 h 655"/>
                <a:gd name="T4" fmla="+- 0 4262 3897"/>
                <a:gd name="T5" fmla="*/ T4 w 1153"/>
                <a:gd name="T6" fmla="+- 0 13826 13818"/>
                <a:gd name="T7" fmla="*/ 13826 h 655"/>
                <a:gd name="T8" fmla="+- 0 4355 3897"/>
                <a:gd name="T9" fmla="*/ T8 w 1153"/>
                <a:gd name="T10" fmla="+- 0 13822 13818"/>
                <a:gd name="T11" fmla="*/ 13822 h 655"/>
                <a:gd name="T12" fmla="+- 0 4448 3897"/>
                <a:gd name="T13" fmla="*/ T12 w 1153"/>
                <a:gd name="T14" fmla="+- 0 13820 13818"/>
                <a:gd name="T15" fmla="*/ 13820 h 655"/>
                <a:gd name="T16" fmla="+- 0 4540 3897"/>
                <a:gd name="T17" fmla="*/ T16 w 1153"/>
                <a:gd name="T18" fmla="+- 0 13818 13818"/>
                <a:gd name="T19" fmla="*/ 13818 h 655"/>
                <a:gd name="T20" fmla="+- 0 4633 3897"/>
                <a:gd name="T21" fmla="*/ T20 w 1153"/>
                <a:gd name="T22" fmla="+- 0 13818 13818"/>
                <a:gd name="T23" fmla="*/ 13818 h 655"/>
                <a:gd name="T24" fmla="+- 0 4726 3897"/>
                <a:gd name="T25" fmla="*/ T24 w 1153"/>
                <a:gd name="T26" fmla="+- 0 13820 13818"/>
                <a:gd name="T27" fmla="*/ 13820 h 655"/>
                <a:gd name="T28" fmla="+- 0 4819 3897"/>
                <a:gd name="T29" fmla="*/ T28 w 1153"/>
                <a:gd name="T30" fmla="+- 0 13822 13818"/>
                <a:gd name="T31" fmla="*/ 13822 h 655"/>
                <a:gd name="T32" fmla="+- 0 4911 3897"/>
                <a:gd name="T33" fmla="*/ T32 w 1153"/>
                <a:gd name="T34" fmla="+- 0 13826 13818"/>
                <a:gd name="T35" fmla="*/ 13826 h 655"/>
                <a:gd name="T36" fmla="+- 0 5004 3897"/>
                <a:gd name="T37" fmla="*/ T36 w 1153"/>
                <a:gd name="T38" fmla="+- 0 13830 13818"/>
                <a:gd name="T39" fmla="*/ 13830 h 655"/>
                <a:gd name="T40" fmla="+- 0 5018 3897"/>
                <a:gd name="T41" fmla="*/ T40 w 1153"/>
                <a:gd name="T42" fmla="+- 0 13877 13818"/>
                <a:gd name="T43" fmla="*/ 13877 h 655"/>
                <a:gd name="T44" fmla="+- 0 4950 3897"/>
                <a:gd name="T45" fmla="*/ T44 w 1153"/>
                <a:gd name="T46" fmla="+- 0 13962 13818"/>
                <a:gd name="T47" fmla="*/ 13962 h 655"/>
                <a:gd name="T48" fmla="+- 0 4878 3897"/>
                <a:gd name="T49" fmla="*/ T48 w 1153"/>
                <a:gd name="T50" fmla="+- 0 14040 13818"/>
                <a:gd name="T51" fmla="*/ 14040 h 655"/>
                <a:gd name="T52" fmla="+- 0 4802 3897"/>
                <a:gd name="T53" fmla="*/ T52 w 1153"/>
                <a:gd name="T54" fmla="+- 0 14114 13818"/>
                <a:gd name="T55" fmla="*/ 14114 h 655"/>
                <a:gd name="T56" fmla="+- 0 4722 3897"/>
                <a:gd name="T57" fmla="*/ T56 w 1153"/>
                <a:gd name="T58" fmla="+- 0 14182 13818"/>
                <a:gd name="T59" fmla="*/ 14182 h 655"/>
                <a:gd name="T60" fmla="+- 0 4638 3897"/>
                <a:gd name="T61" fmla="*/ T60 w 1153"/>
                <a:gd name="T62" fmla="+- 0 14244 13818"/>
                <a:gd name="T63" fmla="*/ 14244 h 655"/>
                <a:gd name="T64" fmla="+- 0 4550 3897"/>
                <a:gd name="T65" fmla="*/ T64 w 1153"/>
                <a:gd name="T66" fmla="+- 0 14301 13818"/>
                <a:gd name="T67" fmla="*/ 14301 h 655"/>
                <a:gd name="T68" fmla="+- 0 4458 3897"/>
                <a:gd name="T69" fmla="*/ T68 w 1153"/>
                <a:gd name="T70" fmla="+- 0 14353 13818"/>
                <a:gd name="T71" fmla="*/ 14353 h 655"/>
                <a:gd name="T72" fmla="+- 0 4362 3897"/>
                <a:gd name="T73" fmla="*/ T72 w 1153"/>
                <a:gd name="T74" fmla="+- 0 14399 13818"/>
                <a:gd name="T75" fmla="*/ 14399 h 655"/>
                <a:gd name="T76" fmla="+- 0 4262 3897"/>
                <a:gd name="T77" fmla="*/ T76 w 1153"/>
                <a:gd name="T78" fmla="+- 0 14441 13818"/>
                <a:gd name="T79" fmla="*/ 14441 h 655"/>
                <a:gd name="T80" fmla="+- 0 4171 3897"/>
                <a:gd name="T81" fmla="*/ T80 w 1153"/>
                <a:gd name="T82" fmla="+- 0 14470 13818"/>
                <a:gd name="T83" fmla="*/ 14470 h 655"/>
                <a:gd name="T84" fmla="+- 0 4113 3897"/>
                <a:gd name="T85" fmla="*/ T84 w 1153"/>
                <a:gd name="T86" fmla="+- 0 14472 13818"/>
                <a:gd name="T87" fmla="*/ 14472 h 655"/>
                <a:gd name="T88" fmla="+- 0 4007 3897"/>
                <a:gd name="T89" fmla="*/ T88 w 1153"/>
                <a:gd name="T90" fmla="+- 0 14436 13818"/>
                <a:gd name="T91" fmla="*/ 14436 h 655"/>
                <a:gd name="T92" fmla="+- 0 3947 3897"/>
                <a:gd name="T93" fmla="*/ T92 w 1153"/>
                <a:gd name="T94" fmla="+- 0 14386 13818"/>
                <a:gd name="T95" fmla="*/ 14386 h 655"/>
                <a:gd name="T96" fmla="+- 0 3901 3897"/>
                <a:gd name="T97" fmla="*/ T96 w 1153"/>
                <a:gd name="T98" fmla="+- 0 14296 13818"/>
                <a:gd name="T99" fmla="*/ 14296 h 655"/>
                <a:gd name="T100" fmla="+- 0 3898 3897"/>
                <a:gd name="T101" fmla="*/ T100 w 1153"/>
                <a:gd name="T102" fmla="+- 0 14240 13818"/>
                <a:gd name="T103" fmla="*/ 14240 h 655"/>
                <a:gd name="T104" fmla="+- 0 3922 3897"/>
                <a:gd name="T105" fmla="*/ T104 w 1153"/>
                <a:gd name="T106" fmla="+- 0 14148 13818"/>
                <a:gd name="T107" fmla="*/ 14148 h 655"/>
                <a:gd name="T108" fmla="+- 0 3965 3897"/>
                <a:gd name="T109" fmla="*/ T108 w 1153"/>
                <a:gd name="T110" fmla="+- 0 14069 13818"/>
                <a:gd name="T111" fmla="*/ 14069 h 655"/>
                <a:gd name="T112" fmla="+- 0 4008 3897"/>
                <a:gd name="T113" fmla="*/ T112 w 1153"/>
                <a:gd name="T114" fmla="+- 0 14002 13818"/>
                <a:gd name="T115" fmla="*/ 14002 h 655"/>
                <a:gd name="T116" fmla="+- 0 4053 3897"/>
                <a:gd name="T117" fmla="*/ T116 w 1153"/>
                <a:gd name="T118" fmla="+- 0 13936 13818"/>
                <a:gd name="T119" fmla="*/ 13936 h 655"/>
                <a:gd name="T120" fmla="+- 0 4087 3897"/>
                <a:gd name="T121" fmla="*/ T120 w 1153"/>
                <a:gd name="T122" fmla="+- 0 13886 13818"/>
                <a:gd name="T123" fmla="*/ 13886 h 655"/>
                <a:gd name="T124" fmla="+- 0 4110 3897"/>
                <a:gd name="T125" fmla="*/ T124 w 1153"/>
                <a:gd name="T126" fmla="+- 0 13853 13818"/>
                <a:gd name="T127" fmla="*/ 13853 h 655"/>
                <a:gd name="T128" fmla="+- 0 4123 3897"/>
                <a:gd name="T129" fmla="*/ T128 w 1153"/>
                <a:gd name="T130" fmla="+- 0 13833 13818"/>
                <a:gd name="T131" fmla="*/ 13833 h 65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1153" h="655">
                  <a:moveTo>
                    <a:pt x="226" y="15"/>
                  </a:moveTo>
                  <a:lnTo>
                    <a:pt x="272" y="12"/>
                  </a:lnTo>
                  <a:lnTo>
                    <a:pt x="319" y="10"/>
                  </a:lnTo>
                  <a:lnTo>
                    <a:pt x="365" y="8"/>
                  </a:lnTo>
                  <a:lnTo>
                    <a:pt x="411" y="6"/>
                  </a:lnTo>
                  <a:lnTo>
                    <a:pt x="458" y="4"/>
                  </a:lnTo>
                  <a:lnTo>
                    <a:pt x="504" y="3"/>
                  </a:lnTo>
                  <a:lnTo>
                    <a:pt x="551" y="2"/>
                  </a:lnTo>
                  <a:lnTo>
                    <a:pt x="597" y="1"/>
                  </a:lnTo>
                  <a:lnTo>
                    <a:pt x="643" y="0"/>
                  </a:lnTo>
                  <a:lnTo>
                    <a:pt x="690" y="0"/>
                  </a:lnTo>
                  <a:lnTo>
                    <a:pt x="736" y="0"/>
                  </a:lnTo>
                  <a:lnTo>
                    <a:pt x="783" y="1"/>
                  </a:lnTo>
                  <a:lnTo>
                    <a:pt x="829" y="2"/>
                  </a:lnTo>
                  <a:lnTo>
                    <a:pt x="875" y="3"/>
                  </a:lnTo>
                  <a:lnTo>
                    <a:pt x="922" y="4"/>
                  </a:lnTo>
                  <a:lnTo>
                    <a:pt x="968" y="6"/>
                  </a:lnTo>
                  <a:lnTo>
                    <a:pt x="1014" y="8"/>
                  </a:lnTo>
                  <a:lnTo>
                    <a:pt x="1061" y="10"/>
                  </a:lnTo>
                  <a:lnTo>
                    <a:pt x="1107" y="12"/>
                  </a:lnTo>
                  <a:lnTo>
                    <a:pt x="1153" y="15"/>
                  </a:lnTo>
                  <a:lnTo>
                    <a:pt x="1121" y="59"/>
                  </a:lnTo>
                  <a:lnTo>
                    <a:pt x="1088" y="102"/>
                  </a:lnTo>
                  <a:lnTo>
                    <a:pt x="1053" y="144"/>
                  </a:lnTo>
                  <a:lnTo>
                    <a:pt x="1018" y="184"/>
                  </a:lnTo>
                  <a:lnTo>
                    <a:pt x="981" y="222"/>
                  </a:lnTo>
                  <a:lnTo>
                    <a:pt x="944" y="260"/>
                  </a:lnTo>
                  <a:lnTo>
                    <a:pt x="905" y="296"/>
                  </a:lnTo>
                  <a:lnTo>
                    <a:pt x="865" y="330"/>
                  </a:lnTo>
                  <a:lnTo>
                    <a:pt x="825" y="364"/>
                  </a:lnTo>
                  <a:lnTo>
                    <a:pt x="783" y="396"/>
                  </a:lnTo>
                  <a:lnTo>
                    <a:pt x="741" y="426"/>
                  </a:lnTo>
                  <a:lnTo>
                    <a:pt x="697" y="455"/>
                  </a:lnTo>
                  <a:lnTo>
                    <a:pt x="653" y="483"/>
                  </a:lnTo>
                  <a:lnTo>
                    <a:pt x="607" y="510"/>
                  </a:lnTo>
                  <a:lnTo>
                    <a:pt x="561" y="535"/>
                  </a:lnTo>
                  <a:lnTo>
                    <a:pt x="513" y="559"/>
                  </a:lnTo>
                  <a:lnTo>
                    <a:pt x="465" y="581"/>
                  </a:lnTo>
                  <a:lnTo>
                    <a:pt x="415" y="603"/>
                  </a:lnTo>
                  <a:lnTo>
                    <a:pt x="365" y="623"/>
                  </a:lnTo>
                  <a:lnTo>
                    <a:pt x="314" y="641"/>
                  </a:lnTo>
                  <a:lnTo>
                    <a:pt x="274" y="652"/>
                  </a:lnTo>
                  <a:lnTo>
                    <a:pt x="235" y="655"/>
                  </a:lnTo>
                  <a:lnTo>
                    <a:pt x="216" y="654"/>
                  </a:lnTo>
                  <a:lnTo>
                    <a:pt x="161" y="642"/>
                  </a:lnTo>
                  <a:lnTo>
                    <a:pt x="110" y="618"/>
                  </a:lnTo>
                  <a:lnTo>
                    <a:pt x="79" y="595"/>
                  </a:lnTo>
                  <a:lnTo>
                    <a:pt x="50" y="568"/>
                  </a:lnTo>
                  <a:lnTo>
                    <a:pt x="23" y="531"/>
                  </a:lnTo>
                  <a:lnTo>
                    <a:pt x="4" y="478"/>
                  </a:lnTo>
                  <a:lnTo>
                    <a:pt x="0" y="441"/>
                  </a:lnTo>
                  <a:lnTo>
                    <a:pt x="1" y="422"/>
                  </a:lnTo>
                  <a:lnTo>
                    <a:pt x="12" y="366"/>
                  </a:lnTo>
                  <a:lnTo>
                    <a:pt x="25" y="330"/>
                  </a:lnTo>
                  <a:lnTo>
                    <a:pt x="48" y="286"/>
                  </a:lnTo>
                  <a:lnTo>
                    <a:pt x="68" y="251"/>
                  </a:lnTo>
                  <a:lnTo>
                    <a:pt x="89" y="218"/>
                  </a:lnTo>
                  <a:lnTo>
                    <a:pt x="111" y="184"/>
                  </a:lnTo>
                  <a:lnTo>
                    <a:pt x="133" y="151"/>
                  </a:lnTo>
                  <a:lnTo>
                    <a:pt x="156" y="118"/>
                  </a:lnTo>
                  <a:lnTo>
                    <a:pt x="179" y="85"/>
                  </a:lnTo>
                  <a:lnTo>
                    <a:pt x="190" y="68"/>
                  </a:lnTo>
                  <a:lnTo>
                    <a:pt x="201" y="52"/>
                  </a:lnTo>
                  <a:lnTo>
                    <a:pt x="213" y="35"/>
                  </a:lnTo>
                  <a:lnTo>
                    <a:pt x="224" y="19"/>
                  </a:lnTo>
                  <a:lnTo>
                    <a:pt x="226" y="15"/>
                  </a:lnTo>
                  <a:close/>
                </a:path>
              </a:pathLst>
            </a:custGeom>
            <a:noFill/>
            <a:ln w="12700">
              <a:solidFill>
                <a:srgbClr val="FDFDFD"/>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7"/>
            <p:cNvSpPr>
              <a:spLocks/>
            </p:cNvSpPr>
            <p:nvPr/>
          </p:nvSpPr>
          <p:spPr bwMode="auto">
            <a:xfrm>
              <a:off x="3940" y="11200"/>
              <a:ext cx="1446" cy="1394"/>
            </a:xfrm>
            <a:custGeom>
              <a:avLst/>
              <a:gdLst>
                <a:gd name="T0" fmla="+- 0 4348 3940"/>
                <a:gd name="T1" fmla="*/ T0 w 1446"/>
                <a:gd name="T2" fmla="+- 0 11200 11200"/>
                <a:gd name="T3" fmla="*/ 11200 h 1394"/>
                <a:gd name="T4" fmla="+- 0 4211 3940"/>
                <a:gd name="T5" fmla="*/ T4 w 1446"/>
                <a:gd name="T6" fmla="+- 0 11200 11200"/>
                <a:gd name="T7" fmla="*/ 11200 h 1394"/>
                <a:gd name="T8" fmla="+- 0 4182 3940"/>
                <a:gd name="T9" fmla="*/ T8 w 1446"/>
                <a:gd name="T10" fmla="+- 0 11625 11200"/>
                <a:gd name="T11" fmla="*/ 11625 h 1394"/>
                <a:gd name="T12" fmla="+- 0 4185 3940"/>
                <a:gd name="T13" fmla="*/ T12 w 1446"/>
                <a:gd name="T14" fmla="+- 0 11587 11200"/>
                <a:gd name="T15" fmla="*/ 11587 h 1394"/>
                <a:gd name="T16" fmla="+- 0 4191 3940"/>
                <a:gd name="T17" fmla="*/ T16 w 1446"/>
                <a:gd name="T18" fmla="+- 0 11554 11200"/>
                <a:gd name="T19" fmla="*/ 11554 h 1394"/>
                <a:gd name="T20" fmla="+- 0 4198 3940"/>
                <a:gd name="T21" fmla="*/ T20 w 1446"/>
                <a:gd name="T22" fmla="+- 0 11526 11200"/>
                <a:gd name="T23" fmla="*/ 11526 h 1394"/>
                <a:gd name="T24" fmla="+- 0 4209 3940"/>
                <a:gd name="T25" fmla="*/ T24 w 1446"/>
                <a:gd name="T26" fmla="+- 0 11504 11200"/>
                <a:gd name="T27" fmla="*/ 11504 h 1394"/>
                <a:gd name="T28" fmla="+- 0 4224 3940"/>
                <a:gd name="T29" fmla="*/ T28 w 1446"/>
                <a:gd name="T30" fmla="+- 0 11485 11200"/>
                <a:gd name="T31" fmla="*/ 11485 h 1394"/>
                <a:gd name="T32" fmla="+- 0 4242 3940"/>
                <a:gd name="T33" fmla="*/ T32 w 1446"/>
                <a:gd name="T34" fmla="+- 0 11471 11200"/>
                <a:gd name="T35" fmla="*/ 11471 h 1394"/>
                <a:gd name="T36" fmla="+- 0 4264 3940"/>
                <a:gd name="T37" fmla="*/ T36 w 1446"/>
                <a:gd name="T38" fmla="+- 0 11460 11200"/>
                <a:gd name="T39" fmla="*/ 11460 h 1394"/>
                <a:gd name="T40" fmla="+- 0 4292 3940"/>
                <a:gd name="T41" fmla="*/ T40 w 1446"/>
                <a:gd name="T42" fmla="+- 0 11452 11200"/>
                <a:gd name="T43" fmla="*/ 11452 h 1394"/>
                <a:gd name="T44" fmla="+- 0 4324 3940"/>
                <a:gd name="T45" fmla="*/ T44 w 1446"/>
                <a:gd name="T46" fmla="+- 0 11447 11200"/>
                <a:gd name="T47" fmla="*/ 11447 h 1394"/>
                <a:gd name="T48" fmla="+- 0 4363 3940"/>
                <a:gd name="T49" fmla="*/ T48 w 1446"/>
                <a:gd name="T50" fmla="+- 0 11444 11200"/>
                <a:gd name="T51" fmla="*/ 11444 h 1394"/>
                <a:gd name="T52" fmla="+- 0 4348 3940"/>
                <a:gd name="T53" fmla="*/ T52 w 1446"/>
                <a:gd name="T54" fmla="+- 0 11200 11200"/>
                <a:gd name="T55" fmla="*/ 11200 h 139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446" h="1394">
                  <a:moveTo>
                    <a:pt x="408" y="0"/>
                  </a:moveTo>
                  <a:lnTo>
                    <a:pt x="271" y="0"/>
                  </a:lnTo>
                  <a:lnTo>
                    <a:pt x="242" y="425"/>
                  </a:lnTo>
                  <a:lnTo>
                    <a:pt x="245" y="387"/>
                  </a:lnTo>
                  <a:lnTo>
                    <a:pt x="251" y="354"/>
                  </a:lnTo>
                  <a:lnTo>
                    <a:pt x="258" y="326"/>
                  </a:lnTo>
                  <a:lnTo>
                    <a:pt x="269" y="304"/>
                  </a:lnTo>
                  <a:lnTo>
                    <a:pt x="284" y="285"/>
                  </a:lnTo>
                  <a:lnTo>
                    <a:pt x="302" y="271"/>
                  </a:lnTo>
                  <a:lnTo>
                    <a:pt x="324" y="260"/>
                  </a:lnTo>
                  <a:lnTo>
                    <a:pt x="352" y="252"/>
                  </a:lnTo>
                  <a:lnTo>
                    <a:pt x="384" y="247"/>
                  </a:lnTo>
                  <a:lnTo>
                    <a:pt x="423" y="244"/>
                  </a:lnTo>
                  <a:lnTo>
                    <a:pt x="408" y="0"/>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auto">
            <a:xfrm>
              <a:off x="3940" y="11200"/>
              <a:ext cx="1446" cy="1394"/>
            </a:xfrm>
            <a:custGeom>
              <a:avLst/>
              <a:gdLst>
                <a:gd name="T0" fmla="+- 0 6599 3940"/>
                <a:gd name="T1" fmla="*/ T0 w 1446"/>
                <a:gd name="T2" fmla="+- 0 12335 11200"/>
                <a:gd name="T3" fmla="*/ 12335 h 1394"/>
                <a:gd name="T4" fmla="+- 0 6563 3940"/>
                <a:gd name="T5" fmla="*/ T4 w 1446"/>
                <a:gd name="T6" fmla="+- 0 12189 11200"/>
                <a:gd name="T7" fmla="*/ 12189 h 1394"/>
                <a:gd name="T8" fmla="+- 0 6551 3940"/>
                <a:gd name="T9" fmla="*/ T8 w 1446"/>
                <a:gd name="T10" fmla="+- 0 12034 11200"/>
                <a:gd name="T11" fmla="*/ 12034 h 1394"/>
                <a:gd name="T12" fmla="+- 0 6549 3940"/>
                <a:gd name="T13" fmla="*/ T12 w 1446"/>
                <a:gd name="T14" fmla="+- 0 11879 11200"/>
                <a:gd name="T15" fmla="*/ 11879 h 1394"/>
                <a:gd name="T16" fmla="+- 0 6556 3940"/>
                <a:gd name="T17" fmla="*/ T16 w 1446"/>
                <a:gd name="T18" fmla="+- 0 11724 11200"/>
                <a:gd name="T19" fmla="*/ 11724 h 1394"/>
                <a:gd name="T20" fmla="+- 0 6571 3940"/>
                <a:gd name="T21" fmla="*/ T20 w 1446"/>
                <a:gd name="T22" fmla="+- 0 11569 11200"/>
                <a:gd name="T23" fmla="*/ 11569 h 1394"/>
                <a:gd name="T24" fmla="+- 0 6645 3940"/>
                <a:gd name="T25" fmla="*/ T24 w 1446"/>
                <a:gd name="T26" fmla="+- 0 11451 11200"/>
                <a:gd name="T27" fmla="*/ 11451 h 1394"/>
                <a:gd name="T28" fmla="+- 0 6757 3940"/>
                <a:gd name="T29" fmla="*/ T28 w 1446"/>
                <a:gd name="T30" fmla="+- 0 11443 11200"/>
                <a:gd name="T31" fmla="*/ 11443 h 1394"/>
                <a:gd name="T32" fmla="+- 0 6827 3940"/>
                <a:gd name="T33" fmla="*/ T32 w 1446"/>
                <a:gd name="T34" fmla="+- 0 11298 11200"/>
                <a:gd name="T35" fmla="*/ 11298 h 1394"/>
                <a:gd name="T36" fmla="+- 0 5922 3940"/>
                <a:gd name="T37" fmla="*/ T36 w 1446"/>
                <a:gd name="T38" fmla="+- 0 11199 11200"/>
                <a:gd name="T39" fmla="*/ 11199 h 1394"/>
                <a:gd name="T40" fmla="+- 0 4348 3940"/>
                <a:gd name="T41" fmla="*/ T40 w 1446"/>
                <a:gd name="T42" fmla="+- 0 11200 11200"/>
                <a:gd name="T43" fmla="*/ 11200 h 1394"/>
                <a:gd name="T44" fmla="+- 0 4517 3940"/>
                <a:gd name="T45" fmla="*/ T44 w 1446"/>
                <a:gd name="T46" fmla="+- 0 11442 11200"/>
                <a:gd name="T47" fmla="*/ 11442 h 1394"/>
                <a:gd name="T48" fmla="+- 0 4783 3940"/>
                <a:gd name="T49" fmla="*/ T48 w 1446"/>
                <a:gd name="T50" fmla="+- 0 11441 11200"/>
                <a:gd name="T51" fmla="*/ 11441 h 1394"/>
                <a:gd name="T52" fmla="+- 0 4963 3940"/>
                <a:gd name="T53" fmla="*/ T52 w 1446"/>
                <a:gd name="T54" fmla="+- 0 11447 11200"/>
                <a:gd name="T55" fmla="*/ 11447 h 1394"/>
                <a:gd name="T56" fmla="+- 0 5105 3940"/>
                <a:gd name="T57" fmla="*/ T56 w 1446"/>
                <a:gd name="T58" fmla="+- 0 11553 11200"/>
                <a:gd name="T59" fmla="*/ 11553 h 1394"/>
                <a:gd name="T60" fmla="+- 0 5124 3940"/>
                <a:gd name="T61" fmla="*/ T60 w 1446"/>
                <a:gd name="T62" fmla="+- 0 11715 11200"/>
                <a:gd name="T63" fmla="*/ 11715 h 1394"/>
                <a:gd name="T64" fmla="+- 0 5125 3940"/>
                <a:gd name="T65" fmla="*/ T64 w 1446"/>
                <a:gd name="T66" fmla="+- 0 12046 11200"/>
                <a:gd name="T67" fmla="*/ 12046 h 1394"/>
                <a:gd name="T68" fmla="+- 0 5113 3940"/>
                <a:gd name="T69" fmla="*/ T68 w 1446"/>
                <a:gd name="T70" fmla="+- 0 12239 11200"/>
                <a:gd name="T71" fmla="*/ 12239 h 1394"/>
                <a:gd name="T72" fmla="+- 0 4994 3940"/>
                <a:gd name="T73" fmla="*/ T72 w 1446"/>
                <a:gd name="T74" fmla="+- 0 12375 11200"/>
                <a:gd name="T75" fmla="*/ 12375 h 1394"/>
                <a:gd name="T76" fmla="+- 0 4827 3940"/>
                <a:gd name="T77" fmla="*/ T76 w 1446"/>
                <a:gd name="T78" fmla="+- 0 12386 11200"/>
                <a:gd name="T79" fmla="*/ 12386 h 1394"/>
                <a:gd name="T80" fmla="+- 0 4567 3940"/>
                <a:gd name="T81" fmla="*/ T80 w 1446"/>
                <a:gd name="T82" fmla="+- 0 12385 11200"/>
                <a:gd name="T83" fmla="*/ 12385 h 1394"/>
                <a:gd name="T84" fmla="+- 0 4357 3940"/>
                <a:gd name="T85" fmla="*/ T84 w 1446"/>
                <a:gd name="T86" fmla="+- 0 12383 11200"/>
                <a:gd name="T87" fmla="*/ 12383 h 1394"/>
                <a:gd name="T88" fmla="+- 0 4241 3940"/>
                <a:gd name="T89" fmla="*/ T88 w 1446"/>
                <a:gd name="T90" fmla="+- 0 12355 11200"/>
                <a:gd name="T91" fmla="*/ 12355 h 1394"/>
                <a:gd name="T92" fmla="+- 0 4191 3940"/>
                <a:gd name="T93" fmla="*/ T92 w 1446"/>
                <a:gd name="T94" fmla="+- 0 12274 11200"/>
                <a:gd name="T95" fmla="*/ 12274 h 1394"/>
                <a:gd name="T96" fmla="+- 0 4180 3940"/>
                <a:gd name="T97" fmla="*/ T96 w 1446"/>
                <a:gd name="T98" fmla="+- 0 12112 11200"/>
                <a:gd name="T99" fmla="*/ 12112 h 1394"/>
                <a:gd name="T100" fmla="+- 0 4181 3940"/>
                <a:gd name="T101" fmla="*/ T100 w 1446"/>
                <a:gd name="T102" fmla="+- 0 11846 11200"/>
                <a:gd name="T103" fmla="*/ 11846 h 1394"/>
                <a:gd name="T104" fmla="+- 0 4182 3940"/>
                <a:gd name="T105" fmla="*/ T104 w 1446"/>
                <a:gd name="T106" fmla="+- 0 11625 11200"/>
                <a:gd name="T107" fmla="*/ 11625 h 1394"/>
                <a:gd name="T108" fmla="+- 0 3942 3940"/>
                <a:gd name="T109" fmla="*/ T108 w 1446"/>
                <a:gd name="T110" fmla="+- 0 11383 11200"/>
                <a:gd name="T111" fmla="*/ 11383 h 1394"/>
                <a:gd name="T112" fmla="+- 0 3943 3940"/>
                <a:gd name="T113" fmla="*/ T112 w 1446"/>
                <a:gd name="T114" fmla="+- 0 11626 11200"/>
                <a:gd name="T115" fmla="*/ 11626 h 1394"/>
                <a:gd name="T116" fmla="+- 0 3943 3940"/>
                <a:gd name="T117" fmla="*/ T116 w 1446"/>
                <a:gd name="T118" fmla="+- 0 12053 11200"/>
                <a:gd name="T119" fmla="*/ 12053 h 1394"/>
                <a:gd name="T120" fmla="+- 0 3941 3940"/>
                <a:gd name="T121" fmla="*/ T120 w 1446"/>
                <a:gd name="T122" fmla="+- 0 12296 11200"/>
                <a:gd name="T123" fmla="*/ 12296 h 1394"/>
                <a:gd name="T124" fmla="+- 0 3941 3940"/>
                <a:gd name="T125" fmla="*/ T124 w 1446"/>
                <a:gd name="T126" fmla="+- 0 12469 11200"/>
                <a:gd name="T127" fmla="*/ 12469 h 1394"/>
                <a:gd name="T128" fmla="+- 0 3966 3940"/>
                <a:gd name="T129" fmla="*/ T128 w 1446"/>
                <a:gd name="T130" fmla="+- 0 12550 11200"/>
                <a:gd name="T131" fmla="*/ 12550 h 1394"/>
                <a:gd name="T132" fmla="+- 0 4032 3940"/>
                <a:gd name="T133" fmla="*/ T132 w 1446"/>
                <a:gd name="T134" fmla="+- 0 12589 11200"/>
                <a:gd name="T135" fmla="*/ 12589 h 1394"/>
                <a:gd name="T136" fmla="+- 0 4242 3940"/>
                <a:gd name="T137" fmla="*/ T136 w 1446"/>
                <a:gd name="T138" fmla="+- 0 12595 11200"/>
                <a:gd name="T139" fmla="*/ 12595 h 1394"/>
                <a:gd name="T140" fmla="+- 0 4750 3940"/>
                <a:gd name="T141" fmla="*/ T140 w 1446"/>
                <a:gd name="T142" fmla="+- 0 12593 11200"/>
                <a:gd name="T143" fmla="*/ 12593 h 1394"/>
                <a:gd name="T144" fmla="+- 0 5367 3940"/>
                <a:gd name="T145" fmla="*/ T144 w 1446"/>
                <a:gd name="T146" fmla="+- 0 12156 11200"/>
                <a:gd name="T147" fmla="*/ 12156 h 1394"/>
                <a:gd name="T148" fmla="+- 0 5367 3940"/>
                <a:gd name="T149" fmla="*/ T148 w 1446"/>
                <a:gd name="T150" fmla="+- 0 11904 11200"/>
                <a:gd name="T151" fmla="*/ 11904 h 1394"/>
                <a:gd name="T152" fmla="+- 0 5367 3940"/>
                <a:gd name="T153" fmla="*/ T152 w 1446"/>
                <a:gd name="T154" fmla="+- 0 11661 11200"/>
                <a:gd name="T155" fmla="*/ 11661 h 1394"/>
                <a:gd name="T156" fmla="+- 0 5387 3940"/>
                <a:gd name="T157" fmla="*/ T156 w 1446"/>
                <a:gd name="T158" fmla="+- 0 11522 11200"/>
                <a:gd name="T159" fmla="*/ 11522 h 1394"/>
                <a:gd name="T160" fmla="+- 0 5454 3940"/>
                <a:gd name="T161" fmla="*/ T160 w 1446"/>
                <a:gd name="T162" fmla="+- 0 11458 11200"/>
                <a:gd name="T163" fmla="*/ 11458 h 1394"/>
                <a:gd name="T164" fmla="+- 0 5596 3940"/>
                <a:gd name="T165" fmla="*/ T164 w 1446"/>
                <a:gd name="T166" fmla="+- 0 11441 11200"/>
                <a:gd name="T167" fmla="*/ 11441 h 1394"/>
                <a:gd name="T168" fmla="+- 0 5841 3940"/>
                <a:gd name="T169" fmla="*/ T168 w 1446"/>
                <a:gd name="T170" fmla="+- 0 11442 11200"/>
                <a:gd name="T171" fmla="*/ 11442 h 1394"/>
                <a:gd name="T172" fmla="+- 0 6071 3940"/>
                <a:gd name="T173" fmla="*/ T172 w 1446"/>
                <a:gd name="T174" fmla="+- 0 11440 11200"/>
                <a:gd name="T175" fmla="*/ 11440 h 1394"/>
                <a:gd name="T176" fmla="+- 0 6234 3940"/>
                <a:gd name="T177" fmla="*/ T176 w 1446"/>
                <a:gd name="T178" fmla="+- 0 11464 11200"/>
                <a:gd name="T179" fmla="*/ 11464 h 1394"/>
                <a:gd name="T180" fmla="+- 0 6305 3940"/>
                <a:gd name="T181" fmla="*/ T180 w 1446"/>
                <a:gd name="T182" fmla="+- 0 11614 11200"/>
                <a:gd name="T183" fmla="*/ 11614 h 1394"/>
                <a:gd name="T184" fmla="+- 0 6312 3940"/>
                <a:gd name="T185" fmla="*/ T184 w 1446"/>
                <a:gd name="T186" fmla="+- 0 11838 11200"/>
                <a:gd name="T187" fmla="*/ 11838 h 1394"/>
                <a:gd name="T188" fmla="+- 0 6309 3940"/>
                <a:gd name="T189" fmla="*/ T188 w 1446"/>
                <a:gd name="T190" fmla="+- 0 12167 11200"/>
                <a:gd name="T191" fmla="*/ 12167 h 1394"/>
                <a:gd name="T192" fmla="+- 0 6270 3940"/>
                <a:gd name="T193" fmla="*/ T192 w 1446"/>
                <a:gd name="T194" fmla="+- 0 12331 11200"/>
                <a:gd name="T195" fmla="*/ 12331 h 1394"/>
                <a:gd name="T196" fmla="+- 0 6113 3940"/>
                <a:gd name="T197" fmla="*/ T196 w 1446"/>
                <a:gd name="T198" fmla="+- 0 12386 11200"/>
                <a:gd name="T199" fmla="*/ 12386 h 1394"/>
                <a:gd name="T200" fmla="+- 0 5908 3940"/>
                <a:gd name="T201" fmla="*/ T200 w 1446"/>
                <a:gd name="T202" fmla="+- 0 12386 11200"/>
                <a:gd name="T203" fmla="*/ 12386 h 1394"/>
                <a:gd name="T204" fmla="+- 0 5644 3940"/>
                <a:gd name="T205" fmla="*/ T204 w 1446"/>
                <a:gd name="T206" fmla="+- 0 12387 11200"/>
                <a:gd name="T207" fmla="*/ 12387 h 1394"/>
                <a:gd name="T208" fmla="+- 0 5478 3940"/>
                <a:gd name="T209" fmla="*/ T208 w 1446"/>
                <a:gd name="T210" fmla="+- 0 12376 11200"/>
                <a:gd name="T211" fmla="*/ 12376 h 1394"/>
                <a:gd name="T212" fmla="+- 0 5396 3940"/>
                <a:gd name="T213" fmla="*/ T212 w 1446"/>
                <a:gd name="T214" fmla="+- 0 12323 11200"/>
                <a:gd name="T215" fmla="*/ 12323 h 1394"/>
                <a:gd name="T216" fmla="+- 0 6274 3940"/>
                <a:gd name="T217" fmla="*/ T216 w 1446"/>
                <a:gd name="T218" fmla="+- 0 12593 11200"/>
                <a:gd name="T219" fmla="*/ 12593 h 1394"/>
                <a:gd name="T220" fmla="+- 0 6654 3940"/>
                <a:gd name="T221" fmla="*/ T220 w 1446"/>
                <a:gd name="T222" fmla="+- 0 12537 11200"/>
                <a:gd name="T223" fmla="*/ 12537 h 1394"/>
                <a:gd name="T224" fmla="+- 0 6652 3940"/>
                <a:gd name="T225" fmla="*/ T224 w 1446"/>
                <a:gd name="T226" fmla="+- 0 12457 11200"/>
                <a:gd name="T227" fmla="*/ 12457 h 1394"/>
                <a:gd name="T228" fmla="+- 0 6651 3940"/>
                <a:gd name="T229" fmla="*/ T228 w 1446"/>
                <a:gd name="T230" fmla="+- 0 12377 11200"/>
                <a:gd name="T231" fmla="*/ 12377 h 139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1446" h="1394">
                  <a:moveTo>
                    <a:pt x="2710" y="1176"/>
                  </a:moveTo>
                  <a:lnTo>
                    <a:pt x="2693" y="1162"/>
                  </a:lnTo>
                  <a:lnTo>
                    <a:pt x="2675" y="1149"/>
                  </a:lnTo>
                  <a:lnTo>
                    <a:pt x="2659" y="1135"/>
                  </a:lnTo>
                  <a:lnTo>
                    <a:pt x="2639" y="1105"/>
                  </a:lnTo>
                  <a:lnTo>
                    <a:pt x="2633" y="1066"/>
                  </a:lnTo>
                  <a:lnTo>
                    <a:pt x="2628" y="1028"/>
                  </a:lnTo>
                  <a:lnTo>
                    <a:pt x="2623" y="989"/>
                  </a:lnTo>
                  <a:lnTo>
                    <a:pt x="2620" y="950"/>
                  </a:lnTo>
                  <a:lnTo>
                    <a:pt x="2616" y="912"/>
                  </a:lnTo>
                  <a:lnTo>
                    <a:pt x="2614" y="873"/>
                  </a:lnTo>
                  <a:lnTo>
                    <a:pt x="2611" y="834"/>
                  </a:lnTo>
                  <a:lnTo>
                    <a:pt x="2610" y="795"/>
                  </a:lnTo>
                  <a:lnTo>
                    <a:pt x="2609" y="756"/>
                  </a:lnTo>
                  <a:lnTo>
                    <a:pt x="2609" y="718"/>
                  </a:lnTo>
                  <a:lnTo>
                    <a:pt x="2609" y="679"/>
                  </a:lnTo>
                  <a:lnTo>
                    <a:pt x="2610" y="640"/>
                  </a:lnTo>
                  <a:lnTo>
                    <a:pt x="2611" y="601"/>
                  </a:lnTo>
                  <a:lnTo>
                    <a:pt x="2613" y="562"/>
                  </a:lnTo>
                  <a:lnTo>
                    <a:pt x="2616" y="524"/>
                  </a:lnTo>
                  <a:lnTo>
                    <a:pt x="2619" y="485"/>
                  </a:lnTo>
                  <a:lnTo>
                    <a:pt x="2622" y="446"/>
                  </a:lnTo>
                  <a:lnTo>
                    <a:pt x="2626" y="408"/>
                  </a:lnTo>
                  <a:lnTo>
                    <a:pt x="2631" y="369"/>
                  </a:lnTo>
                  <a:lnTo>
                    <a:pt x="2636" y="331"/>
                  </a:lnTo>
                  <a:lnTo>
                    <a:pt x="2645" y="299"/>
                  </a:lnTo>
                  <a:lnTo>
                    <a:pt x="2670" y="270"/>
                  </a:lnTo>
                  <a:lnTo>
                    <a:pt x="2705" y="251"/>
                  </a:lnTo>
                  <a:lnTo>
                    <a:pt x="2748" y="243"/>
                  </a:lnTo>
                  <a:lnTo>
                    <a:pt x="2771" y="241"/>
                  </a:lnTo>
                  <a:lnTo>
                    <a:pt x="2794" y="241"/>
                  </a:lnTo>
                  <a:lnTo>
                    <a:pt x="2817" y="243"/>
                  </a:lnTo>
                  <a:lnTo>
                    <a:pt x="2840" y="245"/>
                  </a:lnTo>
                  <a:lnTo>
                    <a:pt x="2845" y="231"/>
                  </a:lnTo>
                  <a:lnTo>
                    <a:pt x="2866" y="175"/>
                  </a:lnTo>
                  <a:lnTo>
                    <a:pt x="2887" y="98"/>
                  </a:lnTo>
                  <a:lnTo>
                    <a:pt x="2896" y="19"/>
                  </a:lnTo>
                  <a:lnTo>
                    <a:pt x="2896" y="-2"/>
                  </a:lnTo>
                  <a:lnTo>
                    <a:pt x="2434" y="-2"/>
                  </a:lnTo>
                  <a:lnTo>
                    <a:pt x="1982" y="-1"/>
                  </a:lnTo>
                  <a:lnTo>
                    <a:pt x="1540" y="-1"/>
                  </a:lnTo>
                  <a:lnTo>
                    <a:pt x="1107" y="-1"/>
                  </a:lnTo>
                  <a:lnTo>
                    <a:pt x="685" y="0"/>
                  </a:lnTo>
                  <a:lnTo>
                    <a:pt x="408" y="0"/>
                  </a:lnTo>
                  <a:lnTo>
                    <a:pt x="423" y="244"/>
                  </a:lnTo>
                  <a:lnTo>
                    <a:pt x="467" y="242"/>
                  </a:lnTo>
                  <a:lnTo>
                    <a:pt x="519" y="242"/>
                  </a:lnTo>
                  <a:lnTo>
                    <a:pt x="577" y="242"/>
                  </a:lnTo>
                  <a:lnTo>
                    <a:pt x="643" y="242"/>
                  </a:lnTo>
                  <a:lnTo>
                    <a:pt x="717" y="242"/>
                  </a:lnTo>
                  <a:lnTo>
                    <a:pt x="784" y="242"/>
                  </a:lnTo>
                  <a:lnTo>
                    <a:pt x="843" y="241"/>
                  </a:lnTo>
                  <a:lnTo>
                    <a:pt x="897" y="241"/>
                  </a:lnTo>
                  <a:lnTo>
                    <a:pt x="944" y="242"/>
                  </a:lnTo>
                  <a:lnTo>
                    <a:pt x="987" y="244"/>
                  </a:lnTo>
                  <a:lnTo>
                    <a:pt x="1023" y="247"/>
                  </a:lnTo>
                  <a:lnTo>
                    <a:pt x="1056" y="253"/>
                  </a:lnTo>
                  <a:lnTo>
                    <a:pt x="1106" y="271"/>
                  </a:lnTo>
                  <a:lnTo>
                    <a:pt x="1142" y="304"/>
                  </a:lnTo>
                  <a:lnTo>
                    <a:pt x="1165" y="353"/>
                  </a:lnTo>
                  <a:lnTo>
                    <a:pt x="1172" y="385"/>
                  </a:lnTo>
                  <a:lnTo>
                    <a:pt x="1178" y="422"/>
                  </a:lnTo>
                  <a:lnTo>
                    <a:pt x="1182" y="465"/>
                  </a:lnTo>
                  <a:lnTo>
                    <a:pt x="1184" y="515"/>
                  </a:lnTo>
                  <a:lnTo>
                    <a:pt x="1185" y="571"/>
                  </a:lnTo>
                  <a:lnTo>
                    <a:pt x="1185" y="635"/>
                  </a:lnTo>
                  <a:lnTo>
                    <a:pt x="1185" y="780"/>
                  </a:lnTo>
                  <a:lnTo>
                    <a:pt x="1185" y="846"/>
                  </a:lnTo>
                  <a:lnTo>
                    <a:pt x="1184" y="904"/>
                  </a:lnTo>
                  <a:lnTo>
                    <a:pt x="1182" y="956"/>
                  </a:lnTo>
                  <a:lnTo>
                    <a:pt x="1178" y="1000"/>
                  </a:lnTo>
                  <a:lnTo>
                    <a:pt x="1173" y="1039"/>
                  </a:lnTo>
                  <a:lnTo>
                    <a:pt x="1166" y="1072"/>
                  </a:lnTo>
                  <a:lnTo>
                    <a:pt x="1143" y="1123"/>
                  </a:lnTo>
                  <a:lnTo>
                    <a:pt x="1106" y="1156"/>
                  </a:lnTo>
                  <a:lnTo>
                    <a:pt x="1054" y="1175"/>
                  </a:lnTo>
                  <a:lnTo>
                    <a:pt x="1020" y="1181"/>
                  </a:lnTo>
                  <a:lnTo>
                    <a:pt x="982" y="1184"/>
                  </a:lnTo>
                  <a:lnTo>
                    <a:pt x="938" y="1186"/>
                  </a:lnTo>
                  <a:lnTo>
                    <a:pt x="887" y="1186"/>
                  </a:lnTo>
                  <a:lnTo>
                    <a:pt x="831" y="1186"/>
                  </a:lnTo>
                  <a:lnTo>
                    <a:pt x="768" y="1185"/>
                  </a:lnTo>
                  <a:lnTo>
                    <a:pt x="697" y="1185"/>
                  </a:lnTo>
                  <a:lnTo>
                    <a:pt x="627" y="1185"/>
                  </a:lnTo>
                  <a:lnTo>
                    <a:pt x="564" y="1186"/>
                  </a:lnTo>
                  <a:lnTo>
                    <a:pt x="508" y="1186"/>
                  </a:lnTo>
                  <a:lnTo>
                    <a:pt x="459" y="1185"/>
                  </a:lnTo>
                  <a:lnTo>
                    <a:pt x="417" y="1183"/>
                  </a:lnTo>
                  <a:lnTo>
                    <a:pt x="380" y="1180"/>
                  </a:lnTo>
                  <a:lnTo>
                    <a:pt x="349" y="1174"/>
                  </a:lnTo>
                  <a:lnTo>
                    <a:pt x="322" y="1166"/>
                  </a:lnTo>
                  <a:lnTo>
                    <a:pt x="301" y="1155"/>
                  </a:lnTo>
                  <a:lnTo>
                    <a:pt x="283" y="1141"/>
                  </a:lnTo>
                  <a:lnTo>
                    <a:pt x="269" y="1123"/>
                  </a:lnTo>
                  <a:lnTo>
                    <a:pt x="258" y="1101"/>
                  </a:lnTo>
                  <a:lnTo>
                    <a:pt x="251" y="1074"/>
                  </a:lnTo>
                  <a:lnTo>
                    <a:pt x="245" y="1042"/>
                  </a:lnTo>
                  <a:lnTo>
                    <a:pt x="242" y="1005"/>
                  </a:lnTo>
                  <a:lnTo>
                    <a:pt x="240" y="961"/>
                  </a:lnTo>
                  <a:lnTo>
                    <a:pt x="240" y="912"/>
                  </a:lnTo>
                  <a:lnTo>
                    <a:pt x="240" y="855"/>
                  </a:lnTo>
                  <a:lnTo>
                    <a:pt x="240" y="792"/>
                  </a:lnTo>
                  <a:lnTo>
                    <a:pt x="241" y="721"/>
                  </a:lnTo>
                  <a:lnTo>
                    <a:pt x="241" y="646"/>
                  </a:lnTo>
                  <a:lnTo>
                    <a:pt x="240" y="580"/>
                  </a:lnTo>
                  <a:lnTo>
                    <a:pt x="240" y="521"/>
                  </a:lnTo>
                  <a:lnTo>
                    <a:pt x="240" y="470"/>
                  </a:lnTo>
                  <a:lnTo>
                    <a:pt x="242" y="425"/>
                  </a:lnTo>
                  <a:lnTo>
                    <a:pt x="271" y="0"/>
                  </a:lnTo>
                  <a:lnTo>
                    <a:pt x="1" y="0"/>
                  </a:lnTo>
                  <a:lnTo>
                    <a:pt x="2" y="122"/>
                  </a:lnTo>
                  <a:lnTo>
                    <a:pt x="2" y="183"/>
                  </a:lnTo>
                  <a:lnTo>
                    <a:pt x="2" y="244"/>
                  </a:lnTo>
                  <a:lnTo>
                    <a:pt x="2" y="305"/>
                  </a:lnTo>
                  <a:lnTo>
                    <a:pt x="3" y="366"/>
                  </a:lnTo>
                  <a:lnTo>
                    <a:pt x="3" y="426"/>
                  </a:lnTo>
                  <a:lnTo>
                    <a:pt x="3" y="487"/>
                  </a:lnTo>
                  <a:lnTo>
                    <a:pt x="3" y="548"/>
                  </a:lnTo>
                  <a:lnTo>
                    <a:pt x="4" y="670"/>
                  </a:lnTo>
                  <a:lnTo>
                    <a:pt x="3" y="853"/>
                  </a:lnTo>
                  <a:lnTo>
                    <a:pt x="3" y="914"/>
                  </a:lnTo>
                  <a:lnTo>
                    <a:pt x="3" y="975"/>
                  </a:lnTo>
                  <a:lnTo>
                    <a:pt x="2" y="1035"/>
                  </a:lnTo>
                  <a:lnTo>
                    <a:pt x="1" y="1096"/>
                  </a:lnTo>
                  <a:lnTo>
                    <a:pt x="1" y="1157"/>
                  </a:lnTo>
                  <a:lnTo>
                    <a:pt x="0" y="1218"/>
                  </a:lnTo>
                  <a:lnTo>
                    <a:pt x="0" y="1241"/>
                  </a:lnTo>
                  <a:lnTo>
                    <a:pt x="1" y="1269"/>
                  </a:lnTo>
                  <a:lnTo>
                    <a:pt x="4" y="1293"/>
                  </a:lnTo>
                  <a:lnTo>
                    <a:pt x="9" y="1315"/>
                  </a:lnTo>
                  <a:lnTo>
                    <a:pt x="17" y="1334"/>
                  </a:lnTo>
                  <a:lnTo>
                    <a:pt x="26" y="1350"/>
                  </a:lnTo>
                  <a:lnTo>
                    <a:pt x="38" y="1363"/>
                  </a:lnTo>
                  <a:lnTo>
                    <a:pt x="53" y="1374"/>
                  </a:lnTo>
                  <a:lnTo>
                    <a:pt x="71" y="1383"/>
                  </a:lnTo>
                  <a:lnTo>
                    <a:pt x="92" y="1389"/>
                  </a:lnTo>
                  <a:lnTo>
                    <a:pt x="116" y="1393"/>
                  </a:lnTo>
                  <a:lnTo>
                    <a:pt x="143" y="1396"/>
                  </a:lnTo>
                  <a:lnTo>
                    <a:pt x="175" y="1396"/>
                  </a:lnTo>
                  <a:lnTo>
                    <a:pt x="302" y="1395"/>
                  </a:lnTo>
                  <a:lnTo>
                    <a:pt x="429" y="1395"/>
                  </a:lnTo>
                  <a:lnTo>
                    <a:pt x="556" y="1394"/>
                  </a:lnTo>
                  <a:lnTo>
                    <a:pt x="683" y="1394"/>
                  </a:lnTo>
                  <a:lnTo>
                    <a:pt x="810" y="1393"/>
                  </a:lnTo>
                  <a:lnTo>
                    <a:pt x="937" y="1393"/>
                  </a:lnTo>
                  <a:lnTo>
                    <a:pt x="1064" y="1393"/>
                  </a:lnTo>
                  <a:lnTo>
                    <a:pt x="1318" y="1392"/>
                  </a:lnTo>
                  <a:lnTo>
                    <a:pt x="1427" y="956"/>
                  </a:lnTo>
                  <a:lnTo>
                    <a:pt x="1426" y="904"/>
                  </a:lnTo>
                  <a:lnTo>
                    <a:pt x="1427" y="845"/>
                  </a:lnTo>
                  <a:lnTo>
                    <a:pt x="1427" y="779"/>
                  </a:lnTo>
                  <a:lnTo>
                    <a:pt x="1427" y="704"/>
                  </a:lnTo>
                  <a:lnTo>
                    <a:pt x="1427" y="632"/>
                  </a:lnTo>
                  <a:lnTo>
                    <a:pt x="1426" y="568"/>
                  </a:lnTo>
                  <a:lnTo>
                    <a:pt x="1426" y="511"/>
                  </a:lnTo>
                  <a:lnTo>
                    <a:pt x="1427" y="461"/>
                  </a:lnTo>
                  <a:lnTo>
                    <a:pt x="1429" y="418"/>
                  </a:lnTo>
                  <a:lnTo>
                    <a:pt x="1433" y="380"/>
                  </a:lnTo>
                  <a:lnTo>
                    <a:pt x="1439" y="348"/>
                  </a:lnTo>
                  <a:lnTo>
                    <a:pt x="1447" y="322"/>
                  </a:lnTo>
                  <a:lnTo>
                    <a:pt x="1458" y="300"/>
                  </a:lnTo>
                  <a:lnTo>
                    <a:pt x="1473" y="282"/>
                  </a:lnTo>
                  <a:lnTo>
                    <a:pt x="1491" y="269"/>
                  </a:lnTo>
                  <a:lnTo>
                    <a:pt x="1514" y="258"/>
                  </a:lnTo>
                  <a:lnTo>
                    <a:pt x="1541" y="251"/>
                  </a:lnTo>
                  <a:lnTo>
                    <a:pt x="1574" y="246"/>
                  </a:lnTo>
                  <a:lnTo>
                    <a:pt x="1612" y="243"/>
                  </a:lnTo>
                  <a:lnTo>
                    <a:pt x="1656" y="241"/>
                  </a:lnTo>
                  <a:lnTo>
                    <a:pt x="1707" y="241"/>
                  </a:lnTo>
                  <a:lnTo>
                    <a:pt x="1764" y="241"/>
                  </a:lnTo>
                  <a:lnTo>
                    <a:pt x="1829" y="242"/>
                  </a:lnTo>
                  <a:lnTo>
                    <a:pt x="1901" y="242"/>
                  </a:lnTo>
                  <a:lnTo>
                    <a:pt x="1968" y="242"/>
                  </a:lnTo>
                  <a:lnTo>
                    <a:pt x="2029" y="241"/>
                  </a:lnTo>
                  <a:lnTo>
                    <a:pt x="2083" y="240"/>
                  </a:lnTo>
                  <a:lnTo>
                    <a:pt x="2131" y="240"/>
                  </a:lnTo>
                  <a:lnTo>
                    <a:pt x="2173" y="241"/>
                  </a:lnTo>
                  <a:lnTo>
                    <a:pt x="2210" y="243"/>
                  </a:lnTo>
                  <a:lnTo>
                    <a:pt x="2243" y="248"/>
                  </a:lnTo>
                  <a:lnTo>
                    <a:pt x="2294" y="264"/>
                  </a:lnTo>
                  <a:lnTo>
                    <a:pt x="2329" y="295"/>
                  </a:lnTo>
                  <a:lnTo>
                    <a:pt x="2352" y="344"/>
                  </a:lnTo>
                  <a:lnTo>
                    <a:pt x="2360" y="376"/>
                  </a:lnTo>
                  <a:lnTo>
                    <a:pt x="2365" y="414"/>
                  </a:lnTo>
                  <a:lnTo>
                    <a:pt x="2369" y="459"/>
                  </a:lnTo>
                  <a:lnTo>
                    <a:pt x="2371" y="511"/>
                  </a:lnTo>
                  <a:lnTo>
                    <a:pt x="2372" y="570"/>
                  </a:lnTo>
                  <a:lnTo>
                    <a:pt x="2372" y="638"/>
                  </a:lnTo>
                  <a:lnTo>
                    <a:pt x="2372" y="789"/>
                  </a:lnTo>
                  <a:lnTo>
                    <a:pt x="2372" y="856"/>
                  </a:lnTo>
                  <a:lnTo>
                    <a:pt x="2371" y="915"/>
                  </a:lnTo>
                  <a:lnTo>
                    <a:pt x="2369" y="967"/>
                  </a:lnTo>
                  <a:lnTo>
                    <a:pt x="2365" y="1012"/>
                  </a:lnTo>
                  <a:lnTo>
                    <a:pt x="2360" y="1050"/>
                  </a:lnTo>
                  <a:lnTo>
                    <a:pt x="2352" y="1082"/>
                  </a:lnTo>
                  <a:lnTo>
                    <a:pt x="2330" y="1131"/>
                  </a:lnTo>
                  <a:lnTo>
                    <a:pt x="2294" y="1162"/>
                  </a:lnTo>
                  <a:lnTo>
                    <a:pt x="2243" y="1179"/>
                  </a:lnTo>
                  <a:lnTo>
                    <a:pt x="2211" y="1184"/>
                  </a:lnTo>
                  <a:lnTo>
                    <a:pt x="2173" y="1186"/>
                  </a:lnTo>
                  <a:lnTo>
                    <a:pt x="2131" y="1187"/>
                  </a:lnTo>
                  <a:lnTo>
                    <a:pt x="2083" y="1187"/>
                  </a:lnTo>
                  <a:lnTo>
                    <a:pt x="2029" y="1186"/>
                  </a:lnTo>
                  <a:lnTo>
                    <a:pt x="1968" y="1186"/>
                  </a:lnTo>
                  <a:lnTo>
                    <a:pt x="1901" y="1185"/>
                  </a:lnTo>
                  <a:lnTo>
                    <a:pt x="1827" y="1186"/>
                  </a:lnTo>
                  <a:lnTo>
                    <a:pt x="1762" y="1186"/>
                  </a:lnTo>
                  <a:lnTo>
                    <a:pt x="1704" y="1187"/>
                  </a:lnTo>
                  <a:lnTo>
                    <a:pt x="1653" y="1186"/>
                  </a:lnTo>
                  <a:lnTo>
                    <a:pt x="1609" y="1184"/>
                  </a:lnTo>
                  <a:lnTo>
                    <a:pt x="1571" y="1181"/>
                  </a:lnTo>
                  <a:lnTo>
                    <a:pt x="1538" y="1176"/>
                  </a:lnTo>
                  <a:lnTo>
                    <a:pt x="1511" y="1168"/>
                  </a:lnTo>
                  <a:lnTo>
                    <a:pt x="1488" y="1156"/>
                  </a:lnTo>
                  <a:lnTo>
                    <a:pt x="1470" y="1142"/>
                  </a:lnTo>
                  <a:lnTo>
                    <a:pt x="1456" y="1123"/>
                  </a:lnTo>
                  <a:lnTo>
                    <a:pt x="1445" y="1101"/>
                  </a:lnTo>
                  <a:lnTo>
                    <a:pt x="1445" y="1392"/>
                  </a:lnTo>
                  <a:lnTo>
                    <a:pt x="1953" y="1392"/>
                  </a:lnTo>
                  <a:lnTo>
                    <a:pt x="2334" y="1393"/>
                  </a:lnTo>
                  <a:lnTo>
                    <a:pt x="2715" y="1393"/>
                  </a:lnTo>
                  <a:lnTo>
                    <a:pt x="2715" y="1377"/>
                  </a:lnTo>
                  <a:lnTo>
                    <a:pt x="2714" y="1357"/>
                  </a:lnTo>
                  <a:lnTo>
                    <a:pt x="2714" y="1337"/>
                  </a:lnTo>
                  <a:lnTo>
                    <a:pt x="2714" y="1317"/>
                  </a:lnTo>
                  <a:lnTo>
                    <a:pt x="2713" y="1297"/>
                  </a:lnTo>
                  <a:lnTo>
                    <a:pt x="2713" y="1277"/>
                  </a:lnTo>
                  <a:lnTo>
                    <a:pt x="2712" y="1257"/>
                  </a:lnTo>
                  <a:lnTo>
                    <a:pt x="2712" y="1237"/>
                  </a:lnTo>
                  <a:lnTo>
                    <a:pt x="2711" y="1217"/>
                  </a:lnTo>
                  <a:lnTo>
                    <a:pt x="2711" y="1197"/>
                  </a:lnTo>
                  <a:lnTo>
                    <a:pt x="2711" y="1177"/>
                  </a:lnTo>
                  <a:lnTo>
                    <a:pt x="2710" y="1176"/>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9"/>
            <p:cNvSpPr>
              <a:spLocks/>
            </p:cNvSpPr>
            <p:nvPr/>
          </p:nvSpPr>
          <p:spPr bwMode="auto">
            <a:xfrm>
              <a:off x="3940" y="11200"/>
              <a:ext cx="1446" cy="1394"/>
            </a:xfrm>
            <a:custGeom>
              <a:avLst/>
              <a:gdLst>
                <a:gd name="T0" fmla="+- 0 5385 3940"/>
                <a:gd name="T1" fmla="*/ T0 w 1446"/>
                <a:gd name="T2" fmla="+- 0 12592 11200"/>
                <a:gd name="T3" fmla="*/ 12592 h 1394"/>
                <a:gd name="T4" fmla="+- 0 5385 3940"/>
                <a:gd name="T5" fmla="*/ T4 w 1446"/>
                <a:gd name="T6" fmla="+- 0 12301 11200"/>
                <a:gd name="T7" fmla="*/ 12301 h 1394"/>
                <a:gd name="T8" fmla="+- 0 5377 3940"/>
                <a:gd name="T9" fmla="*/ T8 w 1446"/>
                <a:gd name="T10" fmla="+- 0 12273 11200"/>
                <a:gd name="T11" fmla="*/ 12273 h 1394"/>
                <a:gd name="T12" fmla="+- 0 5372 3940"/>
                <a:gd name="T13" fmla="*/ T12 w 1446"/>
                <a:gd name="T14" fmla="+- 0 12240 11200"/>
                <a:gd name="T15" fmla="*/ 12240 h 1394"/>
                <a:gd name="T16" fmla="+- 0 5369 3940"/>
                <a:gd name="T17" fmla="*/ T16 w 1446"/>
                <a:gd name="T18" fmla="+- 0 12201 11200"/>
                <a:gd name="T19" fmla="*/ 12201 h 1394"/>
                <a:gd name="T20" fmla="+- 0 5367 3940"/>
                <a:gd name="T21" fmla="*/ T20 w 1446"/>
                <a:gd name="T22" fmla="+- 0 12156 11200"/>
                <a:gd name="T23" fmla="*/ 12156 h 1394"/>
                <a:gd name="T24" fmla="+- 0 5258 3940"/>
                <a:gd name="T25" fmla="*/ T24 w 1446"/>
                <a:gd name="T26" fmla="+- 0 12592 11200"/>
                <a:gd name="T27" fmla="*/ 12592 h 1394"/>
                <a:gd name="T28" fmla="+- 0 5385 3940"/>
                <a:gd name="T29" fmla="*/ T28 w 1446"/>
                <a:gd name="T30" fmla="+- 0 12592 11200"/>
                <a:gd name="T31" fmla="*/ 12592 h 1394"/>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1446" h="1394">
                  <a:moveTo>
                    <a:pt x="1445" y="1392"/>
                  </a:moveTo>
                  <a:lnTo>
                    <a:pt x="1445" y="1101"/>
                  </a:lnTo>
                  <a:lnTo>
                    <a:pt x="1437" y="1073"/>
                  </a:lnTo>
                  <a:lnTo>
                    <a:pt x="1432" y="1040"/>
                  </a:lnTo>
                  <a:lnTo>
                    <a:pt x="1429" y="1001"/>
                  </a:lnTo>
                  <a:lnTo>
                    <a:pt x="1427" y="956"/>
                  </a:lnTo>
                  <a:lnTo>
                    <a:pt x="1318" y="1392"/>
                  </a:lnTo>
                  <a:lnTo>
                    <a:pt x="1445" y="1392"/>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0"/>
            <p:cNvSpPr>
              <a:spLocks/>
            </p:cNvSpPr>
            <p:nvPr/>
          </p:nvSpPr>
          <p:spPr bwMode="auto">
            <a:xfrm>
              <a:off x="7996" y="10429"/>
              <a:ext cx="23" cy="68"/>
            </a:xfrm>
            <a:custGeom>
              <a:avLst/>
              <a:gdLst>
                <a:gd name="T0" fmla="+- 0 8006 7996"/>
                <a:gd name="T1" fmla="*/ T0 w 23"/>
                <a:gd name="T2" fmla="+- 0 10482 10429"/>
                <a:gd name="T3" fmla="*/ 10482 h 68"/>
                <a:gd name="T4" fmla="+- 0 8019 7996"/>
                <a:gd name="T5" fmla="*/ T4 w 23"/>
                <a:gd name="T6" fmla="+- 0 10497 10429"/>
                <a:gd name="T7" fmla="*/ 10497 h 68"/>
                <a:gd name="T8" fmla="+- 0 8016 7996"/>
                <a:gd name="T9" fmla="*/ T8 w 23"/>
                <a:gd name="T10" fmla="+- 0 10487 10429"/>
                <a:gd name="T11" fmla="*/ 10487 h 68"/>
                <a:gd name="T12" fmla="+- 0 8011 7996"/>
                <a:gd name="T13" fmla="*/ T12 w 23"/>
                <a:gd name="T14" fmla="+- 0 10468 10429"/>
                <a:gd name="T15" fmla="*/ 10468 h 68"/>
                <a:gd name="T16" fmla="+- 0 8006 7996"/>
                <a:gd name="T17" fmla="*/ T16 w 23"/>
                <a:gd name="T18" fmla="+- 0 10449 10429"/>
                <a:gd name="T19" fmla="*/ 10449 h 68"/>
                <a:gd name="T20" fmla="+- 0 8001 7996"/>
                <a:gd name="T21" fmla="*/ T20 w 23"/>
                <a:gd name="T22" fmla="+- 0 10429 10429"/>
                <a:gd name="T23" fmla="*/ 10429 h 68"/>
                <a:gd name="T24" fmla="+- 0 7996 7996"/>
                <a:gd name="T25" fmla="*/ T24 w 23"/>
                <a:gd name="T26" fmla="+- 0 10448 10429"/>
                <a:gd name="T27" fmla="*/ 10448 h 68"/>
                <a:gd name="T28" fmla="+- 0 7998 7996"/>
                <a:gd name="T29" fmla="*/ T28 w 23"/>
                <a:gd name="T30" fmla="+- 0 10466 10429"/>
                <a:gd name="T31" fmla="*/ 10466 h 68"/>
                <a:gd name="T32" fmla="+- 0 8006 7996"/>
                <a:gd name="T33" fmla="*/ T32 w 23"/>
                <a:gd name="T34" fmla="+- 0 10482 10429"/>
                <a:gd name="T35" fmla="*/ 10482 h 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23" h="68">
                  <a:moveTo>
                    <a:pt x="10" y="53"/>
                  </a:moveTo>
                  <a:lnTo>
                    <a:pt x="23" y="68"/>
                  </a:lnTo>
                  <a:lnTo>
                    <a:pt x="20" y="58"/>
                  </a:lnTo>
                  <a:lnTo>
                    <a:pt x="15" y="39"/>
                  </a:lnTo>
                  <a:lnTo>
                    <a:pt x="10" y="20"/>
                  </a:lnTo>
                  <a:lnTo>
                    <a:pt x="5" y="0"/>
                  </a:lnTo>
                  <a:lnTo>
                    <a:pt x="0" y="19"/>
                  </a:lnTo>
                  <a:lnTo>
                    <a:pt x="2" y="37"/>
                  </a:lnTo>
                  <a:lnTo>
                    <a:pt x="10" y="53"/>
                  </a:lnTo>
                  <a:close/>
                </a:path>
              </a:pathLst>
            </a:custGeom>
            <a:solidFill>
              <a:srgbClr val="4F7C8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1"/>
            <p:cNvSpPr>
              <a:spLocks/>
            </p:cNvSpPr>
            <p:nvPr/>
          </p:nvSpPr>
          <p:spPr bwMode="auto">
            <a:xfrm>
              <a:off x="3931" y="5722"/>
              <a:ext cx="4095" cy="359"/>
            </a:xfrm>
            <a:custGeom>
              <a:avLst/>
              <a:gdLst>
                <a:gd name="T0" fmla="+- 0 7948 3931"/>
                <a:gd name="T1" fmla="*/ T0 w 4095"/>
                <a:gd name="T2" fmla="+- 0 6081 5722"/>
                <a:gd name="T3" fmla="*/ 6081 h 359"/>
                <a:gd name="T4" fmla="+- 0 7961 3931"/>
                <a:gd name="T5" fmla="*/ T4 w 4095"/>
                <a:gd name="T6" fmla="+- 0 6079 5722"/>
                <a:gd name="T7" fmla="*/ 6079 h 359"/>
                <a:gd name="T8" fmla="+- 0 7981 3931"/>
                <a:gd name="T9" fmla="*/ T8 w 4095"/>
                <a:gd name="T10" fmla="+- 0 6076 5722"/>
                <a:gd name="T11" fmla="*/ 6076 h 359"/>
                <a:gd name="T12" fmla="+- 0 8014 3931"/>
                <a:gd name="T13" fmla="*/ T12 w 4095"/>
                <a:gd name="T14" fmla="+- 0 6012 5722"/>
                <a:gd name="T15" fmla="*/ 6012 h 359"/>
                <a:gd name="T16" fmla="+- 0 8025 3931"/>
                <a:gd name="T17" fmla="*/ T16 w 4095"/>
                <a:gd name="T18" fmla="+- 0 5935 5722"/>
                <a:gd name="T19" fmla="*/ 5935 h 359"/>
                <a:gd name="T20" fmla="+- 0 8026 3931"/>
                <a:gd name="T21" fmla="*/ T20 w 4095"/>
                <a:gd name="T22" fmla="+- 0 5896 5722"/>
                <a:gd name="T23" fmla="*/ 5896 h 359"/>
                <a:gd name="T24" fmla="+- 0 8026 3931"/>
                <a:gd name="T25" fmla="*/ T24 w 4095"/>
                <a:gd name="T26" fmla="+- 0 5877 5722"/>
                <a:gd name="T27" fmla="*/ 5877 h 359"/>
                <a:gd name="T28" fmla="+- 0 8017 3931"/>
                <a:gd name="T29" fmla="*/ T28 w 4095"/>
                <a:gd name="T30" fmla="+- 0 5800 5722"/>
                <a:gd name="T31" fmla="*/ 5800 h 359"/>
                <a:gd name="T32" fmla="+- 0 8000 3931"/>
                <a:gd name="T33" fmla="*/ T32 w 4095"/>
                <a:gd name="T34" fmla="+- 0 5742 5722"/>
                <a:gd name="T35" fmla="*/ 5742 h 359"/>
                <a:gd name="T36" fmla="+- 0 7181 3931"/>
                <a:gd name="T37" fmla="*/ T36 w 4095"/>
                <a:gd name="T38" fmla="+- 0 5723 5722"/>
                <a:gd name="T39" fmla="*/ 5723 h 359"/>
                <a:gd name="T40" fmla="+- 0 6371 3931"/>
                <a:gd name="T41" fmla="*/ T40 w 4095"/>
                <a:gd name="T42" fmla="+- 0 5723 5722"/>
                <a:gd name="T43" fmla="*/ 5723 h 359"/>
                <a:gd name="T44" fmla="+- 0 5561 3931"/>
                <a:gd name="T45" fmla="*/ T44 w 4095"/>
                <a:gd name="T46" fmla="+- 0 5723 5722"/>
                <a:gd name="T47" fmla="*/ 5723 h 359"/>
                <a:gd name="T48" fmla="+- 0 4548 3931"/>
                <a:gd name="T49" fmla="*/ T48 w 4095"/>
                <a:gd name="T50" fmla="+- 0 5723 5722"/>
                <a:gd name="T51" fmla="*/ 5723 h 359"/>
                <a:gd name="T52" fmla="+- 0 3941 3931"/>
                <a:gd name="T53" fmla="*/ T52 w 4095"/>
                <a:gd name="T54" fmla="+- 0 5722 5722"/>
                <a:gd name="T55" fmla="*/ 5722 h 359"/>
                <a:gd name="T56" fmla="+- 0 3941 3931"/>
                <a:gd name="T57" fmla="*/ T56 w 4095"/>
                <a:gd name="T58" fmla="+- 0 5725 5722"/>
                <a:gd name="T59" fmla="*/ 5725 h 359"/>
                <a:gd name="T60" fmla="+- 0 3941 3931"/>
                <a:gd name="T61" fmla="*/ T60 w 4095"/>
                <a:gd name="T62" fmla="+- 0 5732 5722"/>
                <a:gd name="T63" fmla="*/ 5732 h 359"/>
                <a:gd name="T64" fmla="+- 0 3942 3931"/>
                <a:gd name="T65" fmla="*/ T64 w 4095"/>
                <a:gd name="T66" fmla="+- 0 5750 5722"/>
                <a:gd name="T67" fmla="*/ 5750 h 359"/>
                <a:gd name="T68" fmla="+- 0 3942 3931"/>
                <a:gd name="T69" fmla="*/ T68 w 4095"/>
                <a:gd name="T70" fmla="+- 0 5769 5722"/>
                <a:gd name="T71" fmla="*/ 5769 h 359"/>
                <a:gd name="T72" fmla="+- 0 3941 3931"/>
                <a:gd name="T73" fmla="*/ T72 w 4095"/>
                <a:gd name="T74" fmla="+- 0 5788 5722"/>
                <a:gd name="T75" fmla="*/ 5788 h 359"/>
                <a:gd name="T76" fmla="+- 0 3939 3931"/>
                <a:gd name="T77" fmla="*/ T76 w 4095"/>
                <a:gd name="T78" fmla="+- 0 5806 5722"/>
                <a:gd name="T79" fmla="*/ 5806 h 359"/>
                <a:gd name="T80" fmla="+- 0 3938 3931"/>
                <a:gd name="T81" fmla="*/ T80 w 4095"/>
                <a:gd name="T82" fmla="+- 0 5825 5722"/>
                <a:gd name="T83" fmla="*/ 5825 h 359"/>
                <a:gd name="T84" fmla="+- 0 3936 3931"/>
                <a:gd name="T85" fmla="*/ T84 w 4095"/>
                <a:gd name="T86" fmla="+- 0 5844 5722"/>
                <a:gd name="T87" fmla="*/ 5844 h 359"/>
                <a:gd name="T88" fmla="+- 0 3934 3931"/>
                <a:gd name="T89" fmla="*/ T88 w 4095"/>
                <a:gd name="T90" fmla="+- 0 5863 5722"/>
                <a:gd name="T91" fmla="*/ 5863 h 359"/>
                <a:gd name="T92" fmla="+- 0 3933 3931"/>
                <a:gd name="T93" fmla="*/ T92 w 4095"/>
                <a:gd name="T94" fmla="+- 0 5882 5722"/>
                <a:gd name="T95" fmla="*/ 5882 h 359"/>
                <a:gd name="T96" fmla="+- 0 3932 3931"/>
                <a:gd name="T97" fmla="*/ T96 w 4095"/>
                <a:gd name="T98" fmla="+- 0 5900 5722"/>
                <a:gd name="T99" fmla="*/ 5900 h 359"/>
                <a:gd name="T100" fmla="+- 0 3931 3931"/>
                <a:gd name="T101" fmla="*/ T100 w 4095"/>
                <a:gd name="T102" fmla="+- 0 5919 5722"/>
                <a:gd name="T103" fmla="*/ 5919 h 359"/>
                <a:gd name="T104" fmla="+- 0 3931 3931"/>
                <a:gd name="T105" fmla="*/ T104 w 4095"/>
                <a:gd name="T106" fmla="+- 0 5938 5722"/>
                <a:gd name="T107" fmla="*/ 5938 h 359"/>
                <a:gd name="T108" fmla="+- 0 3932 3931"/>
                <a:gd name="T109" fmla="*/ T108 w 4095"/>
                <a:gd name="T110" fmla="+- 0 5956 5722"/>
                <a:gd name="T111" fmla="*/ 5956 h 359"/>
                <a:gd name="T112" fmla="+- 0 3935 3931"/>
                <a:gd name="T113" fmla="*/ T112 w 4095"/>
                <a:gd name="T114" fmla="+- 0 5974 5722"/>
                <a:gd name="T115" fmla="*/ 5974 h 359"/>
                <a:gd name="T116" fmla="+- 0 3938 3931"/>
                <a:gd name="T117" fmla="*/ T116 w 4095"/>
                <a:gd name="T118" fmla="+- 0 5993 5722"/>
                <a:gd name="T119" fmla="*/ 5993 h 359"/>
                <a:gd name="T120" fmla="+- 0 3943 3931"/>
                <a:gd name="T121" fmla="*/ T120 w 4095"/>
                <a:gd name="T122" fmla="+- 0 6011 5722"/>
                <a:gd name="T123" fmla="*/ 6011 h 359"/>
                <a:gd name="T124" fmla="+- 0 3949 3931"/>
                <a:gd name="T125" fmla="*/ T124 w 4095"/>
                <a:gd name="T126" fmla="+- 0 6029 5722"/>
                <a:gd name="T127" fmla="*/ 6029 h 359"/>
                <a:gd name="T128" fmla="+- 0 3958 3931"/>
                <a:gd name="T129" fmla="*/ T128 w 4095"/>
                <a:gd name="T130" fmla="+- 0 6046 5722"/>
                <a:gd name="T131" fmla="*/ 6046 h 359"/>
                <a:gd name="T132" fmla="+- 0 3968 3931"/>
                <a:gd name="T133" fmla="*/ T132 w 4095"/>
                <a:gd name="T134" fmla="+- 0 6064 5722"/>
                <a:gd name="T135" fmla="*/ 6064 h 359"/>
                <a:gd name="T136" fmla="+- 0 3980 3931"/>
                <a:gd name="T137" fmla="*/ T136 w 4095"/>
                <a:gd name="T138" fmla="+- 0 6081 5722"/>
                <a:gd name="T139" fmla="*/ 6081 h 359"/>
                <a:gd name="T140" fmla="+- 0 7948 3931"/>
                <a:gd name="T141" fmla="*/ T140 w 4095"/>
                <a:gd name="T142" fmla="+- 0 6081 5722"/>
                <a:gd name="T143" fmla="*/ 6081 h 35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4095" h="359">
                  <a:moveTo>
                    <a:pt x="4017" y="359"/>
                  </a:moveTo>
                  <a:lnTo>
                    <a:pt x="4030" y="357"/>
                  </a:lnTo>
                  <a:lnTo>
                    <a:pt x="4050" y="354"/>
                  </a:lnTo>
                  <a:lnTo>
                    <a:pt x="4083" y="290"/>
                  </a:lnTo>
                  <a:lnTo>
                    <a:pt x="4094" y="213"/>
                  </a:lnTo>
                  <a:lnTo>
                    <a:pt x="4095" y="174"/>
                  </a:lnTo>
                  <a:lnTo>
                    <a:pt x="4095" y="155"/>
                  </a:lnTo>
                  <a:lnTo>
                    <a:pt x="4086" y="78"/>
                  </a:lnTo>
                  <a:lnTo>
                    <a:pt x="4069" y="20"/>
                  </a:lnTo>
                  <a:lnTo>
                    <a:pt x="3250" y="1"/>
                  </a:lnTo>
                  <a:lnTo>
                    <a:pt x="2440" y="1"/>
                  </a:lnTo>
                  <a:lnTo>
                    <a:pt x="1630" y="1"/>
                  </a:lnTo>
                  <a:lnTo>
                    <a:pt x="617" y="1"/>
                  </a:lnTo>
                  <a:lnTo>
                    <a:pt x="10" y="0"/>
                  </a:lnTo>
                  <a:lnTo>
                    <a:pt x="10" y="3"/>
                  </a:lnTo>
                  <a:lnTo>
                    <a:pt x="10" y="10"/>
                  </a:lnTo>
                  <a:lnTo>
                    <a:pt x="11" y="28"/>
                  </a:lnTo>
                  <a:lnTo>
                    <a:pt x="11" y="47"/>
                  </a:lnTo>
                  <a:lnTo>
                    <a:pt x="10" y="66"/>
                  </a:lnTo>
                  <a:lnTo>
                    <a:pt x="8" y="84"/>
                  </a:lnTo>
                  <a:lnTo>
                    <a:pt x="7" y="103"/>
                  </a:lnTo>
                  <a:lnTo>
                    <a:pt x="5" y="122"/>
                  </a:lnTo>
                  <a:lnTo>
                    <a:pt x="3" y="141"/>
                  </a:lnTo>
                  <a:lnTo>
                    <a:pt x="2" y="160"/>
                  </a:lnTo>
                  <a:lnTo>
                    <a:pt x="1" y="178"/>
                  </a:lnTo>
                  <a:lnTo>
                    <a:pt x="0" y="197"/>
                  </a:lnTo>
                  <a:lnTo>
                    <a:pt x="0" y="216"/>
                  </a:lnTo>
                  <a:lnTo>
                    <a:pt x="1" y="234"/>
                  </a:lnTo>
                  <a:lnTo>
                    <a:pt x="4" y="252"/>
                  </a:lnTo>
                  <a:lnTo>
                    <a:pt x="7" y="271"/>
                  </a:lnTo>
                  <a:lnTo>
                    <a:pt x="12" y="289"/>
                  </a:lnTo>
                  <a:lnTo>
                    <a:pt x="18" y="307"/>
                  </a:lnTo>
                  <a:lnTo>
                    <a:pt x="27" y="324"/>
                  </a:lnTo>
                  <a:lnTo>
                    <a:pt x="37" y="342"/>
                  </a:lnTo>
                  <a:lnTo>
                    <a:pt x="49" y="359"/>
                  </a:lnTo>
                  <a:lnTo>
                    <a:pt x="4017" y="359"/>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2"/>
            <p:cNvSpPr>
              <a:spLocks/>
            </p:cNvSpPr>
            <p:nvPr/>
          </p:nvSpPr>
          <p:spPr bwMode="auto">
            <a:xfrm>
              <a:off x="5555" y="12778"/>
              <a:ext cx="828" cy="829"/>
            </a:xfrm>
            <a:custGeom>
              <a:avLst/>
              <a:gdLst>
                <a:gd name="T0" fmla="+- 0 5761 5555"/>
                <a:gd name="T1" fmla="*/ T0 w 828"/>
                <a:gd name="T2" fmla="+- 0 13340 12778"/>
                <a:gd name="T3" fmla="*/ 13340 h 829"/>
                <a:gd name="T4" fmla="+- 0 5783 5555"/>
                <a:gd name="T5" fmla="*/ T4 w 828"/>
                <a:gd name="T6" fmla="+- 0 13559 12778"/>
                <a:gd name="T7" fmla="*/ 13559 h 829"/>
                <a:gd name="T8" fmla="+- 0 5875 5555"/>
                <a:gd name="T9" fmla="*/ T8 w 828"/>
                <a:gd name="T10" fmla="+- 0 13595 12778"/>
                <a:gd name="T11" fmla="*/ 13595 h 829"/>
                <a:gd name="T12" fmla="+- 0 5976 5555"/>
                <a:gd name="T13" fmla="*/ T12 w 828"/>
                <a:gd name="T14" fmla="+- 0 13607 12778"/>
                <a:gd name="T15" fmla="*/ 13607 h 829"/>
                <a:gd name="T16" fmla="+- 0 6074 5555"/>
                <a:gd name="T17" fmla="*/ T16 w 828"/>
                <a:gd name="T18" fmla="+- 0 13594 12778"/>
                <a:gd name="T19" fmla="*/ 13594 h 829"/>
                <a:gd name="T20" fmla="+- 0 6164 5555"/>
                <a:gd name="T21" fmla="*/ T20 w 828"/>
                <a:gd name="T22" fmla="+- 0 13560 12778"/>
                <a:gd name="T23" fmla="*/ 13560 h 829"/>
                <a:gd name="T24" fmla="+- 0 6242 5555"/>
                <a:gd name="T25" fmla="*/ T24 w 828"/>
                <a:gd name="T26" fmla="+- 0 13507 12778"/>
                <a:gd name="T27" fmla="*/ 13507 h 829"/>
                <a:gd name="T28" fmla="+- 0 6306 5555"/>
                <a:gd name="T29" fmla="*/ T28 w 828"/>
                <a:gd name="T30" fmla="+- 0 13438 12778"/>
                <a:gd name="T31" fmla="*/ 13438 h 829"/>
                <a:gd name="T32" fmla="+- 0 6352 5555"/>
                <a:gd name="T33" fmla="*/ T32 w 828"/>
                <a:gd name="T34" fmla="+- 0 13355 12778"/>
                <a:gd name="T35" fmla="*/ 13355 h 829"/>
                <a:gd name="T36" fmla="+- 0 6378 5555"/>
                <a:gd name="T37" fmla="*/ T36 w 828"/>
                <a:gd name="T38" fmla="+- 0 13262 12778"/>
                <a:gd name="T39" fmla="*/ 13262 h 829"/>
                <a:gd name="T40" fmla="+- 0 6382 5555"/>
                <a:gd name="T41" fmla="*/ T40 w 828"/>
                <a:gd name="T42" fmla="+- 0 13163 12778"/>
                <a:gd name="T43" fmla="*/ 13163 h 829"/>
                <a:gd name="T44" fmla="+- 0 6362 5555"/>
                <a:gd name="T45" fmla="*/ T44 w 828"/>
                <a:gd name="T46" fmla="+- 0 13067 12778"/>
                <a:gd name="T47" fmla="*/ 13067 h 829"/>
                <a:gd name="T48" fmla="+- 0 6321 5555"/>
                <a:gd name="T49" fmla="*/ T48 w 828"/>
                <a:gd name="T50" fmla="+- 0 12981 12778"/>
                <a:gd name="T51" fmla="*/ 12981 h 829"/>
                <a:gd name="T52" fmla="+- 0 6262 5555"/>
                <a:gd name="T53" fmla="*/ T52 w 828"/>
                <a:gd name="T54" fmla="+- 0 12905 12778"/>
                <a:gd name="T55" fmla="*/ 12905 h 829"/>
                <a:gd name="T56" fmla="+- 0 6189 5555"/>
                <a:gd name="T57" fmla="*/ T56 w 828"/>
                <a:gd name="T58" fmla="+- 0 12845 12778"/>
                <a:gd name="T59" fmla="*/ 12845 h 829"/>
                <a:gd name="T60" fmla="+- 0 6103 5555"/>
                <a:gd name="T61" fmla="*/ T60 w 828"/>
                <a:gd name="T62" fmla="+- 0 12802 12778"/>
                <a:gd name="T63" fmla="*/ 12802 h 829"/>
                <a:gd name="T64" fmla="+- 0 6009 5555"/>
                <a:gd name="T65" fmla="*/ T64 w 828"/>
                <a:gd name="T66" fmla="+- 0 12780 12778"/>
                <a:gd name="T67" fmla="*/ 12780 h 829"/>
                <a:gd name="T68" fmla="+- 0 5912 5555"/>
                <a:gd name="T69" fmla="*/ T68 w 828"/>
                <a:gd name="T70" fmla="+- 0 12782 12778"/>
                <a:gd name="T71" fmla="*/ 12782 h 829"/>
                <a:gd name="T72" fmla="+- 0 5820 5555"/>
                <a:gd name="T73" fmla="*/ T72 w 828"/>
                <a:gd name="T74" fmla="+- 0 12809 12778"/>
                <a:gd name="T75" fmla="*/ 12809 h 829"/>
                <a:gd name="T76" fmla="+- 0 5736 5555"/>
                <a:gd name="T77" fmla="*/ T76 w 828"/>
                <a:gd name="T78" fmla="+- 0 12857 12778"/>
                <a:gd name="T79" fmla="*/ 12857 h 829"/>
                <a:gd name="T80" fmla="+- 0 5664 5555"/>
                <a:gd name="T81" fmla="*/ T80 w 828"/>
                <a:gd name="T82" fmla="+- 0 12922 12778"/>
                <a:gd name="T83" fmla="*/ 12922 h 829"/>
                <a:gd name="T84" fmla="+- 0 5608 5555"/>
                <a:gd name="T85" fmla="*/ T84 w 828"/>
                <a:gd name="T86" fmla="+- 0 13001 12778"/>
                <a:gd name="T87" fmla="*/ 13001 h 829"/>
                <a:gd name="T88" fmla="+- 0 5570 5555"/>
                <a:gd name="T89" fmla="*/ T88 w 828"/>
                <a:gd name="T90" fmla="+- 0 13090 12778"/>
                <a:gd name="T91" fmla="*/ 13090 h 829"/>
                <a:gd name="T92" fmla="+- 0 5555 5555"/>
                <a:gd name="T93" fmla="*/ T92 w 828"/>
                <a:gd name="T94" fmla="+- 0 13186 12778"/>
                <a:gd name="T95" fmla="*/ 13186 h 829"/>
                <a:gd name="T96" fmla="+- 0 5566 5555"/>
                <a:gd name="T97" fmla="*/ T96 w 828"/>
                <a:gd name="T98" fmla="+- 0 13285 12778"/>
                <a:gd name="T99" fmla="*/ 13285 h 829"/>
                <a:gd name="T100" fmla="+- 0 5601 5555"/>
                <a:gd name="T101" fmla="*/ T100 w 828"/>
                <a:gd name="T102" fmla="+- 0 13377 12778"/>
                <a:gd name="T103" fmla="*/ 13377 h 829"/>
                <a:gd name="T104" fmla="+- 0 5656 5555"/>
                <a:gd name="T105" fmla="*/ T104 w 828"/>
                <a:gd name="T106" fmla="+- 0 13458 12778"/>
                <a:gd name="T107" fmla="*/ 13458 h 829"/>
                <a:gd name="T108" fmla="+- 0 5727 5555"/>
                <a:gd name="T109" fmla="*/ T108 w 828"/>
                <a:gd name="T110" fmla="+- 0 13525 12778"/>
                <a:gd name="T111" fmla="*/ 13525 h 829"/>
                <a:gd name="T112" fmla="+- 0 5718 5555"/>
                <a:gd name="T113" fmla="*/ T112 w 828"/>
                <a:gd name="T114" fmla="+- 0 13189 12778"/>
                <a:gd name="T115" fmla="*/ 13189 h 829"/>
                <a:gd name="T116" fmla="+- 0 5728 5555"/>
                <a:gd name="T117" fmla="*/ T116 w 828"/>
                <a:gd name="T118" fmla="+- 0 13123 12778"/>
                <a:gd name="T119" fmla="*/ 13123 h 829"/>
                <a:gd name="T120" fmla="+- 0 5755 5555"/>
                <a:gd name="T121" fmla="*/ T120 w 828"/>
                <a:gd name="T122" fmla="+- 0 13063 12778"/>
                <a:gd name="T123" fmla="*/ 13063 h 829"/>
                <a:gd name="T124" fmla="+- 0 5795 5555"/>
                <a:gd name="T125" fmla="*/ T124 w 828"/>
                <a:gd name="T126" fmla="+- 0 13012 12778"/>
                <a:gd name="T127" fmla="*/ 13012 h 829"/>
                <a:gd name="T128" fmla="+- 0 5847 5555"/>
                <a:gd name="T129" fmla="*/ T128 w 828"/>
                <a:gd name="T130" fmla="+- 0 12973 12778"/>
                <a:gd name="T131" fmla="*/ 12973 h 829"/>
                <a:gd name="T132" fmla="+- 0 5908 5555"/>
                <a:gd name="T133" fmla="*/ T132 w 828"/>
                <a:gd name="T134" fmla="+- 0 12949 12778"/>
                <a:gd name="T135" fmla="*/ 12949 h 829"/>
                <a:gd name="T136" fmla="+- 0 5974 5555"/>
                <a:gd name="T137" fmla="*/ T136 w 828"/>
                <a:gd name="T138" fmla="+- 0 12941 12778"/>
                <a:gd name="T139" fmla="*/ 12941 h 829"/>
                <a:gd name="T140" fmla="+- 0 6022 5555"/>
                <a:gd name="T141" fmla="*/ T140 w 828"/>
                <a:gd name="T142" fmla="+- 0 12946 12778"/>
                <a:gd name="T143" fmla="*/ 12946 h 829"/>
                <a:gd name="T144" fmla="+- 0 6086 5555"/>
                <a:gd name="T145" fmla="*/ T144 w 828"/>
                <a:gd name="T146" fmla="+- 0 12967 12778"/>
                <a:gd name="T147" fmla="*/ 12967 h 829"/>
                <a:gd name="T148" fmla="+- 0 6142 5555"/>
                <a:gd name="T149" fmla="*/ T148 w 828"/>
                <a:gd name="T150" fmla="+- 0 13002 12778"/>
                <a:gd name="T151" fmla="*/ 13002 h 829"/>
                <a:gd name="T152" fmla="+- 0 6186 5555"/>
                <a:gd name="T153" fmla="*/ T152 w 828"/>
                <a:gd name="T154" fmla="+- 0 13049 12778"/>
                <a:gd name="T155" fmla="*/ 13049 h 829"/>
                <a:gd name="T156" fmla="+- 0 6216 5555"/>
                <a:gd name="T157" fmla="*/ T156 w 828"/>
                <a:gd name="T158" fmla="+- 0 13106 12778"/>
                <a:gd name="T159" fmla="*/ 13106 h 829"/>
                <a:gd name="T160" fmla="+- 0 6231 5555"/>
                <a:gd name="T161" fmla="*/ T160 w 828"/>
                <a:gd name="T162" fmla="+- 0 13169 12778"/>
                <a:gd name="T163" fmla="*/ 13169 h 829"/>
                <a:gd name="T164" fmla="+- 0 6230 5555"/>
                <a:gd name="T165" fmla="*/ T164 w 828"/>
                <a:gd name="T166" fmla="+- 0 13218 12778"/>
                <a:gd name="T167" fmla="*/ 13218 h 829"/>
                <a:gd name="T168" fmla="+- 0 6213 5555"/>
                <a:gd name="T169" fmla="*/ T168 w 828"/>
                <a:gd name="T170" fmla="+- 0 13280 12778"/>
                <a:gd name="T171" fmla="*/ 13280 h 829"/>
                <a:gd name="T172" fmla="+- 0 6181 5555"/>
                <a:gd name="T173" fmla="*/ T172 w 828"/>
                <a:gd name="T174" fmla="+- 0 13337 12778"/>
                <a:gd name="T175" fmla="*/ 13337 h 829"/>
                <a:gd name="T176" fmla="+- 0 6137 5555"/>
                <a:gd name="T177" fmla="*/ T176 w 828"/>
                <a:gd name="T178" fmla="+- 0 13386 12778"/>
                <a:gd name="T179" fmla="*/ 13386 h 829"/>
                <a:gd name="T180" fmla="+- 0 6083 5555"/>
                <a:gd name="T181" fmla="*/ T180 w 828"/>
                <a:gd name="T182" fmla="+- 0 13424 12778"/>
                <a:gd name="T183" fmla="*/ 13424 h 829"/>
                <a:gd name="T184" fmla="+- 0 6024 5555"/>
                <a:gd name="T185" fmla="*/ T184 w 828"/>
                <a:gd name="T186" fmla="+- 0 13448 12778"/>
                <a:gd name="T187" fmla="*/ 13448 h 829"/>
                <a:gd name="T188" fmla="+- 0 5961 5555"/>
                <a:gd name="T189" fmla="*/ T188 w 828"/>
                <a:gd name="T190" fmla="+- 0 13455 12778"/>
                <a:gd name="T191" fmla="*/ 13455 h 829"/>
                <a:gd name="T192" fmla="+- 0 5914 5555"/>
                <a:gd name="T193" fmla="*/ T192 w 828"/>
                <a:gd name="T194" fmla="+- 0 13449 12778"/>
                <a:gd name="T195" fmla="*/ 13449 h 829"/>
                <a:gd name="T196" fmla="+- 0 5854 5555"/>
                <a:gd name="T197" fmla="*/ T196 w 828"/>
                <a:gd name="T198" fmla="+- 0 13427 12778"/>
                <a:gd name="T199" fmla="*/ 13427 h 829"/>
                <a:gd name="T200" fmla="+- 0 5802 5555"/>
                <a:gd name="T201" fmla="*/ T200 w 828"/>
                <a:gd name="T202" fmla="+- 0 13389 12778"/>
                <a:gd name="T203" fmla="*/ 13389 h 82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828" h="829">
                  <a:moveTo>
                    <a:pt x="232" y="596"/>
                  </a:moveTo>
                  <a:lnTo>
                    <a:pt x="218" y="579"/>
                  </a:lnTo>
                  <a:lnTo>
                    <a:pt x="206" y="562"/>
                  </a:lnTo>
                  <a:lnTo>
                    <a:pt x="195" y="543"/>
                  </a:lnTo>
                  <a:lnTo>
                    <a:pt x="200" y="765"/>
                  </a:lnTo>
                  <a:lnTo>
                    <a:pt x="228" y="781"/>
                  </a:lnTo>
                  <a:lnTo>
                    <a:pt x="258" y="796"/>
                  </a:lnTo>
                  <a:lnTo>
                    <a:pt x="289" y="807"/>
                  </a:lnTo>
                  <a:lnTo>
                    <a:pt x="320" y="817"/>
                  </a:lnTo>
                  <a:lnTo>
                    <a:pt x="353" y="823"/>
                  </a:lnTo>
                  <a:lnTo>
                    <a:pt x="387" y="827"/>
                  </a:lnTo>
                  <a:lnTo>
                    <a:pt x="421" y="829"/>
                  </a:lnTo>
                  <a:lnTo>
                    <a:pt x="454" y="827"/>
                  </a:lnTo>
                  <a:lnTo>
                    <a:pt x="487" y="823"/>
                  </a:lnTo>
                  <a:lnTo>
                    <a:pt x="519" y="816"/>
                  </a:lnTo>
                  <a:lnTo>
                    <a:pt x="551" y="807"/>
                  </a:lnTo>
                  <a:lnTo>
                    <a:pt x="581" y="795"/>
                  </a:lnTo>
                  <a:lnTo>
                    <a:pt x="609" y="782"/>
                  </a:lnTo>
                  <a:lnTo>
                    <a:pt x="637" y="766"/>
                  </a:lnTo>
                  <a:lnTo>
                    <a:pt x="663" y="748"/>
                  </a:lnTo>
                  <a:lnTo>
                    <a:pt x="687" y="729"/>
                  </a:lnTo>
                  <a:lnTo>
                    <a:pt x="710" y="707"/>
                  </a:lnTo>
                  <a:lnTo>
                    <a:pt x="731" y="684"/>
                  </a:lnTo>
                  <a:lnTo>
                    <a:pt x="751" y="660"/>
                  </a:lnTo>
                  <a:lnTo>
                    <a:pt x="768" y="634"/>
                  </a:lnTo>
                  <a:lnTo>
                    <a:pt x="784" y="606"/>
                  </a:lnTo>
                  <a:lnTo>
                    <a:pt x="797" y="577"/>
                  </a:lnTo>
                  <a:lnTo>
                    <a:pt x="808" y="547"/>
                  </a:lnTo>
                  <a:lnTo>
                    <a:pt x="817" y="516"/>
                  </a:lnTo>
                  <a:lnTo>
                    <a:pt x="823" y="484"/>
                  </a:lnTo>
                  <a:lnTo>
                    <a:pt x="827" y="451"/>
                  </a:lnTo>
                  <a:lnTo>
                    <a:pt x="829" y="418"/>
                  </a:lnTo>
                  <a:lnTo>
                    <a:pt x="827" y="385"/>
                  </a:lnTo>
                  <a:lnTo>
                    <a:pt x="823" y="352"/>
                  </a:lnTo>
                  <a:lnTo>
                    <a:pt x="816" y="320"/>
                  </a:lnTo>
                  <a:lnTo>
                    <a:pt x="807" y="289"/>
                  </a:lnTo>
                  <a:lnTo>
                    <a:pt x="796" y="259"/>
                  </a:lnTo>
                  <a:lnTo>
                    <a:pt x="782" y="230"/>
                  </a:lnTo>
                  <a:lnTo>
                    <a:pt x="766" y="203"/>
                  </a:lnTo>
                  <a:lnTo>
                    <a:pt x="749" y="176"/>
                  </a:lnTo>
                  <a:lnTo>
                    <a:pt x="729" y="151"/>
                  </a:lnTo>
                  <a:lnTo>
                    <a:pt x="707" y="127"/>
                  </a:lnTo>
                  <a:lnTo>
                    <a:pt x="684" y="105"/>
                  </a:lnTo>
                  <a:lnTo>
                    <a:pt x="660" y="85"/>
                  </a:lnTo>
                  <a:lnTo>
                    <a:pt x="634" y="67"/>
                  </a:lnTo>
                  <a:lnTo>
                    <a:pt x="606" y="50"/>
                  </a:lnTo>
                  <a:lnTo>
                    <a:pt x="578" y="36"/>
                  </a:lnTo>
                  <a:lnTo>
                    <a:pt x="548" y="24"/>
                  </a:lnTo>
                  <a:lnTo>
                    <a:pt x="517" y="14"/>
                  </a:lnTo>
                  <a:lnTo>
                    <a:pt x="486" y="7"/>
                  </a:lnTo>
                  <a:lnTo>
                    <a:pt x="454" y="2"/>
                  </a:lnTo>
                  <a:lnTo>
                    <a:pt x="421" y="0"/>
                  </a:lnTo>
                  <a:lnTo>
                    <a:pt x="389" y="1"/>
                  </a:lnTo>
                  <a:lnTo>
                    <a:pt x="357" y="4"/>
                  </a:lnTo>
                  <a:lnTo>
                    <a:pt x="326" y="11"/>
                  </a:lnTo>
                  <a:lnTo>
                    <a:pt x="295" y="20"/>
                  </a:lnTo>
                  <a:lnTo>
                    <a:pt x="265" y="31"/>
                  </a:lnTo>
                  <a:lnTo>
                    <a:pt x="236" y="45"/>
                  </a:lnTo>
                  <a:lnTo>
                    <a:pt x="208" y="61"/>
                  </a:lnTo>
                  <a:lnTo>
                    <a:pt x="181" y="79"/>
                  </a:lnTo>
                  <a:lnTo>
                    <a:pt x="156" y="99"/>
                  </a:lnTo>
                  <a:lnTo>
                    <a:pt x="132" y="120"/>
                  </a:lnTo>
                  <a:lnTo>
                    <a:pt x="109" y="144"/>
                  </a:lnTo>
                  <a:lnTo>
                    <a:pt x="89" y="169"/>
                  </a:lnTo>
                  <a:lnTo>
                    <a:pt x="70" y="195"/>
                  </a:lnTo>
                  <a:lnTo>
                    <a:pt x="53" y="223"/>
                  </a:lnTo>
                  <a:lnTo>
                    <a:pt x="38" y="251"/>
                  </a:lnTo>
                  <a:lnTo>
                    <a:pt x="25" y="281"/>
                  </a:lnTo>
                  <a:lnTo>
                    <a:pt x="15" y="312"/>
                  </a:lnTo>
                  <a:lnTo>
                    <a:pt x="8" y="343"/>
                  </a:lnTo>
                  <a:lnTo>
                    <a:pt x="3" y="375"/>
                  </a:lnTo>
                  <a:lnTo>
                    <a:pt x="0" y="408"/>
                  </a:lnTo>
                  <a:lnTo>
                    <a:pt x="1" y="441"/>
                  </a:lnTo>
                  <a:lnTo>
                    <a:pt x="5" y="475"/>
                  </a:lnTo>
                  <a:lnTo>
                    <a:pt x="11" y="507"/>
                  </a:lnTo>
                  <a:lnTo>
                    <a:pt x="20" y="539"/>
                  </a:lnTo>
                  <a:lnTo>
                    <a:pt x="32" y="569"/>
                  </a:lnTo>
                  <a:lnTo>
                    <a:pt x="46" y="599"/>
                  </a:lnTo>
                  <a:lnTo>
                    <a:pt x="62" y="627"/>
                  </a:lnTo>
                  <a:lnTo>
                    <a:pt x="80" y="654"/>
                  </a:lnTo>
                  <a:lnTo>
                    <a:pt x="101" y="680"/>
                  </a:lnTo>
                  <a:lnTo>
                    <a:pt x="123" y="704"/>
                  </a:lnTo>
                  <a:lnTo>
                    <a:pt x="147" y="726"/>
                  </a:lnTo>
                  <a:lnTo>
                    <a:pt x="172" y="747"/>
                  </a:lnTo>
                  <a:lnTo>
                    <a:pt x="167" y="458"/>
                  </a:lnTo>
                  <a:lnTo>
                    <a:pt x="164" y="435"/>
                  </a:lnTo>
                  <a:lnTo>
                    <a:pt x="163" y="411"/>
                  </a:lnTo>
                  <a:lnTo>
                    <a:pt x="165" y="388"/>
                  </a:lnTo>
                  <a:lnTo>
                    <a:pt x="168" y="366"/>
                  </a:lnTo>
                  <a:lnTo>
                    <a:pt x="173" y="345"/>
                  </a:lnTo>
                  <a:lnTo>
                    <a:pt x="180" y="324"/>
                  </a:lnTo>
                  <a:lnTo>
                    <a:pt x="189" y="304"/>
                  </a:lnTo>
                  <a:lnTo>
                    <a:pt x="200" y="285"/>
                  </a:lnTo>
                  <a:lnTo>
                    <a:pt x="212" y="267"/>
                  </a:lnTo>
                  <a:lnTo>
                    <a:pt x="225" y="250"/>
                  </a:lnTo>
                  <a:lnTo>
                    <a:pt x="240" y="234"/>
                  </a:lnTo>
                  <a:lnTo>
                    <a:pt x="256" y="220"/>
                  </a:lnTo>
                  <a:lnTo>
                    <a:pt x="274" y="207"/>
                  </a:lnTo>
                  <a:lnTo>
                    <a:pt x="292" y="195"/>
                  </a:lnTo>
                  <a:lnTo>
                    <a:pt x="311" y="185"/>
                  </a:lnTo>
                  <a:lnTo>
                    <a:pt x="332" y="177"/>
                  </a:lnTo>
                  <a:lnTo>
                    <a:pt x="353" y="171"/>
                  </a:lnTo>
                  <a:lnTo>
                    <a:pt x="374" y="166"/>
                  </a:lnTo>
                  <a:lnTo>
                    <a:pt x="396" y="163"/>
                  </a:lnTo>
                  <a:lnTo>
                    <a:pt x="419" y="163"/>
                  </a:lnTo>
                  <a:lnTo>
                    <a:pt x="421" y="163"/>
                  </a:lnTo>
                  <a:lnTo>
                    <a:pt x="444" y="164"/>
                  </a:lnTo>
                  <a:lnTo>
                    <a:pt x="467" y="168"/>
                  </a:lnTo>
                  <a:lnTo>
                    <a:pt x="490" y="173"/>
                  </a:lnTo>
                  <a:lnTo>
                    <a:pt x="511" y="180"/>
                  </a:lnTo>
                  <a:lnTo>
                    <a:pt x="531" y="189"/>
                  </a:lnTo>
                  <a:lnTo>
                    <a:pt x="551" y="199"/>
                  </a:lnTo>
                  <a:lnTo>
                    <a:pt x="569" y="211"/>
                  </a:lnTo>
                  <a:lnTo>
                    <a:pt x="587" y="224"/>
                  </a:lnTo>
                  <a:lnTo>
                    <a:pt x="603" y="239"/>
                  </a:lnTo>
                  <a:lnTo>
                    <a:pt x="618" y="254"/>
                  </a:lnTo>
                  <a:lnTo>
                    <a:pt x="631" y="271"/>
                  </a:lnTo>
                  <a:lnTo>
                    <a:pt x="643" y="289"/>
                  </a:lnTo>
                  <a:lnTo>
                    <a:pt x="653" y="308"/>
                  </a:lnTo>
                  <a:lnTo>
                    <a:pt x="661" y="328"/>
                  </a:lnTo>
                  <a:lnTo>
                    <a:pt x="668" y="348"/>
                  </a:lnTo>
                  <a:lnTo>
                    <a:pt x="673" y="369"/>
                  </a:lnTo>
                  <a:lnTo>
                    <a:pt x="676" y="391"/>
                  </a:lnTo>
                  <a:lnTo>
                    <a:pt x="677" y="414"/>
                  </a:lnTo>
                  <a:lnTo>
                    <a:pt x="677" y="418"/>
                  </a:lnTo>
                  <a:lnTo>
                    <a:pt x="675" y="440"/>
                  </a:lnTo>
                  <a:lnTo>
                    <a:pt x="671" y="461"/>
                  </a:lnTo>
                  <a:lnTo>
                    <a:pt x="666" y="482"/>
                  </a:lnTo>
                  <a:lnTo>
                    <a:pt x="658" y="502"/>
                  </a:lnTo>
                  <a:lnTo>
                    <a:pt x="649" y="522"/>
                  </a:lnTo>
                  <a:lnTo>
                    <a:pt x="638" y="541"/>
                  </a:lnTo>
                  <a:lnTo>
                    <a:pt x="626" y="559"/>
                  </a:lnTo>
                  <a:lnTo>
                    <a:pt x="613" y="577"/>
                  </a:lnTo>
                  <a:lnTo>
                    <a:pt x="598" y="593"/>
                  </a:lnTo>
                  <a:lnTo>
                    <a:pt x="582" y="608"/>
                  </a:lnTo>
                  <a:lnTo>
                    <a:pt x="565" y="622"/>
                  </a:lnTo>
                  <a:lnTo>
                    <a:pt x="547" y="635"/>
                  </a:lnTo>
                  <a:lnTo>
                    <a:pt x="528" y="646"/>
                  </a:lnTo>
                  <a:lnTo>
                    <a:pt x="509" y="656"/>
                  </a:lnTo>
                  <a:lnTo>
                    <a:pt x="489" y="664"/>
                  </a:lnTo>
                  <a:lnTo>
                    <a:pt x="469" y="670"/>
                  </a:lnTo>
                  <a:lnTo>
                    <a:pt x="448" y="675"/>
                  </a:lnTo>
                  <a:lnTo>
                    <a:pt x="427" y="677"/>
                  </a:lnTo>
                  <a:lnTo>
                    <a:pt x="406" y="677"/>
                  </a:lnTo>
                  <a:lnTo>
                    <a:pt x="403" y="677"/>
                  </a:lnTo>
                  <a:lnTo>
                    <a:pt x="381" y="675"/>
                  </a:lnTo>
                  <a:lnTo>
                    <a:pt x="359" y="671"/>
                  </a:lnTo>
                  <a:lnTo>
                    <a:pt x="338" y="666"/>
                  </a:lnTo>
                  <a:lnTo>
                    <a:pt x="318" y="658"/>
                  </a:lnTo>
                  <a:lnTo>
                    <a:pt x="299" y="649"/>
                  </a:lnTo>
                  <a:lnTo>
                    <a:pt x="281" y="638"/>
                  </a:lnTo>
                  <a:lnTo>
                    <a:pt x="263" y="625"/>
                  </a:lnTo>
                  <a:lnTo>
                    <a:pt x="247" y="611"/>
                  </a:lnTo>
                  <a:lnTo>
                    <a:pt x="232" y="596"/>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3"/>
            <p:cNvSpPr>
              <a:spLocks/>
            </p:cNvSpPr>
            <p:nvPr/>
          </p:nvSpPr>
          <p:spPr bwMode="auto">
            <a:xfrm>
              <a:off x="5555" y="12778"/>
              <a:ext cx="828" cy="829"/>
            </a:xfrm>
            <a:custGeom>
              <a:avLst/>
              <a:gdLst>
                <a:gd name="T0" fmla="+- 0 5750 5555"/>
                <a:gd name="T1" fmla="*/ T0 w 828"/>
                <a:gd name="T2" fmla="+- 0 13321 12778"/>
                <a:gd name="T3" fmla="*/ 13321 h 829"/>
                <a:gd name="T4" fmla="+- 0 5740 5555"/>
                <a:gd name="T5" fmla="*/ T4 w 828"/>
                <a:gd name="T6" fmla="+- 0 13301 12778"/>
                <a:gd name="T7" fmla="*/ 13301 h 829"/>
                <a:gd name="T8" fmla="+- 0 5732 5555"/>
                <a:gd name="T9" fmla="*/ T8 w 828"/>
                <a:gd name="T10" fmla="+- 0 13280 12778"/>
                <a:gd name="T11" fmla="*/ 13280 h 829"/>
                <a:gd name="T12" fmla="+- 0 5726 5555"/>
                <a:gd name="T13" fmla="*/ T12 w 828"/>
                <a:gd name="T14" fmla="+- 0 13258 12778"/>
                <a:gd name="T15" fmla="*/ 13258 h 829"/>
                <a:gd name="T16" fmla="+- 0 5722 5555"/>
                <a:gd name="T17" fmla="*/ T16 w 828"/>
                <a:gd name="T18" fmla="+- 0 13236 12778"/>
                <a:gd name="T19" fmla="*/ 13236 h 829"/>
                <a:gd name="T20" fmla="+- 0 5727 5555"/>
                <a:gd name="T21" fmla="*/ T20 w 828"/>
                <a:gd name="T22" fmla="+- 0 13525 12778"/>
                <a:gd name="T23" fmla="*/ 13525 h 829"/>
                <a:gd name="T24" fmla="+- 0 5755 5555"/>
                <a:gd name="T25" fmla="*/ T24 w 828"/>
                <a:gd name="T26" fmla="+- 0 13543 12778"/>
                <a:gd name="T27" fmla="*/ 13543 h 829"/>
                <a:gd name="T28" fmla="+- 0 5750 5555"/>
                <a:gd name="T29" fmla="*/ T28 w 828"/>
                <a:gd name="T30" fmla="+- 0 13321 12778"/>
                <a:gd name="T31" fmla="*/ 13321 h 829"/>
              </a:gdLst>
              <a:ahLst/>
              <a:cxnLst>
                <a:cxn ang="0">
                  <a:pos x="T1" y="T3"/>
                </a:cxn>
                <a:cxn ang="0">
                  <a:pos x="T5" y="T7"/>
                </a:cxn>
                <a:cxn ang="0">
                  <a:pos x="T9" y="T11"/>
                </a:cxn>
                <a:cxn ang="0">
                  <a:pos x="T13" y="T15"/>
                </a:cxn>
                <a:cxn ang="0">
                  <a:pos x="T17" y="T19"/>
                </a:cxn>
                <a:cxn ang="0">
                  <a:pos x="T21" y="T23"/>
                </a:cxn>
                <a:cxn ang="0">
                  <a:pos x="T25" y="T27"/>
                </a:cxn>
                <a:cxn ang="0">
                  <a:pos x="T29" y="T31"/>
                </a:cxn>
              </a:cxnLst>
              <a:rect l="0" t="0" r="r" b="b"/>
              <a:pathLst>
                <a:path w="828" h="829">
                  <a:moveTo>
                    <a:pt x="195" y="543"/>
                  </a:moveTo>
                  <a:lnTo>
                    <a:pt x="185" y="523"/>
                  </a:lnTo>
                  <a:lnTo>
                    <a:pt x="177" y="502"/>
                  </a:lnTo>
                  <a:lnTo>
                    <a:pt x="171" y="480"/>
                  </a:lnTo>
                  <a:lnTo>
                    <a:pt x="167" y="458"/>
                  </a:lnTo>
                  <a:lnTo>
                    <a:pt x="172" y="747"/>
                  </a:lnTo>
                  <a:lnTo>
                    <a:pt x="200" y="765"/>
                  </a:lnTo>
                  <a:lnTo>
                    <a:pt x="195" y="54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4"/>
            <p:cNvSpPr>
              <a:spLocks/>
            </p:cNvSpPr>
            <p:nvPr/>
          </p:nvSpPr>
          <p:spPr bwMode="auto">
            <a:xfrm>
              <a:off x="5425" y="5211"/>
              <a:ext cx="1091" cy="100"/>
            </a:xfrm>
            <a:custGeom>
              <a:avLst/>
              <a:gdLst>
                <a:gd name="T0" fmla="+- 0 5441 5425"/>
                <a:gd name="T1" fmla="*/ T0 w 1091"/>
                <a:gd name="T2" fmla="+- 0 5228 5211"/>
                <a:gd name="T3" fmla="*/ 5228 h 100"/>
                <a:gd name="T4" fmla="+- 0 5429 5425"/>
                <a:gd name="T5" fmla="*/ T4 w 1091"/>
                <a:gd name="T6" fmla="+- 0 5244 5211"/>
                <a:gd name="T7" fmla="*/ 5244 h 100"/>
                <a:gd name="T8" fmla="+- 0 5425 5425"/>
                <a:gd name="T9" fmla="*/ T8 w 1091"/>
                <a:gd name="T10" fmla="+- 0 5267 5211"/>
                <a:gd name="T11" fmla="*/ 5267 h 100"/>
                <a:gd name="T12" fmla="+- 0 5428 5425"/>
                <a:gd name="T13" fmla="*/ T12 w 1091"/>
                <a:gd name="T14" fmla="+- 0 5285 5211"/>
                <a:gd name="T15" fmla="*/ 5285 h 100"/>
                <a:gd name="T16" fmla="+- 0 5441 5425"/>
                <a:gd name="T17" fmla="*/ T16 w 1091"/>
                <a:gd name="T18" fmla="+- 0 5300 5211"/>
                <a:gd name="T19" fmla="*/ 5300 h 100"/>
                <a:gd name="T20" fmla="+- 0 5461 5425"/>
                <a:gd name="T21" fmla="*/ T20 w 1091"/>
                <a:gd name="T22" fmla="+- 0 5307 5211"/>
                <a:gd name="T23" fmla="*/ 5307 h 100"/>
                <a:gd name="T24" fmla="+- 0 5483 5425"/>
                <a:gd name="T25" fmla="*/ T24 w 1091"/>
                <a:gd name="T26" fmla="+- 0 5310 5211"/>
                <a:gd name="T27" fmla="*/ 5310 h 100"/>
                <a:gd name="T28" fmla="+- 0 5527 5425"/>
                <a:gd name="T29" fmla="*/ T28 w 1091"/>
                <a:gd name="T30" fmla="+- 0 5310 5211"/>
                <a:gd name="T31" fmla="*/ 5310 h 100"/>
                <a:gd name="T32" fmla="+- 0 5573 5425"/>
                <a:gd name="T33" fmla="*/ T32 w 1091"/>
                <a:gd name="T34" fmla="+- 0 5310 5211"/>
                <a:gd name="T35" fmla="*/ 5310 h 100"/>
                <a:gd name="T36" fmla="+- 0 5663 5425"/>
                <a:gd name="T37" fmla="*/ T36 w 1091"/>
                <a:gd name="T38" fmla="+- 0 5310 5211"/>
                <a:gd name="T39" fmla="*/ 5310 h 100"/>
                <a:gd name="T40" fmla="+- 0 5911 5425"/>
                <a:gd name="T41" fmla="*/ T40 w 1091"/>
                <a:gd name="T42" fmla="+- 0 5310 5211"/>
                <a:gd name="T43" fmla="*/ 5310 h 100"/>
                <a:gd name="T44" fmla="+- 0 6345 5425"/>
                <a:gd name="T45" fmla="*/ T44 w 1091"/>
                <a:gd name="T46" fmla="+- 0 5310 5211"/>
                <a:gd name="T47" fmla="*/ 5310 h 100"/>
                <a:gd name="T48" fmla="+- 0 6394 5425"/>
                <a:gd name="T49" fmla="*/ T48 w 1091"/>
                <a:gd name="T50" fmla="+- 0 5310 5211"/>
                <a:gd name="T51" fmla="*/ 5310 h 100"/>
                <a:gd name="T52" fmla="+- 0 6442 5425"/>
                <a:gd name="T53" fmla="*/ T52 w 1091"/>
                <a:gd name="T54" fmla="+- 0 5309 5211"/>
                <a:gd name="T55" fmla="*/ 5309 h 100"/>
                <a:gd name="T56" fmla="+- 0 6479 5425"/>
                <a:gd name="T57" fmla="*/ T56 w 1091"/>
                <a:gd name="T58" fmla="+- 0 5307 5211"/>
                <a:gd name="T59" fmla="*/ 5307 h 100"/>
                <a:gd name="T60" fmla="+- 0 6512 5425"/>
                <a:gd name="T61" fmla="*/ T60 w 1091"/>
                <a:gd name="T62" fmla="+- 0 5284 5211"/>
                <a:gd name="T63" fmla="*/ 5284 h 100"/>
                <a:gd name="T64" fmla="+- 0 6516 5425"/>
                <a:gd name="T65" fmla="*/ T64 w 1091"/>
                <a:gd name="T66" fmla="+- 0 5259 5211"/>
                <a:gd name="T67" fmla="*/ 5259 h 100"/>
                <a:gd name="T68" fmla="+- 0 6510 5425"/>
                <a:gd name="T69" fmla="*/ T68 w 1091"/>
                <a:gd name="T70" fmla="+- 0 5239 5211"/>
                <a:gd name="T71" fmla="*/ 5239 h 100"/>
                <a:gd name="T72" fmla="+- 0 6475 5425"/>
                <a:gd name="T73" fmla="*/ T72 w 1091"/>
                <a:gd name="T74" fmla="+- 0 5214 5211"/>
                <a:gd name="T75" fmla="*/ 5214 h 100"/>
                <a:gd name="T76" fmla="+- 0 6357 5425"/>
                <a:gd name="T77" fmla="*/ T76 w 1091"/>
                <a:gd name="T78" fmla="+- 0 5211 5211"/>
                <a:gd name="T79" fmla="*/ 5211 h 100"/>
                <a:gd name="T80" fmla="+- 0 6262 5425"/>
                <a:gd name="T81" fmla="*/ T80 w 1091"/>
                <a:gd name="T82" fmla="+- 0 5211 5211"/>
                <a:gd name="T83" fmla="*/ 5211 h 100"/>
                <a:gd name="T84" fmla="+- 0 6119 5425"/>
                <a:gd name="T85" fmla="*/ T84 w 1091"/>
                <a:gd name="T86" fmla="+- 0 5211 5211"/>
                <a:gd name="T87" fmla="*/ 5211 h 100"/>
                <a:gd name="T88" fmla="+- 0 5546 5425"/>
                <a:gd name="T89" fmla="*/ T88 w 1091"/>
                <a:gd name="T90" fmla="+- 0 5211 5211"/>
                <a:gd name="T91" fmla="*/ 5211 h 100"/>
                <a:gd name="T92" fmla="+- 0 5498 5425"/>
                <a:gd name="T93" fmla="*/ T92 w 1091"/>
                <a:gd name="T94" fmla="+- 0 5211 5211"/>
                <a:gd name="T95" fmla="*/ 5211 h 100"/>
                <a:gd name="T96" fmla="+- 0 5481 5425"/>
                <a:gd name="T97" fmla="*/ T96 w 1091"/>
                <a:gd name="T98" fmla="+- 0 5212 5211"/>
                <a:gd name="T99" fmla="*/ 5212 h 100"/>
                <a:gd name="T100" fmla="+- 0 5459 5425"/>
                <a:gd name="T101" fmla="*/ T100 w 1091"/>
                <a:gd name="T102" fmla="+- 0 5217 5211"/>
                <a:gd name="T103" fmla="*/ 5217 h 100"/>
                <a:gd name="T104" fmla="+- 0 5441 5425"/>
                <a:gd name="T105" fmla="*/ T104 w 1091"/>
                <a:gd name="T106" fmla="+- 0 5228 5211"/>
                <a:gd name="T107" fmla="*/ 5228 h 1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Lst>
              <a:rect l="0" t="0" r="r" b="b"/>
              <a:pathLst>
                <a:path w="1091" h="100">
                  <a:moveTo>
                    <a:pt x="16" y="17"/>
                  </a:moveTo>
                  <a:lnTo>
                    <a:pt x="4" y="33"/>
                  </a:lnTo>
                  <a:lnTo>
                    <a:pt x="0" y="56"/>
                  </a:lnTo>
                  <a:lnTo>
                    <a:pt x="3" y="74"/>
                  </a:lnTo>
                  <a:lnTo>
                    <a:pt x="16" y="89"/>
                  </a:lnTo>
                  <a:lnTo>
                    <a:pt x="36" y="96"/>
                  </a:lnTo>
                  <a:lnTo>
                    <a:pt x="58" y="99"/>
                  </a:lnTo>
                  <a:lnTo>
                    <a:pt x="102" y="99"/>
                  </a:lnTo>
                  <a:lnTo>
                    <a:pt x="148" y="99"/>
                  </a:lnTo>
                  <a:lnTo>
                    <a:pt x="238" y="99"/>
                  </a:lnTo>
                  <a:lnTo>
                    <a:pt x="486" y="99"/>
                  </a:lnTo>
                  <a:lnTo>
                    <a:pt x="920" y="99"/>
                  </a:lnTo>
                  <a:lnTo>
                    <a:pt x="969" y="99"/>
                  </a:lnTo>
                  <a:lnTo>
                    <a:pt x="1017" y="98"/>
                  </a:lnTo>
                  <a:lnTo>
                    <a:pt x="1054" y="96"/>
                  </a:lnTo>
                  <a:lnTo>
                    <a:pt x="1087" y="73"/>
                  </a:lnTo>
                  <a:lnTo>
                    <a:pt x="1091" y="48"/>
                  </a:lnTo>
                  <a:lnTo>
                    <a:pt x="1085" y="28"/>
                  </a:lnTo>
                  <a:lnTo>
                    <a:pt x="1050" y="3"/>
                  </a:lnTo>
                  <a:lnTo>
                    <a:pt x="932" y="0"/>
                  </a:lnTo>
                  <a:lnTo>
                    <a:pt x="837" y="0"/>
                  </a:lnTo>
                  <a:lnTo>
                    <a:pt x="694" y="0"/>
                  </a:lnTo>
                  <a:lnTo>
                    <a:pt x="121" y="0"/>
                  </a:lnTo>
                  <a:lnTo>
                    <a:pt x="73" y="0"/>
                  </a:lnTo>
                  <a:lnTo>
                    <a:pt x="56" y="1"/>
                  </a:lnTo>
                  <a:lnTo>
                    <a:pt x="34" y="6"/>
                  </a:lnTo>
                  <a:lnTo>
                    <a:pt x="16" y="17"/>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5"/>
            <p:cNvSpPr>
              <a:spLocks/>
            </p:cNvSpPr>
            <p:nvPr/>
          </p:nvSpPr>
          <p:spPr bwMode="auto">
            <a:xfrm>
              <a:off x="5802" y="4788"/>
              <a:ext cx="269" cy="271"/>
            </a:xfrm>
            <a:custGeom>
              <a:avLst/>
              <a:gdLst>
                <a:gd name="T0" fmla="+- 0 6071 5802"/>
                <a:gd name="T1" fmla="*/ T0 w 269"/>
                <a:gd name="T2" fmla="+- 0 4935 4788"/>
                <a:gd name="T3" fmla="*/ 4935 h 271"/>
                <a:gd name="T4" fmla="+- 0 6070 5802"/>
                <a:gd name="T5" fmla="*/ T4 w 269"/>
                <a:gd name="T6" fmla="+- 0 4920 4788"/>
                <a:gd name="T7" fmla="*/ 4920 h 271"/>
                <a:gd name="T8" fmla="+- 0 6067 5802"/>
                <a:gd name="T9" fmla="*/ T8 w 269"/>
                <a:gd name="T10" fmla="+- 0 4896 4788"/>
                <a:gd name="T11" fmla="*/ 4896 h 271"/>
                <a:gd name="T12" fmla="+- 0 6061 5802"/>
                <a:gd name="T13" fmla="*/ T12 w 269"/>
                <a:gd name="T14" fmla="+- 0 4873 4788"/>
                <a:gd name="T15" fmla="*/ 4873 h 271"/>
                <a:gd name="T16" fmla="+- 0 6053 5802"/>
                <a:gd name="T17" fmla="*/ T16 w 269"/>
                <a:gd name="T18" fmla="+- 0 4853 4788"/>
                <a:gd name="T19" fmla="*/ 4853 h 271"/>
                <a:gd name="T20" fmla="+- 0 6041 5802"/>
                <a:gd name="T21" fmla="*/ T20 w 269"/>
                <a:gd name="T22" fmla="+- 0 4836 4788"/>
                <a:gd name="T23" fmla="*/ 4836 h 271"/>
                <a:gd name="T24" fmla="+- 0 6028 5802"/>
                <a:gd name="T25" fmla="*/ T24 w 269"/>
                <a:gd name="T26" fmla="+- 0 4821 4788"/>
                <a:gd name="T27" fmla="*/ 4821 h 271"/>
                <a:gd name="T28" fmla="+- 0 6011 5802"/>
                <a:gd name="T29" fmla="*/ T28 w 269"/>
                <a:gd name="T30" fmla="+- 0 4808 4788"/>
                <a:gd name="T31" fmla="*/ 4808 h 271"/>
                <a:gd name="T32" fmla="+- 0 5993 5802"/>
                <a:gd name="T33" fmla="*/ T32 w 269"/>
                <a:gd name="T34" fmla="+- 0 4799 4788"/>
                <a:gd name="T35" fmla="*/ 4799 h 271"/>
                <a:gd name="T36" fmla="+- 0 5972 5802"/>
                <a:gd name="T37" fmla="*/ T36 w 269"/>
                <a:gd name="T38" fmla="+- 0 4792 4788"/>
                <a:gd name="T39" fmla="*/ 4792 h 271"/>
                <a:gd name="T40" fmla="+- 0 5948 5802"/>
                <a:gd name="T41" fmla="*/ T40 w 269"/>
                <a:gd name="T42" fmla="+- 0 4788 4788"/>
                <a:gd name="T43" fmla="*/ 4788 h 271"/>
                <a:gd name="T44" fmla="+- 0 5933 5802"/>
                <a:gd name="T45" fmla="*/ T44 w 269"/>
                <a:gd name="T46" fmla="+- 0 4788 4788"/>
                <a:gd name="T47" fmla="*/ 4788 h 271"/>
                <a:gd name="T48" fmla="+- 0 5909 5802"/>
                <a:gd name="T49" fmla="*/ T48 w 269"/>
                <a:gd name="T50" fmla="+- 0 4789 4788"/>
                <a:gd name="T51" fmla="*/ 4789 h 271"/>
                <a:gd name="T52" fmla="+- 0 5888 5802"/>
                <a:gd name="T53" fmla="*/ T52 w 269"/>
                <a:gd name="T54" fmla="+- 0 4794 4788"/>
                <a:gd name="T55" fmla="*/ 4794 h 271"/>
                <a:gd name="T56" fmla="+- 0 5869 5802"/>
                <a:gd name="T57" fmla="*/ T56 w 269"/>
                <a:gd name="T58" fmla="+- 0 4802 4788"/>
                <a:gd name="T59" fmla="*/ 4802 h 271"/>
                <a:gd name="T60" fmla="+- 0 5852 5802"/>
                <a:gd name="T61" fmla="*/ T60 w 269"/>
                <a:gd name="T62" fmla="+- 0 4813 4788"/>
                <a:gd name="T63" fmla="*/ 4813 h 271"/>
                <a:gd name="T64" fmla="+- 0 5838 5802"/>
                <a:gd name="T65" fmla="*/ T64 w 269"/>
                <a:gd name="T66" fmla="+- 0 4826 4788"/>
                <a:gd name="T67" fmla="*/ 4826 h 271"/>
                <a:gd name="T68" fmla="+- 0 5826 5802"/>
                <a:gd name="T69" fmla="*/ T68 w 269"/>
                <a:gd name="T70" fmla="+- 0 4842 4788"/>
                <a:gd name="T71" fmla="*/ 4842 h 271"/>
                <a:gd name="T72" fmla="+- 0 5816 5802"/>
                <a:gd name="T73" fmla="*/ T72 w 269"/>
                <a:gd name="T74" fmla="+- 0 4860 4788"/>
                <a:gd name="T75" fmla="*/ 4860 h 271"/>
                <a:gd name="T76" fmla="+- 0 5809 5802"/>
                <a:gd name="T77" fmla="*/ T76 w 269"/>
                <a:gd name="T78" fmla="+- 0 4880 4788"/>
                <a:gd name="T79" fmla="*/ 4880 h 271"/>
                <a:gd name="T80" fmla="+- 0 5804 5802"/>
                <a:gd name="T81" fmla="*/ T80 w 269"/>
                <a:gd name="T82" fmla="+- 0 4902 4788"/>
                <a:gd name="T83" fmla="*/ 4902 h 271"/>
                <a:gd name="T84" fmla="+- 0 5802 5802"/>
                <a:gd name="T85" fmla="*/ T84 w 269"/>
                <a:gd name="T86" fmla="+- 0 4925 4788"/>
                <a:gd name="T87" fmla="*/ 4925 h 271"/>
                <a:gd name="T88" fmla="+- 0 5802 5802"/>
                <a:gd name="T89" fmla="*/ T88 w 269"/>
                <a:gd name="T90" fmla="+- 0 4938 4788"/>
                <a:gd name="T91" fmla="*/ 4938 h 271"/>
                <a:gd name="T92" fmla="+- 0 5804 5802"/>
                <a:gd name="T93" fmla="*/ T92 w 269"/>
                <a:gd name="T94" fmla="+- 0 4961 4788"/>
                <a:gd name="T95" fmla="*/ 4961 h 271"/>
                <a:gd name="T96" fmla="+- 0 5811 5802"/>
                <a:gd name="T97" fmla="*/ T96 w 269"/>
                <a:gd name="T98" fmla="+- 0 4982 4788"/>
                <a:gd name="T99" fmla="*/ 4982 h 271"/>
                <a:gd name="T100" fmla="+- 0 5820 5802"/>
                <a:gd name="T101" fmla="*/ T100 w 269"/>
                <a:gd name="T102" fmla="+- 0 5001 4788"/>
                <a:gd name="T103" fmla="*/ 5001 h 271"/>
                <a:gd name="T104" fmla="+- 0 5832 5802"/>
                <a:gd name="T105" fmla="*/ T104 w 269"/>
                <a:gd name="T106" fmla="+- 0 5017 4788"/>
                <a:gd name="T107" fmla="*/ 5017 h 271"/>
                <a:gd name="T108" fmla="+- 0 5847 5802"/>
                <a:gd name="T109" fmla="*/ T108 w 269"/>
                <a:gd name="T110" fmla="+- 0 5031 4788"/>
                <a:gd name="T111" fmla="*/ 5031 h 271"/>
                <a:gd name="T112" fmla="+- 0 5865 5802"/>
                <a:gd name="T113" fmla="*/ T112 w 269"/>
                <a:gd name="T114" fmla="+- 0 5042 4788"/>
                <a:gd name="T115" fmla="*/ 5042 h 271"/>
                <a:gd name="T116" fmla="+- 0 5885 5802"/>
                <a:gd name="T117" fmla="*/ T116 w 269"/>
                <a:gd name="T118" fmla="+- 0 5051 4788"/>
                <a:gd name="T119" fmla="*/ 5051 h 271"/>
                <a:gd name="T120" fmla="+- 0 5908 5802"/>
                <a:gd name="T121" fmla="*/ T120 w 269"/>
                <a:gd name="T122" fmla="+- 0 5056 4788"/>
                <a:gd name="T123" fmla="*/ 5056 h 271"/>
                <a:gd name="T124" fmla="+- 0 5932 5802"/>
                <a:gd name="T125" fmla="*/ T124 w 269"/>
                <a:gd name="T126" fmla="+- 0 5059 4788"/>
                <a:gd name="T127" fmla="*/ 5059 h 271"/>
                <a:gd name="T128" fmla="+- 0 5943 5802"/>
                <a:gd name="T129" fmla="*/ T128 w 269"/>
                <a:gd name="T130" fmla="+- 0 5059 4788"/>
                <a:gd name="T131" fmla="*/ 5059 h 271"/>
                <a:gd name="T132" fmla="+- 0 5967 5802"/>
                <a:gd name="T133" fmla="*/ T132 w 269"/>
                <a:gd name="T134" fmla="+- 0 5056 4788"/>
                <a:gd name="T135" fmla="*/ 5056 h 271"/>
                <a:gd name="T136" fmla="+- 0 5988 5802"/>
                <a:gd name="T137" fmla="*/ T136 w 269"/>
                <a:gd name="T138" fmla="+- 0 5050 4788"/>
                <a:gd name="T139" fmla="*/ 5050 h 271"/>
                <a:gd name="T140" fmla="+- 0 6007 5802"/>
                <a:gd name="T141" fmla="*/ T140 w 269"/>
                <a:gd name="T142" fmla="+- 0 5041 4788"/>
                <a:gd name="T143" fmla="*/ 5041 h 271"/>
                <a:gd name="T144" fmla="+- 0 6023 5802"/>
                <a:gd name="T145" fmla="*/ T144 w 269"/>
                <a:gd name="T146" fmla="+- 0 5030 4788"/>
                <a:gd name="T147" fmla="*/ 5030 h 271"/>
                <a:gd name="T148" fmla="+- 0 6037 5802"/>
                <a:gd name="T149" fmla="*/ T148 w 269"/>
                <a:gd name="T150" fmla="+- 0 5015 4788"/>
                <a:gd name="T151" fmla="*/ 5015 h 271"/>
                <a:gd name="T152" fmla="+- 0 6049 5802"/>
                <a:gd name="T153" fmla="*/ T152 w 269"/>
                <a:gd name="T154" fmla="+- 0 4998 4788"/>
                <a:gd name="T155" fmla="*/ 4998 h 271"/>
                <a:gd name="T156" fmla="+- 0 6058 5802"/>
                <a:gd name="T157" fmla="*/ T156 w 269"/>
                <a:gd name="T158" fmla="+- 0 4979 4788"/>
                <a:gd name="T159" fmla="*/ 4979 h 271"/>
                <a:gd name="T160" fmla="+- 0 6065 5802"/>
                <a:gd name="T161" fmla="*/ T160 w 269"/>
                <a:gd name="T162" fmla="+- 0 4958 4788"/>
                <a:gd name="T163" fmla="*/ 4958 h 271"/>
                <a:gd name="T164" fmla="+- 0 6071 5802"/>
                <a:gd name="T165" fmla="*/ T164 w 269"/>
                <a:gd name="T166" fmla="+- 0 4935 4788"/>
                <a:gd name="T167" fmla="*/ 4935 h 2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269" h="271">
                  <a:moveTo>
                    <a:pt x="269" y="147"/>
                  </a:moveTo>
                  <a:lnTo>
                    <a:pt x="268" y="132"/>
                  </a:lnTo>
                  <a:lnTo>
                    <a:pt x="265" y="108"/>
                  </a:lnTo>
                  <a:lnTo>
                    <a:pt x="259" y="85"/>
                  </a:lnTo>
                  <a:lnTo>
                    <a:pt x="251" y="65"/>
                  </a:lnTo>
                  <a:lnTo>
                    <a:pt x="239" y="48"/>
                  </a:lnTo>
                  <a:lnTo>
                    <a:pt x="226" y="33"/>
                  </a:lnTo>
                  <a:lnTo>
                    <a:pt x="209" y="20"/>
                  </a:lnTo>
                  <a:lnTo>
                    <a:pt x="191" y="11"/>
                  </a:lnTo>
                  <a:lnTo>
                    <a:pt x="170" y="4"/>
                  </a:lnTo>
                  <a:lnTo>
                    <a:pt x="146" y="0"/>
                  </a:lnTo>
                  <a:lnTo>
                    <a:pt x="131" y="0"/>
                  </a:lnTo>
                  <a:lnTo>
                    <a:pt x="107" y="1"/>
                  </a:lnTo>
                  <a:lnTo>
                    <a:pt x="86" y="6"/>
                  </a:lnTo>
                  <a:lnTo>
                    <a:pt x="67" y="14"/>
                  </a:lnTo>
                  <a:lnTo>
                    <a:pt x="50" y="25"/>
                  </a:lnTo>
                  <a:lnTo>
                    <a:pt x="36" y="38"/>
                  </a:lnTo>
                  <a:lnTo>
                    <a:pt x="24" y="54"/>
                  </a:lnTo>
                  <a:lnTo>
                    <a:pt x="14" y="72"/>
                  </a:lnTo>
                  <a:lnTo>
                    <a:pt x="7" y="92"/>
                  </a:lnTo>
                  <a:lnTo>
                    <a:pt x="2" y="114"/>
                  </a:lnTo>
                  <a:lnTo>
                    <a:pt x="0" y="137"/>
                  </a:lnTo>
                  <a:lnTo>
                    <a:pt x="0" y="150"/>
                  </a:lnTo>
                  <a:lnTo>
                    <a:pt x="2" y="173"/>
                  </a:lnTo>
                  <a:lnTo>
                    <a:pt x="9" y="194"/>
                  </a:lnTo>
                  <a:lnTo>
                    <a:pt x="18" y="213"/>
                  </a:lnTo>
                  <a:lnTo>
                    <a:pt x="30" y="229"/>
                  </a:lnTo>
                  <a:lnTo>
                    <a:pt x="45" y="243"/>
                  </a:lnTo>
                  <a:lnTo>
                    <a:pt x="63" y="254"/>
                  </a:lnTo>
                  <a:lnTo>
                    <a:pt x="83" y="263"/>
                  </a:lnTo>
                  <a:lnTo>
                    <a:pt x="106" y="268"/>
                  </a:lnTo>
                  <a:lnTo>
                    <a:pt x="130" y="271"/>
                  </a:lnTo>
                  <a:lnTo>
                    <a:pt x="141" y="271"/>
                  </a:lnTo>
                  <a:lnTo>
                    <a:pt x="165" y="268"/>
                  </a:lnTo>
                  <a:lnTo>
                    <a:pt x="186" y="262"/>
                  </a:lnTo>
                  <a:lnTo>
                    <a:pt x="205" y="253"/>
                  </a:lnTo>
                  <a:lnTo>
                    <a:pt x="221" y="242"/>
                  </a:lnTo>
                  <a:lnTo>
                    <a:pt x="235" y="227"/>
                  </a:lnTo>
                  <a:lnTo>
                    <a:pt x="247" y="210"/>
                  </a:lnTo>
                  <a:lnTo>
                    <a:pt x="256" y="191"/>
                  </a:lnTo>
                  <a:lnTo>
                    <a:pt x="263" y="170"/>
                  </a:lnTo>
                  <a:lnTo>
                    <a:pt x="269" y="147"/>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6"/>
            <p:cNvSpPr>
              <a:spLocks/>
            </p:cNvSpPr>
            <p:nvPr/>
          </p:nvSpPr>
          <p:spPr bwMode="auto">
            <a:xfrm>
              <a:off x="7948" y="6072"/>
              <a:ext cx="53" cy="34"/>
            </a:xfrm>
            <a:custGeom>
              <a:avLst/>
              <a:gdLst>
                <a:gd name="T0" fmla="+- 0 7948 7948"/>
                <a:gd name="T1" fmla="*/ T0 w 53"/>
                <a:gd name="T2" fmla="+- 0 6081 6072"/>
                <a:gd name="T3" fmla="*/ 6081 h 34"/>
                <a:gd name="T4" fmla="+- 0 7955 7948"/>
                <a:gd name="T5" fmla="*/ T4 w 53"/>
                <a:gd name="T6" fmla="+- 0 6085 6072"/>
                <a:gd name="T7" fmla="*/ 6085 h 34"/>
                <a:gd name="T8" fmla="+- 0 7972 7948"/>
                <a:gd name="T9" fmla="*/ T8 w 53"/>
                <a:gd name="T10" fmla="+- 0 6096 6072"/>
                <a:gd name="T11" fmla="*/ 6096 h 34"/>
                <a:gd name="T12" fmla="+- 0 7989 7948"/>
                <a:gd name="T13" fmla="*/ T12 w 53"/>
                <a:gd name="T14" fmla="+- 0 6106 6072"/>
                <a:gd name="T15" fmla="*/ 6106 h 34"/>
                <a:gd name="T16" fmla="+- 0 7993 7948"/>
                <a:gd name="T17" fmla="*/ T16 w 53"/>
                <a:gd name="T18" fmla="+- 0 6095 6072"/>
                <a:gd name="T19" fmla="*/ 6095 h 34"/>
                <a:gd name="T20" fmla="+- 0 7997 7948"/>
                <a:gd name="T21" fmla="*/ T20 w 53"/>
                <a:gd name="T22" fmla="+- 0 6084 6072"/>
                <a:gd name="T23" fmla="*/ 6084 h 34"/>
                <a:gd name="T24" fmla="+- 0 8001 7948"/>
                <a:gd name="T25" fmla="*/ T24 w 53"/>
                <a:gd name="T26" fmla="+- 0 6072 6072"/>
                <a:gd name="T27" fmla="*/ 6072 h 34"/>
                <a:gd name="T28" fmla="+- 0 7987 7948"/>
                <a:gd name="T29" fmla="*/ T28 w 53"/>
                <a:gd name="T30" fmla="+- 0 6075 6072"/>
                <a:gd name="T31" fmla="*/ 6075 h 34"/>
                <a:gd name="T32" fmla="+- 0 7968 7948"/>
                <a:gd name="T33" fmla="*/ T32 w 53"/>
                <a:gd name="T34" fmla="+- 0 6078 6072"/>
                <a:gd name="T35" fmla="*/ 6078 h 34"/>
                <a:gd name="T36" fmla="+- 0 7948 7948"/>
                <a:gd name="T37" fmla="*/ T36 w 53"/>
                <a:gd name="T38" fmla="+- 0 6081 6072"/>
                <a:gd name="T39" fmla="*/ 6081 h 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53" h="34">
                  <a:moveTo>
                    <a:pt x="0" y="9"/>
                  </a:moveTo>
                  <a:lnTo>
                    <a:pt x="7" y="13"/>
                  </a:lnTo>
                  <a:lnTo>
                    <a:pt x="24" y="24"/>
                  </a:lnTo>
                  <a:lnTo>
                    <a:pt x="41" y="34"/>
                  </a:lnTo>
                  <a:lnTo>
                    <a:pt x="45" y="23"/>
                  </a:lnTo>
                  <a:lnTo>
                    <a:pt x="49" y="12"/>
                  </a:lnTo>
                  <a:lnTo>
                    <a:pt x="53" y="0"/>
                  </a:lnTo>
                  <a:lnTo>
                    <a:pt x="39" y="3"/>
                  </a:lnTo>
                  <a:lnTo>
                    <a:pt x="20" y="6"/>
                  </a:lnTo>
                  <a:lnTo>
                    <a:pt x="0" y="9"/>
                  </a:lnTo>
                  <a:close/>
                </a:path>
              </a:pathLst>
            </a:custGeom>
            <a:solidFill>
              <a:srgbClr val="9BB5A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7"/>
            <p:cNvSpPr>
              <a:spLocks/>
            </p:cNvSpPr>
            <p:nvPr/>
          </p:nvSpPr>
          <p:spPr bwMode="auto">
            <a:xfrm>
              <a:off x="5718" y="12941"/>
              <a:ext cx="514" cy="515"/>
            </a:xfrm>
            <a:custGeom>
              <a:avLst/>
              <a:gdLst>
                <a:gd name="T0" fmla="+- 0 5987 5718"/>
                <a:gd name="T1" fmla="*/ T0 w 514"/>
                <a:gd name="T2" fmla="+- 0 13455 12941"/>
                <a:gd name="T3" fmla="*/ 13455 h 515"/>
                <a:gd name="T4" fmla="+- 0 6028 5718"/>
                <a:gd name="T5" fmla="*/ T4 w 514"/>
                <a:gd name="T6" fmla="+- 0 13447 12941"/>
                <a:gd name="T7" fmla="*/ 13447 h 515"/>
                <a:gd name="T8" fmla="+- 0 6069 5718"/>
                <a:gd name="T9" fmla="*/ T8 w 514"/>
                <a:gd name="T10" fmla="+- 0 13432 12941"/>
                <a:gd name="T11" fmla="*/ 13432 h 515"/>
                <a:gd name="T12" fmla="+- 0 6106 5718"/>
                <a:gd name="T13" fmla="*/ T12 w 514"/>
                <a:gd name="T14" fmla="+- 0 13410 12941"/>
                <a:gd name="T15" fmla="*/ 13410 h 515"/>
                <a:gd name="T16" fmla="+- 0 6141 5718"/>
                <a:gd name="T17" fmla="*/ T16 w 514"/>
                <a:gd name="T18" fmla="+- 0 13383 12941"/>
                <a:gd name="T19" fmla="*/ 13383 h 515"/>
                <a:gd name="T20" fmla="+- 0 6171 5718"/>
                <a:gd name="T21" fmla="*/ T20 w 514"/>
                <a:gd name="T22" fmla="+- 0 13351 12941"/>
                <a:gd name="T23" fmla="*/ 13351 h 515"/>
                <a:gd name="T24" fmla="+- 0 6196 5718"/>
                <a:gd name="T25" fmla="*/ T24 w 514"/>
                <a:gd name="T26" fmla="+- 0 13315 12941"/>
                <a:gd name="T27" fmla="*/ 13315 h 515"/>
                <a:gd name="T28" fmla="+- 0 6215 5718"/>
                <a:gd name="T29" fmla="*/ T28 w 514"/>
                <a:gd name="T30" fmla="+- 0 13276 12941"/>
                <a:gd name="T31" fmla="*/ 13276 h 515"/>
                <a:gd name="T32" fmla="+- 0 6227 5718"/>
                <a:gd name="T33" fmla="*/ T32 w 514"/>
                <a:gd name="T34" fmla="+- 0 13234 12941"/>
                <a:gd name="T35" fmla="*/ 13234 h 515"/>
                <a:gd name="T36" fmla="+- 0 6232 5718"/>
                <a:gd name="T37" fmla="*/ T36 w 514"/>
                <a:gd name="T38" fmla="+- 0 13192 12941"/>
                <a:gd name="T39" fmla="*/ 13192 h 515"/>
                <a:gd name="T40" fmla="+- 0 6231 5718"/>
                <a:gd name="T41" fmla="*/ T40 w 514"/>
                <a:gd name="T42" fmla="+- 0 13168 12941"/>
                <a:gd name="T43" fmla="*/ 13168 h 515"/>
                <a:gd name="T44" fmla="+- 0 6223 5718"/>
                <a:gd name="T45" fmla="*/ T44 w 514"/>
                <a:gd name="T46" fmla="+- 0 13125 12941"/>
                <a:gd name="T47" fmla="*/ 13125 h 515"/>
                <a:gd name="T48" fmla="+- 0 6207 5718"/>
                <a:gd name="T49" fmla="*/ T48 w 514"/>
                <a:gd name="T50" fmla="+- 0 13085 12941"/>
                <a:gd name="T51" fmla="*/ 13085 h 515"/>
                <a:gd name="T52" fmla="+- 0 6185 5718"/>
                <a:gd name="T53" fmla="*/ T52 w 514"/>
                <a:gd name="T54" fmla="+- 0 13048 12941"/>
                <a:gd name="T55" fmla="*/ 13048 h 515"/>
                <a:gd name="T56" fmla="+- 0 6157 5718"/>
                <a:gd name="T57" fmla="*/ T56 w 514"/>
                <a:gd name="T58" fmla="+- 0 13016 12941"/>
                <a:gd name="T59" fmla="*/ 13016 h 515"/>
                <a:gd name="T60" fmla="+- 0 6123 5718"/>
                <a:gd name="T61" fmla="*/ T60 w 514"/>
                <a:gd name="T62" fmla="+- 0 12988 12941"/>
                <a:gd name="T63" fmla="*/ 12988 h 515"/>
                <a:gd name="T64" fmla="+- 0 6085 5718"/>
                <a:gd name="T65" fmla="*/ T64 w 514"/>
                <a:gd name="T66" fmla="+- 0 12966 12941"/>
                <a:gd name="T67" fmla="*/ 12966 h 515"/>
                <a:gd name="T68" fmla="+- 0 6043 5718"/>
                <a:gd name="T69" fmla="*/ T68 w 514"/>
                <a:gd name="T70" fmla="+- 0 12951 12941"/>
                <a:gd name="T71" fmla="*/ 12951 h 515"/>
                <a:gd name="T72" fmla="+- 0 5998 5718"/>
                <a:gd name="T73" fmla="*/ T72 w 514"/>
                <a:gd name="T74" fmla="+- 0 12942 12941"/>
                <a:gd name="T75" fmla="*/ 12942 h 515"/>
                <a:gd name="T76" fmla="+- 0 5974 5718"/>
                <a:gd name="T77" fmla="*/ T76 w 514"/>
                <a:gd name="T78" fmla="+- 0 12941 12941"/>
                <a:gd name="T79" fmla="*/ 12941 h 515"/>
                <a:gd name="T80" fmla="+- 0 5929 5718"/>
                <a:gd name="T81" fmla="*/ T80 w 514"/>
                <a:gd name="T82" fmla="+- 0 12944 12941"/>
                <a:gd name="T83" fmla="*/ 12944 h 515"/>
                <a:gd name="T84" fmla="+- 0 5886 5718"/>
                <a:gd name="T85" fmla="*/ T84 w 514"/>
                <a:gd name="T86" fmla="+- 0 12955 12941"/>
                <a:gd name="T87" fmla="*/ 12955 h 515"/>
                <a:gd name="T88" fmla="+- 0 5847 5718"/>
                <a:gd name="T89" fmla="*/ T88 w 514"/>
                <a:gd name="T90" fmla="+- 0 12973 12941"/>
                <a:gd name="T91" fmla="*/ 12973 h 515"/>
                <a:gd name="T92" fmla="+- 0 5811 5718"/>
                <a:gd name="T93" fmla="*/ T92 w 514"/>
                <a:gd name="T94" fmla="+- 0 12998 12941"/>
                <a:gd name="T95" fmla="*/ 12998 h 515"/>
                <a:gd name="T96" fmla="+- 0 5780 5718"/>
                <a:gd name="T97" fmla="*/ T96 w 514"/>
                <a:gd name="T98" fmla="+- 0 13028 12941"/>
                <a:gd name="T99" fmla="*/ 13028 h 515"/>
                <a:gd name="T100" fmla="+- 0 5755 5718"/>
                <a:gd name="T101" fmla="*/ T100 w 514"/>
                <a:gd name="T102" fmla="+- 0 13063 12941"/>
                <a:gd name="T103" fmla="*/ 13063 h 515"/>
                <a:gd name="T104" fmla="+- 0 5735 5718"/>
                <a:gd name="T105" fmla="*/ T104 w 514"/>
                <a:gd name="T106" fmla="+- 0 13102 12941"/>
                <a:gd name="T107" fmla="*/ 13102 h 515"/>
                <a:gd name="T108" fmla="+- 0 5723 5718"/>
                <a:gd name="T109" fmla="*/ T108 w 514"/>
                <a:gd name="T110" fmla="+- 0 13144 12941"/>
                <a:gd name="T111" fmla="*/ 13144 h 515"/>
                <a:gd name="T112" fmla="+- 0 5718 5718"/>
                <a:gd name="T113" fmla="*/ T112 w 514"/>
                <a:gd name="T114" fmla="+- 0 13189 12941"/>
                <a:gd name="T115" fmla="*/ 13189 h 515"/>
                <a:gd name="T116" fmla="+- 0 5719 5718"/>
                <a:gd name="T117" fmla="*/ T116 w 514"/>
                <a:gd name="T118" fmla="+- 0 13215 12941"/>
                <a:gd name="T119" fmla="*/ 13215 h 515"/>
                <a:gd name="T120" fmla="+- 0 5727 5718"/>
                <a:gd name="T121" fmla="*/ T120 w 514"/>
                <a:gd name="T122" fmla="+- 0 13260 12941"/>
                <a:gd name="T123" fmla="*/ 13260 h 515"/>
                <a:gd name="T124" fmla="+- 0 5741 5718"/>
                <a:gd name="T125" fmla="*/ T124 w 514"/>
                <a:gd name="T126" fmla="+- 0 13303 12941"/>
                <a:gd name="T127" fmla="*/ 13303 h 515"/>
                <a:gd name="T128" fmla="+- 0 5762 5718"/>
                <a:gd name="T129" fmla="*/ T128 w 514"/>
                <a:gd name="T130" fmla="+- 0 13341 12941"/>
                <a:gd name="T131" fmla="*/ 13341 h 515"/>
                <a:gd name="T132" fmla="+- 0 5788 5718"/>
                <a:gd name="T133" fmla="*/ T132 w 514"/>
                <a:gd name="T134" fmla="+- 0 13375 12941"/>
                <a:gd name="T135" fmla="*/ 13375 h 515"/>
                <a:gd name="T136" fmla="+- 0 5820 5718"/>
                <a:gd name="T137" fmla="*/ T136 w 514"/>
                <a:gd name="T138" fmla="+- 0 13404 12941"/>
                <a:gd name="T139" fmla="*/ 13404 h 515"/>
                <a:gd name="T140" fmla="+- 0 5856 5718"/>
                <a:gd name="T141" fmla="*/ T140 w 514"/>
                <a:gd name="T142" fmla="+- 0 13428 12941"/>
                <a:gd name="T143" fmla="*/ 13428 h 515"/>
                <a:gd name="T144" fmla="+- 0 5895 5718"/>
                <a:gd name="T145" fmla="*/ T144 w 514"/>
                <a:gd name="T146" fmla="+- 0 13444 12941"/>
                <a:gd name="T147" fmla="*/ 13444 h 515"/>
                <a:gd name="T148" fmla="+- 0 5938 5718"/>
                <a:gd name="T149" fmla="*/ T148 w 514"/>
                <a:gd name="T150" fmla="+- 0 13454 12941"/>
                <a:gd name="T151" fmla="*/ 13454 h 5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514" h="515">
                  <a:moveTo>
                    <a:pt x="243" y="514"/>
                  </a:moveTo>
                  <a:lnTo>
                    <a:pt x="269" y="514"/>
                  </a:lnTo>
                  <a:lnTo>
                    <a:pt x="290" y="511"/>
                  </a:lnTo>
                  <a:lnTo>
                    <a:pt x="310" y="506"/>
                  </a:lnTo>
                  <a:lnTo>
                    <a:pt x="331" y="499"/>
                  </a:lnTo>
                  <a:lnTo>
                    <a:pt x="351" y="491"/>
                  </a:lnTo>
                  <a:lnTo>
                    <a:pt x="370" y="481"/>
                  </a:lnTo>
                  <a:lnTo>
                    <a:pt x="388" y="469"/>
                  </a:lnTo>
                  <a:lnTo>
                    <a:pt x="406" y="456"/>
                  </a:lnTo>
                  <a:lnTo>
                    <a:pt x="423" y="442"/>
                  </a:lnTo>
                  <a:lnTo>
                    <a:pt x="438" y="426"/>
                  </a:lnTo>
                  <a:lnTo>
                    <a:pt x="453" y="410"/>
                  </a:lnTo>
                  <a:lnTo>
                    <a:pt x="466" y="392"/>
                  </a:lnTo>
                  <a:lnTo>
                    <a:pt x="478" y="374"/>
                  </a:lnTo>
                  <a:lnTo>
                    <a:pt x="488" y="355"/>
                  </a:lnTo>
                  <a:lnTo>
                    <a:pt x="497" y="335"/>
                  </a:lnTo>
                  <a:lnTo>
                    <a:pt x="504" y="314"/>
                  </a:lnTo>
                  <a:lnTo>
                    <a:pt x="509" y="293"/>
                  </a:lnTo>
                  <a:lnTo>
                    <a:pt x="513" y="272"/>
                  </a:lnTo>
                  <a:lnTo>
                    <a:pt x="514" y="251"/>
                  </a:lnTo>
                  <a:lnTo>
                    <a:pt x="514" y="249"/>
                  </a:lnTo>
                  <a:lnTo>
                    <a:pt x="513" y="227"/>
                  </a:lnTo>
                  <a:lnTo>
                    <a:pt x="510" y="205"/>
                  </a:lnTo>
                  <a:lnTo>
                    <a:pt x="505" y="184"/>
                  </a:lnTo>
                  <a:lnTo>
                    <a:pt x="498" y="163"/>
                  </a:lnTo>
                  <a:lnTo>
                    <a:pt x="489" y="144"/>
                  </a:lnTo>
                  <a:lnTo>
                    <a:pt x="479" y="125"/>
                  </a:lnTo>
                  <a:lnTo>
                    <a:pt x="467" y="107"/>
                  </a:lnTo>
                  <a:lnTo>
                    <a:pt x="454" y="90"/>
                  </a:lnTo>
                  <a:lnTo>
                    <a:pt x="439" y="75"/>
                  </a:lnTo>
                  <a:lnTo>
                    <a:pt x="422" y="60"/>
                  </a:lnTo>
                  <a:lnTo>
                    <a:pt x="405" y="47"/>
                  </a:lnTo>
                  <a:lnTo>
                    <a:pt x="387" y="35"/>
                  </a:lnTo>
                  <a:lnTo>
                    <a:pt x="367" y="25"/>
                  </a:lnTo>
                  <a:lnTo>
                    <a:pt x="346" y="17"/>
                  </a:lnTo>
                  <a:lnTo>
                    <a:pt x="325" y="10"/>
                  </a:lnTo>
                  <a:lnTo>
                    <a:pt x="303" y="4"/>
                  </a:lnTo>
                  <a:lnTo>
                    <a:pt x="280" y="1"/>
                  </a:lnTo>
                  <a:lnTo>
                    <a:pt x="256" y="0"/>
                  </a:lnTo>
                  <a:lnTo>
                    <a:pt x="233" y="0"/>
                  </a:lnTo>
                  <a:lnTo>
                    <a:pt x="211" y="3"/>
                  </a:lnTo>
                  <a:lnTo>
                    <a:pt x="189" y="8"/>
                  </a:lnTo>
                  <a:lnTo>
                    <a:pt x="168" y="14"/>
                  </a:lnTo>
                  <a:lnTo>
                    <a:pt x="148" y="22"/>
                  </a:lnTo>
                  <a:lnTo>
                    <a:pt x="129" y="32"/>
                  </a:lnTo>
                  <a:lnTo>
                    <a:pt x="110" y="44"/>
                  </a:lnTo>
                  <a:lnTo>
                    <a:pt x="93" y="57"/>
                  </a:lnTo>
                  <a:lnTo>
                    <a:pt x="77" y="71"/>
                  </a:lnTo>
                  <a:lnTo>
                    <a:pt x="62" y="87"/>
                  </a:lnTo>
                  <a:lnTo>
                    <a:pt x="49" y="104"/>
                  </a:lnTo>
                  <a:lnTo>
                    <a:pt x="37" y="122"/>
                  </a:lnTo>
                  <a:lnTo>
                    <a:pt x="26" y="141"/>
                  </a:lnTo>
                  <a:lnTo>
                    <a:pt x="17" y="161"/>
                  </a:lnTo>
                  <a:lnTo>
                    <a:pt x="10" y="182"/>
                  </a:lnTo>
                  <a:lnTo>
                    <a:pt x="5" y="203"/>
                  </a:lnTo>
                  <a:lnTo>
                    <a:pt x="2" y="226"/>
                  </a:lnTo>
                  <a:lnTo>
                    <a:pt x="0" y="248"/>
                  </a:lnTo>
                  <a:lnTo>
                    <a:pt x="0" y="251"/>
                  </a:lnTo>
                  <a:lnTo>
                    <a:pt x="1" y="274"/>
                  </a:lnTo>
                  <a:lnTo>
                    <a:pt x="4" y="297"/>
                  </a:lnTo>
                  <a:lnTo>
                    <a:pt x="9" y="319"/>
                  </a:lnTo>
                  <a:lnTo>
                    <a:pt x="15" y="341"/>
                  </a:lnTo>
                  <a:lnTo>
                    <a:pt x="23" y="362"/>
                  </a:lnTo>
                  <a:lnTo>
                    <a:pt x="33" y="382"/>
                  </a:lnTo>
                  <a:lnTo>
                    <a:pt x="44" y="400"/>
                  </a:lnTo>
                  <a:lnTo>
                    <a:pt x="56" y="418"/>
                  </a:lnTo>
                  <a:lnTo>
                    <a:pt x="70" y="434"/>
                  </a:lnTo>
                  <a:lnTo>
                    <a:pt x="86" y="450"/>
                  </a:lnTo>
                  <a:lnTo>
                    <a:pt x="102" y="463"/>
                  </a:lnTo>
                  <a:lnTo>
                    <a:pt x="119" y="476"/>
                  </a:lnTo>
                  <a:lnTo>
                    <a:pt x="138" y="487"/>
                  </a:lnTo>
                  <a:lnTo>
                    <a:pt x="157" y="496"/>
                  </a:lnTo>
                  <a:lnTo>
                    <a:pt x="177" y="503"/>
                  </a:lnTo>
                  <a:lnTo>
                    <a:pt x="198" y="509"/>
                  </a:lnTo>
                  <a:lnTo>
                    <a:pt x="220" y="513"/>
                  </a:lnTo>
                  <a:lnTo>
                    <a:pt x="243" y="514"/>
                  </a:lnTo>
                  <a:close/>
                </a:path>
              </a:pathLst>
            </a:custGeom>
            <a:solidFill>
              <a:srgbClr val="70828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8"/>
            <p:cNvSpPr>
              <a:spLocks/>
            </p:cNvSpPr>
            <p:nvPr/>
          </p:nvSpPr>
          <p:spPr bwMode="auto">
            <a:xfrm>
              <a:off x="6663" y="6319"/>
              <a:ext cx="945" cy="983"/>
            </a:xfrm>
            <a:custGeom>
              <a:avLst/>
              <a:gdLst>
                <a:gd name="T0" fmla="+- 0 7608 6663"/>
                <a:gd name="T1" fmla="*/ T0 w 945"/>
                <a:gd name="T2" fmla="+- 0 7101 6319"/>
                <a:gd name="T3" fmla="*/ 7101 h 983"/>
                <a:gd name="T4" fmla="+- 0 7608 6663"/>
                <a:gd name="T5" fmla="*/ T4 w 945"/>
                <a:gd name="T6" fmla="+- 0 6521 6319"/>
                <a:gd name="T7" fmla="*/ 6521 h 983"/>
                <a:gd name="T8" fmla="+- 0 7608 6663"/>
                <a:gd name="T9" fmla="*/ T8 w 945"/>
                <a:gd name="T10" fmla="+- 0 6509 6319"/>
                <a:gd name="T11" fmla="*/ 6509 h 983"/>
                <a:gd name="T12" fmla="+- 0 7600 6663"/>
                <a:gd name="T13" fmla="*/ T12 w 945"/>
                <a:gd name="T14" fmla="+- 0 6465 6319"/>
                <a:gd name="T15" fmla="*/ 6465 h 983"/>
                <a:gd name="T16" fmla="+- 0 7583 6663"/>
                <a:gd name="T17" fmla="*/ T16 w 945"/>
                <a:gd name="T18" fmla="+- 0 6425 6319"/>
                <a:gd name="T19" fmla="*/ 6425 h 983"/>
                <a:gd name="T20" fmla="+- 0 7558 6663"/>
                <a:gd name="T21" fmla="*/ T20 w 945"/>
                <a:gd name="T22" fmla="+- 0 6390 6319"/>
                <a:gd name="T23" fmla="*/ 6390 h 983"/>
                <a:gd name="T24" fmla="+- 0 7526 6663"/>
                <a:gd name="T25" fmla="*/ T24 w 945"/>
                <a:gd name="T26" fmla="+- 0 6360 6319"/>
                <a:gd name="T27" fmla="*/ 6360 h 983"/>
                <a:gd name="T28" fmla="+- 0 7488 6663"/>
                <a:gd name="T29" fmla="*/ T28 w 945"/>
                <a:gd name="T30" fmla="+- 0 6338 6319"/>
                <a:gd name="T31" fmla="*/ 6338 h 983"/>
                <a:gd name="T32" fmla="+- 0 7445 6663"/>
                <a:gd name="T33" fmla="*/ T32 w 945"/>
                <a:gd name="T34" fmla="+- 0 6324 6319"/>
                <a:gd name="T35" fmla="*/ 6324 h 983"/>
                <a:gd name="T36" fmla="+- 0 7399 6663"/>
                <a:gd name="T37" fmla="*/ T36 w 945"/>
                <a:gd name="T38" fmla="+- 0 6319 6319"/>
                <a:gd name="T39" fmla="*/ 6319 h 983"/>
                <a:gd name="T40" fmla="+- 0 6872 6663"/>
                <a:gd name="T41" fmla="*/ T40 w 945"/>
                <a:gd name="T42" fmla="+- 0 6319 6319"/>
                <a:gd name="T43" fmla="*/ 6319 h 983"/>
                <a:gd name="T44" fmla="+- 0 6837 6663"/>
                <a:gd name="T45" fmla="*/ T44 w 945"/>
                <a:gd name="T46" fmla="+- 0 6322 6319"/>
                <a:gd name="T47" fmla="*/ 6322 h 983"/>
                <a:gd name="T48" fmla="+- 0 6793 6663"/>
                <a:gd name="T49" fmla="*/ T48 w 945"/>
                <a:gd name="T50" fmla="+- 0 6334 6319"/>
                <a:gd name="T51" fmla="*/ 6334 h 983"/>
                <a:gd name="T52" fmla="+- 0 6754 6663"/>
                <a:gd name="T53" fmla="*/ T52 w 945"/>
                <a:gd name="T54" fmla="+- 0 6355 6319"/>
                <a:gd name="T55" fmla="*/ 6355 h 983"/>
                <a:gd name="T56" fmla="+- 0 6720 6663"/>
                <a:gd name="T57" fmla="*/ T56 w 945"/>
                <a:gd name="T58" fmla="+- 0 6382 6319"/>
                <a:gd name="T59" fmla="*/ 6382 h 983"/>
                <a:gd name="T60" fmla="+- 0 6694 6663"/>
                <a:gd name="T61" fmla="*/ T60 w 945"/>
                <a:gd name="T62" fmla="+- 0 6416 6319"/>
                <a:gd name="T63" fmla="*/ 6416 h 983"/>
                <a:gd name="T64" fmla="+- 0 6675 6663"/>
                <a:gd name="T65" fmla="*/ T64 w 945"/>
                <a:gd name="T66" fmla="+- 0 6455 6319"/>
                <a:gd name="T67" fmla="*/ 6455 h 983"/>
                <a:gd name="T68" fmla="+- 0 6665 6663"/>
                <a:gd name="T69" fmla="*/ T68 w 945"/>
                <a:gd name="T70" fmla="+- 0 6498 6319"/>
                <a:gd name="T71" fmla="*/ 6498 h 983"/>
                <a:gd name="T72" fmla="+- 0 6663 6663"/>
                <a:gd name="T73" fmla="*/ T72 w 945"/>
                <a:gd name="T74" fmla="+- 0 6521 6319"/>
                <a:gd name="T75" fmla="*/ 6521 h 983"/>
                <a:gd name="T76" fmla="+- 0 6663 6663"/>
                <a:gd name="T77" fmla="*/ T76 w 945"/>
                <a:gd name="T78" fmla="+- 0 7101 6319"/>
                <a:gd name="T79" fmla="*/ 7101 h 983"/>
                <a:gd name="T80" fmla="+- 0 6666 6663"/>
                <a:gd name="T81" fmla="*/ T80 w 945"/>
                <a:gd name="T82" fmla="+- 0 7135 6319"/>
                <a:gd name="T83" fmla="*/ 7135 h 983"/>
                <a:gd name="T84" fmla="+- 0 6679 6663"/>
                <a:gd name="T85" fmla="*/ T84 w 945"/>
                <a:gd name="T86" fmla="+- 0 7177 6319"/>
                <a:gd name="T87" fmla="*/ 7177 h 983"/>
                <a:gd name="T88" fmla="+- 0 6700 6663"/>
                <a:gd name="T89" fmla="*/ T88 w 945"/>
                <a:gd name="T90" fmla="+- 0 7215 6319"/>
                <a:gd name="T91" fmla="*/ 7215 h 983"/>
                <a:gd name="T92" fmla="+- 0 6729 6663"/>
                <a:gd name="T93" fmla="*/ T92 w 945"/>
                <a:gd name="T94" fmla="+- 0 7247 6319"/>
                <a:gd name="T95" fmla="*/ 7247 h 983"/>
                <a:gd name="T96" fmla="+- 0 6764 6663"/>
                <a:gd name="T97" fmla="*/ T96 w 945"/>
                <a:gd name="T98" fmla="+- 0 7273 6319"/>
                <a:gd name="T99" fmla="*/ 7273 h 983"/>
                <a:gd name="T100" fmla="+- 0 6804 6663"/>
                <a:gd name="T101" fmla="*/ T100 w 945"/>
                <a:gd name="T102" fmla="+- 0 7291 6319"/>
                <a:gd name="T103" fmla="*/ 7291 h 983"/>
                <a:gd name="T104" fmla="+- 0 6849 6663"/>
                <a:gd name="T105" fmla="*/ T104 w 945"/>
                <a:gd name="T106" fmla="+- 0 7301 6319"/>
                <a:gd name="T107" fmla="*/ 7301 h 983"/>
                <a:gd name="T108" fmla="+- 0 6872 6663"/>
                <a:gd name="T109" fmla="*/ T108 w 945"/>
                <a:gd name="T110" fmla="+- 0 7302 6319"/>
                <a:gd name="T111" fmla="*/ 7302 h 983"/>
                <a:gd name="T112" fmla="+- 0 7399 6663"/>
                <a:gd name="T113" fmla="*/ T112 w 945"/>
                <a:gd name="T114" fmla="+- 0 7302 6319"/>
                <a:gd name="T115" fmla="*/ 7302 h 983"/>
                <a:gd name="T116" fmla="+- 0 7435 6663"/>
                <a:gd name="T117" fmla="*/ T116 w 945"/>
                <a:gd name="T118" fmla="+- 0 7299 6319"/>
                <a:gd name="T119" fmla="*/ 7299 h 983"/>
                <a:gd name="T120" fmla="+- 0 7478 6663"/>
                <a:gd name="T121" fmla="*/ T120 w 945"/>
                <a:gd name="T122" fmla="+- 0 7287 6319"/>
                <a:gd name="T123" fmla="*/ 7287 h 983"/>
                <a:gd name="T124" fmla="+- 0 7517 6663"/>
                <a:gd name="T125" fmla="*/ T124 w 945"/>
                <a:gd name="T126" fmla="+- 0 7267 6319"/>
                <a:gd name="T127" fmla="*/ 7267 h 983"/>
                <a:gd name="T128" fmla="+- 0 7551 6663"/>
                <a:gd name="T129" fmla="*/ T128 w 945"/>
                <a:gd name="T130" fmla="+- 0 7239 6319"/>
                <a:gd name="T131" fmla="*/ 7239 h 983"/>
                <a:gd name="T132" fmla="+- 0 7578 6663"/>
                <a:gd name="T133" fmla="*/ T132 w 945"/>
                <a:gd name="T134" fmla="+- 0 7205 6319"/>
                <a:gd name="T135" fmla="*/ 7205 h 983"/>
                <a:gd name="T136" fmla="+- 0 7597 6663"/>
                <a:gd name="T137" fmla="*/ T136 w 945"/>
                <a:gd name="T138" fmla="+- 0 7166 6319"/>
                <a:gd name="T139" fmla="*/ 7166 h 983"/>
                <a:gd name="T140" fmla="+- 0 7607 6663"/>
                <a:gd name="T141" fmla="*/ T140 w 945"/>
                <a:gd name="T142" fmla="+- 0 7123 6319"/>
                <a:gd name="T143" fmla="*/ 7123 h 983"/>
                <a:gd name="T144" fmla="+- 0 7608 6663"/>
                <a:gd name="T145" fmla="*/ T144 w 945"/>
                <a:gd name="T146" fmla="+- 0 7101 6319"/>
                <a:gd name="T147" fmla="*/ 7101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5" y="782"/>
                  </a:moveTo>
                  <a:lnTo>
                    <a:pt x="945" y="202"/>
                  </a:lnTo>
                  <a:lnTo>
                    <a:pt x="945" y="190"/>
                  </a:lnTo>
                  <a:lnTo>
                    <a:pt x="937" y="146"/>
                  </a:lnTo>
                  <a:lnTo>
                    <a:pt x="920" y="106"/>
                  </a:lnTo>
                  <a:lnTo>
                    <a:pt x="895" y="71"/>
                  </a:lnTo>
                  <a:lnTo>
                    <a:pt x="863" y="41"/>
                  </a:lnTo>
                  <a:lnTo>
                    <a:pt x="825" y="19"/>
                  </a:lnTo>
                  <a:lnTo>
                    <a:pt x="782" y="5"/>
                  </a:lnTo>
                  <a:lnTo>
                    <a:pt x="736" y="0"/>
                  </a:lnTo>
                  <a:lnTo>
                    <a:pt x="209" y="0"/>
                  </a:lnTo>
                  <a:lnTo>
                    <a:pt x="174" y="3"/>
                  </a:lnTo>
                  <a:lnTo>
                    <a:pt x="130" y="15"/>
                  </a:lnTo>
                  <a:lnTo>
                    <a:pt x="91" y="36"/>
                  </a:lnTo>
                  <a:lnTo>
                    <a:pt x="57" y="63"/>
                  </a:lnTo>
                  <a:lnTo>
                    <a:pt x="31" y="97"/>
                  </a:lnTo>
                  <a:lnTo>
                    <a:pt x="12" y="136"/>
                  </a:lnTo>
                  <a:lnTo>
                    <a:pt x="2" y="179"/>
                  </a:lnTo>
                  <a:lnTo>
                    <a:pt x="0" y="202"/>
                  </a:lnTo>
                  <a:lnTo>
                    <a:pt x="0" y="782"/>
                  </a:lnTo>
                  <a:lnTo>
                    <a:pt x="3" y="816"/>
                  </a:lnTo>
                  <a:lnTo>
                    <a:pt x="16" y="858"/>
                  </a:lnTo>
                  <a:lnTo>
                    <a:pt x="37" y="896"/>
                  </a:lnTo>
                  <a:lnTo>
                    <a:pt x="66" y="928"/>
                  </a:lnTo>
                  <a:lnTo>
                    <a:pt x="101" y="954"/>
                  </a:lnTo>
                  <a:lnTo>
                    <a:pt x="141" y="972"/>
                  </a:lnTo>
                  <a:lnTo>
                    <a:pt x="186" y="982"/>
                  </a:lnTo>
                  <a:lnTo>
                    <a:pt x="209" y="983"/>
                  </a:lnTo>
                  <a:lnTo>
                    <a:pt x="736" y="983"/>
                  </a:lnTo>
                  <a:lnTo>
                    <a:pt x="772" y="980"/>
                  </a:lnTo>
                  <a:lnTo>
                    <a:pt x="815" y="968"/>
                  </a:lnTo>
                  <a:lnTo>
                    <a:pt x="854" y="948"/>
                  </a:lnTo>
                  <a:lnTo>
                    <a:pt x="888" y="920"/>
                  </a:lnTo>
                  <a:lnTo>
                    <a:pt x="915" y="886"/>
                  </a:lnTo>
                  <a:lnTo>
                    <a:pt x="934" y="847"/>
                  </a:lnTo>
                  <a:lnTo>
                    <a:pt x="944" y="804"/>
                  </a:lnTo>
                  <a:lnTo>
                    <a:pt x="945" y="782"/>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9"/>
            <p:cNvSpPr>
              <a:spLocks/>
            </p:cNvSpPr>
            <p:nvPr/>
          </p:nvSpPr>
          <p:spPr bwMode="auto">
            <a:xfrm>
              <a:off x="5450" y="6319"/>
              <a:ext cx="959" cy="983"/>
            </a:xfrm>
            <a:custGeom>
              <a:avLst/>
              <a:gdLst>
                <a:gd name="T0" fmla="+- 0 6408 5450"/>
                <a:gd name="T1" fmla="*/ T0 w 959"/>
                <a:gd name="T2" fmla="+- 0 7101 6319"/>
                <a:gd name="T3" fmla="*/ 7101 h 983"/>
                <a:gd name="T4" fmla="+- 0 6403 5450"/>
                <a:gd name="T5" fmla="*/ T4 w 959"/>
                <a:gd name="T6" fmla="+- 0 7145 6319"/>
                <a:gd name="T7" fmla="*/ 7145 h 983"/>
                <a:gd name="T8" fmla="+- 0 6389 5450"/>
                <a:gd name="T9" fmla="*/ T8 w 959"/>
                <a:gd name="T10" fmla="+- 0 7186 6319"/>
                <a:gd name="T11" fmla="*/ 7186 h 983"/>
                <a:gd name="T12" fmla="+- 0 6366 5450"/>
                <a:gd name="T13" fmla="*/ T12 w 959"/>
                <a:gd name="T14" fmla="+- 0 7223 6319"/>
                <a:gd name="T15" fmla="*/ 7223 h 983"/>
                <a:gd name="T16" fmla="+- 0 6335 5450"/>
                <a:gd name="T17" fmla="*/ T16 w 959"/>
                <a:gd name="T18" fmla="+- 0 7254 6319"/>
                <a:gd name="T19" fmla="*/ 7254 h 983"/>
                <a:gd name="T20" fmla="+- 0 6299 5450"/>
                <a:gd name="T21" fmla="*/ T20 w 959"/>
                <a:gd name="T22" fmla="+- 0 7278 6319"/>
                <a:gd name="T23" fmla="*/ 7278 h 983"/>
                <a:gd name="T24" fmla="+- 0 6257 5450"/>
                <a:gd name="T25" fmla="*/ T24 w 959"/>
                <a:gd name="T26" fmla="+- 0 7295 6319"/>
                <a:gd name="T27" fmla="*/ 7295 h 983"/>
                <a:gd name="T28" fmla="+- 0 6212 5450"/>
                <a:gd name="T29" fmla="*/ T28 w 959"/>
                <a:gd name="T30" fmla="+- 0 7302 6319"/>
                <a:gd name="T31" fmla="*/ 7302 h 983"/>
                <a:gd name="T32" fmla="+- 0 6199 5450"/>
                <a:gd name="T33" fmla="*/ T32 w 959"/>
                <a:gd name="T34" fmla="+- 0 7302 6319"/>
                <a:gd name="T35" fmla="*/ 7302 h 983"/>
                <a:gd name="T36" fmla="+- 0 5673 5450"/>
                <a:gd name="T37" fmla="*/ T36 w 959"/>
                <a:gd name="T38" fmla="+- 0 7302 6319"/>
                <a:gd name="T39" fmla="*/ 7302 h 983"/>
                <a:gd name="T40" fmla="+- 0 5627 5450"/>
                <a:gd name="T41" fmla="*/ T40 w 959"/>
                <a:gd name="T42" fmla="+- 0 7298 6319"/>
                <a:gd name="T43" fmla="*/ 7298 h 983"/>
                <a:gd name="T44" fmla="+- 0 5584 5450"/>
                <a:gd name="T45" fmla="*/ T44 w 959"/>
                <a:gd name="T46" fmla="+- 0 7285 6319"/>
                <a:gd name="T47" fmla="*/ 7285 h 983"/>
                <a:gd name="T48" fmla="+- 0 5545 5450"/>
                <a:gd name="T49" fmla="*/ T48 w 959"/>
                <a:gd name="T50" fmla="+- 0 7264 6319"/>
                <a:gd name="T51" fmla="*/ 7264 h 983"/>
                <a:gd name="T52" fmla="+- 0 5510 5450"/>
                <a:gd name="T53" fmla="*/ T52 w 959"/>
                <a:gd name="T54" fmla="+- 0 7236 6319"/>
                <a:gd name="T55" fmla="*/ 7236 h 983"/>
                <a:gd name="T56" fmla="+- 0 5482 5450"/>
                <a:gd name="T57" fmla="*/ T56 w 959"/>
                <a:gd name="T58" fmla="+- 0 7203 6319"/>
                <a:gd name="T59" fmla="*/ 7203 h 983"/>
                <a:gd name="T60" fmla="+- 0 5462 5450"/>
                <a:gd name="T61" fmla="*/ T60 w 959"/>
                <a:gd name="T62" fmla="+- 0 7165 6319"/>
                <a:gd name="T63" fmla="*/ 7165 h 983"/>
                <a:gd name="T64" fmla="+- 0 5451 5450"/>
                <a:gd name="T65" fmla="*/ T64 w 959"/>
                <a:gd name="T66" fmla="+- 0 7124 6319"/>
                <a:gd name="T67" fmla="*/ 7124 h 983"/>
                <a:gd name="T68" fmla="+- 0 5450 5450"/>
                <a:gd name="T69" fmla="*/ T68 w 959"/>
                <a:gd name="T70" fmla="+- 0 7101 6319"/>
                <a:gd name="T71" fmla="*/ 7101 h 983"/>
                <a:gd name="T72" fmla="+- 0 5450 5450"/>
                <a:gd name="T73" fmla="*/ T72 w 959"/>
                <a:gd name="T74" fmla="+- 0 6521 6319"/>
                <a:gd name="T75" fmla="*/ 6521 h 983"/>
                <a:gd name="T76" fmla="+- 0 5455 5450"/>
                <a:gd name="T77" fmla="*/ T76 w 959"/>
                <a:gd name="T78" fmla="+- 0 6478 6319"/>
                <a:gd name="T79" fmla="*/ 6478 h 983"/>
                <a:gd name="T80" fmla="+- 0 5470 5450"/>
                <a:gd name="T81" fmla="*/ T80 w 959"/>
                <a:gd name="T82" fmla="+- 0 6438 6319"/>
                <a:gd name="T83" fmla="*/ 6438 h 983"/>
                <a:gd name="T84" fmla="+- 0 5495 5450"/>
                <a:gd name="T85" fmla="*/ T84 w 959"/>
                <a:gd name="T86" fmla="+- 0 6402 6319"/>
                <a:gd name="T87" fmla="*/ 6402 h 983"/>
                <a:gd name="T88" fmla="+- 0 5526 5450"/>
                <a:gd name="T89" fmla="*/ T88 w 959"/>
                <a:gd name="T90" fmla="+- 0 6371 6319"/>
                <a:gd name="T91" fmla="*/ 6371 h 983"/>
                <a:gd name="T92" fmla="+- 0 5563 5450"/>
                <a:gd name="T93" fmla="*/ T92 w 959"/>
                <a:gd name="T94" fmla="+- 0 6347 6319"/>
                <a:gd name="T95" fmla="*/ 6347 h 983"/>
                <a:gd name="T96" fmla="+- 0 5604 5450"/>
                <a:gd name="T97" fmla="*/ T96 w 959"/>
                <a:gd name="T98" fmla="+- 0 6330 6319"/>
                <a:gd name="T99" fmla="*/ 6330 h 983"/>
                <a:gd name="T100" fmla="+- 0 5649 5450"/>
                <a:gd name="T101" fmla="*/ T100 w 959"/>
                <a:gd name="T102" fmla="+- 0 6320 6319"/>
                <a:gd name="T103" fmla="*/ 6320 h 983"/>
                <a:gd name="T104" fmla="+- 0 5673 5450"/>
                <a:gd name="T105" fmla="*/ T104 w 959"/>
                <a:gd name="T106" fmla="+- 0 6319 6319"/>
                <a:gd name="T107" fmla="*/ 6319 h 983"/>
                <a:gd name="T108" fmla="+- 0 6199 5450"/>
                <a:gd name="T109" fmla="*/ T108 w 959"/>
                <a:gd name="T110" fmla="+- 0 6319 6319"/>
                <a:gd name="T111" fmla="*/ 6319 h 983"/>
                <a:gd name="T112" fmla="+- 0 6246 5450"/>
                <a:gd name="T113" fmla="*/ T112 w 959"/>
                <a:gd name="T114" fmla="+- 0 6324 6319"/>
                <a:gd name="T115" fmla="*/ 6324 h 983"/>
                <a:gd name="T116" fmla="+- 0 6288 5450"/>
                <a:gd name="T117" fmla="*/ T116 w 959"/>
                <a:gd name="T118" fmla="+- 0 6338 6319"/>
                <a:gd name="T119" fmla="*/ 6338 h 983"/>
                <a:gd name="T120" fmla="+- 0 6326 5450"/>
                <a:gd name="T121" fmla="*/ T120 w 959"/>
                <a:gd name="T122" fmla="+- 0 6360 6319"/>
                <a:gd name="T123" fmla="*/ 6360 h 983"/>
                <a:gd name="T124" fmla="+- 0 6358 5450"/>
                <a:gd name="T125" fmla="*/ T124 w 959"/>
                <a:gd name="T126" fmla="+- 0 6390 6319"/>
                <a:gd name="T127" fmla="*/ 6390 h 983"/>
                <a:gd name="T128" fmla="+- 0 6383 5450"/>
                <a:gd name="T129" fmla="*/ T128 w 959"/>
                <a:gd name="T130" fmla="+- 0 6425 6319"/>
                <a:gd name="T131" fmla="*/ 6425 h 983"/>
                <a:gd name="T132" fmla="+- 0 6400 5450"/>
                <a:gd name="T133" fmla="*/ T132 w 959"/>
                <a:gd name="T134" fmla="+- 0 6465 6319"/>
                <a:gd name="T135" fmla="*/ 6465 h 983"/>
                <a:gd name="T136" fmla="+- 0 6408 5450"/>
                <a:gd name="T137" fmla="*/ T136 w 959"/>
                <a:gd name="T138" fmla="+- 0 6509 6319"/>
                <a:gd name="T139" fmla="*/ 6509 h 983"/>
                <a:gd name="T140" fmla="+- 0 6408 5450"/>
                <a:gd name="T141" fmla="*/ T140 w 959"/>
                <a:gd name="T142" fmla="+- 0 6521 6319"/>
                <a:gd name="T143" fmla="*/ 6521 h 983"/>
                <a:gd name="T144" fmla="+- 0 6408 5450"/>
                <a:gd name="T145" fmla="*/ T144 w 959"/>
                <a:gd name="T146" fmla="+- 0 7101 6319"/>
                <a:gd name="T147" fmla="*/ 7101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59" h="983">
                  <a:moveTo>
                    <a:pt x="958" y="782"/>
                  </a:moveTo>
                  <a:lnTo>
                    <a:pt x="953" y="826"/>
                  </a:lnTo>
                  <a:lnTo>
                    <a:pt x="939" y="867"/>
                  </a:lnTo>
                  <a:lnTo>
                    <a:pt x="916" y="904"/>
                  </a:lnTo>
                  <a:lnTo>
                    <a:pt x="885" y="935"/>
                  </a:lnTo>
                  <a:lnTo>
                    <a:pt x="849" y="959"/>
                  </a:lnTo>
                  <a:lnTo>
                    <a:pt x="807" y="976"/>
                  </a:lnTo>
                  <a:lnTo>
                    <a:pt x="762" y="983"/>
                  </a:lnTo>
                  <a:lnTo>
                    <a:pt x="749" y="983"/>
                  </a:lnTo>
                  <a:lnTo>
                    <a:pt x="223" y="983"/>
                  </a:lnTo>
                  <a:lnTo>
                    <a:pt x="177" y="979"/>
                  </a:lnTo>
                  <a:lnTo>
                    <a:pt x="134" y="966"/>
                  </a:lnTo>
                  <a:lnTo>
                    <a:pt x="95" y="945"/>
                  </a:lnTo>
                  <a:lnTo>
                    <a:pt x="60" y="917"/>
                  </a:lnTo>
                  <a:lnTo>
                    <a:pt x="32" y="884"/>
                  </a:lnTo>
                  <a:lnTo>
                    <a:pt x="12" y="846"/>
                  </a:lnTo>
                  <a:lnTo>
                    <a:pt x="1" y="805"/>
                  </a:lnTo>
                  <a:lnTo>
                    <a:pt x="0" y="782"/>
                  </a:lnTo>
                  <a:lnTo>
                    <a:pt x="0" y="202"/>
                  </a:lnTo>
                  <a:lnTo>
                    <a:pt x="5" y="159"/>
                  </a:lnTo>
                  <a:lnTo>
                    <a:pt x="20" y="119"/>
                  </a:lnTo>
                  <a:lnTo>
                    <a:pt x="45" y="83"/>
                  </a:lnTo>
                  <a:lnTo>
                    <a:pt x="76" y="52"/>
                  </a:lnTo>
                  <a:lnTo>
                    <a:pt x="113" y="28"/>
                  </a:lnTo>
                  <a:lnTo>
                    <a:pt x="154" y="11"/>
                  </a:lnTo>
                  <a:lnTo>
                    <a:pt x="199" y="1"/>
                  </a:lnTo>
                  <a:lnTo>
                    <a:pt x="223" y="0"/>
                  </a:lnTo>
                  <a:lnTo>
                    <a:pt x="749" y="0"/>
                  </a:lnTo>
                  <a:lnTo>
                    <a:pt x="796" y="5"/>
                  </a:lnTo>
                  <a:lnTo>
                    <a:pt x="838" y="19"/>
                  </a:lnTo>
                  <a:lnTo>
                    <a:pt x="876" y="41"/>
                  </a:lnTo>
                  <a:lnTo>
                    <a:pt x="908" y="71"/>
                  </a:lnTo>
                  <a:lnTo>
                    <a:pt x="933" y="106"/>
                  </a:lnTo>
                  <a:lnTo>
                    <a:pt x="950" y="146"/>
                  </a:lnTo>
                  <a:lnTo>
                    <a:pt x="958" y="190"/>
                  </a:lnTo>
                  <a:lnTo>
                    <a:pt x="958" y="202"/>
                  </a:lnTo>
                  <a:lnTo>
                    <a:pt x="958" y="782"/>
                  </a:lnTo>
                  <a:close/>
                </a:path>
              </a:pathLst>
            </a:custGeom>
            <a:noFill/>
            <a:ln w="12700">
              <a:solidFill>
                <a:srgbClr val="D1D2D4"/>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30"/>
            <p:cNvSpPr>
              <a:spLocks/>
            </p:cNvSpPr>
            <p:nvPr/>
          </p:nvSpPr>
          <p:spPr bwMode="auto">
            <a:xfrm>
              <a:off x="4264" y="6319"/>
              <a:ext cx="945" cy="983"/>
            </a:xfrm>
            <a:custGeom>
              <a:avLst/>
              <a:gdLst>
                <a:gd name="T0" fmla="+- 0 5209 4264"/>
                <a:gd name="T1" fmla="*/ T0 w 945"/>
                <a:gd name="T2" fmla="+- 0 7101 6319"/>
                <a:gd name="T3" fmla="*/ 7101 h 983"/>
                <a:gd name="T4" fmla="+- 0 5204 4264"/>
                <a:gd name="T5" fmla="*/ T4 w 945"/>
                <a:gd name="T6" fmla="+- 0 7145 6319"/>
                <a:gd name="T7" fmla="*/ 7145 h 983"/>
                <a:gd name="T8" fmla="+- 0 5189 4264"/>
                <a:gd name="T9" fmla="*/ T8 w 945"/>
                <a:gd name="T10" fmla="+- 0 7186 6319"/>
                <a:gd name="T11" fmla="*/ 7186 h 983"/>
                <a:gd name="T12" fmla="+- 0 5166 4264"/>
                <a:gd name="T13" fmla="*/ T12 w 945"/>
                <a:gd name="T14" fmla="+- 0 7223 6319"/>
                <a:gd name="T15" fmla="*/ 7223 h 983"/>
                <a:gd name="T16" fmla="+- 0 5136 4264"/>
                <a:gd name="T17" fmla="*/ T16 w 945"/>
                <a:gd name="T18" fmla="+- 0 7254 6319"/>
                <a:gd name="T19" fmla="*/ 7254 h 983"/>
                <a:gd name="T20" fmla="+- 0 5099 4264"/>
                <a:gd name="T21" fmla="*/ T20 w 945"/>
                <a:gd name="T22" fmla="+- 0 7278 6319"/>
                <a:gd name="T23" fmla="*/ 7278 h 983"/>
                <a:gd name="T24" fmla="+- 0 5058 4264"/>
                <a:gd name="T25" fmla="*/ T24 w 945"/>
                <a:gd name="T26" fmla="+- 0 7295 6319"/>
                <a:gd name="T27" fmla="*/ 7295 h 983"/>
                <a:gd name="T28" fmla="+- 0 5012 4264"/>
                <a:gd name="T29" fmla="*/ T28 w 945"/>
                <a:gd name="T30" fmla="+- 0 7302 6319"/>
                <a:gd name="T31" fmla="*/ 7302 h 983"/>
                <a:gd name="T32" fmla="+- 0 5000 4264"/>
                <a:gd name="T33" fmla="*/ T32 w 945"/>
                <a:gd name="T34" fmla="+- 0 7302 6319"/>
                <a:gd name="T35" fmla="*/ 7302 h 983"/>
                <a:gd name="T36" fmla="+- 0 4473 4264"/>
                <a:gd name="T37" fmla="*/ T36 w 945"/>
                <a:gd name="T38" fmla="+- 0 7302 6319"/>
                <a:gd name="T39" fmla="*/ 7302 h 983"/>
                <a:gd name="T40" fmla="+- 0 4427 4264"/>
                <a:gd name="T41" fmla="*/ T40 w 945"/>
                <a:gd name="T42" fmla="+- 0 7297 6319"/>
                <a:gd name="T43" fmla="*/ 7297 h 983"/>
                <a:gd name="T44" fmla="+- 0 4384 4264"/>
                <a:gd name="T45" fmla="*/ T44 w 945"/>
                <a:gd name="T46" fmla="+- 0 7283 6319"/>
                <a:gd name="T47" fmla="*/ 7283 h 983"/>
                <a:gd name="T48" fmla="+- 0 4346 4264"/>
                <a:gd name="T49" fmla="*/ T48 w 945"/>
                <a:gd name="T50" fmla="+- 0 7261 6319"/>
                <a:gd name="T51" fmla="*/ 7261 h 983"/>
                <a:gd name="T52" fmla="+- 0 4314 4264"/>
                <a:gd name="T53" fmla="*/ T52 w 945"/>
                <a:gd name="T54" fmla="+- 0 7232 6319"/>
                <a:gd name="T55" fmla="*/ 7232 h 983"/>
                <a:gd name="T56" fmla="+- 0 4289 4264"/>
                <a:gd name="T57" fmla="*/ T56 w 945"/>
                <a:gd name="T58" fmla="+- 0 7197 6319"/>
                <a:gd name="T59" fmla="*/ 7197 h 983"/>
                <a:gd name="T60" fmla="+- 0 4272 4264"/>
                <a:gd name="T61" fmla="*/ T60 w 945"/>
                <a:gd name="T62" fmla="+- 0 7157 6319"/>
                <a:gd name="T63" fmla="*/ 7157 h 983"/>
                <a:gd name="T64" fmla="+- 0 4264 4264"/>
                <a:gd name="T65" fmla="*/ T64 w 945"/>
                <a:gd name="T66" fmla="+- 0 7113 6319"/>
                <a:gd name="T67" fmla="*/ 7113 h 983"/>
                <a:gd name="T68" fmla="+- 0 4264 4264"/>
                <a:gd name="T69" fmla="*/ T68 w 945"/>
                <a:gd name="T70" fmla="+- 0 7101 6319"/>
                <a:gd name="T71" fmla="*/ 7101 h 983"/>
                <a:gd name="T72" fmla="+- 0 4264 4264"/>
                <a:gd name="T73" fmla="*/ T72 w 945"/>
                <a:gd name="T74" fmla="+- 0 6521 6319"/>
                <a:gd name="T75" fmla="*/ 6521 h 983"/>
                <a:gd name="T76" fmla="+- 0 4269 4264"/>
                <a:gd name="T77" fmla="*/ T76 w 945"/>
                <a:gd name="T78" fmla="+- 0 6476 6319"/>
                <a:gd name="T79" fmla="*/ 6476 h 983"/>
                <a:gd name="T80" fmla="+- 0 4284 4264"/>
                <a:gd name="T81" fmla="*/ T80 w 945"/>
                <a:gd name="T82" fmla="+- 0 6435 6319"/>
                <a:gd name="T83" fmla="*/ 6435 h 983"/>
                <a:gd name="T84" fmla="+- 0 4307 4264"/>
                <a:gd name="T85" fmla="*/ T84 w 945"/>
                <a:gd name="T86" fmla="+- 0 6398 6319"/>
                <a:gd name="T87" fmla="*/ 6398 h 983"/>
                <a:gd name="T88" fmla="+- 0 4337 4264"/>
                <a:gd name="T89" fmla="*/ T88 w 945"/>
                <a:gd name="T90" fmla="+- 0 6368 6319"/>
                <a:gd name="T91" fmla="*/ 6368 h 983"/>
                <a:gd name="T92" fmla="+- 0 4374 4264"/>
                <a:gd name="T93" fmla="*/ T92 w 945"/>
                <a:gd name="T94" fmla="+- 0 6343 6319"/>
                <a:gd name="T95" fmla="*/ 6343 h 983"/>
                <a:gd name="T96" fmla="+- 0 4415 4264"/>
                <a:gd name="T97" fmla="*/ T96 w 945"/>
                <a:gd name="T98" fmla="+- 0 6327 6319"/>
                <a:gd name="T99" fmla="*/ 6327 h 983"/>
                <a:gd name="T100" fmla="+- 0 4460 4264"/>
                <a:gd name="T101" fmla="*/ T100 w 945"/>
                <a:gd name="T102" fmla="+- 0 6319 6319"/>
                <a:gd name="T103" fmla="*/ 6319 h 983"/>
                <a:gd name="T104" fmla="+- 0 4473 4264"/>
                <a:gd name="T105" fmla="*/ T104 w 945"/>
                <a:gd name="T106" fmla="+- 0 6319 6319"/>
                <a:gd name="T107" fmla="*/ 6319 h 983"/>
                <a:gd name="T108" fmla="+- 0 5000 4264"/>
                <a:gd name="T109" fmla="*/ T108 w 945"/>
                <a:gd name="T110" fmla="+- 0 6319 6319"/>
                <a:gd name="T111" fmla="*/ 6319 h 983"/>
                <a:gd name="T112" fmla="+- 0 5046 4264"/>
                <a:gd name="T113" fmla="*/ T112 w 945"/>
                <a:gd name="T114" fmla="+- 0 6324 6319"/>
                <a:gd name="T115" fmla="*/ 6324 h 983"/>
                <a:gd name="T116" fmla="+- 0 5089 4264"/>
                <a:gd name="T117" fmla="*/ T116 w 945"/>
                <a:gd name="T118" fmla="+- 0 6338 6319"/>
                <a:gd name="T119" fmla="*/ 6338 h 983"/>
                <a:gd name="T120" fmla="+- 0 5126 4264"/>
                <a:gd name="T121" fmla="*/ T120 w 945"/>
                <a:gd name="T122" fmla="+- 0 6360 6319"/>
                <a:gd name="T123" fmla="*/ 6360 h 983"/>
                <a:gd name="T124" fmla="+- 0 5159 4264"/>
                <a:gd name="T125" fmla="*/ T124 w 945"/>
                <a:gd name="T126" fmla="+- 0 6390 6319"/>
                <a:gd name="T127" fmla="*/ 6390 h 983"/>
                <a:gd name="T128" fmla="+- 0 5184 4264"/>
                <a:gd name="T129" fmla="*/ T128 w 945"/>
                <a:gd name="T130" fmla="+- 0 6425 6319"/>
                <a:gd name="T131" fmla="*/ 6425 h 983"/>
                <a:gd name="T132" fmla="+- 0 5201 4264"/>
                <a:gd name="T133" fmla="*/ T132 w 945"/>
                <a:gd name="T134" fmla="+- 0 6465 6319"/>
                <a:gd name="T135" fmla="*/ 6465 h 983"/>
                <a:gd name="T136" fmla="+- 0 5208 4264"/>
                <a:gd name="T137" fmla="*/ T136 w 945"/>
                <a:gd name="T138" fmla="+- 0 6509 6319"/>
                <a:gd name="T139" fmla="*/ 6509 h 983"/>
                <a:gd name="T140" fmla="+- 0 5209 4264"/>
                <a:gd name="T141" fmla="*/ T140 w 945"/>
                <a:gd name="T142" fmla="+- 0 6521 6319"/>
                <a:gd name="T143" fmla="*/ 6521 h 983"/>
                <a:gd name="T144" fmla="+- 0 5209 4264"/>
                <a:gd name="T145" fmla="*/ T144 w 945"/>
                <a:gd name="T146" fmla="+- 0 7101 6319"/>
                <a:gd name="T147" fmla="*/ 7101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5" y="782"/>
                  </a:moveTo>
                  <a:lnTo>
                    <a:pt x="940" y="826"/>
                  </a:lnTo>
                  <a:lnTo>
                    <a:pt x="925" y="867"/>
                  </a:lnTo>
                  <a:lnTo>
                    <a:pt x="902" y="904"/>
                  </a:lnTo>
                  <a:lnTo>
                    <a:pt x="872" y="935"/>
                  </a:lnTo>
                  <a:lnTo>
                    <a:pt x="835" y="959"/>
                  </a:lnTo>
                  <a:lnTo>
                    <a:pt x="794" y="976"/>
                  </a:lnTo>
                  <a:lnTo>
                    <a:pt x="748" y="983"/>
                  </a:lnTo>
                  <a:lnTo>
                    <a:pt x="736" y="983"/>
                  </a:lnTo>
                  <a:lnTo>
                    <a:pt x="209" y="983"/>
                  </a:lnTo>
                  <a:lnTo>
                    <a:pt x="163" y="978"/>
                  </a:lnTo>
                  <a:lnTo>
                    <a:pt x="120" y="964"/>
                  </a:lnTo>
                  <a:lnTo>
                    <a:pt x="82" y="942"/>
                  </a:lnTo>
                  <a:lnTo>
                    <a:pt x="50" y="913"/>
                  </a:lnTo>
                  <a:lnTo>
                    <a:pt x="25" y="878"/>
                  </a:lnTo>
                  <a:lnTo>
                    <a:pt x="8" y="838"/>
                  </a:lnTo>
                  <a:lnTo>
                    <a:pt x="0" y="794"/>
                  </a:lnTo>
                  <a:lnTo>
                    <a:pt x="0" y="782"/>
                  </a:lnTo>
                  <a:lnTo>
                    <a:pt x="0" y="202"/>
                  </a:lnTo>
                  <a:lnTo>
                    <a:pt x="5" y="157"/>
                  </a:lnTo>
                  <a:lnTo>
                    <a:pt x="20" y="116"/>
                  </a:lnTo>
                  <a:lnTo>
                    <a:pt x="43" y="79"/>
                  </a:lnTo>
                  <a:lnTo>
                    <a:pt x="73" y="49"/>
                  </a:lnTo>
                  <a:lnTo>
                    <a:pt x="110" y="24"/>
                  </a:lnTo>
                  <a:lnTo>
                    <a:pt x="151" y="8"/>
                  </a:lnTo>
                  <a:lnTo>
                    <a:pt x="196" y="0"/>
                  </a:lnTo>
                  <a:lnTo>
                    <a:pt x="209" y="0"/>
                  </a:lnTo>
                  <a:lnTo>
                    <a:pt x="736" y="0"/>
                  </a:lnTo>
                  <a:lnTo>
                    <a:pt x="782" y="5"/>
                  </a:lnTo>
                  <a:lnTo>
                    <a:pt x="825" y="19"/>
                  </a:lnTo>
                  <a:lnTo>
                    <a:pt x="862" y="41"/>
                  </a:lnTo>
                  <a:lnTo>
                    <a:pt x="895" y="71"/>
                  </a:lnTo>
                  <a:lnTo>
                    <a:pt x="920" y="106"/>
                  </a:lnTo>
                  <a:lnTo>
                    <a:pt x="937" y="146"/>
                  </a:lnTo>
                  <a:lnTo>
                    <a:pt x="944" y="190"/>
                  </a:lnTo>
                  <a:lnTo>
                    <a:pt x="945" y="202"/>
                  </a:lnTo>
                  <a:lnTo>
                    <a:pt x="945" y="782"/>
                  </a:lnTo>
                  <a:close/>
                </a:path>
              </a:pathLst>
            </a:custGeom>
            <a:noFill/>
            <a:ln w="12700">
              <a:solidFill>
                <a:srgbClr val="D1D2D4"/>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31"/>
            <p:cNvSpPr>
              <a:spLocks/>
            </p:cNvSpPr>
            <p:nvPr/>
          </p:nvSpPr>
          <p:spPr bwMode="auto">
            <a:xfrm>
              <a:off x="6663" y="7563"/>
              <a:ext cx="945" cy="983"/>
            </a:xfrm>
            <a:custGeom>
              <a:avLst/>
              <a:gdLst>
                <a:gd name="T0" fmla="+- 0 7608 6663"/>
                <a:gd name="T1" fmla="*/ T0 w 945"/>
                <a:gd name="T2" fmla="+- 0 8344 7563"/>
                <a:gd name="T3" fmla="*/ 8344 h 983"/>
                <a:gd name="T4" fmla="+- 0 7603 6663"/>
                <a:gd name="T5" fmla="*/ T4 w 945"/>
                <a:gd name="T6" fmla="+- 0 8389 7563"/>
                <a:gd name="T7" fmla="*/ 8389 h 983"/>
                <a:gd name="T8" fmla="+- 0 7588 6663"/>
                <a:gd name="T9" fmla="*/ T8 w 945"/>
                <a:gd name="T10" fmla="+- 0 8430 7563"/>
                <a:gd name="T11" fmla="*/ 8430 h 983"/>
                <a:gd name="T12" fmla="+- 0 7565 6663"/>
                <a:gd name="T13" fmla="*/ T12 w 945"/>
                <a:gd name="T14" fmla="+- 0 8467 7563"/>
                <a:gd name="T15" fmla="*/ 8467 h 983"/>
                <a:gd name="T16" fmla="+- 0 7535 6663"/>
                <a:gd name="T17" fmla="*/ T16 w 945"/>
                <a:gd name="T18" fmla="+- 0 8498 7563"/>
                <a:gd name="T19" fmla="*/ 8498 h 983"/>
                <a:gd name="T20" fmla="+- 0 7499 6663"/>
                <a:gd name="T21" fmla="*/ T20 w 945"/>
                <a:gd name="T22" fmla="+- 0 8522 7563"/>
                <a:gd name="T23" fmla="*/ 8522 h 983"/>
                <a:gd name="T24" fmla="+- 0 7457 6663"/>
                <a:gd name="T25" fmla="*/ T24 w 945"/>
                <a:gd name="T26" fmla="+- 0 8538 7563"/>
                <a:gd name="T27" fmla="*/ 8538 h 983"/>
                <a:gd name="T28" fmla="+- 0 7412 6663"/>
                <a:gd name="T29" fmla="*/ T28 w 945"/>
                <a:gd name="T30" fmla="+- 0 8546 7563"/>
                <a:gd name="T31" fmla="*/ 8546 h 983"/>
                <a:gd name="T32" fmla="+- 0 7399 6663"/>
                <a:gd name="T33" fmla="*/ T32 w 945"/>
                <a:gd name="T34" fmla="+- 0 8546 7563"/>
                <a:gd name="T35" fmla="*/ 8546 h 983"/>
                <a:gd name="T36" fmla="+- 0 6872 6663"/>
                <a:gd name="T37" fmla="*/ T36 w 945"/>
                <a:gd name="T38" fmla="+- 0 8546 7563"/>
                <a:gd name="T39" fmla="*/ 8546 h 983"/>
                <a:gd name="T40" fmla="+- 0 6826 6663"/>
                <a:gd name="T41" fmla="*/ T40 w 945"/>
                <a:gd name="T42" fmla="+- 0 8541 7563"/>
                <a:gd name="T43" fmla="*/ 8541 h 983"/>
                <a:gd name="T44" fmla="+- 0 6784 6663"/>
                <a:gd name="T45" fmla="*/ T44 w 945"/>
                <a:gd name="T46" fmla="+- 0 8527 7563"/>
                <a:gd name="T47" fmla="*/ 8527 h 983"/>
                <a:gd name="T48" fmla="+- 0 6746 6663"/>
                <a:gd name="T49" fmla="*/ T48 w 945"/>
                <a:gd name="T50" fmla="+- 0 8505 7563"/>
                <a:gd name="T51" fmla="*/ 8505 h 983"/>
                <a:gd name="T52" fmla="+- 0 6714 6663"/>
                <a:gd name="T53" fmla="*/ T52 w 945"/>
                <a:gd name="T54" fmla="+- 0 8476 7563"/>
                <a:gd name="T55" fmla="*/ 8476 h 983"/>
                <a:gd name="T56" fmla="+- 0 6688 6663"/>
                <a:gd name="T57" fmla="*/ T56 w 945"/>
                <a:gd name="T58" fmla="+- 0 8440 7563"/>
                <a:gd name="T59" fmla="*/ 8440 h 983"/>
                <a:gd name="T60" fmla="+- 0 6671 6663"/>
                <a:gd name="T61" fmla="*/ T60 w 945"/>
                <a:gd name="T62" fmla="+- 0 8400 7563"/>
                <a:gd name="T63" fmla="*/ 8400 h 983"/>
                <a:gd name="T64" fmla="+- 0 6664 6663"/>
                <a:gd name="T65" fmla="*/ T64 w 945"/>
                <a:gd name="T66" fmla="+- 0 8356 7563"/>
                <a:gd name="T67" fmla="*/ 8356 h 983"/>
                <a:gd name="T68" fmla="+- 0 6663 6663"/>
                <a:gd name="T69" fmla="*/ T68 w 945"/>
                <a:gd name="T70" fmla="+- 0 8344 7563"/>
                <a:gd name="T71" fmla="*/ 8344 h 983"/>
                <a:gd name="T72" fmla="+- 0 6663 6663"/>
                <a:gd name="T73" fmla="*/ T72 w 945"/>
                <a:gd name="T74" fmla="+- 0 7765 7563"/>
                <a:gd name="T75" fmla="*/ 7765 h 983"/>
                <a:gd name="T76" fmla="+- 0 6668 6663"/>
                <a:gd name="T77" fmla="*/ T76 w 945"/>
                <a:gd name="T78" fmla="+- 0 7720 7563"/>
                <a:gd name="T79" fmla="*/ 7720 h 983"/>
                <a:gd name="T80" fmla="+- 0 6683 6663"/>
                <a:gd name="T81" fmla="*/ T80 w 945"/>
                <a:gd name="T82" fmla="+- 0 7679 7563"/>
                <a:gd name="T83" fmla="*/ 7679 h 983"/>
                <a:gd name="T84" fmla="+- 0 6706 6663"/>
                <a:gd name="T85" fmla="*/ T84 w 945"/>
                <a:gd name="T86" fmla="+- 0 7642 7563"/>
                <a:gd name="T87" fmla="*/ 7642 h 983"/>
                <a:gd name="T88" fmla="+- 0 6736 6663"/>
                <a:gd name="T89" fmla="*/ T88 w 945"/>
                <a:gd name="T90" fmla="+- 0 7611 7563"/>
                <a:gd name="T91" fmla="*/ 7611 h 983"/>
                <a:gd name="T92" fmla="+- 0 6773 6663"/>
                <a:gd name="T93" fmla="*/ T92 w 945"/>
                <a:gd name="T94" fmla="+- 0 7587 7563"/>
                <a:gd name="T95" fmla="*/ 7587 h 983"/>
                <a:gd name="T96" fmla="+- 0 6814 6663"/>
                <a:gd name="T97" fmla="*/ T96 w 945"/>
                <a:gd name="T98" fmla="+- 0 7571 7563"/>
                <a:gd name="T99" fmla="*/ 7571 h 983"/>
                <a:gd name="T100" fmla="+- 0 6860 6663"/>
                <a:gd name="T101" fmla="*/ T100 w 945"/>
                <a:gd name="T102" fmla="+- 0 7563 7563"/>
                <a:gd name="T103" fmla="*/ 7563 h 983"/>
                <a:gd name="T104" fmla="+- 0 6872 6663"/>
                <a:gd name="T105" fmla="*/ T104 w 945"/>
                <a:gd name="T106" fmla="+- 0 7563 7563"/>
                <a:gd name="T107" fmla="*/ 7563 h 983"/>
                <a:gd name="T108" fmla="+- 0 7399 6663"/>
                <a:gd name="T109" fmla="*/ T108 w 945"/>
                <a:gd name="T110" fmla="+- 0 7563 7563"/>
                <a:gd name="T111" fmla="*/ 7563 h 983"/>
                <a:gd name="T112" fmla="+- 0 7445 6663"/>
                <a:gd name="T113" fmla="*/ T112 w 945"/>
                <a:gd name="T114" fmla="+- 0 7568 7563"/>
                <a:gd name="T115" fmla="*/ 7568 h 983"/>
                <a:gd name="T116" fmla="+- 0 7488 6663"/>
                <a:gd name="T117" fmla="*/ T116 w 945"/>
                <a:gd name="T118" fmla="+- 0 7582 7563"/>
                <a:gd name="T119" fmla="*/ 7582 h 983"/>
                <a:gd name="T120" fmla="+- 0 7526 6663"/>
                <a:gd name="T121" fmla="*/ T120 w 945"/>
                <a:gd name="T122" fmla="+- 0 7604 7563"/>
                <a:gd name="T123" fmla="*/ 7604 h 983"/>
                <a:gd name="T124" fmla="+- 0 7558 6663"/>
                <a:gd name="T125" fmla="*/ T124 w 945"/>
                <a:gd name="T126" fmla="+- 0 7633 7563"/>
                <a:gd name="T127" fmla="*/ 7633 h 983"/>
                <a:gd name="T128" fmla="+- 0 7583 6663"/>
                <a:gd name="T129" fmla="*/ T128 w 945"/>
                <a:gd name="T130" fmla="+- 0 7668 7563"/>
                <a:gd name="T131" fmla="*/ 7668 h 983"/>
                <a:gd name="T132" fmla="+- 0 7600 6663"/>
                <a:gd name="T133" fmla="*/ T132 w 945"/>
                <a:gd name="T134" fmla="+- 0 7708 7563"/>
                <a:gd name="T135" fmla="*/ 7708 h 983"/>
                <a:gd name="T136" fmla="+- 0 7608 6663"/>
                <a:gd name="T137" fmla="*/ T136 w 945"/>
                <a:gd name="T138" fmla="+- 0 7752 7563"/>
                <a:gd name="T139" fmla="*/ 7752 h 983"/>
                <a:gd name="T140" fmla="+- 0 7608 6663"/>
                <a:gd name="T141" fmla="*/ T140 w 945"/>
                <a:gd name="T142" fmla="+- 0 7765 7563"/>
                <a:gd name="T143" fmla="*/ 7765 h 983"/>
                <a:gd name="T144" fmla="+- 0 7608 6663"/>
                <a:gd name="T145" fmla="*/ T144 w 945"/>
                <a:gd name="T146" fmla="+- 0 8344 7563"/>
                <a:gd name="T147" fmla="*/ 8344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5" y="781"/>
                  </a:moveTo>
                  <a:lnTo>
                    <a:pt x="940" y="826"/>
                  </a:lnTo>
                  <a:lnTo>
                    <a:pt x="925" y="867"/>
                  </a:lnTo>
                  <a:lnTo>
                    <a:pt x="902" y="904"/>
                  </a:lnTo>
                  <a:lnTo>
                    <a:pt x="872" y="935"/>
                  </a:lnTo>
                  <a:lnTo>
                    <a:pt x="836" y="959"/>
                  </a:lnTo>
                  <a:lnTo>
                    <a:pt x="794" y="975"/>
                  </a:lnTo>
                  <a:lnTo>
                    <a:pt x="749" y="983"/>
                  </a:lnTo>
                  <a:lnTo>
                    <a:pt x="736" y="983"/>
                  </a:lnTo>
                  <a:lnTo>
                    <a:pt x="209" y="983"/>
                  </a:lnTo>
                  <a:lnTo>
                    <a:pt x="163" y="978"/>
                  </a:lnTo>
                  <a:lnTo>
                    <a:pt x="121" y="964"/>
                  </a:lnTo>
                  <a:lnTo>
                    <a:pt x="83" y="942"/>
                  </a:lnTo>
                  <a:lnTo>
                    <a:pt x="51" y="913"/>
                  </a:lnTo>
                  <a:lnTo>
                    <a:pt x="25" y="877"/>
                  </a:lnTo>
                  <a:lnTo>
                    <a:pt x="8" y="837"/>
                  </a:lnTo>
                  <a:lnTo>
                    <a:pt x="1" y="793"/>
                  </a:lnTo>
                  <a:lnTo>
                    <a:pt x="0" y="781"/>
                  </a:lnTo>
                  <a:lnTo>
                    <a:pt x="0" y="202"/>
                  </a:lnTo>
                  <a:lnTo>
                    <a:pt x="5" y="157"/>
                  </a:lnTo>
                  <a:lnTo>
                    <a:pt x="20" y="116"/>
                  </a:lnTo>
                  <a:lnTo>
                    <a:pt x="43" y="79"/>
                  </a:lnTo>
                  <a:lnTo>
                    <a:pt x="73" y="48"/>
                  </a:lnTo>
                  <a:lnTo>
                    <a:pt x="110" y="24"/>
                  </a:lnTo>
                  <a:lnTo>
                    <a:pt x="151" y="8"/>
                  </a:lnTo>
                  <a:lnTo>
                    <a:pt x="197" y="0"/>
                  </a:lnTo>
                  <a:lnTo>
                    <a:pt x="209" y="0"/>
                  </a:lnTo>
                  <a:lnTo>
                    <a:pt x="736" y="0"/>
                  </a:lnTo>
                  <a:lnTo>
                    <a:pt x="782" y="5"/>
                  </a:lnTo>
                  <a:lnTo>
                    <a:pt x="825" y="19"/>
                  </a:lnTo>
                  <a:lnTo>
                    <a:pt x="863" y="41"/>
                  </a:lnTo>
                  <a:lnTo>
                    <a:pt x="895" y="70"/>
                  </a:lnTo>
                  <a:lnTo>
                    <a:pt x="920" y="105"/>
                  </a:lnTo>
                  <a:lnTo>
                    <a:pt x="937" y="145"/>
                  </a:lnTo>
                  <a:lnTo>
                    <a:pt x="945" y="189"/>
                  </a:lnTo>
                  <a:lnTo>
                    <a:pt x="945" y="202"/>
                  </a:lnTo>
                  <a:lnTo>
                    <a:pt x="945" y="781"/>
                  </a:lnTo>
                  <a:close/>
                </a:path>
              </a:pathLst>
            </a:custGeom>
            <a:noFill/>
            <a:ln w="12700">
              <a:solidFill>
                <a:srgbClr val="D1D2D4"/>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32"/>
            <p:cNvSpPr>
              <a:spLocks/>
            </p:cNvSpPr>
            <p:nvPr/>
          </p:nvSpPr>
          <p:spPr bwMode="auto">
            <a:xfrm>
              <a:off x="5464" y="7563"/>
              <a:ext cx="945" cy="983"/>
            </a:xfrm>
            <a:custGeom>
              <a:avLst/>
              <a:gdLst>
                <a:gd name="T0" fmla="+- 0 6408 5464"/>
                <a:gd name="T1" fmla="*/ T0 w 945"/>
                <a:gd name="T2" fmla="+- 0 8344 7563"/>
                <a:gd name="T3" fmla="*/ 8344 h 983"/>
                <a:gd name="T4" fmla="+- 0 6408 5464"/>
                <a:gd name="T5" fmla="*/ T4 w 945"/>
                <a:gd name="T6" fmla="+- 0 7765 7563"/>
                <a:gd name="T7" fmla="*/ 7765 h 983"/>
                <a:gd name="T8" fmla="+- 0 6408 5464"/>
                <a:gd name="T9" fmla="*/ T8 w 945"/>
                <a:gd name="T10" fmla="+- 0 7752 7563"/>
                <a:gd name="T11" fmla="*/ 7752 h 983"/>
                <a:gd name="T12" fmla="+- 0 6400 5464"/>
                <a:gd name="T13" fmla="*/ T12 w 945"/>
                <a:gd name="T14" fmla="+- 0 7708 7563"/>
                <a:gd name="T15" fmla="*/ 7708 h 983"/>
                <a:gd name="T16" fmla="+- 0 6383 5464"/>
                <a:gd name="T17" fmla="*/ T16 w 945"/>
                <a:gd name="T18" fmla="+- 0 7668 7563"/>
                <a:gd name="T19" fmla="*/ 7668 h 983"/>
                <a:gd name="T20" fmla="+- 0 6358 5464"/>
                <a:gd name="T21" fmla="*/ T20 w 945"/>
                <a:gd name="T22" fmla="+- 0 7633 7563"/>
                <a:gd name="T23" fmla="*/ 7633 h 983"/>
                <a:gd name="T24" fmla="+- 0 6326 5464"/>
                <a:gd name="T25" fmla="*/ T24 w 945"/>
                <a:gd name="T26" fmla="+- 0 7604 7563"/>
                <a:gd name="T27" fmla="*/ 7604 h 983"/>
                <a:gd name="T28" fmla="+- 0 6288 5464"/>
                <a:gd name="T29" fmla="*/ T28 w 945"/>
                <a:gd name="T30" fmla="+- 0 7582 7563"/>
                <a:gd name="T31" fmla="*/ 7582 h 983"/>
                <a:gd name="T32" fmla="+- 0 6246 5464"/>
                <a:gd name="T33" fmla="*/ T32 w 945"/>
                <a:gd name="T34" fmla="+- 0 7568 7563"/>
                <a:gd name="T35" fmla="*/ 7568 h 983"/>
                <a:gd name="T36" fmla="+- 0 6199 5464"/>
                <a:gd name="T37" fmla="*/ T36 w 945"/>
                <a:gd name="T38" fmla="+- 0 7563 7563"/>
                <a:gd name="T39" fmla="*/ 7563 h 983"/>
                <a:gd name="T40" fmla="+- 0 5673 5464"/>
                <a:gd name="T41" fmla="*/ T40 w 945"/>
                <a:gd name="T42" fmla="+- 0 7563 7563"/>
                <a:gd name="T43" fmla="*/ 7563 h 983"/>
                <a:gd name="T44" fmla="+- 0 5637 5464"/>
                <a:gd name="T45" fmla="*/ T44 w 945"/>
                <a:gd name="T46" fmla="+- 0 7566 7563"/>
                <a:gd name="T47" fmla="*/ 7566 h 983"/>
                <a:gd name="T48" fmla="+- 0 5593 5464"/>
                <a:gd name="T49" fmla="*/ T48 w 945"/>
                <a:gd name="T50" fmla="+- 0 7578 7563"/>
                <a:gd name="T51" fmla="*/ 7578 h 983"/>
                <a:gd name="T52" fmla="+- 0 5554 5464"/>
                <a:gd name="T53" fmla="*/ T52 w 945"/>
                <a:gd name="T54" fmla="+- 0 7598 7563"/>
                <a:gd name="T55" fmla="*/ 7598 h 983"/>
                <a:gd name="T56" fmla="+- 0 5521 5464"/>
                <a:gd name="T57" fmla="*/ T56 w 945"/>
                <a:gd name="T58" fmla="+- 0 7626 7563"/>
                <a:gd name="T59" fmla="*/ 7626 h 983"/>
                <a:gd name="T60" fmla="+- 0 5494 5464"/>
                <a:gd name="T61" fmla="*/ T60 w 945"/>
                <a:gd name="T62" fmla="+- 0 7660 7563"/>
                <a:gd name="T63" fmla="*/ 7660 h 983"/>
                <a:gd name="T64" fmla="+- 0 5475 5464"/>
                <a:gd name="T65" fmla="*/ T64 w 945"/>
                <a:gd name="T66" fmla="+- 0 7699 7563"/>
                <a:gd name="T67" fmla="*/ 7699 h 983"/>
                <a:gd name="T68" fmla="+- 0 5465 5464"/>
                <a:gd name="T69" fmla="*/ T68 w 945"/>
                <a:gd name="T70" fmla="+- 0 7742 7563"/>
                <a:gd name="T71" fmla="*/ 7742 h 983"/>
                <a:gd name="T72" fmla="+- 0 5464 5464"/>
                <a:gd name="T73" fmla="*/ T72 w 945"/>
                <a:gd name="T74" fmla="+- 0 7765 7563"/>
                <a:gd name="T75" fmla="*/ 7765 h 983"/>
                <a:gd name="T76" fmla="+- 0 5464 5464"/>
                <a:gd name="T77" fmla="*/ T76 w 945"/>
                <a:gd name="T78" fmla="+- 0 8344 7563"/>
                <a:gd name="T79" fmla="*/ 8344 h 983"/>
                <a:gd name="T80" fmla="+- 0 5467 5464"/>
                <a:gd name="T81" fmla="*/ T80 w 945"/>
                <a:gd name="T82" fmla="+- 0 8379 7563"/>
                <a:gd name="T83" fmla="*/ 8379 h 983"/>
                <a:gd name="T84" fmla="+- 0 5479 5464"/>
                <a:gd name="T85" fmla="*/ T84 w 945"/>
                <a:gd name="T86" fmla="+- 0 8421 7563"/>
                <a:gd name="T87" fmla="*/ 8421 h 983"/>
                <a:gd name="T88" fmla="+- 0 5500 5464"/>
                <a:gd name="T89" fmla="*/ T88 w 945"/>
                <a:gd name="T90" fmla="+- 0 8459 7563"/>
                <a:gd name="T91" fmla="*/ 8459 h 983"/>
                <a:gd name="T92" fmla="+- 0 5529 5464"/>
                <a:gd name="T93" fmla="*/ T92 w 945"/>
                <a:gd name="T94" fmla="+- 0 8491 7563"/>
                <a:gd name="T95" fmla="*/ 8491 h 983"/>
                <a:gd name="T96" fmla="+- 0 5564 5464"/>
                <a:gd name="T97" fmla="*/ T96 w 945"/>
                <a:gd name="T98" fmla="+- 0 8517 7563"/>
                <a:gd name="T99" fmla="*/ 8517 h 983"/>
                <a:gd name="T100" fmla="+- 0 5605 5464"/>
                <a:gd name="T101" fmla="*/ T100 w 945"/>
                <a:gd name="T102" fmla="+- 0 8535 7563"/>
                <a:gd name="T103" fmla="*/ 8535 h 983"/>
                <a:gd name="T104" fmla="+- 0 5649 5464"/>
                <a:gd name="T105" fmla="*/ T104 w 945"/>
                <a:gd name="T106" fmla="+- 0 8545 7563"/>
                <a:gd name="T107" fmla="*/ 8545 h 983"/>
                <a:gd name="T108" fmla="+- 0 5673 5464"/>
                <a:gd name="T109" fmla="*/ T108 w 945"/>
                <a:gd name="T110" fmla="+- 0 8546 7563"/>
                <a:gd name="T111" fmla="*/ 8546 h 983"/>
                <a:gd name="T112" fmla="+- 0 6199 5464"/>
                <a:gd name="T113" fmla="*/ T112 w 945"/>
                <a:gd name="T114" fmla="+- 0 8546 7563"/>
                <a:gd name="T115" fmla="*/ 8546 h 983"/>
                <a:gd name="T116" fmla="+- 0 6235 5464"/>
                <a:gd name="T117" fmla="*/ T116 w 945"/>
                <a:gd name="T118" fmla="+- 0 8543 7563"/>
                <a:gd name="T119" fmla="*/ 8543 h 983"/>
                <a:gd name="T120" fmla="+- 0 6279 5464"/>
                <a:gd name="T121" fmla="*/ T120 w 945"/>
                <a:gd name="T122" fmla="+- 0 8531 7563"/>
                <a:gd name="T123" fmla="*/ 8531 h 983"/>
                <a:gd name="T124" fmla="+- 0 6318 5464"/>
                <a:gd name="T125" fmla="*/ T124 w 945"/>
                <a:gd name="T126" fmla="+- 0 8511 7563"/>
                <a:gd name="T127" fmla="*/ 8511 h 983"/>
                <a:gd name="T128" fmla="+- 0 6351 5464"/>
                <a:gd name="T129" fmla="*/ T128 w 945"/>
                <a:gd name="T130" fmla="+- 0 8483 7563"/>
                <a:gd name="T131" fmla="*/ 8483 h 983"/>
                <a:gd name="T132" fmla="+- 0 6378 5464"/>
                <a:gd name="T133" fmla="*/ T132 w 945"/>
                <a:gd name="T134" fmla="+- 0 8449 7563"/>
                <a:gd name="T135" fmla="*/ 8449 h 983"/>
                <a:gd name="T136" fmla="+- 0 6397 5464"/>
                <a:gd name="T137" fmla="*/ T136 w 945"/>
                <a:gd name="T138" fmla="+- 0 8410 7563"/>
                <a:gd name="T139" fmla="*/ 8410 h 983"/>
                <a:gd name="T140" fmla="+- 0 6407 5464"/>
                <a:gd name="T141" fmla="*/ T140 w 945"/>
                <a:gd name="T142" fmla="+- 0 8367 7563"/>
                <a:gd name="T143" fmla="*/ 8367 h 983"/>
                <a:gd name="T144" fmla="+- 0 6408 5464"/>
                <a:gd name="T145" fmla="*/ T144 w 945"/>
                <a:gd name="T146" fmla="+- 0 8344 7563"/>
                <a:gd name="T147" fmla="*/ 8344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4" y="781"/>
                  </a:moveTo>
                  <a:lnTo>
                    <a:pt x="944" y="202"/>
                  </a:lnTo>
                  <a:lnTo>
                    <a:pt x="944" y="189"/>
                  </a:lnTo>
                  <a:lnTo>
                    <a:pt x="936" y="145"/>
                  </a:lnTo>
                  <a:lnTo>
                    <a:pt x="919" y="105"/>
                  </a:lnTo>
                  <a:lnTo>
                    <a:pt x="894" y="70"/>
                  </a:lnTo>
                  <a:lnTo>
                    <a:pt x="862" y="41"/>
                  </a:lnTo>
                  <a:lnTo>
                    <a:pt x="824" y="19"/>
                  </a:lnTo>
                  <a:lnTo>
                    <a:pt x="782" y="5"/>
                  </a:lnTo>
                  <a:lnTo>
                    <a:pt x="735" y="0"/>
                  </a:lnTo>
                  <a:lnTo>
                    <a:pt x="209" y="0"/>
                  </a:lnTo>
                  <a:lnTo>
                    <a:pt x="173" y="3"/>
                  </a:lnTo>
                  <a:lnTo>
                    <a:pt x="129" y="15"/>
                  </a:lnTo>
                  <a:lnTo>
                    <a:pt x="90" y="35"/>
                  </a:lnTo>
                  <a:lnTo>
                    <a:pt x="57" y="63"/>
                  </a:lnTo>
                  <a:lnTo>
                    <a:pt x="30" y="97"/>
                  </a:lnTo>
                  <a:lnTo>
                    <a:pt x="11" y="136"/>
                  </a:lnTo>
                  <a:lnTo>
                    <a:pt x="1" y="179"/>
                  </a:lnTo>
                  <a:lnTo>
                    <a:pt x="0" y="202"/>
                  </a:lnTo>
                  <a:lnTo>
                    <a:pt x="0" y="781"/>
                  </a:lnTo>
                  <a:lnTo>
                    <a:pt x="3" y="816"/>
                  </a:lnTo>
                  <a:lnTo>
                    <a:pt x="15" y="858"/>
                  </a:lnTo>
                  <a:lnTo>
                    <a:pt x="36" y="896"/>
                  </a:lnTo>
                  <a:lnTo>
                    <a:pt x="65" y="928"/>
                  </a:lnTo>
                  <a:lnTo>
                    <a:pt x="100" y="954"/>
                  </a:lnTo>
                  <a:lnTo>
                    <a:pt x="141" y="972"/>
                  </a:lnTo>
                  <a:lnTo>
                    <a:pt x="185" y="982"/>
                  </a:lnTo>
                  <a:lnTo>
                    <a:pt x="209" y="983"/>
                  </a:lnTo>
                  <a:lnTo>
                    <a:pt x="735" y="983"/>
                  </a:lnTo>
                  <a:lnTo>
                    <a:pt x="771" y="980"/>
                  </a:lnTo>
                  <a:lnTo>
                    <a:pt x="815" y="968"/>
                  </a:lnTo>
                  <a:lnTo>
                    <a:pt x="854" y="948"/>
                  </a:lnTo>
                  <a:lnTo>
                    <a:pt x="887" y="920"/>
                  </a:lnTo>
                  <a:lnTo>
                    <a:pt x="914" y="886"/>
                  </a:lnTo>
                  <a:lnTo>
                    <a:pt x="933" y="847"/>
                  </a:lnTo>
                  <a:lnTo>
                    <a:pt x="943" y="804"/>
                  </a:lnTo>
                  <a:lnTo>
                    <a:pt x="944" y="781"/>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3"/>
            <p:cNvSpPr>
              <a:spLocks/>
            </p:cNvSpPr>
            <p:nvPr/>
          </p:nvSpPr>
          <p:spPr bwMode="auto">
            <a:xfrm>
              <a:off x="4264" y="7563"/>
              <a:ext cx="945" cy="983"/>
            </a:xfrm>
            <a:custGeom>
              <a:avLst/>
              <a:gdLst>
                <a:gd name="T0" fmla="+- 0 5209 4264"/>
                <a:gd name="T1" fmla="*/ T0 w 945"/>
                <a:gd name="T2" fmla="+- 0 8344 7563"/>
                <a:gd name="T3" fmla="*/ 8344 h 983"/>
                <a:gd name="T4" fmla="+- 0 5204 4264"/>
                <a:gd name="T5" fmla="*/ T4 w 945"/>
                <a:gd name="T6" fmla="+- 0 8389 7563"/>
                <a:gd name="T7" fmla="*/ 8389 h 983"/>
                <a:gd name="T8" fmla="+- 0 5189 4264"/>
                <a:gd name="T9" fmla="*/ T8 w 945"/>
                <a:gd name="T10" fmla="+- 0 8430 7563"/>
                <a:gd name="T11" fmla="*/ 8430 h 983"/>
                <a:gd name="T12" fmla="+- 0 5166 4264"/>
                <a:gd name="T13" fmla="*/ T12 w 945"/>
                <a:gd name="T14" fmla="+- 0 8467 7563"/>
                <a:gd name="T15" fmla="*/ 8467 h 983"/>
                <a:gd name="T16" fmla="+- 0 5136 4264"/>
                <a:gd name="T17" fmla="*/ T16 w 945"/>
                <a:gd name="T18" fmla="+- 0 8498 7563"/>
                <a:gd name="T19" fmla="*/ 8498 h 983"/>
                <a:gd name="T20" fmla="+- 0 5099 4264"/>
                <a:gd name="T21" fmla="*/ T20 w 945"/>
                <a:gd name="T22" fmla="+- 0 8522 7563"/>
                <a:gd name="T23" fmla="*/ 8522 h 983"/>
                <a:gd name="T24" fmla="+- 0 5058 4264"/>
                <a:gd name="T25" fmla="*/ T24 w 945"/>
                <a:gd name="T26" fmla="+- 0 8538 7563"/>
                <a:gd name="T27" fmla="*/ 8538 h 983"/>
                <a:gd name="T28" fmla="+- 0 5012 4264"/>
                <a:gd name="T29" fmla="*/ T28 w 945"/>
                <a:gd name="T30" fmla="+- 0 8546 7563"/>
                <a:gd name="T31" fmla="*/ 8546 h 983"/>
                <a:gd name="T32" fmla="+- 0 5000 4264"/>
                <a:gd name="T33" fmla="*/ T32 w 945"/>
                <a:gd name="T34" fmla="+- 0 8546 7563"/>
                <a:gd name="T35" fmla="*/ 8546 h 983"/>
                <a:gd name="T36" fmla="+- 0 4473 4264"/>
                <a:gd name="T37" fmla="*/ T36 w 945"/>
                <a:gd name="T38" fmla="+- 0 8546 7563"/>
                <a:gd name="T39" fmla="*/ 8546 h 983"/>
                <a:gd name="T40" fmla="+- 0 4427 4264"/>
                <a:gd name="T41" fmla="*/ T40 w 945"/>
                <a:gd name="T42" fmla="+- 0 8541 7563"/>
                <a:gd name="T43" fmla="*/ 8541 h 983"/>
                <a:gd name="T44" fmla="+- 0 4384 4264"/>
                <a:gd name="T45" fmla="*/ T44 w 945"/>
                <a:gd name="T46" fmla="+- 0 8527 7563"/>
                <a:gd name="T47" fmla="*/ 8527 h 983"/>
                <a:gd name="T48" fmla="+- 0 4346 4264"/>
                <a:gd name="T49" fmla="*/ T48 w 945"/>
                <a:gd name="T50" fmla="+- 0 8505 7563"/>
                <a:gd name="T51" fmla="*/ 8505 h 983"/>
                <a:gd name="T52" fmla="+- 0 4314 4264"/>
                <a:gd name="T53" fmla="*/ T52 w 945"/>
                <a:gd name="T54" fmla="+- 0 8476 7563"/>
                <a:gd name="T55" fmla="*/ 8476 h 983"/>
                <a:gd name="T56" fmla="+- 0 4289 4264"/>
                <a:gd name="T57" fmla="*/ T56 w 945"/>
                <a:gd name="T58" fmla="+- 0 8440 7563"/>
                <a:gd name="T59" fmla="*/ 8440 h 983"/>
                <a:gd name="T60" fmla="+- 0 4272 4264"/>
                <a:gd name="T61" fmla="*/ T60 w 945"/>
                <a:gd name="T62" fmla="+- 0 8400 7563"/>
                <a:gd name="T63" fmla="*/ 8400 h 983"/>
                <a:gd name="T64" fmla="+- 0 4264 4264"/>
                <a:gd name="T65" fmla="*/ T64 w 945"/>
                <a:gd name="T66" fmla="+- 0 8356 7563"/>
                <a:gd name="T67" fmla="*/ 8356 h 983"/>
                <a:gd name="T68" fmla="+- 0 4264 4264"/>
                <a:gd name="T69" fmla="*/ T68 w 945"/>
                <a:gd name="T70" fmla="+- 0 8344 7563"/>
                <a:gd name="T71" fmla="*/ 8344 h 983"/>
                <a:gd name="T72" fmla="+- 0 4264 4264"/>
                <a:gd name="T73" fmla="*/ T72 w 945"/>
                <a:gd name="T74" fmla="+- 0 7765 7563"/>
                <a:gd name="T75" fmla="*/ 7765 h 983"/>
                <a:gd name="T76" fmla="+- 0 4269 4264"/>
                <a:gd name="T77" fmla="*/ T76 w 945"/>
                <a:gd name="T78" fmla="+- 0 7720 7563"/>
                <a:gd name="T79" fmla="*/ 7720 h 983"/>
                <a:gd name="T80" fmla="+- 0 4284 4264"/>
                <a:gd name="T81" fmla="*/ T80 w 945"/>
                <a:gd name="T82" fmla="+- 0 7679 7563"/>
                <a:gd name="T83" fmla="*/ 7679 h 983"/>
                <a:gd name="T84" fmla="+- 0 4307 4264"/>
                <a:gd name="T85" fmla="*/ T84 w 945"/>
                <a:gd name="T86" fmla="+- 0 7642 7563"/>
                <a:gd name="T87" fmla="*/ 7642 h 983"/>
                <a:gd name="T88" fmla="+- 0 4337 4264"/>
                <a:gd name="T89" fmla="*/ T88 w 945"/>
                <a:gd name="T90" fmla="+- 0 7611 7563"/>
                <a:gd name="T91" fmla="*/ 7611 h 983"/>
                <a:gd name="T92" fmla="+- 0 4374 4264"/>
                <a:gd name="T93" fmla="*/ T92 w 945"/>
                <a:gd name="T94" fmla="+- 0 7587 7563"/>
                <a:gd name="T95" fmla="*/ 7587 h 983"/>
                <a:gd name="T96" fmla="+- 0 4415 4264"/>
                <a:gd name="T97" fmla="*/ T96 w 945"/>
                <a:gd name="T98" fmla="+- 0 7571 7563"/>
                <a:gd name="T99" fmla="*/ 7571 h 983"/>
                <a:gd name="T100" fmla="+- 0 4460 4264"/>
                <a:gd name="T101" fmla="*/ T100 w 945"/>
                <a:gd name="T102" fmla="+- 0 7563 7563"/>
                <a:gd name="T103" fmla="*/ 7563 h 983"/>
                <a:gd name="T104" fmla="+- 0 4473 4264"/>
                <a:gd name="T105" fmla="*/ T104 w 945"/>
                <a:gd name="T106" fmla="+- 0 7563 7563"/>
                <a:gd name="T107" fmla="*/ 7563 h 983"/>
                <a:gd name="T108" fmla="+- 0 5000 4264"/>
                <a:gd name="T109" fmla="*/ T108 w 945"/>
                <a:gd name="T110" fmla="+- 0 7563 7563"/>
                <a:gd name="T111" fmla="*/ 7563 h 983"/>
                <a:gd name="T112" fmla="+- 0 5046 4264"/>
                <a:gd name="T113" fmla="*/ T112 w 945"/>
                <a:gd name="T114" fmla="+- 0 7568 7563"/>
                <a:gd name="T115" fmla="*/ 7568 h 983"/>
                <a:gd name="T116" fmla="+- 0 5089 4264"/>
                <a:gd name="T117" fmla="*/ T116 w 945"/>
                <a:gd name="T118" fmla="+- 0 7582 7563"/>
                <a:gd name="T119" fmla="*/ 7582 h 983"/>
                <a:gd name="T120" fmla="+- 0 5126 4264"/>
                <a:gd name="T121" fmla="*/ T120 w 945"/>
                <a:gd name="T122" fmla="+- 0 7604 7563"/>
                <a:gd name="T123" fmla="*/ 7604 h 983"/>
                <a:gd name="T124" fmla="+- 0 5159 4264"/>
                <a:gd name="T125" fmla="*/ T124 w 945"/>
                <a:gd name="T126" fmla="+- 0 7633 7563"/>
                <a:gd name="T127" fmla="*/ 7633 h 983"/>
                <a:gd name="T128" fmla="+- 0 5184 4264"/>
                <a:gd name="T129" fmla="*/ T128 w 945"/>
                <a:gd name="T130" fmla="+- 0 7668 7563"/>
                <a:gd name="T131" fmla="*/ 7668 h 983"/>
                <a:gd name="T132" fmla="+- 0 5201 4264"/>
                <a:gd name="T133" fmla="*/ T132 w 945"/>
                <a:gd name="T134" fmla="+- 0 7708 7563"/>
                <a:gd name="T135" fmla="*/ 7708 h 983"/>
                <a:gd name="T136" fmla="+- 0 5208 4264"/>
                <a:gd name="T137" fmla="*/ T136 w 945"/>
                <a:gd name="T138" fmla="+- 0 7752 7563"/>
                <a:gd name="T139" fmla="*/ 7752 h 983"/>
                <a:gd name="T140" fmla="+- 0 5209 4264"/>
                <a:gd name="T141" fmla="*/ T140 w 945"/>
                <a:gd name="T142" fmla="+- 0 7765 7563"/>
                <a:gd name="T143" fmla="*/ 7765 h 983"/>
                <a:gd name="T144" fmla="+- 0 5209 4264"/>
                <a:gd name="T145" fmla="*/ T144 w 945"/>
                <a:gd name="T146" fmla="+- 0 8344 7563"/>
                <a:gd name="T147" fmla="*/ 8344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5" y="781"/>
                  </a:moveTo>
                  <a:lnTo>
                    <a:pt x="940" y="826"/>
                  </a:lnTo>
                  <a:lnTo>
                    <a:pt x="925" y="867"/>
                  </a:lnTo>
                  <a:lnTo>
                    <a:pt x="902" y="904"/>
                  </a:lnTo>
                  <a:lnTo>
                    <a:pt x="872" y="935"/>
                  </a:lnTo>
                  <a:lnTo>
                    <a:pt x="835" y="959"/>
                  </a:lnTo>
                  <a:lnTo>
                    <a:pt x="794" y="975"/>
                  </a:lnTo>
                  <a:lnTo>
                    <a:pt x="748" y="983"/>
                  </a:lnTo>
                  <a:lnTo>
                    <a:pt x="736" y="983"/>
                  </a:lnTo>
                  <a:lnTo>
                    <a:pt x="209" y="983"/>
                  </a:lnTo>
                  <a:lnTo>
                    <a:pt x="163" y="978"/>
                  </a:lnTo>
                  <a:lnTo>
                    <a:pt x="120" y="964"/>
                  </a:lnTo>
                  <a:lnTo>
                    <a:pt x="82" y="942"/>
                  </a:lnTo>
                  <a:lnTo>
                    <a:pt x="50" y="913"/>
                  </a:lnTo>
                  <a:lnTo>
                    <a:pt x="25" y="877"/>
                  </a:lnTo>
                  <a:lnTo>
                    <a:pt x="8" y="837"/>
                  </a:lnTo>
                  <a:lnTo>
                    <a:pt x="0" y="793"/>
                  </a:lnTo>
                  <a:lnTo>
                    <a:pt x="0" y="781"/>
                  </a:lnTo>
                  <a:lnTo>
                    <a:pt x="0" y="202"/>
                  </a:lnTo>
                  <a:lnTo>
                    <a:pt x="5" y="157"/>
                  </a:lnTo>
                  <a:lnTo>
                    <a:pt x="20" y="116"/>
                  </a:lnTo>
                  <a:lnTo>
                    <a:pt x="43" y="79"/>
                  </a:lnTo>
                  <a:lnTo>
                    <a:pt x="73" y="48"/>
                  </a:lnTo>
                  <a:lnTo>
                    <a:pt x="110" y="24"/>
                  </a:lnTo>
                  <a:lnTo>
                    <a:pt x="151" y="8"/>
                  </a:lnTo>
                  <a:lnTo>
                    <a:pt x="196" y="0"/>
                  </a:lnTo>
                  <a:lnTo>
                    <a:pt x="209" y="0"/>
                  </a:lnTo>
                  <a:lnTo>
                    <a:pt x="736" y="0"/>
                  </a:lnTo>
                  <a:lnTo>
                    <a:pt x="782" y="5"/>
                  </a:lnTo>
                  <a:lnTo>
                    <a:pt x="825" y="19"/>
                  </a:lnTo>
                  <a:lnTo>
                    <a:pt x="862" y="41"/>
                  </a:lnTo>
                  <a:lnTo>
                    <a:pt x="895" y="70"/>
                  </a:lnTo>
                  <a:lnTo>
                    <a:pt x="920" y="105"/>
                  </a:lnTo>
                  <a:lnTo>
                    <a:pt x="937" y="145"/>
                  </a:lnTo>
                  <a:lnTo>
                    <a:pt x="944" y="189"/>
                  </a:lnTo>
                  <a:lnTo>
                    <a:pt x="945" y="202"/>
                  </a:lnTo>
                  <a:lnTo>
                    <a:pt x="945" y="781"/>
                  </a:lnTo>
                  <a:close/>
                </a:path>
              </a:pathLst>
            </a:custGeom>
            <a:noFill/>
            <a:ln w="12700">
              <a:solidFill>
                <a:srgbClr val="D1D2D4"/>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34"/>
            <p:cNvSpPr>
              <a:spLocks/>
            </p:cNvSpPr>
            <p:nvPr/>
          </p:nvSpPr>
          <p:spPr bwMode="auto">
            <a:xfrm>
              <a:off x="6663" y="8911"/>
              <a:ext cx="945" cy="983"/>
            </a:xfrm>
            <a:custGeom>
              <a:avLst/>
              <a:gdLst>
                <a:gd name="T0" fmla="+- 0 7608 6663"/>
                <a:gd name="T1" fmla="*/ T0 w 945"/>
                <a:gd name="T2" fmla="+- 0 9693 8911"/>
                <a:gd name="T3" fmla="*/ 9693 h 983"/>
                <a:gd name="T4" fmla="+- 0 7603 6663"/>
                <a:gd name="T5" fmla="*/ T4 w 945"/>
                <a:gd name="T6" fmla="+- 0 9737 8911"/>
                <a:gd name="T7" fmla="*/ 9737 h 983"/>
                <a:gd name="T8" fmla="+- 0 7588 6663"/>
                <a:gd name="T9" fmla="*/ T8 w 945"/>
                <a:gd name="T10" fmla="+- 0 9778 8911"/>
                <a:gd name="T11" fmla="*/ 9778 h 983"/>
                <a:gd name="T12" fmla="+- 0 7565 6663"/>
                <a:gd name="T13" fmla="*/ T12 w 945"/>
                <a:gd name="T14" fmla="+- 0 9815 8911"/>
                <a:gd name="T15" fmla="*/ 9815 h 983"/>
                <a:gd name="T16" fmla="+- 0 7535 6663"/>
                <a:gd name="T17" fmla="*/ T16 w 945"/>
                <a:gd name="T18" fmla="+- 0 9846 8911"/>
                <a:gd name="T19" fmla="*/ 9846 h 983"/>
                <a:gd name="T20" fmla="+- 0 7499 6663"/>
                <a:gd name="T21" fmla="*/ T20 w 945"/>
                <a:gd name="T22" fmla="+- 0 9870 8911"/>
                <a:gd name="T23" fmla="*/ 9870 h 983"/>
                <a:gd name="T24" fmla="+- 0 7457 6663"/>
                <a:gd name="T25" fmla="*/ T24 w 945"/>
                <a:gd name="T26" fmla="+- 0 9887 8911"/>
                <a:gd name="T27" fmla="*/ 9887 h 983"/>
                <a:gd name="T28" fmla="+- 0 7412 6663"/>
                <a:gd name="T29" fmla="*/ T28 w 945"/>
                <a:gd name="T30" fmla="+- 0 9894 8911"/>
                <a:gd name="T31" fmla="*/ 9894 h 983"/>
                <a:gd name="T32" fmla="+- 0 7399 6663"/>
                <a:gd name="T33" fmla="*/ T32 w 945"/>
                <a:gd name="T34" fmla="+- 0 9894 8911"/>
                <a:gd name="T35" fmla="*/ 9894 h 983"/>
                <a:gd name="T36" fmla="+- 0 6872 6663"/>
                <a:gd name="T37" fmla="*/ T36 w 945"/>
                <a:gd name="T38" fmla="+- 0 9894 8911"/>
                <a:gd name="T39" fmla="*/ 9894 h 983"/>
                <a:gd name="T40" fmla="+- 0 6826 6663"/>
                <a:gd name="T41" fmla="*/ T40 w 945"/>
                <a:gd name="T42" fmla="+- 0 9889 8911"/>
                <a:gd name="T43" fmla="*/ 9889 h 983"/>
                <a:gd name="T44" fmla="+- 0 6784 6663"/>
                <a:gd name="T45" fmla="*/ T44 w 945"/>
                <a:gd name="T46" fmla="+- 0 9875 8911"/>
                <a:gd name="T47" fmla="*/ 9875 h 983"/>
                <a:gd name="T48" fmla="+- 0 6746 6663"/>
                <a:gd name="T49" fmla="*/ T48 w 945"/>
                <a:gd name="T50" fmla="+- 0 9853 8911"/>
                <a:gd name="T51" fmla="*/ 9853 h 983"/>
                <a:gd name="T52" fmla="+- 0 6714 6663"/>
                <a:gd name="T53" fmla="*/ T52 w 945"/>
                <a:gd name="T54" fmla="+- 0 9824 8911"/>
                <a:gd name="T55" fmla="*/ 9824 h 983"/>
                <a:gd name="T56" fmla="+- 0 6688 6663"/>
                <a:gd name="T57" fmla="*/ T56 w 945"/>
                <a:gd name="T58" fmla="+- 0 9789 8911"/>
                <a:gd name="T59" fmla="*/ 9789 h 983"/>
                <a:gd name="T60" fmla="+- 0 6671 6663"/>
                <a:gd name="T61" fmla="*/ T60 w 945"/>
                <a:gd name="T62" fmla="+- 0 9749 8911"/>
                <a:gd name="T63" fmla="*/ 9749 h 983"/>
                <a:gd name="T64" fmla="+- 0 6664 6663"/>
                <a:gd name="T65" fmla="*/ T64 w 945"/>
                <a:gd name="T66" fmla="+- 0 9705 8911"/>
                <a:gd name="T67" fmla="*/ 9705 h 983"/>
                <a:gd name="T68" fmla="+- 0 6663 6663"/>
                <a:gd name="T69" fmla="*/ T68 w 945"/>
                <a:gd name="T70" fmla="+- 0 9693 8911"/>
                <a:gd name="T71" fmla="*/ 9693 h 983"/>
                <a:gd name="T72" fmla="+- 0 6663 6663"/>
                <a:gd name="T73" fmla="*/ T72 w 945"/>
                <a:gd name="T74" fmla="+- 0 9113 8911"/>
                <a:gd name="T75" fmla="*/ 9113 h 983"/>
                <a:gd name="T76" fmla="+- 0 6668 6663"/>
                <a:gd name="T77" fmla="*/ T76 w 945"/>
                <a:gd name="T78" fmla="+- 0 9068 8911"/>
                <a:gd name="T79" fmla="*/ 9068 h 983"/>
                <a:gd name="T80" fmla="+- 0 6683 6663"/>
                <a:gd name="T81" fmla="*/ T80 w 945"/>
                <a:gd name="T82" fmla="+- 0 9027 8911"/>
                <a:gd name="T83" fmla="*/ 9027 h 983"/>
                <a:gd name="T84" fmla="+- 0 6706 6663"/>
                <a:gd name="T85" fmla="*/ T84 w 945"/>
                <a:gd name="T86" fmla="+- 0 8990 8911"/>
                <a:gd name="T87" fmla="*/ 8990 h 983"/>
                <a:gd name="T88" fmla="+- 0 6736 6663"/>
                <a:gd name="T89" fmla="*/ T88 w 945"/>
                <a:gd name="T90" fmla="+- 0 8960 8911"/>
                <a:gd name="T91" fmla="*/ 8960 h 983"/>
                <a:gd name="T92" fmla="+- 0 6773 6663"/>
                <a:gd name="T93" fmla="*/ T92 w 945"/>
                <a:gd name="T94" fmla="+- 0 8935 8911"/>
                <a:gd name="T95" fmla="*/ 8935 h 983"/>
                <a:gd name="T96" fmla="+- 0 6814 6663"/>
                <a:gd name="T97" fmla="*/ T96 w 945"/>
                <a:gd name="T98" fmla="+- 0 8919 8911"/>
                <a:gd name="T99" fmla="*/ 8919 h 983"/>
                <a:gd name="T100" fmla="+- 0 6860 6663"/>
                <a:gd name="T101" fmla="*/ T100 w 945"/>
                <a:gd name="T102" fmla="+- 0 8911 8911"/>
                <a:gd name="T103" fmla="*/ 8911 h 983"/>
                <a:gd name="T104" fmla="+- 0 6872 6663"/>
                <a:gd name="T105" fmla="*/ T104 w 945"/>
                <a:gd name="T106" fmla="+- 0 8911 8911"/>
                <a:gd name="T107" fmla="*/ 8911 h 983"/>
                <a:gd name="T108" fmla="+- 0 7399 6663"/>
                <a:gd name="T109" fmla="*/ T108 w 945"/>
                <a:gd name="T110" fmla="+- 0 8911 8911"/>
                <a:gd name="T111" fmla="*/ 8911 h 983"/>
                <a:gd name="T112" fmla="+- 0 7445 6663"/>
                <a:gd name="T113" fmla="*/ T112 w 945"/>
                <a:gd name="T114" fmla="+- 0 8921 8911"/>
                <a:gd name="T115" fmla="*/ 8921 h 983"/>
                <a:gd name="T116" fmla="+- 0 7488 6663"/>
                <a:gd name="T117" fmla="*/ T116 w 945"/>
                <a:gd name="T118" fmla="+- 0 8948 8911"/>
                <a:gd name="T119" fmla="*/ 8948 h 983"/>
                <a:gd name="T120" fmla="+- 0 7526 6663"/>
                <a:gd name="T121" fmla="*/ T120 w 945"/>
                <a:gd name="T122" fmla="+- 0 8986 8911"/>
                <a:gd name="T123" fmla="*/ 8986 h 983"/>
                <a:gd name="T124" fmla="+- 0 7558 6663"/>
                <a:gd name="T125" fmla="*/ T124 w 945"/>
                <a:gd name="T126" fmla="+- 0 9027 8911"/>
                <a:gd name="T127" fmla="*/ 9027 h 983"/>
                <a:gd name="T128" fmla="+- 0 7583 6663"/>
                <a:gd name="T129" fmla="*/ T128 w 945"/>
                <a:gd name="T130" fmla="+- 0 9066 8911"/>
                <a:gd name="T131" fmla="*/ 9066 h 983"/>
                <a:gd name="T132" fmla="+- 0 7600 6663"/>
                <a:gd name="T133" fmla="*/ T132 w 945"/>
                <a:gd name="T134" fmla="+- 0 9097 8911"/>
                <a:gd name="T135" fmla="*/ 9097 h 983"/>
                <a:gd name="T136" fmla="+- 0 7608 6663"/>
                <a:gd name="T137" fmla="*/ T136 w 945"/>
                <a:gd name="T138" fmla="+- 0 9113 8911"/>
                <a:gd name="T139" fmla="*/ 9113 h 983"/>
                <a:gd name="T140" fmla="+- 0 7608 6663"/>
                <a:gd name="T141" fmla="*/ T140 w 945"/>
                <a:gd name="T142" fmla="+- 0 9693 8911"/>
                <a:gd name="T143" fmla="*/ 9693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945" h="983">
                  <a:moveTo>
                    <a:pt x="945" y="782"/>
                  </a:moveTo>
                  <a:lnTo>
                    <a:pt x="940" y="826"/>
                  </a:lnTo>
                  <a:lnTo>
                    <a:pt x="925" y="867"/>
                  </a:lnTo>
                  <a:lnTo>
                    <a:pt x="902" y="904"/>
                  </a:lnTo>
                  <a:lnTo>
                    <a:pt x="872" y="935"/>
                  </a:lnTo>
                  <a:lnTo>
                    <a:pt x="836" y="959"/>
                  </a:lnTo>
                  <a:lnTo>
                    <a:pt x="794" y="976"/>
                  </a:lnTo>
                  <a:lnTo>
                    <a:pt x="749" y="983"/>
                  </a:lnTo>
                  <a:lnTo>
                    <a:pt x="736" y="983"/>
                  </a:lnTo>
                  <a:lnTo>
                    <a:pt x="209" y="983"/>
                  </a:lnTo>
                  <a:lnTo>
                    <a:pt x="163" y="978"/>
                  </a:lnTo>
                  <a:lnTo>
                    <a:pt x="121" y="964"/>
                  </a:lnTo>
                  <a:lnTo>
                    <a:pt x="83" y="942"/>
                  </a:lnTo>
                  <a:lnTo>
                    <a:pt x="51" y="913"/>
                  </a:lnTo>
                  <a:lnTo>
                    <a:pt x="25" y="878"/>
                  </a:lnTo>
                  <a:lnTo>
                    <a:pt x="8" y="838"/>
                  </a:lnTo>
                  <a:lnTo>
                    <a:pt x="1" y="794"/>
                  </a:lnTo>
                  <a:lnTo>
                    <a:pt x="0" y="782"/>
                  </a:lnTo>
                  <a:lnTo>
                    <a:pt x="0" y="202"/>
                  </a:lnTo>
                  <a:lnTo>
                    <a:pt x="5" y="157"/>
                  </a:lnTo>
                  <a:lnTo>
                    <a:pt x="20" y="116"/>
                  </a:lnTo>
                  <a:lnTo>
                    <a:pt x="43" y="79"/>
                  </a:lnTo>
                  <a:lnTo>
                    <a:pt x="73" y="49"/>
                  </a:lnTo>
                  <a:lnTo>
                    <a:pt x="110" y="24"/>
                  </a:lnTo>
                  <a:lnTo>
                    <a:pt x="151" y="8"/>
                  </a:lnTo>
                  <a:lnTo>
                    <a:pt x="197" y="0"/>
                  </a:lnTo>
                  <a:lnTo>
                    <a:pt x="209" y="0"/>
                  </a:lnTo>
                  <a:lnTo>
                    <a:pt x="736" y="0"/>
                  </a:lnTo>
                  <a:lnTo>
                    <a:pt x="782" y="10"/>
                  </a:lnTo>
                  <a:lnTo>
                    <a:pt x="825" y="37"/>
                  </a:lnTo>
                  <a:lnTo>
                    <a:pt x="863" y="75"/>
                  </a:lnTo>
                  <a:lnTo>
                    <a:pt x="895" y="116"/>
                  </a:lnTo>
                  <a:lnTo>
                    <a:pt x="920" y="155"/>
                  </a:lnTo>
                  <a:lnTo>
                    <a:pt x="937" y="186"/>
                  </a:lnTo>
                  <a:lnTo>
                    <a:pt x="945" y="202"/>
                  </a:lnTo>
                  <a:lnTo>
                    <a:pt x="945" y="782"/>
                  </a:lnTo>
                  <a:close/>
                </a:path>
              </a:pathLst>
            </a:custGeom>
            <a:noFill/>
            <a:ln w="12700">
              <a:solidFill>
                <a:srgbClr val="D1D2D4"/>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35"/>
            <p:cNvSpPr>
              <a:spLocks/>
            </p:cNvSpPr>
            <p:nvPr/>
          </p:nvSpPr>
          <p:spPr bwMode="auto">
            <a:xfrm>
              <a:off x="5464" y="8911"/>
              <a:ext cx="945" cy="983"/>
            </a:xfrm>
            <a:custGeom>
              <a:avLst/>
              <a:gdLst>
                <a:gd name="T0" fmla="+- 0 6408 5464"/>
                <a:gd name="T1" fmla="*/ T0 w 945"/>
                <a:gd name="T2" fmla="+- 0 9693 8911"/>
                <a:gd name="T3" fmla="*/ 9693 h 983"/>
                <a:gd name="T4" fmla="+- 0 6408 5464"/>
                <a:gd name="T5" fmla="*/ T4 w 945"/>
                <a:gd name="T6" fmla="+- 0 9113 8911"/>
                <a:gd name="T7" fmla="*/ 9113 h 983"/>
                <a:gd name="T8" fmla="+- 0 6408 5464"/>
                <a:gd name="T9" fmla="*/ T8 w 945"/>
                <a:gd name="T10" fmla="+- 0 9101 8911"/>
                <a:gd name="T11" fmla="*/ 9101 h 983"/>
                <a:gd name="T12" fmla="+- 0 6400 5464"/>
                <a:gd name="T13" fmla="*/ T12 w 945"/>
                <a:gd name="T14" fmla="+- 0 9057 8911"/>
                <a:gd name="T15" fmla="*/ 9057 h 983"/>
                <a:gd name="T16" fmla="+- 0 6383 5464"/>
                <a:gd name="T17" fmla="*/ T16 w 945"/>
                <a:gd name="T18" fmla="+- 0 9017 8911"/>
                <a:gd name="T19" fmla="*/ 9017 h 983"/>
                <a:gd name="T20" fmla="+- 0 6358 5464"/>
                <a:gd name="T21" fmla="*/ T20 w 945"/>
                <a:gd name="T22" fmla="+- 0 8982 8911"/>
                <a:gd name="T23" fmla="*/ 8982 h 983"/>
                <a:gd name="T24" fmla="+- 0 6326 5464"/>
                <a:gd name="T25" fmla="*/ T24 w 945"/>
                <a:gd name="T26" fmla="+- 0 8952 8911"/>
                <a:gd name="T27" fmla="*/ 8952 h 983"/>
                <a:gd name="T28" fmla="+- 0 6288 5464"/>
                <a:gd name="T29" fmla="*/ T28 w 945"/>
                <a:gd name="T30" fmla="+- 0 8930 8911"/>
                <a:gd name="T31" fmla="*/ 8930 h 983"/>
                <a:gd name="T32" fmla="+- 0 6246 5464"/>
                <a:gd name="T33" fmla="*/ T32 w 945"/>
                <a:gd name="T34" fmla="+- 0 8916 8911"/>
                <a:gd name="T35" fmla="*/ 8916 h 983"/>
                <a:gd name="T36" fmla="+- 0 6199 5464"/>
                <a:gd name="T37" fmla="*/ T36 w 945"/>
                <a:gd name="T38" fmla="+- 0 8911 8911"/>
                <a:gd name="T39" fmla="*/ 8911 h 983"/>
                <a:gd name="T40" fmla="+- 0 5673 5464"/>
                <a:gd name="T41" fmla="*/ T40 w 945"/>
                <a:gd name="T42" fmla="+- 0 8911 8911"/>
                <a:gd name="T43" fmla="*/ 8911 h 983"/>
                <a:gd name="T44" fmla="+- 0 5637 5464"/>
                <a:gd name="T45" fmla="*/ T44 w 945"/>
                <a:gd name="T46" fmla="+- 0 8914 8911"/>
                <a:gd name="T47" fmla="*/ 8914 h 983"/>
                <a:gd name="T48" fmla="+- 0 5593 5464"/>
                <a:gd name="T49" fmla="*/ T48 w 945"/>
                <a:gd name="T50" fmla="+- 0 8926 8911"/>
                <a:gd name="T51" fmla="*/ 8926 h 983"/>
                <a:gd name="T52" fmla="+- 0 5554 5464"/>
                <a:gd name="T53" fmla="*/ T52 w 945"/>
                <a:gd name="T54" fmla="+- 0 8947 8911"/>
                <a:gd name="T55" fmla="*/ 8947 h 983"/>
                <a:gd name="T56" fmla="+- 0 5521 5464"/>
                <a:gd name="T57" fmla="*/ T56 w 945"/>
                <a:gd name="T58" fmla="+- 0 8974 8911"/>
                <a:gd name="T59" fmla="*/ 8974 h 983"/>
                <a:gd name="T60" fmla="+- 0 5494 5464"/>
                <a:gd name="T61" fmla="*/ T60 w 945"/>
                <a:gd name="T62" fmla="+- 0 9008 8911"/>
                <a:gd name="T63" fmla="*/ 9008 h 983"/>
                <a:gd name="T64" fmla="+- 0 5475 5464"/>
                <a:gd name="T65" fmla="*/ T64 w 945"/>
                <a:gd name="T66" fmla="+- 0 9047 8911"/>
                <a:gd name="T67" fmla="*/ 9047 h 983"/>
                <a:gd name="T68" fmla="+- 0 5465 5464"/>
                <a:gd name="T69" fmla="*/ T68 w 945"/>
                <a:gd name="T70" fmla="+- 0 9090 8911"/>
                <a:gd name="T71" fmla="*/ 9090 h 983"/>
                <a:gd name="T72" fmla="+- 0 5464 5464"/>
                <a:gd name="T73" fmla="*/ T72 w 945"/>
                <a:gd name="T74" fmla="+- 0 9113 8911"/>
                <a:gd name="T75" fmla="*/ 9113 h 983"/>
                <a:gd name="T76" fmla="+- 0 5464 5464"/>
                <a:gd name="T77" fmla="*/ T76 w 945"/>
                <a:gd name="T78" fmla="+- 0 9693 8911"/>
                <a:gd name="T79" fmla="*/ 9693 h 983"/>
                <a:gd name="T80" fmla="+- 0 5467 5464"/>
                <a:gd name="T81" fmla="*/ T80 w 945"/>
                <a:gd name="T82" fmla="+- 0 9727 8911"/>
                <a:gd name="T83" fmla="*/ 9727 h 983"/>
                <a:gd name="T84" fmla="+- 0 5479 5464"/>
                <a:gd name="T85" fmla="*/ T84 w 945"/>
                <a:gd name="T86" fmla="+- 0 9769 8911"/>
                <a:gd name="T87" fmla="*/ 9769 h 983"/>
                <a:gd name="T88" fmla="+- 0 5500 5464"/>
                <a:gd name="T89" fmla="*/ T88 w 945"/>
                <a:gd name="T90" fmla="+- 0 9807 8911"/>
                <a:gd name="T91" fmla="*/ 9807 h 983"/>
                <a:gd name="T92" fmla="+- 0 5529 5464"/>
                <a:gd name="T93" fmla="*/ T92 w 945"/>
                <a:gd name="T94" fmla="+- 0 9839 8911"/>
                <a:gd name="T95" fmla="*/ 9839 h 983"/>
                <a:gd name="T96" fmla="+- 0 5564 5464"/>
                <a:gd name="T97" fmla="*/ T96 w 945"/>
                <a:gd name="T98" fmla="+- 0 9865 8911"/>
                <a:gd name="T99" fmla="*/ 9865 h 983"/>
                <a:gd name="T100" fmla="+- 0 5605 5464"/>
                <a:gd name="T101" fmla="*/ T100 w 945"/>
                <a:gd name="T102" fmla="+- 0 9883 8911"/>
                <a:gd name="T103" fmla="*/ 9883 h 983"/>
                <a:gd name="T104" fmla="+- 0 5649 5464"/>
                <a:gd name="T105" fmla="*/ T104 w 945"/>
                <a:gd name="T106" fmla="+- 0 9893 8911"/>
                <a:gd name="T107" fmla="*/ 9893 h 983"/>
                <a:gd name="T108" fmla="+- 0 5673 5464"/>
                <a:gd name="T109" fmla="*/ T108 w 945"/>
                <a:gd name="T110" fmla="+- 0 9894 8911"/>
                <a:gd name="T111" fmla="*/ 9894 h 983"/>
                <a:gd name="T112" fmla="+- 0 6199 5464"/>
                <a:gd name="T113" fmla="*/ T112 w 945"/>
                <a:gd name="T114" fmla="+- 0 9894 8911"/>
                <a:gd name="T115" fmla="*/ 9894 h 983"/>
                <a:gd name="T116" fmla="+- 0 6235 5464"/>
                <a:gd name="T117" fmla="*/ T116 w 945"/>
                <a:gd name="T118" fmla="+- 0 9891 8911"/>
                <a:gd name="T119" fmla="*/ 9891 h 983"/>
                <a:gd name="T120" fmla="+- 0 6279 5464"/>
                <a:gd name="T121" fmla="*/ T120 w 945"/>
                <a:gd name="T122" fmla="+- 0 9879 8911"/>
                <a:gd name="T123" fmla="*/ 9879 h 983"/>
                <a:gd name="T124" fmla="+- 0 6318 5464"/>
                <a:gd name="T125" fmla="*/ T124 w 945"/>
                <a:gd name="T126" fmla="+- 0 9859 8911"/>
                <a:gd name="T127" fmla="*/ 9859 h 983"/>
                <a:gd name="T128" fmla="+- 0 6351 5464"/>
                <a:gd name="T129" fmla="*/ T128 w 945"/>
                <a:gd name="T130" fmla="+- 0 9831 8911"/>
                <a:gd name="T131" fmla="*/ 9831 h 983"/>
                <a:gd name="T132" fmla="+- 0 6378 5464"/>
                <a:gd name="T133" fmla="*/ T132 w 945"/>
                <a:gd name="T134" fmla="+- 0 9797 8911"/>
                <a:gd name="T135" fmla="*/ 9797 h 983"/>
                <a:gd name="T136" fmla="+- 0 6397 5464"/>
                <a:gd name="T137" fmla="*/ T136 w 945"/>
                <a:gd name="T138" fmla="+- 0 9758 8911"/>
                <a:gd name="T139" fmla="*/ 9758 h 983"/>
                <a:gd name="T140" fmla="+- 0 6407 5464"/>
                <a:gd name="T141" fmla="*/ T140 w 945"/>
                <a:gd name="T142" fmla="+- 0 9715 8911"/>
                <a:gd name="T143" fmla="*/ 9715 h 983"/>
                <a:gd name="T144" fmla="+- 0 6408 5464"/>
                <a:gd name="T145" fmla="*/ T144 w 945"/>
                <a:gd name="T146" fmla="+- 0 9693 8911"/>
                <a:gd name="T147" fmla="*/ 9693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4" y="782"/>
                  </a:moveTo>
                  <a:lnTo>
                    <a:pt x="944" y="202"/>
                  </a:lnTo>
                  <a:lnTo>
                    <a:pt x="944" y="190"/>
                  </a:lnTo>
                  <a:lnTo>
                    <a:pt x="936" y="146"/>
                  </a:lnTo>
                  <a:lnTo>
                    <a:pt x="919" y="106"/>
                  </a:lnTo>
                  <a:lnTo>
                    <a:pt x="894" y="71"/>
                  </a:lnTo>
                  <a:lnTo>
                    <a:pt x="862" y="41"/>
                  </a:lnTo>
                  <a:lnTo>
                    <a:pt x="824" y="19"/>
                  </a:lnTo>
                  <a:lnTo>
                    <a:pt x="782" y="5"/>
                  </a:lnTo>
                  <a:lnTo>
                    <a:pt x="735" y="0"/>
                  </a:lnTo>
                  <a:lnTo>
                    <a:pt x="209" y="0"/>
                  </a:lnTo>
                  <a:lnTo>
                    <a:pt x="173" y="3"/>
                  </a:lnTo>
                  <a:lnTo>
                    <a:pt x="129" y="15"/>
                  </a:lnTo>
                  <a:lnTo>
                    <a:pt x="90" y="36"/>
                  </a:lnTo>
                  <a:lnTo>
                    <a:pt x="57" y="63"/>
                  </a:lnTo>
                  <a:lnTo>
                    <a:pt x="30" y="97"/>
                  </a:lnTo>
                  <a:lnTo>
                    <a:pt x="11" y="136"/>
                  </a:lnTo>
                  <a:lnTo>
                    <a:pt x="1" y="179"/>
                  </a:lnTo>
                  <a:lnTo>
                    <a:pt x="0" y="202"/>
                  </a:lnTo>
                  <a:lnTo>
                    <a:pt x="0" y="782"/>
                  </a:lnTo>
                  <a:lnTo>
                    <a:pt x="3" y="816"/>
                  </a:lnTo>
                  <a:lnTo>
                    <a:pt x="15" y="858"/>
                  </a:lnTo>
                  <a:lnTo>
                    <a:pt x="36" y="896"/>
                  </a:lnTo>
                  <a:lnTo>
                    <a:pt x="65" y="928"/>
                  </a:lnTo>
                  <a:lnTo>
                    <a:pt x="100" y="954"/>
                  </a:lnTo>
                  <a:lnTo>
                    <a:pt x="141" y="972"/>
                  </a:lnTo>
                  <a:lnTo>
                    <a:pt x="185" y="982"/>
                  </a:lnTo>
                  <a:lnTo>
                    <a:pt x="209" y="983"/>
                  </a:lnTo>
                  <a:lnTo>
                    <a:pt x="735" y="983"/>
                  </a:lnTo>
                  <a:lnTo>
                    <a:pt x="771" y="980"/>
                  </a:lnTo>
                  <a:lnTo>
                    <a:pt x="815" y="968"/>
                  </a:lnTo>
                  <a:lnTo>
                    <a:pt x="854" y="948"/>
                  </a:lnTo>
                  <a:lnTo>
                    <a:pt x="887" y="920"/>
                  </a:lnTo>
                  <a:lnTo>
                    <a:pt x="914" y="886"/>
                  </a:lnTo>
                  <a:lnTo>
                    <a:pt x="933" y="847"/>
                  </a:lnTo>
                  <a:lnTo>
                    <a:pt x="943" y="804"/>
                  </a:lnTo>
                  <a:lnTo>
                    <a:pt x="944" y="782"/>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6"/>
            <p:cNvSpPr>
              <a:spLocks/>
            </p:cNvSpPr>
            <p:nvPr/>
          </p:nvSpPr>
          <p:spPr bwMode="auto">
            <a:xfrm>
              <a:off x="4264" y="8911"/>
              <a:ext cx="945" cy="983"/>
            </a:xfrm>
            <a:custGeom>
              <a:avLst/>
              <a:gdLst>
                <a:gd name="T0" fmla="+- 0 5209 4264"/>
                <a:gd name="T1" fmla="*/ T0 w 945"/>
                <a:gd name="T2" fmla="+- 0 9693 8911"/>
                <a:gd name="T3" fmla="*/ 9693 h 983"/>
                <a:gd name="T4" fmla="+- 0 5209 4264"/>
                <a:gd name="T5" fmla="*/ T4 w 945"/>
                <a:gd name="T6" fmla="+- 0 9113 8911"/>
                <a:gd name="T7" fmla="*/ 9113 h 983"/>
                <a:gd name="T8" fmla="+- 0 5208 4264"/>
                <a:gd name="T9" fmla="*/ T8 w 945"/>
                <a:gd name="T10" fmla="+- 0 9101 8911"/>
                <a:gd name="T11" fmla="*/ 9101 h 983"/>
                <a:gd name="T12" fmla="+- 0 5201 4264"/>
                <a:gd name="T13" fmla="*/ T12 w 945"/>
                <a:gd name="T14" fmla="+- 0 9057 8911"/>
                <a:gd name="T15" fmla="*/ 9057 h 983"/>
                <a:gd name="T16" fmla="+- 0 5184 4264"/>
                <a:gd name="T17" fmla="*/ T16 w 945"/>
                <a:gd name="T18" fmla="+- 0 9017 8911"/>
                <a:gd name="T19" fmla="*/ 9017 h 983"/>
                <a:gd name="T20" fmla="+- 0 5159 4264"/>
                <a:gd name="T21" fmla="*/ T20 w 945"/>
                <a:gd name="T22" fmla="+- 0 8982 8911"/>
                <a:gd name="T23" fmla="*/ 8982 h 983"/>
                <a:gd name="T24" fmla="+- 0 5126 4264"/>
                <a:gd name="T25" fmla="*/ T24 w 945"/>
                <a:gd name="T26" fmla="+- 0 8952 8911"/>
                <a:gd name="T27" fmla="*/ 8952 h 983"/>
                <a:gd name="T28" fmla="+- 0 5089 4264"/>
                <a:gd name="T29" fmla="*/ T28 w 945"/>
                <a:gd name="T30" fmla="+- 0 8930 8911"/>
                <a:gd name="T31" fmla="*/ 8930 h 983"/>
                <a:gd name="T32" fmla="+- 0 5046 4264"/>
                <a:gd name="T33" fmla="*/ T32 w 945"/>
                <a:gd name="T34" fmla="+- 0 8916 8911"/>
                <a:gd name="T35" fmla="*/ 8916 h 983"/>
                <a:gd name="T36" fmla="+- 0 5000 4264"/>
                <a:gd name="T37" fmla="*/ T36 w 945"/>
                <a:gd name="T38" fmla="+- 0 8911 8911"/>
                <a:gd name="T39" fmla="*/ 8911 h 983"/>
                <a:gd name="T40" fmla="+- 0 4473 4264"/>
                <a:gd name="T41" fmla="*/ T40 w 945"/>
                <a:gd name="T42" fmla="+- 0 8911 8911"/>
                <a:gd name="T43" fmla="*/ 8911 h 983"/>
                <a:gd name="T44" fmla="+- 0 4437 4264"/>
                <a:gd name="T45" fmla="*/ T44 w 945"/>
                <a:gd name="T46" fmla="+- 0 8914 8911"/>
                <a:gd name="T47" fmla="*/ 8914 h 983"/>
                <a:gd name="T48" fmla="+- 0 4394 4264"/>
                <a:gd name="T49" fmla="*/ T48 w 945"/>
                <a:gd name="T50" fmla="+- 0 8926 8911"/>
                <a:gd name="T51" fmla="*/ 8926 h 983"/>
                <a:gd name="T52" fmla="+- 0 4355 4264"/>
                <a:gd name="T53" fmla="*/ T52 w 945"/>
                <a:gd name="T54" fmla="+- 0 8947 8911"/>
                <a:gd name="T55" fmla="*/ 8947 h 983"/>
                <a:gd name="T56" fmla="+- 0 4321 4264"/>
                <a:gd name="T57" fmla="*/ T56 w 945"/>
                <a:gd name="T58" fmla="+- 0 8974 8911"/>
                <a:gd name="T59" fmla="*/ 8974 h 983"/>
                <a:gd name="T60" fmla="+- 0 4294 4264"/>
                <a:gd name="T61" fmla="*/ T60 w 945"/>
                <a:gd name="T62" fmla="+- 0 9008 8911"/>
                <a:gd name="T63" fmla="*/ 9008 h 983"/>
                <a:gd name="T64" fmla="+- 0 4275 4264"/>
                <a:gd name="T65" fmla="*/ T64 w 945"/>
                <a:gd name="T66" fmla="+- 0 9047 8911"/>
                <a:gd name="T67" fmla="*/ 9047 h 983"/>
                <a:gd name="T68" fmla="+- 0 4265 4264"/>
                <a:gd name="T69" fmla="*/ T68 w 945"/>
                <a:gd name="T70" fmla="+- 0 9090 8911"/>
                <a:gd name="T71" fmla="*/ 9090 h 983"/>
                <a:gd name="T72" fmla="+- 0 4264 4264"/>
                <a:gd name="T73" fmla="*/ T72 w 945"/>
                <a:gd name="T74" fmla="+- 0 9113 8911"/>
                <a:gd name="T75" fmla="*/ 9113 h 983"/>
                <a:gd name="T76" fmla="+- 0 4264 4264"/>
                <a:gd name="T77" fmla="*/ T76 w 945"/>
                <a:gd name="T78" fmla="+- 0 9693 8911"/>
                <a:gd name="T79" fmla="*/ 9693 h 983"/>
                <a:gd name="T80" fmla="+- 0 4267 4264"/>
                <a:gd name="T81" fmla="*/ T80 w 945"/>
                <a:gd name="T82" fmla="+- 0 9727 8911"/>
                <a:gd name="T83" fmla="*/ 9727 h 983"/>
                <a:gd name="T84" fmla="+- 0 4280 4264"/>
                <a:gd name="T85" fmla="*/ T84 w 945"/>
                <a:gd name="T86" fmla="+- 0 9769 8911"/>
                <a:gd name="T87" fmla="*/ 9769 h 983"/>
                <a:gd name="T88" fmla="+- 0 4301 4264"/>
                <a:gd name="T89" fmla="*/ T88 w 945"/>
                <a:gd name="T90" fmla="+- 0 9807 8911"/>
                <a:gd name="T91" fmla="*/ 9807 h 983"/>
                <a:gd name="T92" fmla="+- 0 4329 4264"/>
                <a:gd name="T93" fmla="*/ T92 w 945"/>
                <a:gd name="T94" fmla="+- 0 9839 8911"/>
                <a:gd name="T95" fmla="*/ 9839 h 983"/>
                <a:gd name="T96" fmla="+- 0 4365 4264"/>
                <a:gd name="T97" fmla="*/ T96 w 945"/>
                <a:gd name="T98" fmla="+- 0 9865 8911"/>
                <a:gd name="T99" fmla="*/ 9865 h 983"/>
                <a:gd name="T100" fmla="+- 0 4405 4264"/>
                <a:gd name="T101" fmla="*/ T100 w 945"/>
                <a:gd name="T102" fmla="+- 0 9883 8911"/>
                <a:gd name="T103" fmla="*/ 9883 h 983"/>
                <a:gd name="T104" fmla="+- 0 4450 4264"/>
                <a:gd name="T105" fmla="*/ T104 w 945"/>
                <a:gd name="T106" fmla="+- 0 9893 8911"/>
                <a:gd name="T107" fmla="*/ 9893 h 983"/>
                <a:gd name="T108" fmla="+- 0 4473 4264"/>
                <a:gd name="T109" fmla="*/ T108 w 945"/>
                <a:gd name="T110" fmla="+- 0 9894 8911"/>
                <a:gd name="T111" fmla="*/ 9894 h 983"/>
                <a:gd name="T112" fmla="+- 0 5000 4264"/>
                <a:gd name="T113" fmla="*/ T112 w 945"/>
                <a:gd name="T114" fmla="+- 0 9894 8911"/>
                <a:gd name="T115" fmla="*/ 9894 h 983"/>
                <a:gd name="T116" fmla="+- 0 5035 4264"/>
                <a:gd name="T117" fmla="*/ T116 w 945"/>
                <a:gd name="T118" fmla="+- 0 9891 8911"/>
                <a:gd name="T119" fmla="*/ 9891 h 983"/>
                <a:gd name="T120" fmla="+- 0 5079 4264"/>
                <a:gd name="T121" fmla="*/ T120 w 945"/>
                <a:gd name="T122" fmla="+- 0 9879 8911"/>
                <a:gd name="T123" fmla="*/ 9879 h 983"/>
                <a:gd name="T124" fmla="+- 0 5118 4264"/>
                <a:gd name="T125" fmla="*/ T124 w 945"/>
                <a:gd name="T126" fmla="+- 0 9859 8911"/>
                <a:gd name="T127" fmla="*/ 9859 h 983"/>
                <a:gd name="T128" fmla="+- 0 5152 4264"/>
                <a:gd name="T129" fmla="*/ T128 w 945"/>
                <a:gd name="T130" fmla="+- 0 9831 8911"/>
                <a:gd name="T131" fmla="*/ 9831 h 983"/>
                <a:gd name="T132" fmla="+- 0 5179 4264"/>
                <a:gd name="T133" fmla="*/ T132 w 945"/>
                <a:gd name="T134" fmla="+- 0 9797 8911"/>
                <a:gd name="T135" fmla="*/ 9797 h 983"/>
                <a:gd name="T136" fmla="+- 0 5197 4264"/>
                <a:gd name="T137" fmla="*/ T136 w 945"/>
                <a:gd name="T138" fmla="+- 0 9758 8911"/>
                <a:gd name="T139" fmla="*/ 9758 h 983"/>
                <a:gd name="T140" fmla="+- 0 5208 4264"/>
                <a:gd name="T141" fmla="*/ T140 w 945"/>
                <a:gd name="T142" fmla="+- 0 9715 8911"/>
                <a:gd name="T143" fmla="*/ 9715 h 983"/>
                <a:gd name="T144" fmla="+- 0 5209 4264"/>
                <a:gd name="T145" fmla="*/ T144 w 945"/>
                <a:gd name="T146" fmla="+- 0 9693 8911"/>
                <a:gd name="T147" fmla="*/ 9693 h 9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Lst>
              <a:rect l="0" t="0" r="r" b="b"/>
              <a:pathLst>
                <a:path w="945" h="983">
                  <a:moveTo>
                    <a:pt x="945" y="782"/>
                  </a:moveTo>
                  <a:lnTo>
                    <a:pt x="945" y="202"/>
                  </a:lnTo>
                  <a:lnTo>
                    <a:pt x="944" y="190"/>
                  </a:lnTo>
                  <a:lnTo>
                    <a:pt x="937" y="146"/>
                  </a:lnTo>
                  <a:lnTo>
                    <a:pt x="920" y="106"/>
                  </a:lnTo>
                  <a:lnTo>
                    <a:pt x="895" y="71"/>
                  </a:lnTo>
                  <a:lnTo>
                    <a:pt x="862" y="41"/>
                  </a:lnTo>
                  <a:lnTo>
                    <a:pt x="825" y="19"/>
                  </a:lnTo>
                  <a:lnTo>
                    <a:pt x="782" y="5"/>
                  </a:lnTo>
                  <a:lnTo>
                    <a:pt x="736" y="0"/>
                  </a:lnTo>
                  <a:lnTo>
                    <a:pt x="209" y="0"/>
                  </a:lnTo>
                  <a:lnTo>
                    <a:pt x="173" y="3"/>
                  </a:lnTo>
                  <a:lnTo>
                    <a:pt x="130" y="15"/>
                  </a:lnTo>
                  <a:lnTo>
                    <a:pt x="91" y="36"/>
                  </a:lnTo>
                  <a:lnTo>
                    <a:pt x="57" y="63"/>
                  </a:lnTo>
                  <a:lnTo>
                    <a:pt x="30" y="97"/>
                  </a:lnTo>
                  <a:lnTo>
                    <a:pt x="11" y="136"/>
                  </a:lnTo>
                  <a:lnTo>
                    <a:pt x="1" y="179"/>
                  </a:lnTo>
                  <a:lnTo>
                    <a:pt x="0" y="202"/>
                  </a:lnTo>
                  <a:lnTo>
                    <a:pt x="0" y="782"/>
                  </a:lnTo>
                  <a:lnTo>
                    <a:pt x="3" y="816"/>
                  </a:lnTo>
                  <a:lnTo>
                    <a:pt x="16" y="858"/>
                  </a:lnTo>
                  <a:lnTo>
                    <a:pt x="37" y="896"/>
                  </a:lnTo>
                  <a:lnTo>
                    <a:pt x="65" y="928"/>
                  </a:lnTo>
                  <a:lnTo>
                    <a:pt x="101" y="954"/>
                  </a:lnTo>
                  <a:lnTo>
                    <a:pt x="141" y="972"/>
                  </a:lnTo>
                  <a:lnTo>
                    <a:pt x="186" y="982"/>
                  </a:lnTo>
                  <a:lnTo>
                    <a:pt x="209" y="983"/>
                  </a:lnTo>
                  <a:lnTo>
                    <a:pt x="736" y="983"/>
                  </a:lnTo>
                  <a:lnTo>
                    <a:pt x="771" y="980"/>
                  </a:lnTo>
                  <a:lnTo>
                    <a:pt x="815" y="968"/>
                  </a:lnTo>
                  <a:lnTo>
                    <a:pt x="854" y="948"/>
                  </a:lnTo>
                  <a:lnTo>
                    <a:pt x="888" y="920"/>
                  </a:lnTo>
                  <a:lnTo>
                    <a:pt x="915" y="886"/>
                  </a:lnTo>
                  <a:lnTo>
                    <a:pt x="933" y="847"/>
                  </a:lnTo>
                  <a:lnTo>
                    <a:pt x="944" y="804"/>
                  </a:lnTo>
                  <a:lnTo>
                    <a:pt x="945" y="782"/>
                  </a:lnTo>
                  <a:close/>
                </a:path>
              </a:pathLst>
            </a:custGeom>
            <a:solidFill>
              <a:srgbClr val="D1D2D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7"/>
            <p:cNvSpPr>
              <a:spLocks/>
            </p:cNvSpPr>
            <p:nvPr/>
          </p:nvSpPr>
          <p:spPr bwMode="auto">
            <a:xfrm>
              <a:off x="6277" y="7638"/>
              <a:ext cx="3802" cy="9200"/>
            </a:xfrm>
            <a:custGeom>
              <a:avLst/>
              <a:gdLst>
                <a:gd name="T0" fmla="+- 0 9674 6277"/>
                <a:gd name="T1" fmla="*/ T0 w 3802"/>
                <a:gd name="T2" fmla="+- 0 9869 7638"/>
                <a:gd name="T3" fmla="*/ 9869 h 9200"/>
                <a:gd name="T4" fmla="+- 0 9439 6277"/>
                <a:gd name="T5" fmla="*/ T4 w 3802"/>
                <a:gd name="T6" fmla="+- 0 9472 7638"/>
                <a:gd name="T7" fmla="*/ 9472 h 9200"/>
                <a:gd name="T8" fmla="+- 0 9224 6277"/>
                <a:gd name="T9" fmla="*/ T8 w 3802"/>
                <a:gd name="T10" fmla="+- 0 9099 7638"/>
                <a:gd name="T11" fmla="*/ 9099 h 9200"/>
                <a:gd name="T12" fmla="+- 0 9067 6277"/>
                <a:gd name="T13" fmla="*/ T12 w 3802"/>
                <a:gd name="T14" fmla="+- 0 8734 7638"/>
                <a:gd name="T15" fmla="*/ 8734 h 9200"/>
                <a:gd name="T16" fmla="+- 0 8942 6277"/>
                <a:gd name="T17" fmla="*/ T16 w 3802"/>
                <a:gd name="T18" fmla="+- 0 8417 7638"/>
                <a:gd name="T19" fmla="*/ 8417 h 9200"/>
                <a:gd name="T20" fmla="+- 0 8798 6277"/>
                <a:gd name="T21" fmla="*/ T20 w 3802"/>
                <a:gd name="T22" fmla="+- 0 8108 7638"/>
                <a:gd name="T23" fmla="*/ 8108 h 9200"/>
                <a:gd name="T24" fmla="+- 0 8519 6277"/>
                <a:gd name="T25" fmla="*/ T24 w 3802"/>
                <a:gd name="T26" fmla="+- 0 7765 7638"/>
                <a:gd name="T27" fmla="*/ 7765 h 9200"/>
                <a:gd name="T28" fmla="+- 0 8338 6277"/>
                <a:gd name="T29" fmla="*/ T28 w 3802"/>
                <a:gd name="T30" fmla="+- 0 8377 7638"/>
                <a:gd name="T31" fmla="*/ 8377 h 9200"/>
                <a:gd name="T32" fmla="+- 0 8330 6277"/>
                <a:gd name="T33" fmla="*/ T32 w 3802"/>
                <a:gd name="T34" fmla="+- 0 9442 7638"/>
                <a:gd name="T35" fmla="*/ 9442 h 9200"/>
                <a:gd name="T36" fmla="+- 0 8322 6277"/>
                <a:gd name="T37" fmla="*/ T36 w 3802"/>
                <a:gd name="T38" fmla="+- 0 10453 7638"/>
                <a:gd name="T39" fmla="*/ 10453 h 9200"/>
                <a:gd name="T40" fmla="+- 0 8319 6277"/>
                <a:gd name="T41" fmla="*/ T40 w 3802"/>
                <a:gd name="T42" fmla="+- 0 10771 7638"/>
                <a:gd name="T43" fmla="*/ 10771 h 9200"/>
                <a:gd name="T44" fmla="+- 0 8308 6277"/>
                <a:gd name="T45" fmla="*/ T44 w 3802"/>
                <a:gd name="T46" fmla="+- 0 11090 7638"/>
                <a:gd name="T47" fmla="*/ 11090 h 9200"/>
                <a:gd name="T48" fmla="+- 0 8204 6277"/>
                <a:gd name="T49" fmla="*/ T48 w 3802"/>
                <a:gd name="T50" fmla="+- 0 10971 7638"/>
                <a:gd name="T51" fmla="*/ 10971 h 9200"/>
                <a:gd name="T52" fmla="+- 0 8087 6277"/>
                <a:gd name="T53" fmla="*/ T52 w 3802"/>
                <a:gd name="T54" fmla="+- 0 10703 7638"/>
                <a:gd name="T55" fmla="*/ 10703 h 9200"/>
                <a:gd name="T56" fmla="+- 0 7998 6277"/>
                <a:gd name="T57" fmla="*/ T56 w 3802"/>
                <a:gd name="T58" fmla="+- 0 10467 7638"/>
                <a:gd name="T59" fmla="*/ 10467 h 9200"/>
                <a:gd name="T60" fmla="+- 0 7825 6277"/>
                <a:gd name="T61" fmla="*/ T60 w 3802"/>
                <a:gd name="T62" fmla="+- 0 10048 7638"/>
                <a:gd name="T63" fmla="*/ 10048 h 9200"/>
                <a:gd name="T64" fmla="+- 0 7522 6277"/>
                <a:gd name="T65" fmla="*/ T64 w 3802"/>
                <a:gd name="T66" fmla="+- 0 9277 7638"/>
                <a:gd name="T67" fmla="*/ 9277 h 9200"/>
                <a:gd name="T68" fmla="+- 0 7291 6277"/>
                <a:gd name="T69" fmla="*/ T68 w 3802"/>
                <a:gd name="T70" fmla="+- 0 8479 7638"/>
                <a:gd name="T71" fmla="*/ 8479 h 9200"/>
                <a:gd name="T72" fmla="+- 0 7244 6277"/>
                <a:gd name="T73" fmla="*/ T72 w 3802"/>
                <a:gd name="T74" fmla="+- 0 8309 7638"/>
                <a:gd name="T75" fmla="*/ 8309 h 9200"/>
                <a:gd name="T76" fmla="+- 0 7134 6277"/>
                <a:gd name="T77" fmla="*/ T76 w 3802"/>
                <a:gd name="T78" fmla="+- 0 8036 7638"/>
                <a:gd name="T79" fmla="*/ 8036 h 9200"/>
                <a:gd name="T80" fmla="+- 0 6987 6277"/>
                <a:gd name="T81" fmla="*/ T80 w 3802"/>
                <a:gd name="T82" fmla="+- 0 7784 7638"/>
                <a:gd name="T83" fmla="*/ 7784 h 9200"/>
                <a:gd name="T84" fmla="+- 0 6822 6277"/>
                <a:gd name="T85" fmla="*/ T84 w 3802"/>
                <a:gd name="T86" fmla="+- 0 7664 7638"/>
                <a:gd name="T87" fmla="*/ 7664 h 9200"/>
                <a:gd name="T88" fmla="+- 0 6668 6277"/>
                <a:gd name="T89" fmla="*/ T88 w 3802"/>
                <a:gd name="T90" fmla="+- 0 7640 7638"/>
                <a:gd name="T91" fmla="*/ 7640 h 9200"/>
                <a:gd name="T92" fmla="+- 0 6524 6277"/>
                <a:gd name="T93" fmla="*/ T92 w 3802"/>
                <a:gd name="T94" fmla="+- 0 7700 7638"/>
                <a:gd name="T95" fmla="*/ 7700 h 9200"/>
                <a:gd name="T96" fmla="+- 0 6399 6277"/>
                <a:gd name="T97" fmla="*/ T96 w 3802"/>
                <a:gd name="T98" fmla="+- 0 7821 7638"/>
                <a:gd name="T99" fmla="*/ 7821 h 9200"/>
                <a:gd name="T100" fmla="+- 0 6315 6277"/>
                <a:gd name="T101" fmla="*/ T100 w 3802"/>
                <a:gd name="T102" fmla="+- 0 8101 7638"/>
                <a:gd name="T103" fmla="*/ 8101 h 9200"/>
                <a:gd name="T104" fmla="+- 0 6279 6277"/>
                <a:gd name="T105" fmla="*/ T104 w 3802"/>
                <a:gd name="T106" fmla="+- 0 8390 7638"/>
                <a:gd name="T107" fmla="*/ 8390 h 9200"/>
                <a:gd name="T108" fmla="+- 0 6305 6277"/>
                <a:gd name="T109" fmla="*/ T108 w 3802"/>
                <a:gd name="T110" fmla="+- 0 8595 7638"/>
                <a:gd name="T111" fmla="*/ 8595 h 9200"/>
                <a:gd name="T112" fmla="+- 0 6319 6277"/>
                <a:gd name="T113" fmla="*/ T112 w 3802"/>
                <a:gd name="T114" fmla="+- 0 8753 7638"/>
                <a:gd name="T115" fmla="*/ 8753 h 9200"/>
                <a:gd name="T116" fmla="+- 0 6368 6277"/>
                <a:gd name="T117" fmla="*/ T116 w 3802"/>
                <a:gd name="T118" fmla="+- 0 8912 7638"/>
                <a:gd name="T119" fmla="*/ 8912 h 9200"/>
                <a:gd name="T120" fmla="+- 0 6403 6277"/>
                <a:gd name="T121" fmla="*/ T120 w 3802"/>
                <a:gd name="T122" fmla="+- 0 9074 7638"/>
                <a:gd name="T123" fmla="*/ 9074 h 9200"/>
                <a:gd name="T124" fmla="+- 0 6549 6277"/>
                <a:gd name="T125" fmla="*/ T124 w 3802"/>
                <a:gd name="T126" fmla="+- 0 9510 7638"/>
                <a:gd name="T127" fmla="*/ 9510 h 9200"/>
                <a:gd name="T128" fmla="+- 0 6729 6277"/>
                <a:gd name="T129" fmla="*/ T128 w 3802"/>
                <a:gd name="T130" fmla="+- 0 10120 7638"/>
                <a:gd name="T131" fmla="*/ 10120 h 9200"/>
                <a:gd name="T132" fmla="+- 0 6840 6277"/>
                <a:gd name="T133" fmla="*/ T132 w 3802"/>
                <a:gd name="T134" fmla="+- 0 10694 7638"/>
                <a:gd name="T135" fmla="*/ 10694 h 9200"/>
                <a:gd name="T136" fmla="+- 0 6870 6277"/>
                <a:gd name="T137" fmla="*/ T136 w 3802"/>
                <a:gd name="T138" fmla="+- 0 10906 7638"/>
                <a:gd name="T139" fmla="*/ 10906 h 9200"/>
                <a:gd name="T140" fmla="+- 0 6861 6277"/>
                <a:gd name="T141" fmla="*/ T140 w 3802"/>
                <a:gd name="T142" fmla="+- 0 11119 7638"/>
                <a:gd name="T143" fmla="*/ 11119 h 9200"/>
                <a:gd name="T144" fmla="+- 0 6828 6277"/>
                <a:gd name="T145" fmla="*/ T144 w 3802"/>
                <a:gd name="T146" fmla="+- 0 11293 7638"/>
                <a:gd name="T147" fmla="*/ 11293 h 9200"/>
                <a:gd name="T148" fmla="+- 0 6780 6277"/>
                <a:gd name="T149" fmla="*/ T148 w 3802"/>
                <a:gd name="T150" fmla="+- 0 11445 7638"/>
                <a:gd name="T151" fmla="*/ 11445 h 9200"/>
                <a:gd name="T152" fmla="+- 0 6687 6277"/>
                <a:gd name="T153" fmla="*/ T152 w 3802"/>
                <a:gd name="T154" fmla="+- 0 11812 7638"/>
                <a:gd name="T155" fmla="*/ 11812 h 9200"/>
                <a:gd name="T156" fmla="+- 0 6651 6277"/>
                <a:gd name="T157" fmla="*/ T156 w 3802"/>
                <a:gd name="T158" fmla="+- 0 12187 7638"/>
                <a:gd name="T159" fmla="*/ 12187 h 9200"/>
                <a:gd name="T160" fmla="+- 0 6653 6277"/>
                <a:gd name="T161" fmla="*/ T160 w 3802"/>
                <a:gd name="T162" fmla="+- 0 12493 7638"/>
                <a:gd name="T163" fmla="*/ 12493 h 9200"/>
                <a:gd name="T164" fmla="+- 0 6658 6277"/>
                <a:gd name="T165" fmla="*/ T164 w 3802"/>
                <a:gd name="T166" fmla="+- 0 12632 7638"/>
                <a:gd name="T167" fmla="*/ 12632 h 9200"/>
                <a:gd name="T168" fmla="+- 0 6750 6277"/>
                <a:gd name="T169" fmla="*/ T168 w 3802"/>
                <a:gd name="T170" fmla="+- 0 13072 7638"/>
                <a:gd name="T171" fmla="*/ 13072 h 9200"/>
                <a:gd name="T172" fmla="+- 0 6873 6277"/>
                <a:gd name="T173" fmla="*/ T172 w 3802"/>
                <a:gd name="T174" fmla="+- 0 13504 7638"/>
                <a:gd name="T175" fmla="*/ 13504 h 9200"/>
                <a:gd name="T176" fmla="+- 0 6965 6277"/>
                <a:gd name="T177" fmla="*/ T176 w 3802"/>
                <a:gd name="T178" fmla="+- 0 13790 7638"/>
                <a:gd name="T179" fmla="*/ 13790 h 9200"/>
                <a:gd name="T180" fmla="+- 0 6801 6277"/>
                <a:gd name="T181" fmla="*/ T180 w 3802"/>
                <a:gd name="T182" fmla="+- 0 13823 7638"/>
                <a:gd name="T183" fmla="*/ 13823 h 9200"/>
                <a:gd name="T184" fmla="+- 0 6641 6277"/>
                <a:gd name="T185" fmla="*/ T184 w 3802"/>
                <a:gd name="T186" fmla="+- 0 13828 7638"/>
                <a:gd name="T187" fmla="*/ 13828 h 9200"/>
                <a:gd name="T188" fmla="+- 0 6550 6277"/>
                <a:gd name="T189" fmla="*/ T188 w 3802"/>
                <a:gd name="T190" fmla="+- 0 13932 7638"/>
                <a:gd name="T191" fmla="*/ 13932 h 9200"/>
                <a:gd name="T192" fmla="+- 0 6601 6277"/>
                <a:gd name="T193" fmla="*/ T192 w 3802"/>
                <a:gd name="T194" fmla="+- 0 14199 7638"/>
                <a:gd name="T195" fmla="*/ 14199 h 9200"/>
                <a:gd name="T196" fmla="+- 0 6690 6277"/>
                <a:gd name="T197" fmla="*/ T196 w 3802"/>
                <a:gd name="T198" fmla="+- 0 14425 7638"/>
                <a:gd name="T199" fmla="*/ 14425 h 9200"/>
                <a:gd name="T200" fmla="+- 0 6815 6277"/>
                <a:gd name="T201" fmla="*/ T200 w 3802"/>
                <a:gd name="T202" fmla="+- 0 14632 7638"/>
                <a:gd name="T203" fmla="*/ 14632 h 9200"/>
                <a:gd name="T204" fmla="+- 0 6882 6277"/>
                <a:gd name="T205" fmla="*/ T204 w 3802"/>
                <a:gd name="T206" fmla="+- 0 15432 7638"/>
                <a:gd name="T207" fmla="*/ 15432 h 9200"/>
                <a:gd name="T208" fmla="+- 0 6809 6277"/>
                <a:gd name="T209" fmla="*/ T208 w 3802"/>
                <a:gd name="T210" fmla="+- 0 16520 7638"/>
                <a:gd name="T211" fmla="*/ 16520 h 9200"/>
                <a:gd name="T212" fmla="+- 0 9896 6277"/>
                <a:gd name="T213" fmla="*/ T212 w 3802"/>
                <a:gd name="T214" fmla="+- 0 16394 7638"/>
                <a:gd name="T215" fmla="*/ 16394 h 9200"/>
                <a:gd name="T216" fmla="+- 0 9858 6277"/>
                <a:gd name="T217" fmla="*/ T216 w 3802"/>
                <a:gd name="T218" fmla="+- 0 14775 7638"/>
                <a:gd name="T219" fmla="*/ 14775 h 9200"/>
                <a:gd name="T220" fmla="+- 0 9868 6277"/>
                <a:gd name="T221" fmla="*/ T220 w 3802"/>
                <a:gd name="T222" fmla="+- 0 13308 7638"/>
                <a:gd name="T223" fmla="*/ 13308 h 9200"/>
                <a:gd name="T224" fmla="+- 0 9934 6277"/>
                <a:gd name="T225" fmla="*/ T224 w 3802"/>
                <a:gd name="T226" fmla="+- 0 12637 7638"/>
                <a:gd name="T227" fmla="*/ 12637 h 9200"/>
                <a:gd name="T228" fmla="+- 0 9968 6277"/>
                <a:gd name="T229" fmla="*/ T228 w 3802"/>
                <a:gd name="T230" fmla="+- 0 12272 7638"/>
                <a:gd name="T231" fmla="*/ 12272 h 9200"/>
                <a:gd name="T232" fmla="+- 0 10009 6277"/>
                <a:gd name="T233" fmla="*/ T232 w 3802"/>
                <a:gd name="T234" fmla="+- 0 11914 7638"/>
                <a:gd name="T235" fmla="*/ 11914 h 9200"/>
                <a:gd name="T236" fmla="+- 0 10059 6277"/>
                <a:gd name="T237" fmla="*/ T236 w 3802"/>
                <a:gd name="T238" fmla="+- 0 11557 7638"/>
                <a:gd name="T239" fmla="*/ 11557 h 9200"/>
                <a:gd name="T240" fmla="+- 0 10069 6277"/>
                <a:gd name="T241" fmla="*/ T240 w 3802"/>
                <a:gd name="T242" fmla="+- 0 11039 7638"/>
                <a:gd name="T243" fmla="*/ 11039 h 9200"/>
                <a:gd name="T244" fmla="+- 0 9919 6277"/>
                <a:gd name="T245" fmla="*/ T244 w 3802"/>
                <a:gd name="T246" fmla="+- 0 10399 7638"/>
                <a:gd name="T247" fmla="*/ 10399 h 92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3802" h="9200">
                  <a:moveTo>
                    <a:pt x="3642" y="2761"/>
                  </a:moveTo>
                  <a:lnTo>
                    <a:pt x="3613" y="2684"/>
                  </a:lnTo>
                  <a:lnTo>
                    <a:pt x="3581" y="2607"/>
                  </a:lnTo>
                  <a:lnTo>
                    <a:pt x="3548" y="2531"/>
                  </a:lnTo>
                  <a:lnTo>
                    <a:pt x="3513" y="2455"/>
                  </a:lnTo>
                  <a:lnTo>
                    <a:pt x="3476" y="2380"/>
                  </a:lnTo>
                  <a:lnTo>
                    <a:pt x="3437" y="2305"/>
                  </a:lnTo>
                  <a:lnTo>
                    <a:pt x="3397" y="2231"/>
                  </a:lnTo>
                  <a:lnTo>
                    <a:pt x="3356" y="2157"/>
                  </a:lnTo>
                  <a:lnTo>
                    <a:pt x="3329" y="2110"/>
                  </a:lnTo>
                  <a:lnTo>
                    <a:pt x="3302" y="2064"/>
                  </a:lnTo>
                  <a:lnTo>
                    <a:pt x="3274" y="2018"/>
                  </a:lnTo>
                  <a:lnTo>
                    <a:pt x="3247" y="1972"/>
                  </a:lnTo>
                  <a:lnTo>
                    <a:pt x="3219" y="1926"/>
                  </a:lnTo>
                  <a:lnTo>
                    <a:pt x="3190" y="1880"/>
                  </a:lnTo>
                  <a:lnTo>
                    <a:pt x="3162" y="1834"/>
                  </a:lnTo>
                  <a:lnTo>
                    <a:pt x="3134" y="1788"/>
                  </a:lnTo>
                  <a:lnTo>
                    <a:pt x="3106" y="1742"/>
                  </a:lnTo>
                  <a:lnTo>
                    <a:pt x="3079" y="1696"/>
                  </a:lnTo>
                  <a:lnTo>
                    <a:pt x="3051" y="1650"/>
                  </a:lnTo>
                  <a:lnTo>
                    <a:pt x="3025" y="1603"/>
                  </a:lnTo>
                  <a:lnTo>
                    <a:pt x="2998" y="1556"/>
                  </a:lnTo>
                  <a:lnTo>
                    <a:pt x="2973" y="1509"/>
                  </a:lnTo>
                  <a:lnTo>
                    <a:pt x="2947" y="1461"/>
                  </a:lnTo>
                  <a:lnTo>
                    <a:pt x="2923" y="1413"/>
                  </a:lnTo>
                  <a:lnTo>
                    <a:pt x="2900" y="1364"/>
                  </a:lnTo>
                  <a:lnTo>
                    <a:pt x="2877" y="1315"/>
                  </a:lnTo>
                  <a:lnTo>
                    <a:pt x="2856" y="1266"/>
                  </a:lnTo>
                  <a:lnTo>
                    <a:pt x="2836" y="1215"/>
                  </a:lnTo>
                  <a:lnTo>
                    <a:pt x="2820" y="1175"/>
                  </a:lnTo>
                  <a:lnTo>
                    <a:pt x="2805" y="1136"/>
                  </a:lnTo>
                  <a:lnTo>
                    <a:pt x="2790" y="1096"/>
                  </a:lnTo>
                  <a:lnTo>
                    <a:pt x="2775" y="1056"/>
                  </a:lnTo>
                  <a:lnTo>
                    <a:pt x="2759" y="1017"/>
                  </a:lnTo>
                  <a:lnTo>
                    <a:pt x="2744" y="977"/>
                  </a:lnTo>
                  <a:lnTo>
                    <a:pt x="2728" y="937"/>
                  </a:lnTo>
                  <a:lnTo>
                    <a:pt x="2713" y="898"/>
                  </a:lnTo>
                  <a:lnTo>
                    <a:pt x="2697" y="858"/>
                  </a:lnTo>
                  <a:lnTo>
                    <a:pt x="2681" y="819"/>
                  </a:lnTo>
                  <a:lnTo>
                    <a:pt x="2665" y="779"/>
                  </a:lnTo>
                  <a:lnTo>
                    <a:pt x="2648" y="740"/>
                  </a:lnTo>
                  <a:lnTo>
                    <a:pt x="2631" y="701"/>
                  </a:lnTo>
                  <a:lnTo>
                    <a:pt x="2614" y="662"/>
                  </a:lnTo>
                  <a:lnTo>
                    <a:pt x="2596" y="623"/>
                  </a:lnTo>
                  <a:lnTo>
                    <a:pt x="2578" y="585"/>
                  </a:lnTo>
                  <a:lnTo>
                    <a:pt x="2559" y="546"/>
                  </a:lnTo>
                  <a:lnTo>
                    <a:pt x="2540" y="508"/>
                  </a:lnTo>
                  <a:lnTo>
                    <a:pt x="2521" y="470"/>
                  </a:lnTo>
                  <a:lnTo>
                    <a:pt x="2501" y="433"/>
                  </a:lnTo>
                  <a:lnTo>
                    <a:pt x="2471" y="380"/>
                  </a:lnTo>
                  <a:lnTo>
                    <a:pt x="2440" y="329"/>
                  </a:lnTo>
                  <a:lnTo>
                    <a:pt x="2407" y="281"/>
                  </a:lnTo>
                  <a:lnTo>
                    <a:pt x="2371" y="236"/>
                  </a:lnTo>
                  <a:lnTo>
                    <a:pt x="2332" y="195"/>
                  </a:lnTo>
                  <a:lnTo>
                    <a:pt x="2289" y="158"/>
                  </a:lnTo>
                  <a:lnTo>
                    <a:pt x="2242" y="127"/>
                  </a:lnTo>
                  <a:lnTo>
                    <a:pt x="2189" y="102"/>
                  </a:lnTo>
                  <a:lnTo>
                    <a:pt x="2131" y="84"/>
                  </a:lnTo>
                  <a:lnTo>
                    <a:pt x="2066" y="73"/>
                  </a:lnTo>
                  <a:lnTo>
                    <a:pt x="2065" y="206"/>
                  </a:lnTo>
                  <a:lnTo>
                    <a:pt x="2064" y="340"/>
                  </a:lnTo>
                  <a:lnTo>
                    <a:pt x="2063" y="473"/>
                  </a:lnTo>
                  <a:lnTo>
                    <a:pt x="2062" y="606"/>
                  </a:lnTo>
                  <a:lnTo>
                    <a:pt x="2061" y="739"/>
                  </a:lnTo>
                  <a:lnTo>
                    <a:pt x="2060" y="872"/>
                  </a:lnTo>
                  <a:lnTo>
                    <a:pt x="2059" y="1005"/>
                  </a:lnTo>
                  <a:lnTo>
                    <a:pt x="2058" y="1138"/>
                  </a:lnTo>
                  <a:lnTo>
                    <a:pt x="2057" y="1271"/>
                  </a:lnTo>
                  <a:lnTo>
                    <a:pt x="2056" y="1404"/>
                  </a:lnTo>
                  <a:lnTo>
                    <a:pt x="2055" y="1538"/>
                  </a:lnTo>
                  <a:lnTo>
                    <a:pt x="2054" y="1671"/>
                  </a:lnTo>
                  <a:lnTo>
                    <a:pt x="2053" y="1804"/>
                  </a:lnTo>
                  <a:lnTo>
                    <a:pt x="2052" y="1937"/>
                  </a:lnTo>
                  <a:lnTo>
                    <a:pt x="2051" y="2070"/>
                  </a:lnTo>
                  <a:lnTo>
                    <a:pt x="2050" y="2203"/>
                  </a:lnTo>
                  <a:lnTo>
                    <a:pt x="2049" y="2336"/>
                  </a:lnTo>
                  <a:lnTo>
                    <a:pt x="2048" y="2469"/>
                  </a:lnTo>
                  <a:lnTo>
                    <a:pt x="2047" y="2603"/>
                  </a:lnTo>
                  <a:lnTo>
                    <a:pt x="2046" y="2736"/>
                  </a:lnTo>
                  <a:lnTo>
                    <a:pt x="2045" y="2815"/>
                  </a:lnTo>
                  <a:lnTo>
                    <a:pt x="2045" y="2855"/>
                  </a:lnTo>
                  <a:lnTo>
                    <a:pt x="2045" y="2895"/>
                  </a:lnTo>
                  <a:lnTo>
                    <a:pt x="2045" y="2934"/>
                  </a:lnTo>
                  <a:lnTo>
                    <a:pt x="2044" y="2974"/>
                  </a:lnTo>
                  <a:lnTo>
                    <a:pt x="2044" y="3014"/>
                  </a:lnTo>
                  <a:lnTo>
                    <a:pt x="2044" y="3054"/>
                  </a:lnTo>
                  <a:lnTo>
                    <a:pt x="2043" y="3093"/>
                  </a:lnTo>
                  <a:lnTo>
                    <a:pt x="2042" y="3133"/>
                  </a:lnTo>
                  <a:lnTo>
                    <a:pt x="2042" y="3173"/>
                  </a:lnTo>
                  <a:lnTo>
                    <a:pt x="2041" y="3213"/>
                  </a:lnTo>
                  <a:lnTo>
                    <a:pt x="2040" y="3253"/>
                  </a:lnTo>
                  <a:lnTo>
                    <a:pt x="2038" y="3292"/>
                  </a:lnTo>
                  <a:lnTo>
                    <a:pt x="2037" y="3332"/>
                  </a:lnTo>
                  <a:lnTo>
                    <a:pt x="2035" y="3372"/>
                  </a:lnTo>
                  <a:lnTo>
                    <a:pt x="2033" y="3412"/>
                  </a:lnTo>
                  <a:lnTo>
                    <a:pt x="2031" y="3452"/>
                  </a:lnTo>
                  <a:lnTo>
                    <a:pt x="2028" y="3492"/>
                  </a:lnTo>
                  <a:lnTo>
                    <a:pt x="2025" y="3532"/>
                  </a:lnTo>
                  <a:lnTo>
                    <a:pt x="2008" y="3499"/>
                  </a:lnTo>
                  <a:lnTo>
                    <a:pt x="1992" y="3465"/>
                  </a:lnTo>
                  <a:lnTo>
                    <a:pt x="1975" y="3432"/>
                  </a:lnTo>
                  <a:lnTo>
                    <a:pt x="1959" y="3399"/>
                  </a:lnTo>
                  <a:lnTo>
                    <a:pt x="1943" y="3366"/>
                  </a:lnTo>
                  <a:lnTo>
                    <a:pt x="1927" y="3333"/>
                  </a:lnTo>
                  <a:lnTo>
                    <a:pt x="1911" y="3300"/>
                  </a:lnTo>
                  <a:lnTo>
                    <a:pt x="1896" y="3266"/>
                  </a:lnTo>
                  <a:lnTo>
                    <a:pt x="1881" y="3233"/>
                  </a:lnTo>
                  <a:lnTo>
                    <a:pt x="1866" y="3200"/>
                  </a:lnTo>
                  <a:lnTo>
                    <a:pt x="1851" y="3166"/>
                  </a:lnTo>
                  <a:lnTo>
                    <a:pt x="1837" y="3133"/>
                  </a:lnTo>
                  <a:lnTo>
                    <a:pt x="1824" y="3099"/>
                  </a:lnTo>
                  <a:lnTo>
                    <a:pt x="1810" y="3065"/>
                  </a:lnTo>
                  <a:lnTo>
                    <a:pt x="1798" y="3032"/>
                  </a:lnTo>
                  <a:lnTo>
                    <a:pt x="1785" y="2997"/>
                  </a:lnTo>
                  <a:lnTo>
                    <a:pt x="1774" y="2963"/>
                  </a:lnTo>
                  <a:lnTo>
                    <a:pt x="1763" y="2929"/>
                  </a:lnTo>
                  <a:lnTo>
                    <a:pt x="1752" y="2894"/>
                  </a:lnTo>
                  <a:lnTo>
                    <a:pt x="1742" y="2859"/>
                  </a:lnTo>
                  <a:lnTo>
                    <a:pt x="1730" y="2845"/>
                  </a:lnTo>
                  <a:lnTo>
                    <a:pt x="1721" y="2829"/>
                  </a:lnTo>
                  <a:lnTo>
                    <a:pt x="1719" y="2811"/>
                  </a:lnTo>
                  <a:lnTo>
                    <a:pt x="1724" y="2791"/>
                  </a:lnTo>
                  <a:lnTo>
                    <a:pt x="1715" y="2787"/>
                  </a:lnTo>
                  <a:lnTo>
                    <a:pt x="1707" y="2793"/>
                  </a:lnTo>
                  <a:lnTo>
                    <a:pt x="1668" y="2697"/>
                  </a:lnTo>
                  <a:lnTo>
                    <a:pt x="1628" y="2602"/>
                  </a:lnTo>
                  <a:lnTo>
                    <a:pt x="1588" y="2506"/>
                  </a:lnTo>
                  <a:lnTo>
                    <a:pt x="1548" y="2410"/>
                  </a:lnTo>
                  <a:lnTo>
                    <a:pt x="1508" y="2314"/>
                  </a:lnTo>
                  <a:lnTo>
                    <a:pt x="1469" y="2218"/>
                  </a:lnTo>
                  <a:lnTo>
                    <a:pt x="1430" y="2122"/>
                  </a:lnTo>
                  <a:lnTo>
                    <a:pt x="1391" y="2026"/>
                  </a:lnTo>
                  <a:lnTo>
                    <a:pt x="1353" y="1930"/>
                  </a:lnTo>
                  <a:lnTo>
                    <a:pt x="1316" y="1833"/>
                  </a:lnTo>
                  <a:lnTo>
                    <a:pt x="1280" y="1736"/>
                  </a:lnTo>
                  <a:lnTo>
                    <a:pt x="1245" y="1639"/>
                  </a:lnTo>
                  <a:lnTo>
                    <a:pt x="1210" y="1541"/>
                  </a:lnTo>
                  <a:lnTo>
                    <a:pt x="1178" y="1443"/>
                  </a:lnTo>
                  <a:lnTo>
                    <a:pt x="1146" y="1344"/>
                  </a:lnTo>
                  <a:lnTo>
                    <a:pt x="1116" y="1244"/>
                  </a:lnTo>
                  <a:lnTo>
                    <a:pt x="1088" y="1145"/>
                  </a:lnTo>
                  <a:lnTo>
                    <a:pt x="1061" y="1044"/>
                  </a:lnTo>
                  <a:lnTo>
                    <a:pt x="1037" y="943"/>
                  </a:lnTo>
                  <a:lnTo>
                    <a:pt x="1014" y="841"/>
                  </a:lnTo>
                  <a:lnTo>
                    <a:pt x="1009" y="822"/>
                  </a:lnTo>
                  <a:lnTo>
                    <a:pt x="1004" y="802"/>
                  </a:lnTo>
                  <a:lnTo>
                    <a:pt x="999" y="783"/>
                  </a:lnTo>
                  <a:lnTo>
                    <a:pt x="994" y="764"/>
                  </a:lnTo>
                  <a:lnTo>
                    <a:pt x="990" y="744"/>
                  </a:lnTo>
                  <a:lnTo>
                    <a:pt x="985" y="725"/>
                  </a:lnTo>
                  <a:lnTo>
                    <a:pt x="980" y="705"/>
                  </a:lnTo>
                  <a:lnTo>
                    <a:pt x="967" y="671"/>
                  </a:lnTo>
                  <a:lnTo>
                    <a:pt x="954" y="636"/>
                  </a:lnTo>
                  <a:lnTo>
                    <a:pt x="941" y="602"/>
                  </a:lnTo>
                  <a:lnTo>
                    <a:pt x="928" y="567"/>
                  </a:lnTo>
                  <a:lnTo>
                    <a:pt x="914" y="533"/>
                  </a:lnTo>
                  <a:lnTo>
                    <a:pt x="901" y="499"/>
                  </a:lnTo>
                  <a:lnTo>
                    <a:pt x="887" y="465"/>
                  </a:lnTo>
                  <a:lnTo>
                    <a:pt x="872" y="431"/>
                  </a:lnTo>
                  <a:lnTo>
                    <a:pt x="857" y="398"/>
                  </a:lnTo>
                  <a:lnTo>
                    <a:pt x="842" y="365"/>
                  </a:lnTo>
                  <a:lnTo>
                    <a:pt x="826" y="332"/>
                  </a:lnTo>
                  <a:lnTo>
                    <a:pt x="809" y="300"/>
                  </a:lnTo>
                  <a:lnTo>
                    <a:pt x="791" y="268"/>
                  </a:lnTo>
                  <a:lnTo>
                    <a:pt x="772" y="237"/>
                  </a:lnTo>
                  <a:lnTo>
                    <a:pt x="752" y="206"/>
                  </a:lnTo>
                  <a:lnTo>
                    <a:pt x="731" y="175"/>
                  </a:lnTo>
                  <a:lnTo>
                    <a:pt x="710" y="146"/>
                  </a:lnTo>
                  <a:lnTo>
                    <a:pt x="686" y="117"/>
                  </a:lnTo>
                  <a:lnTo>
                    <a:pt x="662" y="88"/>
                  </a:lnTo>
                  <a:lnTo>
                    <a:pt x="636" y="61"/>
                  </a:lnTo>
                  <a:lnTo>
                    <a:pt x="618" y="55"/>
                  </a:lnTo>
                  <a:lnTo>
                    <a:pt x="600" y="48"/>
                  </a:lnTo>
                  <a:lnTo>
                    <a:pt x="582" y="41"/>
                  </a:lnTo>
                  <a:lnTo>
                    <a:pt x="563" y="34"/>
                  </a:lnTo>
                  <a:lnTo>
                    <a:pt x="545" y="26"/>
                  </a:lnTo>
                  <a:lnTo>
                    <a:pt x="527" y="20"/>
                  </a:lnTo>
                  <a:lnTo>
                    <a:pt x="508" y="14"/>
                  </a:lnTo>
                  <a:lnTo>
                    <a:pt x="490" y="8"/>
                  </a:lnTo>
                  <a:lnTo>
                    <a:pt x="471" y="4"/>
                  </a:lnTo>
                  <a:lnTo>
                    <a:pt x="451" y="1"/>
                  </a:lnTo>
                  <a:lnTo>
                    <a:pt x="432" y="0"/>
                  </a:lnTo>
                  <a:lnTo>
                    <a:pt x="412" y="0"/>
                  </a:lnTo>
                  <a:lnTo>
                    <a:pt x="391" y="2"/>
                  </a:lnTo>
                  <a:lnTo>
                    <a:pt x="375" y="3"/>
                  </a:lnTo>
                  <a:lnTo>
                    <a:pt x="354" y="6"/>
                  </a:lnTo>
                  <a:lnTo>
                    <a:pt x="334" y="12"/>
                  </a:lnTo>
                  <a:lnTo>
                    <a:pt x="315" y="19"/>
                  </a:lnTo>
                  <a:lnTo>
                    <a:pt x="297" y="28"/>
                  </a:lnTo>
                  <a:lnTo>
                    <a:pt x="280" y="38"/>
                  </a:lnTo>
                  <a:lnTo>
                    <a:pt x="263" y="50"/>
                  </a:lnTo>
                  <a:lnTo>
                    <a:pt x="247" y="62"/>
                  </a:lnTo>
                  <a:lnTo>
                    <a:pt x="231" y="74"/>
                  </a:lnTo>
                  <a:lnTo>
                    <a:pt x="216" y="88"/>
                  </a:lnTo>
                  <a:lnTo>
                    <a:pt x="200" y="101"/>
                  </a:lnTo>
                  <a:lnTo>
                    <a:pt x="185" y="114"/>
                  </a:lnTo>
                  <a:lnTo>
                    <a:pt x="169" y="126"/>
                  </a:lnTo>
                  <a:lnTo>
                    <a:pt x="153" y="138"/>
                  </a:lnTo>
                  <a:lnTo>
                    <a:pt x="136" y="149"/>
                  </a:lnTo>
                  <a:lnTo>
                    <a:pt x="122" y="183"/>
                  </a:lnTo>
                  <a:lnTo>
                    <a:pt x="109" y="218"/>
                  </a:lnTo>
                  <a:lnTo>
                    <a:pt x="96" y="252"/>
                  </a:lnTo>
                  <a:lnTo>
                    <a:pt x="85" y="287"/>
                  </a:lnTo>
                  <a:lnTo>
                    <a:pt x="74" y="322"/>
                  </a:lnTo>
                  <a:lnTo>
                    <a:pt x="64" y="357"/>
                  </a:lnTo>
                  <a:lnTo>
                    <a:pt x="54" y="392"/>
                  </a:lnTo>
                  <a:lnTo>
                    <a:pt x="46" y="428"/>
                  </a:lnTo>
                  <a:lnTo>
                    <a:pt x="38" y="463"/>
                  </a:lnTo>
                  <a:lnTo>
                    <a:pt x="31" y="499"/>
                  </a:lnTo>
                  <a:lnTo>
                    <a:pt x="25" y="534"/>
                  </a:lnTo>
                  <a:lnTo>
                    <a:pt x="19" y="570"/>
                  </a:lnTo>
                  <a:lnTo>
                    <a:pt x="14" y="606"/>
                  </a:lnTo>
                  <a:lnTo>
                    <a:pt x="10" y="643"/>
                  </a:lnTo>
                  <a:lnTo>
                    <a:pt x="7" y="679"/>
                  </a:lnTo>
                  <a:lnTo>
                    <a:pt x="4" y="715"/>
                  </a:lnTo>
                  <a:lnTo>
                    <a:pt x="2" y="752"/>
                  </a:lnTo>
                  <a:lnTo>
                    <a:pt x="0" y="789"/>
                  </a:lnTo>
                  <a:lnTo>
                    <a:pt x="0" y="826"/>
                  </a:lnTo>
                  <a:lnTo>
                    <a:pt x="0" y="863"/>
                  </a:lnTo>
                  <a:lnTo>
                    <a:pt x="6" y="879"/>
                  </a:lnTo>
                  <a:lnTo>
                    <a:pt x="13" y="899"/>
                  </a:lnTo>
                  <a:lnTo>
                    <a:pt x="19" y="918"/>
                  </a:lnTo>
                  <a:lnTo>
                    <a:pt x="24" y="937"/>
                  </a:lnTo>
                  <a:lnTo>
                    <a:pt x="28" y="957"/>
                  </a:lnTo>
                  <a:lnTo>
                    <a:pt x="31" y="976"/>
                  </a:lnTo>
                  <a:lnTo>
                    <a:pt x="33" y="996"/>
                  </a:lnTo>
                  <a:lnTo>
                    <a:pt x="35" y="1016"/>
                  </a:lnTo>
                  <a:lnTo>
                    <a:pt x="35" y="1036"/>
                  </a:lnTo>
                  <a:lnTo>
                    <a:pt x="36" y="1056"/>
                  </a:lnTo>
                  <a:lnTo>
                    <a:pt x="35" y="1076"/>
                  </a:lnTo>
                  <a:lnTo>
                    <a:pt x="34" y="1096"/>
                  </a:lnTo>
                  <a:lnTo>
                    <a:pt x="42" y="1115"/>
                  </a:lnTo>
                  <a:lnTo>
                    <a:pt x="50" y="1135"/>
                  </a:lnTo>
                  <a:lnTo>
                    <a:pt x="57" y="1155"/>
                  </a:lnTo>
                  <a:lnTo>
                    <a:pt x="63" y="1174"/>
                  </a:lnTo>
                  <a:lnTo>
                    <a:pt x="70" y="1194"/>
                  </a:lnTo>
                  <a:lnTo>
                    <a:pt x="75" y="1214"/>
                  </a:lnTo>
                  <a:lnTo>
                    <a:pt x="81" y="1234"/>
                  </a:lnTo>
                  <a:lnTo>
                    <a:pt x="86" y="1254"/>
                  </a:lnTo>
                  <a:lnTo>
                    <a:pt x="91" y="1274"/>
                  </a:lnTo>
                  <a:lnTo>
                    <a:pt x="96" y="1294"/>
                  </a:lnTo>
                  <a:lnTo>
                    <a:pt x="101" y="1314"/>
                  </a:lnTo>
                  <a:lnTo>
                    <a:pt x="105" y="1335"/>
                  </a:lnTo>
                  <a:lnTo>
                    <a:pt x="109" y="1355"/>
                  </a:lnTo>
                  <a:lnTo>
                    <a:pt x="114" y="1375"/>
                  </a:lnTo>
                  <a:lnTo>
                    <a:pt x="118" y="1396"/>
                  </a:lnTo>
                  <a:lnTo>
                    <a:pt x="122" y="1416"/>
                  </a:lnTo>
                  <a:lnTo>
                    <a:pt x="126" y="1436"/>
                  </a:lnTo>
                  <a:lnTo>
                    <a:pt x="130" y="1457"/>
                  </a:lnTo>
                  <a:lnTo>
                    <a:pt x="134" y="1477"/>
                  </a:lnTo>
                  <a:lnTo>
                    <a:pt x="139" y="1497"/>
                  </a:lnTo>
                  <a:lnTo>
                    <a:pt x="166" y="1572"/>
                  </a:lnTo>
                  <a:lnTo>
                    <a:pt x="194" y="1647"/>
                  </a:lnTo>
                  <a:lnTo>
                    <a:pt x="221" y="1722"/>
                  </a:lnTo>
                  <a:lnTo>
                    <a:pt x="247" y="1797"/>
                  </a:lnTo>
                  <a:lnTo>
                    <a:pt x="272" y="1872"/>
                  </a:lnTo>
                  <a:lnTo>
                    <a:pt x="298" y="1948"/>
                  </a:lnTo>
                  <a:lnTo>
                    <a:pt x="322" y="2024"/>
                  </a:lnTo>
                  <a:lnTo>
                    <a:pt x="346" y="2100"/>
                  </a:lnTo>
                  <a:lnTo>
                    <a:pt x="369" y="2176"/>
                  </a:lnTo>
                  <a:lnTo>
                    <a:pt x="391" y="2252"/>
                  </a:lnTo>
                  <a:lnTo>
                    <a:pt x="412" y="2329"/>
                  </a:lnTo>
                  <a:lnTo>
                    <a:pt x="432" y="2405"/>
                  </a:lnTo>
                  <a:lnTo>
                    <a:pt x="452" y="2482"/>
                  </a:lnTo>
                  <a:lnTo>
                    <a:pt x="470" y="2560"/>
                  </a:lnTo>
                  <a:lnTo>
                    <a:pt x="488" y="2637"/>
                  </a:lnTo>
                  <a:lnTo>
                    <a:pt x="504" y="2715"/>
                  </a:lnTo>
                  <a:lnTo>
                    <a:pt x="520" y="2793"/>
                  </a:lnTo>
                  <a:lnTo>
                    <a:pt x="534" y="2872"/>
                  </a:lnTo>
                  <a:lnTo>
                    <a:pt x="547" y="2950"/>
                  </a:lnTo>
                  <a:lnTo>
                    <a:pt x="559" y="3030"/>
                  </a:lnTo>
                  <a:lnTo>
                    <a:pt x="563" y="3056"/>
                  </a:lnTo>
                  <a:lnTo>
                    <a:pt x="567" y="3083"/>
                  </a:lnTo>
                  <a:lnTo>
                    <a:pt x="571" y="3109"/>
                  </a:lnTo>
                  <a:lnTo>
                    <a:pt x="575" y="3136"/>
                  </a:lnTo>
                  <a:lnTo>
                    <a:pt x="579" y="3162"/>
                  </a:lnTo>
                  <a:lnTo>
                    <a:pt x="583" y="3189"/>
                  </a:lnTo>
                  <a:lnTo>
                    <a:pt x="587" y="3215"/>
                  </a:lnTo>
                  <a:lnTo>
                    <a:pt x="590" y="3242"/>
                  </a:lnTo>
                  <a:lnTo>
                    <a:pt x="593" y="3268"/>
                  </a:lnTo>
                  <a:lnTo>
                    <a:pt x="595" y="3295"/>
                  </a:lnTo>
                  <a:lnTo>
                    <a:pt x="597" y="3321"/>
                  </a:lnTo>
                  <a:lnTo>
                    <a:pt x="597" y="3348"/>
                  </a:lnTo>
                  <a:lnTo>
                    <a:pt x="597" y="3374"/>
                  </a:lnTo>
                  <a:lnTo>
                    <a:pt x="595" y="3401"/>
                  </a:lnTo>
                  <a:lnTo>
                    <a:pt x="593" y="3427"/>
                  </a:lnTo>
                  <a:lnTo>
                    <a:pt x="589" y="3454"/>
                  </a:lnTo>
                  <a:lnTo>
                    <a:pt x="584" y="3481"/>
                  </a:lnTo>
                  <a:lnTo>
                    <a:pt x="577" y="3507"/>
                  </a:lnTo>
                  <a:lnTo>
                    <a:pt x="569" y="3534"/>
                  </a:lnTo>
                  <a:lnTo>
                    <a:pt x="559" y="3560"/>
                  </a:lnTo>
                  <a:lnTo>
                    <a:pt x="559" y="3575"/>
                  </a:lnTo>
                  <a:lnTo>
                    <a:pt x="559" y="3595"/>
                  </a:lnTo>
                  <a:lnTo>
                    <a:pt x="557" y="3615"/>
                  </a:lnTo>
                  <a:lnTo>
                    <a:pt x="554" y="3635"/>
                  </a:lnTo>
                  <a:lnTo>
                    <a:pt x="551" y="3655"/>
                  </a:lnTo>
                  <a:lnTo>
                    <a:pt x="547" y="3674"/>
                  </a:lnTo>
                  <a:lnTo>
                    <a:pt x="542" y="3693"/>
                  </a:lnTo>
                  <a:lnTo>
                    <a:pt x="536" y="3713"/>
                  </a:lnTo>
                  <a:lnTo>
                    <a:pt x="530" y="3732"/>
                  </a:lnTo>
                  <a:lnTo>
                    <a:pt x="524" y="3750"/>
                  </a:lnTo>
                  <a:lnTo>
                    <a:pt x="517" y="3769"/>
                  </a:lnTo>
                  <a:lnTo>
                    <a:pt x="510" y="3788"/>
                  </a:lnTo>
                  <a:lnTo>
                    <a:pt x="503" y="3807"/>
                  </a:lnTo>
                  <a:lnTo>
                    <a:pt x="488" y="3852"/>
                  </a:lnTo>
                  <a:lnTo>
                    <a:pt x="474" y="3898"/>
                  </a:lnTo>
                  <a:lnTo>
                    <a:pt x="461" y="3943"/>
                  </a:lnTo>
                  <a:lnTo>
                    <a:pt x="449" y="3989"/>
                  </a:lnTo>
                  <a:lnTo>
                    <a:pt x="438" y="4035"/>
                  </a:lnTo>
                  <a:lnTo>
                    <a:pt x="427" y="4081"/>
                  </a:lnTo>
                  <a:lnTo>
                    <a:pt x="418" y="4128"/>
                  </a:lnTo>
                  <a:lnTo>
                    <a:pt x="410" y="4174"/>
                  </a:lnTo>
                  <a:lnTo>
                    <a:pt x="403" y="4220"/>
                  </a:lnTo>
                  <a:lnTo>
                    <a:pt x="396" y="4267"/>
                  </a:lnTo>
                  <a:lnTo>
                    <a:pt x="390" y="4314"/>
                  </a:lnTo>
                  <a:lnTo>
                    <a:pt x="386" y="4360"/>
                  </a:lnTo>
                  <a:lnTo>
                    <a:pt x="381" y="4407"/>
                  </a:lnTo>
                  <a:lnTo>
                    <a:pt x="378" y="4454"/>
                  </a:lnTo>
                  <a:lnTo>
                    <a:pt x="376" y="4502"/>
                  </a:lnTo>
                  <a:lnTo>
                    <a:pt x="374" y="4549"/>
                  </a:lnTo>
                  <a:lnTo>
                    <a:pt x="373" y="4596"/>
                  </a:lnTo>
                  <a:lnTo>
                    <a:pt x="372" y="4644"/>
                  </a:lnTo>
                  <a:lnTo>
                    <a:pt x="373" y="4691"/>
                  </a:lnTo>
                  <a:lnTo>
                    <a:pt x="374" y="4739"/>
                  </a:lnTo>
                  <a:lnTo>
                    <a:pt x="374" y="4775"/>
                  </a:lnTo>
                  <a:lnTo>
                    <a:pt x="375" y="4815"/>
                  </a:lnTo>
                  <a:lnTo>
                    <a:pt x="376" y="4835"/>
                  </a:lnTo>
                  <a:lnTo>
                    <a:pt x="376" y="4855"/>
                  </a:lnTo>
                  <a:lnTo>
                    <a:pt x="377" y="4875"/>
                  </a:lnTo>
                  <a:lnTo>
                    <a:pt x="377" y="4895"/>
                  </a:lnTo>
                  <a:lnTo>
                    <a:pt x="377" y="4915"/>
                  </a:lnTo>
                  <a:lnTo>
                    <a:pt x="378" y="4935"/>
                  </a:lnTo>
                  <a:lnTo>
                    <a:pt x="378" y="4955"/>
                  </a:lnTo>
                  <a:lnTo>
                    <a:pt x="379" y="4968"/>
                  </a:lnTo>
                  <a:lnTo>
                    <a:pt x="380" y="4981"/>
                  </a:lnTo>
                  <a:lnTo>
                    <a:pt x="381" y="4994"/>
                  </a:lnTo>
                  <a:lnTo>
                    <a:pt x="391" y="5049"/>
                  </a:lnTo>
                  <a:lnTo>
                    <a:pt x="402" y="5104"/>
                  </a:lnTo>
                  <a:lnTo>
                    <a:pt x="413" y="5159"/>
                  </a:lnTo>
                  <a:lnTo>
                    <a:pt x="424" y="5214"/>
                  </a:lnTo>
                  <a:lnTo>
                    <a:pt x="436" y="5270"/>
                  </a:lnTo>
                  <a:lnTo>
                    <a:pt x="448" y="5324"/>
                  </a:lnTo>
                  <a:lnTo>
                    <a:pt x="460" y="5379"/>
                  </a:lnTo>
                  <a:lnTo>
                    <a:pt x="473" y="5434"/>
                  </a:lnTo>
                  <a:lnTo>
                    <a:pt x="486" y="5488"/>
                  </a:lnTo>
                  <a:lnTo>
                    <a:pt x="500" y="5543"/>
                  </a:lnTo>
                  <a:lnTo>
                    <a:pt x="514" y="5597"/>
                  </a:lnTo>
                  <a:lnTo>
                    <a:pt x="529" y="5651"/>
                  </a:lnTo>
                  <a:lnTo>
                    <a:pt x="545" y="5705"/>
                  </a:lnTo>
                  <a:lnTo>
                    <a:pt x="561" y="5759"/>
                  </a:lnTo>
                  <a:lnTo>
                    <a:pt x="578" y="5812"/>
                  </a:lnTo>
                  <a:lnTo>
                    <a:pt x="596" y="5866"/>
                  </a:lnTo>
                  <a:lnTo>
                    <a:pt x="614" y="5919"/>
                  </a:lnTo>
                  <a:lnTo>
                    <a:pt x="633" y="5972"/>
                  </a:lnTo>
                  <a:lnTo>
                    <a:pt x="653" y="6024"/>
                  </a:lnTo>
                  <a:lnTo>
                    <a:pt x="674" y="6077"/>
                  </a:lnTo>
                  <a:lnTo>
                    <a:pt x="680" y="6092"/>
                  </a:lnTo>
                  <a:lnTo>
                    <a:pt x="687" y="6117"/>
                  </a:lnTo>
                  <a:lnTo>
                    <a:pt x="690" y="6137"/>
                  </a:lnTo>
                  <a:lnTo>
                    <a:pt x="688" y="6152"/>
                  </a:lnTo>
                  <a:lnTo>
                    <a:pt x="681" y="6164"/>
                  </a:lnTo>
                  <a:lnTo>
                    <a:pt x="671" y="6173"/>
                  </a:lnTo>
                  <a:lnTo>
                    <a:pt x="657" y="6179"/>
                  </a:lnTo>
                  <a:lnTo>
                    <a:pt x="640" y="6182"/>
                  </a:lnTo>
                  <a:lnTo>
                    <a:pt x="619" y="6184"/>
                  </a:lnTo>
                  <a:lnTo>
                    <a:pt x="595" y="6184"/>
                  </a:lnTo>
                  <a:lnTo>
                    <a:pt x="544" y="6184"/>
                  </a:lnTo>
                  <a:lnTo>
                    <a:pt x="524" y="6185"/>
                  </a:lnTo>
                  <a:lnTo>
                    <a:pt x="504" y="6185"/>
                  </a:lnTo>
                  <a:lnTo>
                    <a:pt x="484" y="6186"/>
                  </a:lnTo>
                  <a:lnTo>
                    <a:pt x="464" y="6186"/>
                  </a:lnTo>
                  <a:lnTo>
                    <a:pt x="444" y="6187"/>
                  </a:lnTo>
                  <a:lnTo>
                    <a:pt x="424" y="6188"/>
                  </a:lnTo>
                  <a:lnTo>
                    <a:pt x="404" y="6188"/>
                  </a:lnTo>
                  <a:lnTo>
                    <a:pt x="384" y="6189"/>
                  </a:lnTo>
                  <a:lnTo>
                    <a:pt x="364" y="6190"/>
                  </a:lnTo>
                  <a:lnTo>
                    <a:pt x="344" y="6191"/>
                  </a:lnTo>
                  <a:lnTo>
                    <a:pt x="324" y="6192"/>
                  </a:lnTo>
                  <a:lnTo>
                    <a:pt x="304" y="6193"/>
                  </a:lnTo>
                  <a:lnTo>
                    <a:pt x="284" y="6193"/>
                  </a:lnTo>
                  <a:lnTo>
                    <a:pt x="282" y="6202"/>
                  </a:lnTo>
                  <a:lnTo>
                    <a:pt x="277" y="6229"/>
                  </a:lnTo>
                  <a:lnTo>
                    <a:pt x="274" y="6259"/>
                  </a:lnTo>
                  <a:lnTo>
                    <a:pt x="273" y="6294"/>
                  </a:lnTo>
                  <a:lnTo>
                    <a:pt x="274" y="6314"/>
                  </a:lnTo>
                  <a:lnTo>
                    <a:pt x="278" y="6359"/>
                  </a:lnTo>
                  <a:lnTo>
                    <a:pt x="286" y="6412"/>
                  </a:lnTo>
                  <a:lnTo>
                    <a:pt x="293" y="6442"/>
                  </a:lnTo>
                  <a:lnTo>
                    <a:pt x="300" y="6472"/>
                  </a:lnTo>
                  <a:lnTo>
                    <a:pt x="307" y="6502"/>
                  </a:lnTo>
                  <a:lnTo>
                    <a:pt x="315" y="6532"/>
                  </a:lnTo>
                  <a:lnTo>
                    <a:pt x="324" y="6561"/>
                  </a:lnTo>
                  <a:lnTo>
                    <a:pt x="333" y="6590"/>
                  </a:lnTo>
                  <a:lnTo>
                    <a:pt x="343" y="6619"/>
                  </a:lnTo>
                  <a:lnTo>
                    <a:pt x="353" y="6648"/>
                  </a:lnTo>
                  <a:lnTo>
                    <a:pt x="364" y="6676"/>
                  </a:lnTo>
                  <a:lnTo>
                    <a:pt x="376" y="6704"/>
                  </a:lnTo>
                  <a:lnTo>
                    <a:pt x="388" y="6732"/>
                  </a:lnTo>
                  <a:lnTo>
                    <a:pt x="400" y="6760"/>
                  </a:lnTo>
                  <a:lnTo>
                    <a:pt x="413" y="6787"/>
                  </a:lnTo>
                  <a:lnTo>
                    <a:pt x="427" y="6814"/>
                  </a:lnTo>
                  <a:lnTo>
                    <a:pt x="441" y="6841"/>
                  </a:lnTo>
                  <a:lnTo>
                    <a:pt x="456" y="6867"/>
                  </a:lnTo>
                  <a:lnTo>
                    <a:pt x="471" y="6893"/>
                  </a:lnTo>
                  <a:lnTo>
                    <a:pt x="487" y="6919"/>
                  </a:lnTo>
                  <a:lnTo>
                    <a:pt x="503" y="6944"/>
                  </a:lnTo>
                  <a:lnTo>
                    <a:pt x="520" y="6969"/>
                  </a:lnTo>
                  <a:lnTo>
                    <a:pt x="538" y="6994"/>
                  </a:lnTo>
                  <a:lnTo>
                    <a:pt x="562" y="7042"/>
                  </a:lnTo>
                  <a:lnTo>
                    <a:pt x="581" y="7108"/>
                  </a:lnTo>
                  <a:lnTo>
                    <a:pt x="594" y="7192"/>
                  </a:lnTo>
                  <a:lnTo>
                    <a:pt x="603" y="7291"/>
                  </a:lnTo>
                  <a:lnTo>
                    <a:pt x="609" y="7403"/>
                  </a:lnTo>
                  <a:lnTo>
                    <a:pt x="610" y="7525"/>
                  </a:lnTo>
                  <a:lnTo>
                    <a:pt x="609" y="7656"/>
                  </a:lnTo>
                  <a:lnTo>
                    <a:pt x="605" y="7794"/>
                  </a:lnTo>
                  <a:lnTo>
                    <a:pt x="598" y="7936"/>
                  </a:lnTo>
                  <a:lnTo>
                    <a:pt x="590" y="8081"/>
                  </a:lnTo>
                  <a:lnTo>
                    <a:pt x="581" y="8226"/>
                  </a:lnTo>
                  <a:lnTo>
                    <a:pt x="571" y="8369"/>
                  </a:lnTo>
                  <a:lnTo>
                    <a:pt x="561" y="8508"/>
                  </a:lnTo>
                  <a:lnTo>
                    <a:pt x="550" y="8642"/>
                  </a:lnTo>
                  <a:lnTo>
                    <a:pt x="540" y="8767"/>
                  </a:lnTo>
                  <a:lnTo>
                    <a:pt x="532" y="8882"/>
                  </a:lnTo>
                  <a:lnTo>
                    <a:pt x="525" y="8985"/>
                  </a:lnTo>
                  <a:lnTo>
                    <a:pt x="519" y="9074"/>
                  </a:lnTo>
                  <a:lnTo>
                    <a:pt x="516" y="9146"/>
                  </a:lnTo>
                  <a:lnTo>
                    <a:pt x="517" y="9200"/>
                  </a:lnTo>
                  <a:lnTo>
                    <a:pt x="3637" y="9200"/>
                  </a:lnTo>
                  <a:lnTo>
                    <a:pt x="3631" y="9068"/>
                  </a:lnTo>
                  <a:lnTo>
                    <a:pt x="3625" y="8920"/>
                  </a:lnTo>
                  <a:lnTo>
                    <a:pt x="3619" y="8756"/>
                  </a:lnTo>
                  <a:lnTo>
                    <a:pt x="3614" y="8580"/>
                  </a:lnTo>
                  <a:lnTo>
                    <a:pt x="3608" y="8392"/>
                  </a:lnTo>
                  <a:lnTo>
                    <a:pt x="3602" y="8194"/>
                  </a:lnTo>
                  <a:lnTo>
                    <a:pt x="3597" y="7990"/>
                  </a:lnTo>
                  <a:lnTo>
                    <a:pt x="3592" y="7780"/>
                  </a:lnTo>
                  <a:lnTo>
                    <a:pt x="3588" y="7566"/>
                  </a:lnTo>
                  <a:lnTo>
                    <a:pt x="3584" y="7351"/>
                  </a:lnTo>
                  <a:lnTo>
                    <a:pt x="3581" y="7137"/>
                  </a:lnTo>
                  <a:lnTo>
                    <a:pt x="3579" y="6925"/>
                  </a:lnTo>
                  <a:lnTo>
                    <a:pt x="3577" y="6717"/>
                  </a:lnTo>
                  <a:lnTo>
                    <a:pt x="3576" y="6515"/>
                  </a:lnTo>
                  <a:lnTo>
                    <a:pt x="3577" y="6322"/>
                  </a:lnTo>
                  <a:lnTo>
                    <a:pt x="3579" y="6139"/>
                  </a:lnTo>
                  <a:lnTo>
                    <a:pt x="3581" y="5968"/>
                  </a:lnTo>
                  <a:lnTo>
                    <a:pt x="3586" y="5811"/>
                  </a:lnTo>
                  <a:lnTo>
                    <a:pt x="3591" y="5670"/>
                  </a:lnTo>
                  <a:lnTo>
                    <a:pt x="3599" y="5547"/>
                  </a:lnTo>
                  <a:lnTo>
                    <a:pt x="3606" y="5456"/>
                  </a:lnTo>
                  <a:lnTo>
                    <a:pt x="3615" y="5364"/>
                  </a:lnTo>
                  <a:lnTo>
                    <a:pt x="3624" y="5273"/>
                  </a:lnTo>
                  <a:lnTo>
                    <a:pt x="3635" y="5182"/>
                  </a:lnTo>
                  <a:lnTo>
                    <a:pt x="3646" y="5091"/>
                  </a:lnTo>
                  <a:lnTo>
                    <a:pt x="3651" y="5045"/>
                  </a:lnTo>
                  <a:lnTo>
                    <a:pt x="3657" y="4999"/>
                  </a:lnTo>
                  <a:lnTo>
                    <a:pt x="3662" y="4954"/>
                  </a:lnTo>
                  <a:lnTo>
                    <a:pt x="3667" y="4908"/>
                  </a:lnTo>
                  <a:lnTo>
                    <a:pt x="3672" y="4863"/>
                  </a:lnTo>
                  <a:lnTo>
                    <a:pt x="3676" y="4817"/>
                  </a:lnTo>
                  <a:lnTo>
                    <a:pt x="3681" y="4771"/>
                  </a:lnTo>
                  <a:lnTo>
                    <a:pt x="3685" y="4726"/>
                  </a:lnTo>
                  <a:lnTo>
                    <a:pt x="3688" y="4680"/>
                  </a:lnTo>
                  <a:lnTo>
                    <a:pt x="3691" y="4634"/>
                  </a:lnTo>
                  <a:lnTo>
                    <a:pt x="3695" y="4589"/>
                  </a:lnTo>
                  <a:lnTo>
                    <a:pt x="3698" y="4544"/>
                  </a:lnTo>
                  <a:lnTo>
                    <a:pt x="3703" y="4499"/>
                  </a:lnTo>
                  <a:lnTo>
                    <a:pt x="3708" y="4454"/>
                  </a:lnTo>
                  <a:lnTo>
                    <a:pt x="3713" y="4410"/>
                  </a:lnTo>
                  <a:lnTo>
                    <a:pt x="3719" y="4365"/>
                  </a:lnTo>
                  <a:lnTo>
                    <a:pt x="3725" y="4320"/>
                  </a:lnTo>
                  <a:lnTo>
                    <a:pt x="3732" y="4276"/>
                  </a:lnTo>
                  <a:lnTo>
                    <a:pt x="3738" y="4231"/>
                  </a:lnTo>
                  <a:lnTo>
                    <a:pt x="3745" y="4186"/>
                  </a:lnTo>
                  <a:lnTo>
                    <a:pt x="3751" y="4142"/>
                  </a:lnTo>
                  <a:lnTo>
                    <a:pt x="3758" y="4097"/>
                  </a:lnTo>
                  <a:lnTo>
                    <a:pt x="3764" y="4053"/>
                  </a:lnTo>
                  <a:lnTo>
                    <a:pt x="3770" y="4008"/>
                  </a:lnTo>
                  <a:lnTo>
                    <a:pt x="3776" y="3964"/>
                  </a:lnTo>
                  <a:lnTo>
                    <a:pt x="3782" y="3919"/>
                  </a:lnTo>
                  <a:lnTo>
                    <a:pt x="3787" y="3874"/>
                  </a:lnTo>
                  <a:lnTo>
                    <a:pt x="3791" y="3830"/>
                  </a:lnTo>
                  <a:lnTo>
                    <a:pt x="3795" y="3785"/>
                  </a:lnTo>
                  <a:lnTo>
                    <a:pt x="3798" y="3740"/>
                  </a:lnTo>
                  <a:lnTo>
                    <a:pt x="3802" y="3654"/>
                  </a:lnTo>
                  <a:lnTo>
                    <a:pt x="3802" y="3569"/>
                  </a:lnTo>
                  <a:lnTo>
                    <a:pt x="3799" y="3485"/>
                  </a:lnTo>
                  <a:lnTo>
                    <a:pt x="3792" y="3401"/>
                  </a:lnTo>
                  <a:lnTo>
                    <a:pt x="3783" y="3319"/>
                  </a:lnTo>
                  <a:lnTo>
                    <a:pt x="3771" y="3237"/>
                  </a:lnTo>
                  <a:lnTo>
                    <a:pt x="3756" y="3156"/>
                  </a:lnTo>
                  <a:lnTo>
                    <a:pt x="3738" y="3076"/>
                  </a:lnTo>
                  <a:lnTo>
                    <a:pt x="3718" y="2996"/>
                  </a:lnTo>
                  <a:lnTo>
                    <a:pt x="3695" y="2917"/>
                  </a:lnTo>
                  <a:lnTo>
                    <a:pt x="3670" y="2838"/>
                  </a:lnTo>
                  <a:lnTo>
                    <a:pt x="3642" y="2761"/>
                  </a:lnTo>
                  <a:close/>
                </a:path>
              </a:pathLst>
            </a:custGeom>
            <a:solidFill>
              <a:srgbClr val="F3BF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8"/>
            <p:cNvSpPr>
              <a:spLocks/>
            </p:cNvSpPr>
            <p:nvPr/>
          </p:nvSpPr>
          <p:spPr bwMode="auto">
            <a:xfrm>
              <a:off x="6277" y="7638"/>
              <a:ext cx="3802" cy="9200"/>
            </a:xfrm>
            <a:custGeom>
              <a:avLst/>
              <a:gdLst>
                <a:gd name="T0" fmla="+- 0 6838 6277"/>
                <a:gd name="T1" fmla="*/ T0 w 3802"/>
                <a:gd name="T2" fmla="+- 0 16146 7638"/>
                <a:gd name="T3" fmla="*/ 16146 h 9200"/>
                <a:gd name="T4" fmla="+- 0 6886 6277"/>
                <a:gd name="T5" fmla="*/ T4 w 3802"/>
                <a:gd name="T6" fmla="+- 0 15041 7638"/>
                <a:gd name="T7" fmla="*/ 15041 h 9200"/>
                <a:gd name="T8" fmla="+- 0 6764 6277"/>
                <a:gd name="T9" fmla="*/ T8 w 3802"/>
                <a:gd name="T10" fmla="+- 0 14557 7638"/>
                <a:gd name="T11" fmla="*/ 14557 h 9200"/>
                <a:gd name="T12" fmla="+- 0 6653 6277"/>
                <a:gd name="T13" fmla="*/ T12 w 3802"/>
                <a:gd name="T14" fmla="+- 0 14342 7638"/>
                <a:gd name="T15" fmla="*/ 14342 h 9200"/>
                <a:gd name="T16" fmla="+- 0 6577 6277"/>
                <a:gd name="T17" fmla="*/ T16 w 3802"/>
                <a:gd name="T18" fmla="+- 0 14110 7638"/>
                <a:gd name="T19" fmla="*/ 14110 h 9200"/>
                <a:gd name="T20" fmla="+- 0 6553 6277"/>
                <a:gd name="T21" fmla="*/ T20 w 3802"/>
                <a:gd name="T22" fmla="+- 0 13881 7638"/>
                <a:gd name="T23" fmla="*/ 13881 h 9200"/>
                <a:gd name="T24" fmla="+- 0 6701 6277"/>
                <a:gd name="T25" fmla="*/ T24 w 3802"/>
                <a:gd name="T26" fmla="+- 0 13826 7638"/>
                <a:gd name="T27" fmla="*/ 13826 h 9200"/>
                <a:gd name="T28" fmla="+- 0 6861 6277"/>
                <a:gd name="T29" fmla="*/ T28 w 3802"/>
                <a:gd name="T30" fmla="+- 0 13822 7638"/>
                <a:gd name="T31" fmla="*/ 13822 h 9200"/>
                <a:gd name="T32" fmla="+- 0 6967 6277"/>
                <a:gd name="T33" fmla="*/ T32 w 3802"/>
                <a:gd name="T34" fmla="+- 0 13775 7638"/>
                <a:gd name="T35" fmla="*/ 13775 h 9200"/>
                <a:gd name="T36" fmla="+- 0 6855 6277"/>
                <a:gd name="T37" fmla="*/ T36 w 3802"/>
                <a:gd name="T38" fmla="+- 0 13450 7638"/>
                <a:gd name="T39" fmla="*/ 13450 h 9200"/>
                <a:gd name="T40" fmla="+- 0 6737 6277"/>
                <a:gd name="T41" fmla="*/ T40 w 3802"/>
                <a:gd name="T42" fmla="+- 0 13017 7638"/>
                <a:gd name="T43" fmla="*/ 13017 h 9200"/>
                <a:gd name="T44" fmla="+- 0 6657 6277"/>
                <a:gd name="T45" fmla="*/ T44 w 3802"/>
                <a:gd name="T46" fmla="+- 0 12619 7638"/>
                <a:gd name="T47" fmla="*/ 12619 h 9200"/>
                <a:gd name="T48" fmla="+- 0 6653 6277"/>
                <a:gd name="T49" fmla="*/ T48 w 3802"/>
                <a:gd name="T50" fmla="+- 0 12473 7638"/>
                <a:gd name="T51" fmla="*/ 12473 h 9200"/>
                <a:gd name="T52" fmla="+- 0 6653 6277"/>
                <a:gd name="T53" fmla="*/ T52 w 3802"/>
                <a:gd name="T54" fmla="+- 0 12140 7638"/>
                <a:gd name="T55" fmla="*/ 12140 h 9200"/>
                <a:gd name="T56" fmla="+- 0 6695 6277"/>
                <a:gd name="T57" fmla="*/ T56 w 3802"/>
                <a:gd name="T58" fmla="+- 0 11766 7638"/>
                <a:gd name="T59" fmla="*/ 11766 h 9200"/>
                <a:gd name="T60" fmla="+- 0 6787 6277"/>
                <a:gd name="T61" fmla="*/ T60 w 3802"/>
                <a:gd name="T62" fmla="+- 0 11426 7638"/>
                <a:gd name="T63" fmla="*/ 11426 h 9200"/>
                <a:gd name="T64" fmla="+- 0 6831 6277"/>
                <a:gd name="T65" fmla="*/ T64 w 3802"/>
                <a:gd name="T66" fmla="+- 0 11273 7638"/>
                <a:gd name="T67" fmla="*/ 11273 h 9200"/>
                <a:gd name="T68" fmla="+- 0 6866 6277"/>
                <a:gd name="T69" fmla="*/ T68 w 3802"/>
                <a:gd name="T70" fmla="+- 0 11092 7638"/>
                <a:gd name="T71" fmla="*/ 11092 h 9200"/>
                <a:gd name="T72" fmla="+- 0 6867 6277"/>
                <a:gd name="T73" fmla="*/ T72 w 3802"/>
                <a:gd name="T74" fmla="+- 0 10880 7638"/>
                <a:gd name="T75" fmla="*/ 10880 h 9200"/>
                <a:gd name="T76" fmla="+- 0 6836 6277"/>
                <a:gd name="T77" fmla="*/ T76 w 3802"/>
                <a:gd name="T78" fmla="+- 0 10668 7638"/>
                <a:gd name="T79" fmla="*/ 10668 h 9200"/>
                <a:gd name="T80" fmla="+- 0 6709 6277"/>
                <a:gd name="T81" fmla="*/ T80 w 3802"/>
                <a:gd name="T82" fmla="+- 0 10043 7638"/>
                <a:gd name="T83" fmla="*/ 10043 h 9200"/>
                <a:gd name="T84" fmla="+- 0 6524 6277"/>
                <a:gd name="T85" fmla="*/ T84 w 3802"/>
                <a:gd name="T86" fmla="+- 0 9435 7638"/>
                <a:gd name="T87" fmla="*/ 9435 h 9200"/>
                <a:gd name="T88" fmla="+- 0 6399 6277"/>
                <a:gd name="T89" fmla="*/ T88 w 3802"/>
                <a:gd name="T90" fmla="+- 0 9054 7638"/>
                <a:gd name="T91" fmla="*/ 9054 h 9200"/>
                <a:gd name="T92" fmla="+- 0 6363 6277"/>
                <a:gd name="T93" fmla="*/ T92 w 3802"/>
                <a:gd name="T94" fmla="+- 0 8892 7638"/>
                <a:gd name="T95" fmla="*/ 8892 h 9200"/>
                <a:gd name="T96" fmla="+- 0 6311 6277"/>
                <a:gd name="T97" fmla="*/ T96 w 3802"/>
                <a:gd name="T98" fmla="+- 0 8734 7638"/>
                <a:gd name="T99" fmla="*/ 8734 h 9200"/>
                <a:gd name="T100" fmla="+- 0 6301 6277"/>
                <a:gd name="T101" fmla="*/ T100 w 3802"/>
                <a:gd name="T102" fmla="+- 0 8575 7638"/>
                <a:gd name="T103" fmla="*/ 8575 h 9200"/>
                <a:gd name="T104" fmla="+- 0 6281 6277"/>
                <a:gd name="T105" fmla="*/ T104 w 3802"/>
                <a:gd name="T106" fmla="+- 0 8353 7638"/>
                <a:gd name="T107" fmla="*/ 8353 h 9200"/>
                <a:gd name="T108" fmla="+- 0 6323 6277"/>
                <a:gd name="T109" fmla="*/ T108 w 3802"/>
                <a:gd name="T110" fmla="+- 0 8066 7638"/>
                <a:gd name="T111" fmla="*/ 8066 h 9200"/>
                <a:gd name="T112" fmla="+- 0 6413 6277"/>
                <a:gd name="T113" fmla="*/ T112 w 3802"/>
                <a:gd name="T114" fmla="+- 0 7787 7638"/>
                <a:gd name="T115" fmla="*/ 7787 h 9200"/>
                <a:gd name="T116" fmla="+- 0 6540 6277"/>
                <a:gd name="T117" fmla="*/ T116 w 3802"/>
                <a:gd name="T118" fmla="+- 0 7688 7638"/>
                <a:gd name="T119" fmla="*/ 7688 h 9200"/>
                <a:gd name="T120" fmla="+- 0 6689 6277"/>
                <a:gd name="T121" fmla="*/ T120 w 3802"/>
                <a:gd name="T122" fmla="+- 0 7638 7638"/>
                <a:gd name="T123" fmla="*/ 7638 h 9200"/>
                <a:gd name="T124" fmla="+- 0 6840 6277"/>
                <a:gd name="T125" fmla="*/ T124 w 3802"/>
                <a:gd name="T126" fmla="+- 0 7672 7638"/>
                <a:gd name="T127" fmla="*/ 7672 h 9200"/>
                <a:gd name="T128" fmla="+- 0 7008 6277"/>
                <a:gd name="T129" fmla="*/ T128 w 3802"/>
                <a:gd name="T130" fmla="+- 0 7813 7638"/>
                <a:gd name="T131" fmla="*/ 7813 h 9200"/>
                <a:gd name="T132" fmla="+- 0 7149 6277"/>
                <a:gd name="T133" fmla="*/ T132 w 3802"/>
                <a:gd name="T134" fmla="+- 0 8069 7638"/>
                <a:gd name="T135" fmla="*/ 8069 h 9200"/>
                <a:gd name="T136" fmla="+- 0 7257 6277"/>
                <a:gd name="T137" fmla="*/ T136 w 3802"/>
                <a:gd name="T138" fmla="+- 0 8343 7638"/>
                <a:gd name="T139" fmla="*/ 8343 h 9200"/>
                <a:gd name="T140" fmla="+- 0 7314 6277"/>
                <a:gd name="T141" fmla="*/ T140 w 3802"/>
                <a:gd name="T142" fmla="+- 0 8581 7638"/>
                <a:gd name="T143" fmla="*/ 8581 h 9200"/>
                <a:gd name="T144" fmla="+- 0 7557 6277"/>
                <a:gd name="T145" fmla="*/ T144 w 3802"/>
                <a:gd name="T146" fmla="+- 0 9374 7638"/>
                <a:gd name="T147" fmla="*/ 9374 h 9200"/>
                <a:gd name="T148" fmla="+- 0 7865 6277"/>
                <a:gd name="T149" fmla="*/ T148 w 3802"/>
                <a:gd name="T150" fmla="+- 0 10144 7638"/>
                <a:gd name="T151" fmla="*/ 10144 h 9200"/>
                <a:gd name="T152" fmla="+- 0 8007 6277"/>
                <a:gd name="T153" fmla="*/ T152 w 3802"/>
                <a:gd name="T154" fmla="+- 0 10483 7638"/>
                <a:gd name="T155" fmla="*/ 10483 h 9200"/>
                <a:gd name="T156" fmla="+- 0 8101 6277"/>
                <a:gd name="T157" fmla="*/ T156 w 3802"/>
                <a:gd name="T158" fmla="+- 0 10737 7638"/>
                <a:gd name="T159" fmla="*/ 10737 h 9200"/>
                <a:gd name="T160" fmla="+- 0 8220 6277"/>
                <a:gd name="T161" fmla="*/ T160 w 3802"/>
                <a:gd name="T162" fmla="+- 0 11004 7638"/>
                <a:gd name="T163" fmla="*/ 11004 h 9200"/>
                <a:gd name="T164" fmla="+- 0 8310 6277"/>
                <a:gd name="T165" fmla="*/ T164 w 3802"/>
                <a:gd name="T166" fmla="+- 0 11050 7638"/>
                <a:gd name="T167" fmla="*/ 11050 h 9200"/>
                <a:gd name="T168" fmla="+- 0 8320 6277"/>
                <a:gd name="T169" fmla="*/ T168 w 3802"/>
                <a:gd name="T170" fmla="+- 0 10731 7638"/>
                <a:gd name="T171" fmla="*/ 10731 h 9200"/>
                <a:gd name="T172" fmla="+- 0 8322 6277"/>
                <a:gd name="T173" fmla="*/ T172 w 3802"/>
                <a:gd name="T174" fmla="+- 0 10413 7638"/>
                <a:gd name="T175" fmla="*/ 10413 h 9200"/>
                <a:gd name="T176" fmla="+- 0 8331 6277"/>
                <a:gd name="T177" fmla="*/ T176 w 3802"/>
                <a:gd name="T178" fmla="+- 0 9309 7638"/>
                <a:gd name="T179" fmla="*/ 9309 h 9200"/>
                <a:gd name="T180" fmla="+- 0 8339 6277"/>
                <a:gd name="T181" fmla="*/ T180 w 3802"/>
                <a:gd name="T182" fmla="+- 0 8244 7638"/>
                <a:gd name="T183" fmla="*/ 8244 h 9200"/>
                <a:gd name="T184" fmla="+- 0 8543 6277"/>
                <a:gd name="T185" fmla="*/ T184 w 3802"/>
                <a:gd name="T186" fmla="+- 0 7780 7638"/>
                <a:gd name="T187" fmla="*/ 7780 h 9200"/>
                <a:gd name="T188" fmla="+- 0 8817 6277"/>
                <a:gd name="T189" fmla="*/ T188 w 3802"/>
                <a:gd name="T190" fmla="+- 0 8146 7638"/>
                <a:gd name="T191" fmla="*/ 8146 h 9200"/>
                <a:gd name="T192" fmla="+- 0 8958 6277"/>
                <a:gd name="T193" fmla="*/ T192 w 3802"/>
                <a:gd name="T194" fmla="+- 0 8457 7638"/>
                <a:gd name="T195" fmla="*/ 8457 h 9200"/>
                <a:gd name="T196" fmla="+- 0 9082 6277"/>
                <a:gd name="T197" fmla="*/ T196 w 3802"/>
                <a:gd name="T198" fmla="+- 0 8774 7638"/>
                <a:gd name="T199" fmla="*/ 8774 h 9200"/>
                <a:gd name="T200" fmla="+- 0 9250 6277"/>
                <a:gd name="T201" fmla="*/ T200 w 3802"/>
                <a:gd name="T202" fmla="+- 0 9147 7638"/>
                <a:gd name="T203" fmla="*/ 9147 h 9200"/>
                <a:gd name="T204" fmla="+- 0 9467 6277"/>
                <a:gd name="T205" fmla="*/ T204 w 3802"/>
                <a:gd name="T206" fmla="+- 0 9518 7638"/>
                <a:gd name="T207" fmla="*/ 9518 h 9200"/>
                <a:gd name="T208" fmla="+- 0 9825 6277"/>
                <a:gd name="T209" fmla="*/ T208 w 3802"/>
                <a:gd name="T210" fmla="+- 0 10169 7638"/>
                <a:gd name="T211" fmla="*/ 10169 h 9200"/>
                <a:gd name="T212" fmla="+- 0 10033 6277"/>
                <a:gd name="T213" fmla="*/ T212 w 3802"/>
                <a:gd name="T214" fmla="+- 0 10794 7638"/>
                <a:gd name="T215" fmla="*/ 10794 h 9200"/>
                <a:gd name="T216" fmla="+- 0 10068 6277"/>
                <a:gd name="T217" fmla="*/ T216 w 3802"/>
                <a:gd name="T218" fmla="+- 0 11468 7638"/>
                <a:gd name="T219" fmla="*/ 11468 h 9200"/>
                <a:gd name="T220" fmla="+- 0 9996 6277"/>
                <a:gd name="T221" fmla="*/ T220 w 3802"/>
                <a:gd name="T222" fmla="+- 0 12003 7638"/>
                <a:gd name="T223" fmla="*/ 12003 h 9200"/>
                <a:gd name="T224" fmla="+- 0 9962 6277"/>
                <a:gd name="T225" fmla="*/ T224 w 3802"/>
                <a:gd name="T226" fmla="+- 0 12364 7638"/>
                <a:gd name="T227" fmla="*/ 12364 h 9200"/>
                <a:gd name="T228" fmla="+- 0 9923 6277"/>
                <a:gd name="T229" fmla="*/ T228 w 3802"/>
                <a:gd name="T230" fmla="+- 0 12729 7638"/>
                <a:gd name="T231" fmla="*/ 12729 h 9200"/>
                <a:gd name="T232" fmla="+- 0 9863 6277"/>
                <a:gd name="T233" fmla="*/ T232 w 3802"/>
                <a:gd name="T234" fmla="+- 0 13449 7638"/>
                <a:gd name="T235" fmla="*/ 13449 h 9200"/>
                <a:gd name="T236" fmla="+- 0 9861 6277"/>
                <a:gd name="T237" fmla="*/ T236 w 3802"/>
                <a:gd name="T238" fmla="+- 0 14989 7638"/>
                <a:gd name="T239" fmla="*/ 14989 h 9200"/>
                <a:gd name="T240" fmla="+- 0 9902 6277"/>
                <a:gd name="T241" fmla="*/ T240 w 3802"/>
                <a:gd name="T242" fmla="+- 0 16558 7638"/>
                <a:gd name="T243" fmla="*/ 16558 h 92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3802" h="9200">
                  <a:moveTo>
                    <a:pt x="517" y="9200"/>
                  </a:moveTo>
                  <a:lnTo>
                    <a:pt x="516" y="9146"/>
                  </a:lnTo>
                  <a:lnTo>
                    <a:pt x="519" y="9074"/>
                  </a:lnTo>
                  <a:lnTo>
                    <a:pt x="525" y="8985"/>
                  </a:lnTo>
                  <a:lnTo>
                    <a:pt x="532" y="8882"/>
                  </a:lnTo>
                  <a:lnTo>
                    <a:pt x="540" y="8767"/>
                  </a:lnTo>
                  <a:lnTo>
                    <a:pt x="550" y="8642"/>
                  </a:lnTo>
                  <a:lnTo>
                    <a:pt x="561" y="8508"/>
                  </a:lnTo>
                  <a:lnTo>
                    <a:pt x="571" y="8369"/>
                  </a:lnTo>
                  <a:lnTo>
                    <a:pt x="581" y="8226"/>
                  </a:lnTo>
                  <a:lnTo>
                    <a:pt x="590" y="8081"/>
                  </a:lnTo>
                  <a:lnTo>
                    <a:pt x="598" y="7936"/>
                  </a:lnTo>
                  <a:lnTo>
                    <a:pt x="605" y="7794"/>
                  </a:lnTo>
                  <a:lnTo>
                    <a:pt x="609" y="7656"/>
                  </a:lnTo>
                  <a:lnTo>
                    <a:pt x="610" y="7525"/>
                  </a:lnTo>
                  <a:lnTo>
                    <a:pt x="609" y="7403"/>
                  </a:lnTo>
                  <a:lnTo>
                    <a:pt x="603" y="7291"/>
                  </a:lnTo>
                  <a:lnTo>
                    <a:pt x="594" y="7192"/>
                  </a:lnTo>
                  <a:lnTo>
                    <a:pt x="581" y="7108"/>
                  </a:lnTo>
                  <a:lnTo>
                    <a:pt x="562" y="7042"/>
                  </a:lnTo>
                  <a:lnTo>
                    <a:pt x="538" y="6994"/>
                  </a:lnTo>
                  <a:lnTo>
                    <a:pt x="520" y="6969"/>
                  </a:lnTo>
                  <a:lnTo>
                    <a:pt x="503" y="6944"/>
                  </a:lnTo>
                  <a:lnTo>
                    <a:pt x="487" y="6919"/>
                  </a:lnTo>
                  <a:lnTo>
                    <a:pt x="471" y="6893"/>
                  </a:lnTo>
                  <a:lnTo>
                    <a:pt x="456" y="6867"/>
                  </a:lnTo>
                  <a:lnTo>
                    <a:pt x="441" y="6841"/>
                  </a:lnTo>
                  <a:lnTo>
                    <a:pt x="427" y="6814"/>
                  </a:lnTo>
                  <a:lnTo>
                    <a:pt x="413" y="6787"/>
                  </a:lnTo>
                  <a:lnTo>
                    <a:pt x="400" y="6760"/>
                  </a:lnTo>
                  <a:lnTo>
                    <a:pt x="388" y="6732"/>
                  </a:lnTo>
                  <a:lnTo>
                    <a:pt x="376" y="6704"/>
                  </a:lnTo>
                  <a:lnTo>
                    <a:pt x="364" y="6676"/>
                  </a:lnTo>
                  <a:lnTo>
                    <a:pt x="353" y="6648"/>
                  </a:lnTo>
                  <a:lnTo>
                    <a:pt x="343" y="6619"/>
                  </a:lnTo>
                  <a:lnTo>
                    <a:pt x="333" y="6590"/>
                  </a:lnTo>
                  <a:lnTo>
                    <a:pt x="324" y="6561"/>
                  </a:lnTo>
                  <a:lnTo>
                    <a:pt x="315" y="6532"/>
                  </a:lnTo>
                  <a:lnTo>
                    <a:pt x="307" y="6502"/>
                  </a:lnTo>
                  <a:lnTo>
                    <a:pt x="300" y="6472"/>
                  </a:lnTo>
                  <a:lnTo>
                    <a:pt x="293" y="6442"/>
                  </a:lnTo>
                  <a:lnTo>
                    <a:pt x="286" y="6412"/>
                  </a:lnTo>
                  <a:lnTo>
                    <a:pt x="281" y="6385"/>
                  </a:lnTo>
                  <a:lnTo>
                    <a:pt x="278" y="6359"/>
                  </a:lnTo>
                  <a:lnTo>
                    <a:pt x="274" y="6314"/>
                  </a:lnTo>
                  <a:lnTo>
                    <a:pt x="273" y="6294"/>
                  </a:lnTo>
                  <a:lnTo>
                    <a:pt x="273" y="6276"/>
                  </a:lnTo>
                  <a:lnTo>
                    <a:pt x="276" y="6243"/>
                  </a:lnTo>
                  <a:lnTo>
                    <a:pt x="280" y="6215"/>
                  </a:lnTo>
                  <a:lnTo>
                    <a:pt x="304" y="6193"/>
                  </a:lnTo>
                  <a:lnTo>
                    <a:pt x="324" y="6192"/>
                  </a:lnTo>
                  <a:lnTo>
                    <a:pt x="344" y="6191"/>
                  </a:lnTo>
                  <a:lnTo>
                    <a:pt x="364" y="6190"/>
                  </a:lnTo>
                  <a:lnTo>
                    <a:pt x="384" y="6189"/>
                  </a:lnTo>
                  <a:lnTo>
                    <a:pt x="404" y="6188"/>
                  </a:lnTo>
                  <a:lnTo>
                    <a:pt x="424" y="6188"/>
                  </a:lnTo>
                  <a:lnTo>
                    <a:pt x="444" y="6187"/>
                  </a:lnTo>
                  <a:lnTo>
                    <a:pt x="464" y="6186"/>
                  </a:lnTo>
                  <a:lnTo>
                    <a:pt x="484" y="6186"/>
                  </a:lnTo>
                  <a:lnTo>
                    <a:pt x="504" y="6185"/>
                  </a:lnTo>
                  <a:lnTo>
                    <a:pt x="524" y="6185"/>
                  </a:lnTo>
                  <a:lnTo>
                    <a:pt x="544" y="6184"/>
                  </a:lnTo>
                  <a:lnTo>
                    <a:pt x="564" y="6184"/>
                  </a:lnTo>
                  <a:lnTo>
                    <a:pt x="584" y="6184"/>
                  </a:lnTo>
                  <a:lnTo>
                    <a:pt x="595" y="6184"/>
                  </a:lnTo>
                  <a:lnTo>
                    <a:pt x="619" y="6184"/>
                  </a:lnTo>
                  <a:lnTo>
                    <a:pt x="640" y="6182"/>
                  </a:lnTo>
                  <a:lnTo>
                    <a:pt x="657" y="6179"/>
                  </a:lnTo>
                  <a:lnTo>
                    <a:pt x="671" y="6173"/>
                  </a:lnTo>
                  <a:lnTo>
                    <a:pt x="681" y="6164"/>
                  </a:lnTo>
                  <a:lnTo>
                    <a:pt x="688" y="6152"/>
                  </a:lnTo>
                  <a:lnTo>
                    <a:pt x="690" y="6137"/>
                  </a:lnTo>
                  <a:lnTo>
                    <a:pt x="687" y="6117"/>
                  </a:lnTo>
                  <a:lnTo>
                    <a:pt x="680" y="6092"/>
                  </a:lnTo>
                  <a:lnTo>
                    <a:pt x="674" y="6077"/>
                  </a:lnTo>
                  <a:lnTo>
                    <a:pt x="653" y="6024"/>
                  </a:lnTo>
                  <a:lnTo>
                    <a:pt x="633" y="5972"/>
                  </a:lnTo>
                  <a:lnTo>
                    <a:pt x="614" y="5919"/>
                  </a:lnTo>
                  <a:lnTo>
                    <a:pt x="596" y="5866"/>
                  </a:lnTo>
                  <a:lnTo>
                    <a:pt x="578" y="5812"/>
                  </a:lnTo>
                  <a:lnTo>
                    <a:pt x="561" y="5759"/>
                  </a:lnTo>
                  <a:lnTo>
                    <a:pt x="545" y="5705"/>
                  </a:lnTo>
                  <a:lnTo>
                    <a:pt x="529" y="5651"/>
                  </a:lnTo>
                  <a:lnTo>
                    <a:pt x="514" y="5597"/>
                  </a:lnTo>
                  <a:lnTo>
                    <a:pt x="500" y="5543"/>
                  </a:lnTo>
                  <a:lnTo>
                    <a:pt x="486" y="5488"/>
                  </a:lnTo>
                  <a:lnTo>
                    <a:pt x="473" y="5434"/>
                  </a:lnTo>
                  <a:lnTo>
                    <a:pt x="460" y="5379"/>
                  </a:lnTo>
                  <a:lnTo>
                    <a:pt x="448" y="5324"/>
                  </a:lnTo>
                  <a:lnTo>
                    <a:pt x="436" y="5270"/>
                  </a:lnTo>
                  <a:lnTo>
                    <a:pt x="424" y="5214"/>
                  </a:lnTo>
                  <a:lnTo>
                    <a:pt x="413" y="5159"/>
                  </a:lnTo>
                  <a:lnTo>
                    <a:pt x="402" y="5104"/>
                  </a:lnTo>
                  <a:lnTo>
                    <a:pt x="391" y="5049"/>
                  </a:lnTo>
                  <a:lnTo>
                    <a:pt x="381" y="4994"/>
                  </a:lnTo>
                  <a:lnTo>
                    <a:pt x="380" y="4981"/>
                  </a:lnTo>
                  <a:lnTo>
                    <a:pt x="379" y="4968"/>
                  </a:lnTo>
                  <a:lnTo>
                    <a:pt x="378" y="4955"/>
                  </a:lnTo>
                  <a:lnTo>
                    <a:pt x="378" y="4935"/>
                  </a:lnTo>
                  <a:lnTo>
                    <a:pt x="377" y="4915"/>
                  </a:lnTo>
                  <a:lnTo>
                    <a:pt x="377" y="4895"/>
                  </a:lnTo>
                  <a:lnTo>
                    <a:pt x="377" y="4875"/>
                  </a:lnTo>
                  <a:lnTo>
                    <a:pt x="376" y="4855"/>
                  </a:lnTo>
                  <a:lnTo>
                    <a:pt x="376" y="4835"/>
                  </a:lnTo>
                  <a:lnTo>
                    <a:pt x="375" y="4815"/>
                  </a:lnTo>
                  <a:lnTo>
                    <a:pt x="375" y="4795"/>
                  </a:lnTo>
                  <a:lnTo>
                    <a:pt x="374" y="4755"/>
                  </a:lnTo>
                  <a:lnTo>
                    <a:pt x="373" y="4691"/>
                  </a:lnTo>
                  <a:lnTo>
                    <a:pt x="372" y="4644"/>
                  </a:lnTo>
                  <a:lnTo>
                    <a:pt x="373" y="4596"/>
                  </a:lnTo>
                  <a:lnTo>
                    <a:pt x="374" y="4549"/>
                  </a:lnTo>
                  <a:lnTo>
                    <a:pt x="376" y="4502"/>
                  </a:lnTo>
                  <a:lnTo>
                    <a:pt x="378" y="4454"/>
                  </a:lnTo>
                  <a:lnTo>
                    <a:pt x="381" y="4407"/>
                  </a:lnTo>
                  <a:lnTo>
                    <a:pt x="386" y="4360"/>
                  </a:lnTo>
                  <a:lnTo>
                    <a:pt x="390" y="4314"/>
                  </a:lnTo>
                  <a:lnTo>
                    <a:pt x="396" y="4267"/>
                  </a:lnTo>
                  <a:lnTo>
                    <a:pt x="403" y="4220"/>
                  </a:lnTo>
                  <a:lnTo>
                    <a:pt x="410" y="4174"/>
                  </a:lnTo>
                  <a:lnTo>
                    <a:pt x="418" y="4128"/>
                  </a:lnTo>
                  <a:lnTo>
                    <a:pt x="427" y="4081"/>
                  </a:lnTo>
                  <a:lnTo>
                    <a:pt x="438" y="4035"/>
                  </a:lnTo>
                  <a:lnTo>
                    <a:pt x="449" y="3989"/>
                  </a:lnTo>
                  <a:lnTo>
                    <a:pt x="461" y="3943"/>
                  </a:lnTo>
                  <a:lnTo>
                    <a:pt x="474" y="3898"/>
                  </a:lnTo>
                  <a:lnTo>
                    <a:pt x="488" y="3852"/>
                  </a:lnTo>
                  <a:lnTo>
                    <a:pt x="503" y="3807"/>
                  </a:lnTo>
                  <a:lnTo>
                    <a:pt x="510" y="3788"/>
                  </a:lnTo>
                  <a:lnTo>
                    <a:pt x="517" y="3769"/>
                  </a:lnTo>
                  <a:lnTo>
                    <a:pt x="524" y="3750"/>
                  </a:lnTo>
                  <a:lnTo>
                    <a:pt x="530" y="3732"/>
                  </a:lnTo>
                  <a:lnTo>
                    <a:pt x="536" y="3713"/>
                  </a:lnTo>
                  <a:lnTo>
                    <a:pt x="542" y="3693"/>
                  </a:lnTo>
                  <a:lnTo>
                    <a:pt x="547" y="3674"/>
                  </a:lnTo>
                  <a:lnTo>
                    <a:pt x="551" y="3655"/>
                  </a:lnTo>
                  <a:lnTo>
                    <a:pt x="554" y="3635"/>
                  </a:lnTo>
                  <a:lnTo>
                    <a:pt x="557" y="3615"/>
                  </a:lnTo>
                  <a:lnTo>
                    <a:pt x="559" y="3595"/>
                  </a:lnTo>
                  <a:lnTo>
                    <a:pt x="559" y="3575"/>
                  </a:lnTo>
                  <a:lnTo>
                    <a:pt x="559" y="3560"/>
                  </a:lnTo>
                  <a:lnTo>
                    <a:pt x="569" y="3534"/>
                  </a:lnTo>
                  <a:lnTo>
                    <a:pt x="577" y="3507"/>
                  </a:lnTo>
                  <a:lnTo>
                    <a:pt x="584" y="3481"/>
                  </a:lnTo>
                  <a:lnTo>
                    <a:pt x="589" y="3454"/>
                  </a:lnTo>
                  <a:lnTo>
                    <a:pt x="593" y="3427"/>
                  </a:lnTo>
                  <a:lnTo>
                    <a:pt x="595" y="3401"/>
                  </a:lnTo>
                  <a:lnTo>
                    <a:pt x="597" y="3374"/>
                  </a:lnTo>
                  <a:lnTo>
                    <a:pt x="597" y="3348"/>
                  </a:lnTo>
                  <a:lnTo>
                    <a:pt x="597" y="3321"/>
                  </a:lnTo>
                  <a:lnTo>
                    <a:pt x="595" y="3295"/>
                  </a:lnTo>
                  <a:lnTo>
                    <a:pt x="593" y="3268"/>
                  </a:lnTo>
                  <a:lnTo>
                    <a:pt x="590" y="3242"/>
                  </a:lnTo>
                  <a:lnTo>
                    <a:pt x="587" y="3215"/>
                  </a:lnTo>
                  <a:lnTo>
                    <a:pt x="583" y="3189"/>
                  </a:lnTo>
                  <a:lnTo>
                    <a:pt x="579" y="3162"/>
                  </a:lnTo>
                  <a:lnTo>
                    <a:pt x="575" y="3136"/>
                  </a:lnTo>
                  <a:lnTo>
                    <a:pt x="571" y="3109"/>
                  </a:lnTo>
                  <a:lnTo>
                    <a:pt x="567" y="3083"/>
                  </a:lnTo>
                  <a:lnTo>
                    <a:pt x="563" y="3056"/>
                  </a:lnTo>
                  <a:lnTo>
                    <a:pt x="559" y="3030"/>
                  </a:lnTo>
                  <a:lnTo>
                    <a:pt x="547" y="2950"/>
                  </a:lnTo>
                  <a:lnTo>
                    <a:pt x="534" y="2872"/>
                  </a:lnTo>
                  <a:lnTo>
                    <a:pt x="520" y="2793"/>
                  </a:lnTo>
                  <a:lnTo>
                    <a:pt x="504" y="2715"/>
                  </a:lnTo>
                  <a:lnTo>
                    <a:pt x="488" y="2637"/>
                  </a:lnTo>
                  <a:lnTo>
                    <a:pt x="470" y="2560"/>
                  </a:lnTo>
                  <a:lnTo>
                    <a:pt x="452" y="2482"/>
                  </a:lnTo>
                  <a:lnTo>
                    <a:pt x="432" y="2405"/>
                  </a:lnTo>
                  <a:lnTo>
                    <a:pt x="412" y="2329"/>
                  </a:lnTo>
                  <a:lnTo>
                    <a:pt x="391" y="2252"/>
                  </a:lnTo>
                  <a:lnTo>
                    <a:pt x="369" y="2176"/>
                  </a:lnTo>
                  <a:lnTo>
                    <a:pt x="346" y="2100"/>
                  </a:lnTo>
                  <a:lnTo>
                    <a:pt x="322" y="2024"/>
                  </a:lnTo>
                  <a:lnTo>
                    <a:pt x="298" y="1948"/>
                  </a:lnTo>
                  <a:lnTo>
                    <a:pt x="272" y="1872"/>
                  </a:lnTo>
                  <a:lnTo>
                    <a:pt x="247" y="1797"/>
                  </a:lnTo>
                  <a:lnTo>
                    <a:pt x="221" y="1722"/>
                  </a:lnTo>
                  <a:lnTo>
                    <a:pt x="194" y="1647"/>
                  </a:lnTo>
                  <a:lnTo>
                    <a:pt x="166" y="1572"/>
                  </a:lnTo>
                  <a:lnTo>
                    <a:pt x="139" y="1497"/>
                  </a:lnTo>
                  <a:lnTo>
                    <a:pt x="134" y="1477"/>
                  </a:lnTo>
                  <a:lnTo>
                    <a:pt x="130" y="1457"/>
                  </a:lnTo>
                  <a:lnTo>
                    <a:pt x="126" y="1436"/>
                  </a:lnTo>
                  <a:lnTo>
                    <a:pt x="122" y="1416"/>
                  </a:lnTo>
                  <a:lnTo>
                    <a:pt x="118" y="1396"/>
                  </a:lnTo>
                  <a:lnTo>
                    <a:pt x="114" y="1375"/>
                  </a:lnTo>
                  <a:lnTo>
                    <a:pt x="109" y="1355"/>
                  </a:lnTo>
                  <a:lnTo>
                    <a:pt x="105" y="1335"/>
                  </a:lnTo>
                  <a:lnTo>
                    <a:pt x="101" y="1314"/>
                  </a:lnTo>
                  <a:lnTo>
                    <a:pt x="96" y="1294"/>
                  </a:lnTo>
                  <a:lnTo>
                    <a:pt x="91" y="1274"/>
                  </a:lnTo>
                  <a:lnTo>
                    <a:pt x="86" y="1254"/>
                  </a:lnTo>
                  <a:lnTo>
                    <a:pt x="81" y="1234"/>
                  </a:lnTo>
                  <a:lnTo>
                    <a:pt x="75" y="1214"/>
                  </a:lnTo>
                  <a:lnTo>
                    <a:pt x="70" y="1194"/>
                  </a:lnTo>
                  <a:lnTo>
                    <a:pt x="63" y="1174"/>
                  </a:lnTo>
                  <a:lnTo>
                    <a:pt x="57" y="1155"/>
                  </a:lnTo>
                  <a:lnTo>
                    <a:pt x="50" y="1135"/>
                  </a:lnTo>
                  <a:lnTo>
                    <a:pt x="42" y="1115"/>
                  </a:lnTo>
                  <a:lnTo>
                    <a:pt x="34" y="1096"/>
                  </a:lnTo>
                  <a:lnTo>
                    <a:pt x="35" y="1076"/>
                  </a:lnTo>
                  <a:lnTo>
                    <a:pt x="36" y="1056"/>
                  </a:lnTo>
                  <a:lnTo>
                    <a:pt x="35" y="1036"/>
                  </a:lnTo>
                  <a:lnTo>
                    <a:pt x="35" y="1016"/>
                  </a:lnTo>
                  <a:lnTo>
                    <a:pt x="33" y="996"/>
                  </a:lnTo>
                  <a:lnTo>
                    <a:pt x="31" y="976"/>
                  </a:lnTo>
                  <a:lnTo>
                    <a:pt x="28" y="957"/>
                  </a:lnTo>
                  <a:lnTo>
                    <a:pt x="24" y="937"/>
                  </a:lnTo>
                  <a:lnTo>
                    <a:pt x="19" y="918"/>
                  </a:lnTo>
                  <a:lnTo>
                    <a:pt x="13" y="899"/>
                  </a:lnTo>
                  <a:lnTo>
                    <a:pt x="6" y="879"/>
                  </a:lnTo>
                  <a:lnTo>
                    <a:pt x="0" y="863"/>
                  </a:lnTo>
                  <a:lnTo>
                    <a:pt x="0" y="826"/>
                  </a:lnTo>
                  <a:lnTo>
                    <a:pt x="0" y="789"/>
                  </a:lnTo>
                  <a:lnTo>
                    <a:pt x="2" y="752"/>
                  </a:lnTo>
                  <a:lnTo>
                    <a:pt x="4" y="715"/>
                  </a:lnTo>
                  <a:lnTo>
                    <a:pt x="7" y="679"/>
                  </a:lnTo>
                  <a:lnTo>
                    <a:pt x="10" y="643"/>
                  </a:lnTo>
                  <a:lnTo>
                    <a:pt x="14" y="606"/>
                  </a:lnTo>
                  <a:lnTo>
                    <a:pt x="19" y="570"/>
                  </a:lnTo>
                  <a:lnTo>
                    <a:pt x="25" y="534"/>
                  </a:lnTo>
                  <a:lnTo>
                    <a:pt x="31" y="499"/>
                  </a:lnTo>
                  <a:lnTo>
                    <a:pt x="38" y="463"/>
                  </a:lnTo>
                  <a:lnTo>
                    <a:pt x="46" y="428"/>
                  </a:lnTo>
                  <a:lnTo>
                    <a:pt x="54" y="392"/>
                  </a:lnTo>
                  <a:lnTo>
                    <a:pt x="64" y="357"/>
                  </a:lnTo>
                  <a:lnTo>
                    <a:pt x="74" y="322"/>
                  </a:lnTo>
                  <a:lnTo>
                    <a:pt x="85" y="287"/>
                  </a:lnTo>
                  <a:lnTo>
                    <a:pt x="96" y="252"/>
                  </a:lnTo>
                  <a:lnTo>
                    <a:pt x="109" y="218"/>
                  </a:lnTo>
                  <a:lnTo>
                    <a:pt x="122" y="183"/>
                  </a:lnTo>
                  <a:lnTo>
                    <a:pt x="136" y="149"/>
                  </a:lnTo>
                  <a:lnTo>
                    <a:pt x="153" y="138"/>
                  </a:lnTo>
                  <a:lnTo>
                    <a:pt x="169" y="126"/>
                  </a:lnTo>
                  <a:lnTo>
                    <a:pt x="185" y="114"/>
                  </a:lnTo>
                  <a:lnTo>
                    <a:pt x="200" y="101"/>
                  </a:lnTo>
                  <a:lnTo>
                    <a:pt x="216" y="88"/>
                  </a:lnTo>
                  <a:lnTo>
                    <a:pt x="231" y="74"/>
                  </a:lnTo>
                  <a:lnTo>
                    <a:pt x="247" y="62"/>
                  </a:lnTo>
                  <a:lnTo>
                    <a:pt x="263" y="50"/>
                  </a:lnTo>
                  <a:lnTo>
                    <a:pt x="280" y="38"/>
                  </a:lnTo>
                  <a:lnTo>
                    <a:pt x="297" y="28"/>
                  </a:lnTo>
                  <a:lnTo>
                    <a:pt x="315" y="19"/>
                  </a:lnTo>
                  <a:lnTo>
                    <a:pt x="334" y="12"/>
                  </a:lnTo>
                  <a:lnTo>
                    <a:pt x="354" y="6"/>
                  </a:lnTo>
                  <a:lnTo>
                    <a:pt x="375" y="3"/>
                  </a:lnTo>
                  <a:lnTo>
                    <a:pt x="391" y="2"/>
                  </a:lnTo>
                  <a:lnTo>
                    <a:pt x="412" y="0"/>
                  </a:lnTo>
                  <a:lnTo>
                    <a:pt x="432" y="0"/>
                  </a:lnTo>
                  <a:lnTo>
                    <a:pt x="451" y="1"/>
                  </a:lnTo>
                  <a:lnTo>
                    <a:pt x="471" y="4"/>
                  </a:lnTo>
                  <a:lnTo>
                    <a:pt x="490" y="8"/>
                  </a:lnTo>
                  <a:lnTo>
                    <a:pt x="508" y="14"/>
                  </a:lnTo>
                  <a:lnTo>
                    <a:pt x="527" y="20"/>
                  </a:lnTo>
                  <a:lnTo>
                    <a:pt x="545" y="26"/>
                  </a:lnTo>
                  <a:lnTo>
                    <a:pt x="563" y="34"/>
                  </a:lnTo>
                  <a:lnTo>
                    <a:pt x="582" y="41"/>
                  </a:lnTo>
                  <a:lnTo>
                    <a:pt x="600" y="48"/>
                  </a:lnTo>
                  <a:lnTo>
                    <a:pt x="618" y="55"/>
                  </a:lnTo>
                  <a:lnTo>
                    <a:pt x="636" y="61"/>
                  </a:lnTo>
                  <a:lnTo>
                    <a:pt x="662" y="88"/>
                  </a:lnTo>
                  <a:lnTo>
                    <a:pt x="686" y="117"/>
                  </a:lnTo>
                  <a:lnTo>
                    <a:pt x="710" y="146"/>
                  </a:lnTo>
                  <a:lnTo>
                    <a:pt x="731" y="175"/>
                  </a:lnTo>
                  <a:lnTo>
                    <a:pt x="752" y="206"/>
                  </a:lnTo>
                  <a:lnTo>
                    <a:pt x="772" y="237"/>
                  </a:lnTo>
                  <a:lnTo>
                    <a:pt x="791" y="268"/>
                  </a:lnTo>
                  <a:lnTo>
                    <a:pt x="809" y="300"/>
                  </a:lnTo>
                  <a:lnTo>
                    <a:pt x="826" y="332"/>
                  </a:lnTo>
                  <a:lnTo>
                    <a:pt x="842" y="365"/>
                  </a:lnTo>
                  <a:lnTo>
                    <a:pt x="857" y="398"/>
                  </a:lnTo>
                  <a:lnTo>
                    <a:pt x="872" y="431"/>
                  </a:lnTo>
                  <a:lnTo>
                    <a:pt x="887" y="465"/>
                  </a:lnTo>
                  <a:lnTo>
                    <a:pt x="901" y="499"/>
                  </a:lnTo>
                  <a:lnTo>
                    <a:pt x="914" y="533"/>
                  </a:lnTo>
                  <a:lnTo>
                    <a:pt x="928" y="567"/>
                  </a:lnTo>
                  <a:lnTo>
                    <a:pt x="941" y="602"/>
                  </a:lnTo>
                  <a:lnTo>
                    <a:pt x="954" y="636"/>
                  </a:lnTo>
                  <a:lnTo>
                    <a:pt x="967" y="671"/>
                  </a:lnTo>
                  <a:lnTo>
                    <a:pt x="980" y="705"/>
                  </a:lnTo>
                  <a:lnTo>
                    <a:pt x="985" y="725"/>
                  </a:lnTo>
                  <a:lnTo>
                    <a:pt x="990" y="744"/>
                  </a:lnTo>
                  <a:lnTo>
                    <a:pt x="994" y="764"/>
                  </a:lnTo>
                  <a:lnTo>
                    <a:pt x="999" y="783"/>
                  </a:lnTo>
                  <a:lnTo>
                    <a:pt x="1004" y="802"/>
                  </a:lnTo>
                  <a:lnTo>
                    <a:pt x="1009" y="822"/>
                  </a:lnTo>
                  <a:lnTo>
                    <a:pt x="1014" y="841"/>
                  </a:lnTo>
                  <a:lnTo>
                    <a:pt x="1037" y="943"/>
                  </a:lnTo>
                  <a:lnTo>
                    <a:pt x="1061" y="1044"/>
                  </a:lnTo>
                  <a:lnTo>
                    <a:pt x="1088" y="1145"/>
                  </a:lnTo>
                  <a:lnTo>
                    <a:pt x="1116" y="1244"/>
                  </a:lnTo>
                  <a:lnTo>
                    <a:pt x="1146" y="1344"/>
                  </a:lnTo>
                  <a:lnTo>
                    <a:pt x="1178" y="1443"/>
                  </a:lnTo>
                  <a:lnTo>
                    <a:pt x="1210" y="1541"/>
                  </a:lnTo>
                  <a:lnTo>
                    <a:pt x="1245" y="1639"/>
                  </a:lnTo>
                  <a:lnTo>
                    <a:pt x="1280" y="1736"/>
                  </a:lnTo>
                  <a:lnTo>
                    <a:pt x="1316" y="1833"/>
                  </a:lnTo>
                  <a:lnTo>
                    <a:pt x="1353" y="1930"/>
                  </a:lnTo>
                  <a:lnTo>
                    <a:pt x="1391" y="2026"/>
                  </a:lnTo>
                  <a:lnTo>
                    <a:pt x="1430" y="2122"/>
                  </a:lnTo>
                  <a:lnTo>
                    <a:pt x="1469" y="2218"/>
                  </a:lnTo>
                  <a:lnTo>
                    <a:pt x="1508" y="2314"/>
                  </a:lnTo>
                  <a:lnTo>
                    <a:pt x="1548" y="2410"/>
                  </a:lnTo>
                  <a:lnTo>
                    <a:pt x="1588" y="2506"/>
                  </a:lnTo>
                  <a:lnTo>
                    <a:pt x="1628" y="2602"/>
                  </a:lnTo>
                  <a:lnTo>
                    <a:pt x="1668" y="2697"/>
                  </a:lnTo>
                  <a:lnTo>
                    <a:pt x="1707" y="2793"/>
                  </a:lnTo>
                  <a:lnTo>
                    <a:pt x="1715" y="2787"/>
                  </a:lnTo>
                  <a:lnTo>
                    <a:pt x="1724" y="2791"/>
                  </a:lnTo>
                  <a:lnTo>
                    <a:pt x="1719" y="2811"/>
                  </a:lnTo>
                  <a:lnTo>
                    <a:pt x="1721" y="2829"/>
                  </a:lnTo>
                  <a:lnTo>
                    <a:pt x="1730" y="2845"/>
                  </a:lnTo>
                  <a:lnTo>
                    <a:pt x="1742" y="2859"/>
                  </a:lnTo>
                  <a:lnTo>
                    <a:pt x="1752" y="2894"/>
                  </a:lnTo>
                  <a:lnTo>
                    <a:pt x="1763" y="2929"/>
                  </a:lnTo>
                  <a:lnTo>
                    <a:pt x="1774" y="2963"/>
                  </a:lnTo>
                  <a:lnTo>
                    <a:pt x="1785" y="2997"/>
                  </a:lnTo>
                  <a:lnTo>
                    <a:pt x="1798" y="3032"/>
                  </a:lnTo>
                  <a:lnTo>
                    <a:pt x="1810" y="3065"/>
                  </a:lnTo>
                  <a:lnTo>
                    <a:pt x="1824" y="3099"/>
                  </a:lnTo>
                  <a:lnTo>
                    <a:pt x="1837" y="3133"/>
                  </a:lnTo>
                  <a:lnTo>
                    <a:pt x="1851" y="3166"/>
                  </a:lnTo>
                  <a:lnTo>
                    <a:pt x="1866" y="3200"/>
                  </a:lnTo>
                  <a:lnTo>
                    <a:pt x="1881" y="3233"/>
                  </a:lnTo>
                  <a:lnTo>
                    <a:pt x="1896" y="3266"/>
                  </a:lnTo>
                  <a:lnTo>
                    <a:pt x="1911" y="3300"/>
                  </a:lnTo>
                  <a:lnTo>
                    <a:pt x="1927" y="3333"/>
                  </a:lnTo>
                  <a:lnTo>
                    <a:pt x="1943" y="3366"/>
                  </a:lnTo>
                  <a:lnTo>
                    <a:pt x="1959" y="3399"/>
                  </a:lnTo>
                  <a:lnTo>
                    <a:pt x="1975" y="3432"/>
                  </a:lnTo>
                  <a:lnTo>
                    <a:pt x="1992" y="3465"/>
                  </a:lnTo>
                  <a:lnTo>
                    <a:pt x="2008" y="3499"/>
                  </a:lnTo>
                  <a:lnTo>
                    <a:pt x="2025" y="3532"/>
                  </a:lnTo>
                  <a:lnTo>
                    <a:pt x="2028" y="3492"/>
                  </a:lnTo>
                  <a:lnTo>
                    <a:pt x="2031" y="3452"/>
                  </a:lnTo>
                  <a:lnTo>
                    <a:pt x="2033" y="3412"/>
                  </a:lnTo>
                  <a:lnTo>
                    <a:pt x="2035" y="3372"/>
                  </a:lnTo>
                  <a:lnTo>
                    <a:pt x="2037" y="3332"/>
                  </a:lnTo>
                  <a:lnTo>
                    <a:pt x="2038" y="3292"/>
                  </a:lnTo>
                  <a:lnTo>
                    <a:pt x="2040" y="3253"/>
                  </a:lnTo>
                  <a:lnTo>
                    <a:pt x="2041" y="3213"/>
                  </a:lnTo>
                  <a:lnTo>
                    <a:pt x="2042" y="3173"/>
                  </a:lnTo>
                  <a:lnTo>
                    <a:pt x="2042" y="3133"/>
                  </a:lnTo>
                  <a:lnTo>
                    <a:pt x="2043" y="3093"/>
                  </a:lnTo>
                  <a:lnTo>
                    <a:pt x="2044" y="3054"/>
                  </a:lnTo>
                  <a:lnTo>
                    <a:pt x="2044" y="3014"/>
                  </a:lnTo>
                  <a:lnTo>
                    <a:pt x="2044" y="2974"/>
                  </a:lnTo>
                  <a:lnTo>
                    <a:pt x="2045" y="2934"/>
                  </a:lnTo>
                  <a:lnTo>
                    <a:pt x="2045" y="2895"/>
                  </a:lnTo>
                  <a:lnTo>
                    <a:pt x="2045" y="2855"/>
                  </a:lnTo>
                  <a:lnTo>
                    <a:pt x="2045" y="2815"/>
                  </a:lnTo>
                  <a:lnTo>
                    <a:pt x="2045" y="2775"/>
                  </a:lnTo>
                  <a:lnTo>
                    <a:pt x="2047" y="2603"/>
                  </a:lnTo>
                  <a:lnTo>
                    <a:pt x="2048" y="2469"/>
                  </a:lnTo>
                  <a:lnTo>
                    <a:pt x="2049" y="2336"/>
                  </a:lnTo>
                  <a:lnTo>
                    <a:pt x="2050" y="2203"/>
                  </a:lnTo>
                  <a:lnTo>
                    <a:pt x="2051" y="2070"/>
                  </a:lnTo>
                  <a:lnTo>
                    <a:pt x="2052" y="1937"/>
                  </a:lnTo>
                  <a:lnTo>
                    <a:pt x="2053" y="1804"/>
                  </a:lnTo>
                  <a:lnTo>
                    <a:pt x="2054" y="1671"/>
                  </a:lnTo>
                  <a:lnTo>
                    <a:pt x="2055" y="1538"/>
                  </a:lnTo>
                  <a:lnTo>
                    <a:pt x="2056" y="1404"/>
                  </a:lnTo>
                  <a:lnTo>
                    <a:pt x="2057" y="1271"/>
                  </a:lnTo>
                  <a:lnTo>
                    <a:pt x="2058" y="1138"/>
                  </a:lnTo>
                  <a:lnTo>
                    <a:pt x="2059" y="1005"/>
                  </a:lnTo>
                  <a:lnTo>
                    <a:pt x="2060" y="872"/>
                  </a:lnTo>
                  <a:lnTo>
                    <a:pt x="2061" y="739"/>
                  </a:lnTo>
                  <a:lnTo>
                    <a:pt x="2062" y="606"/>
                  </a:lnTo>
                  <a:lnTo>
                    <a:pt x="2063" y="473"/>
                  </a:lnTo>
                  <a:lnTo>
                    <a:pt x="2064" y="340"/>
                  </a:lnTo>
                  <a:lnTo>
                    <a:pt x="2065" y="206"/>
                  </a:lnTo>
                  <a:lnTo>
                    <a:pt x="2066" y="73"/>
                  </a:lnTo>
                  <a:lnTo>
                    <a:pt x="2099" y="78"/>
                  </a:lnTo>
                  <a:lnTo>
                    <a:pt x="2161" y="92"/>
                  </a:lnTo>
                  <a:lnTo>
                    <a:pt x="2216" y="114"/>
                  </a:lnTo>
                  <a:lnTo>
                    <a:pt x="2266" y="142"/>
                  </a:lnTo>
                  <a:lnTo>
                    <a:pt x="2311" y="176"/>
                  </a:lnTo>
                  <a:lnTo>
                    <a:pt x="2352" y="215"/>
                  </a:lnTo>
                  <a:lnTo>
                    <a:pt x="2389" y="258"/>
                  </a:lnTo>
                  <a:lnTo>
                    <a:pt x="2424" y="305"/>
                  </a:lnTo>
                  <a:lnTo>
                    <a:pt x="2456" y="355"/>
                  </a:lnTo>
                  <a:lnTo>
                    <a:pt x="2486" y="406"/>
                  </a:lnTo>
                  <a:lnTo>
                    <a:pt x="2521" y="470"/>
                  </a:lnTo>
                  <a:lnTo>
                    <a:pt x="2540" y="508"/>
                  </a:lnTo>
                  <a:lnTo>
                    <a:pt x="2559" y="546"/>
                  </a:lnTo>
                  <a:lnTo>
                    <a:pt x="2578" y="585"/>
                  </a:lnTo>
                  <a:lnTo>
                    <a:pt x="2596" y="623"/>
                  </a:lnTo>
                  <a:lnTo>
                    <a:pt x="2614" y="662"/>
                  </a:lnTo>
                  <a:lnTo>
                    <a:pt x="2631" y="701"/>
                  </a:lnTo>
                  <a:lnTo>
                    <a:pt x="2648" y="740"/>
                  </a:lnTo>
                  <a:lnTo>
                    <a:pt x="2665" y="779"/>
                  </a:lnTo>
                  <a:lnTo>
                    <a:pt x="2681" y="819"/>
                  </a:lnTo>
                  <a:lnTo>
                    <a:pt x="2697" y="858"/>
                  </a:lnTo>
                  <a:lnTo>
                    <a:pt x="2713" y="898"/>
                  </a:lnTo>
                  <a:lnTo>
                    <a:pt x="2728" y="937"/>
                  </a:lnTo>
                  <a:lnTo>
                    <a:pt x="2744" y="977"/>
                  </a:lnTo>
                  <a:lnTo>
                    <a:pt x="2759" y="1017"/>
                  </a:lnTo>
                  <a:lnTo>
                    <a:pt x="2775" y="1056"/>
                  </a:lnTo>
                  <a:lnTo>
                    <a:pt x="2790" y="1096"/>
                  </a:lnTo>
                  <a:lnTo>
                    <a:pt x="2805" y="1136"/>
                  </a:lnTo>
                  <a:lnTo>
                    <a:pt x="2820" y="1175"/>
                  </a:lnTo>
                  <a:lnTo>
                    <a:pt x="2836" y="1215"/>
                  </a:lnTo>
                  <a:lnTo>
                    <a:pt x="2856" y="1266"/>
                  </a:lnTo>
                  <a:lnTo>
                    <a:pt x="2877" y="1315"/>
                  </a:lnTo>
                  <a:lnTo>
                    <a:pt x="2900" y="1364"/>
                  </a:lnTo>
                  <a:lnTo>
                    <a:pt x="2923" y="1413"/>
                  </a:lnTo>
                  <a:lnTo>
                    <a:pt x="2947" y="1461"/>
                  </a:lnTo>
                  <a:lnTo>
                    <a:pt x="2973" y="1509"/>
                  </a:lnTo>
                  <a:lnTo>
                    <a:pt x="2998" y="1556"/>
                  </a:lnTo>
                  <a:lnTo>
                    <a:pt x="3025" y="1603"/>
                  </a:lnTo>
                  <a:lnTo>
                    <a:pt x="3051" y="1650"/>
                  </a:lnTo>
                  <a:lnTo>
                    <a:pt x="3079" y="1696"/>
                  </a:lnTo>
                  <a:lnTo>
                    <a:pt x="3106" y="1742"/>
                  </a:lnTo>
                  <a:lnTo>
                    <a:pt x="3134" y="1788"/>
                  </a:lnTo>
                  <a:lnTo>
                    <a:pt x="3162" y="1834"/>
                  </a:lnTo>
                  <a:lnTo>
                    <a:pt x="3190" y="1880"/>
                  </a:lnTo>
                  <a:lnTo>
                    <a:pt x="3219" y="1926"/>
                  </a:lnTo>
                  <a:lnTo>
                    <a:pt x="3274" y="2018"/>
                  </a:lnTo>
                  <a:lnTo>
                    <a:pt x="3329" y="2110"/>
                  </a:lnTo>
                  <a:lnTo>
                    <a:pt x="3397" y="2231"/>
                  </a:lnTo>
                  <a:lnTo>
                    <a:pt x="3437" y="2305"/>
                  </a:lnTo>
                  <a:lnTo>
                    <a:pt x="3476" y="2380"/>
                  </a:lnTo>
                  <a:lnTo>
                    <a:pt x="3513" y="2455"/>
                  </a:lnTo>
                  <a:lnTo>
                    <a:pt x="3548" y="2531"/>
                  </a:lnTo>
                  <a:lnTo>
                    <a:pt x="3581" y="2607"/>
                  </a:lnTo>
                  <a:lnTo>
                    <a:pt x="3613" y="2684"/>
                  </a:lnTo>
                  <a:lnTo>
                    <a:pt x="3642" y="2761"/>
                  </a:lnTo>
                  <a:lnTo>
                    <a:pt x="3670" y="2838"/>
                  </a:lnTo>
                  <a:lnTo>
                    <a:pt x="3695" y="2917"/>
                  </a:lnTo>
                  <a:lnTo>
                    <a:pt x="3718" y="2996"/>
                  </a:lnTo>
                  <a:lnTo>
                    <a:pt x="3738" y="3076"/>
                  </a:lnTo>
                  <a:lnTo>
                    <a:pt x="3756" y="3156"/>
                  </a:lnTo>
                  <a:lnTo>
                    <a:pt x="3771" y="3237"/>
                  </a:lnTo>
                  <a:lnTo>
                    <a:pt x="3783" y="3319"/>
                  </a:lnTo>
                  <a:lnTo>
                    <a:pt x="3792" y="3401"/>
                  </a:lnTo>
                  <a:lnTo>
                    <a:pt x="3799" y="3485"/>
                  </a:lnTo>
                  <a:lnTo>
                    <a:pt x="3802" y="3569"/>
                  </a:lnTo>
                  <a:lnTo>
                    <a:pt x="3802" y="3654"/>
                  </a:lnTo>
                  <a:lnTo>
                    <a:pt x="3798" y="3740"/>
                  </a:lnTo>
                  <a:lnTo>
                    <a:pt x="3791" y="3830"/>
                  </a:lnTo>
                  <a:lnTo>
                    <a:pt x="3782" y="3919"/>
                  </a:lnTo>
                  <a:lnTo>
                    <a:pt x="3770" y="4008"/>
                  </a:lnTo>
                  <a:lnTo>
                    <a:pt x="3758" y="4097"/>
                  </a:lnTo>
                  <a:lnTo>
                    <a:pt x="3745" y="4186"/>
                  </a:lnTo>
                  <a:lnTo>
                    <a:pt x="3738" y="4231"/>
                  </a:lnTo>
                  <a:lnTo>
                    <a:pt x="3732" y="4276"/>
                  </a:lnTo>
                  <a:lnTo>
                    <a:pt x="3725" y="4320"/>
                  </a:lnTo>
                  <a:lnTo>
                    <a:pt x="3719" y="4365"/>
                  </a:lnTo>
                  <a:lnTo>
                    <a:pt x="3713" y="4410"/>
                  </a:lnTo>
                  <a:lnTo>
                    <a:pt x="3708" y="4454"/>
                  </a:lnTo>
                  <a:lnTo>
                    <a:pt x="3703" y="4499"/>
                  </a:lnTo>
                  <a:lnTo>
                    <a:pt x="3698" y="4544"/>
                  </a:lnTo>
                  <a:lnTo>
                    <a:pt x="3695" y="4589"/>
                  </a:lnTo>
                  <a:lnTo>
                    <a:pt x="3691" y="4634"/>
                  </a:lnTo>
                  <a:lnTo>
                    <a:pt x="3688" y="4680"/>
                  </a:lnTo>
                  <a:lnTo>
                    <a:pt x="3685" y="4726"/>
                  </a:lnTo>
                  <a:lnTo>
                    <a:pt x="3681" y="4771"/>
                  </a:lnTo>
                  <a:lnTo>
                    <a:pt x="3676" y="4817"/>
                  </a:lnTo>
                  <a:lnTo>
                    <a:pt x="3672" y="4863"/>
                  </a:lnTo>
                  <a:lnTo>
                    <a:pt x="3667" y="4908"/>
                  </a:lnTo>
                  <a:lnTo>
                    <a:pt x="3662" y="4954"/>
                  </a:lnTo>
                  <a:lnTo>
                    <a:pt x="3657" y="4999"/>
                  </a:lnTo>
                  <a:lnTo>
                    <a:pt x="3651" y="5045"/>
                  </a:lnTo>
                  <a:lnTo>
                    <a:pt x="3646" y="5091"/>
                  </a:lnTo>
                  <a:lnTo>
                    <a:pt x="3640" y="5136"/>
                  </a:lnTo>
                  <a:lnTo>
                    <a:pt x="3635" y="5182"/>
                  </a:lnTo>
                  <a:lnTo>
                    <a:pt x="3624" y="5273"/>
                  </a:lnTo>
                  <a:lnTo>
                    <a:pt x="3615" y="5364"/>
                  </a:lnTo>
                  <a:lnTo>
                    <a:pt x="3606" y="5456"/>
                  </a:lnTo>
                  <a:lnTo>
                    <a:pt x="3599" y="5547"/>
                  </a:lnTo>
                  <a:lnTo>
                    <a:pt x="3591" y="5670"/>
                  </a:lnTo>
                  <a:lnTo>
                    <a:pt x="3586" y="5811"/>
                  </a:lnTo>
                  <a:lnTo>
                    <a:pt x="3581" y="5968"/>
                  </a:lnTo>
                  <a:lnTo>
                    <a:pt x="3579" y="6139"/>
                  </a:lnTo>
                  <a:lnTo>
                    <a:pt x="3577" y="6322"/>
                  </a:lnTo>
                  <a:lnTo>
                    <a:pt x="3576" y="6515"/>
                  </a:lnTo>
                  <a:lnTo>
                    <a:pt x="3577" y="6717"/>
                  </a:lnTo>
                  <a:lnTo>
                    <a:pt x="3579" y="6925"/>
                  </a:lnTo>
                  <a:lnTo>
                    <a:pt x="3581" y="7137"/>
                  </a:lnTo>
                  <a:lnTo>
                    <a:pt x="3584" y="7351"/>
                  </a:lnTo>
                  <a:lnTo>
                    <a:pt x="3588" y="7566"/>
                  </a:lnTo>
                  <a:lnTo>
                    <a:pt x="3592" y="7780"/>
                  </a:lnTo>
                  <a:lnTo>
                    <a:pt x="3597" y="7990"/>
                  </a:lnTo>
                  <a:lnTo>
                    <a:pt x="3602" y="8194"/>
                  </a:lnTo>
                  <a:lnTo>
                    <a:pt x="3608" y="8392"/>
                  </a:lnTo>
                  <a:lnTo>
                    <a:pt x="3614" y="8580"/>
                  </a:lnTo>
                  <a:lnTo>
                    <a:pt x="3619" y="8756"/>
                  </a:lnTo>
                  <a:lnTo>
                    <a:pt x="3625" y="8920"/>
                  </a:lnTo>
                  <a:lnTo>
                    <a:pt x="3631" y="9068"/>
                  </a:lnTo>
                  <a:lnTo>
                    <a:pt x="3637" y="9200"/>
                  </a:lnTo>
                  <a:lnTo>
                    <a:pt x="517" y="9200"/>
                  </a:lnTo>
                  <a:close/>
                </a:path>
              </a:pathLst>
            </a:custGeom>
            <a:noFill/>
            <a:ln w="12700">
              <a:solidFill>
                <a:srgbClr val="FDFDFD"/>
              </a:solidFill>
              <a:round/>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11" name="Picture 39"/>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860" y="988"/>
              <a:ext cx="2110" cy="3173"/>
            </a:xfrm>
            <a:prstGeom prst="rect">
              <a:avLst/>
            </a:prstGeom>
            <a:noFill/>
            <a:extLst>
              <a:ext uri="{909E8E84-426E-40DD-AFC4-6F175D3DCCD1}">
                <a14:hiddenFill xmlns="" xmlns:a14="http://schemas.microsoft.com/office/drawing/2010/main">
                  <a:solidFill>
                    <a:srgbClr val="FFFFFF"/>
                  </a:solidFill>
                </a14:hiddenFill>
              </a:ext>
            </a:extLst>
          </p:spPr>
        </p:pic>
        <p:pic>
          <p:nvPicPr>
            <p:cNvPr id="3112" name="Picture 4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08" y="8934"/>
              <a:ext cx="2109" cy="2005"/>
            </a:xfrm>
            <a:prstGeom prst="rect">
              <a:avLst/>
            </a:prstGeom>
            <a:noFill/>
            <a:extLst>
              <a:ext uri="{909E8E84-426E-40DD-AFC4-6F175D3DCCD1}">
                <a14:hiddenFill xmlns="" xmlns:a14="http://schemas.microsoft.com/office/drawing/2010/main">
                  <a:solidFill>
                    <a:srgbClr val="FFFFFF"/>
                  </a:solidFill>
                </a14:hiddenFill>
              </a:ext>
            </a:extLst>
          </p:spPr>
        </p:pic>
        <p:pic>
          <p:nvPicPr>
            <p:cNvPr id="3113" name="Picture 4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388" y="1455"/>
              <a:ext cx="2109" cy="3014"/>
            </a:xfrm>
            <a:prstGeom prst="rect">
              <a:avLst/>
            </a:prstGeom>
            <a:noFill/>
            <a:extLst>
              <a:ext uri="{909E8E84-426E-40DD-AFC4-6F175D3DCCD1}">
                <a14:hiddenFill xmlns="" xmlns:a14="http://schemas.microsoft.com/office/drawing/2010/main">
                  <a:solidFill>
                    <a:srgbClr val="FFFFFF"/>
                  </a:solidFill>
                </a14:hiddenFill>
              </a:ext>
            </a:extLst>
          </p:spPr>
        </p:pic>
        <p:sp>
          <p:nvSpPr>
            <p:cNvPr id="39" name="Freeform 42"/>
            <p:cNvSpPr>
              <a:spLocks/>
            </p:cNvSpPr>
            <p:nvPr/>
          </p:nvSpPr>
          <p:spPr bwMode="auto">
            <a:xfrm>
              <a:off x="1362" y="4978"/>
              <a:ext cx="2045" cy="1462"/>
            </a:xfrm>
            <a:custGeom>
              <a:avLst/>
              <a:gdLst>
                <a:gd name="T0" fmla="+- 0 1362 1362"/>
                <a:gd name="T1" fmla="*/ T0 w 2045"/>
                <a:gd name="T2" fmla="+- 0 4978 4978"/>
                <a:gd name="T3" fmla="*/ 4978 h 1462"/>
                <a:gd name="T4" fmla="+- 0 1362 1362"/>
                <a:gd name="T5" fmla="*/ T4 w 2045"/>
                <a:gd name="T6" fmla="+- 0 6440 4978"/>
                <a:gd name="T7" fmla="*/ 6440 h 1462"/>
                <a:gd name="T8" fmla="+- 0 3406 1362"/>
                <a:gd name="T9" fmla="*/ T8 w 2045"/>
                <a:gd name="T10" fmla="+- 0 6440 4978"/>
                <a:gd name="T11" fmla="*/ 6440 h 1462"/>
                <a:gd name="T12" fmla="+- 0 3406 1362"/>
                <a:gd name="T13" fmla="*/ T12 w 2045"/>
                <a:gd name="T14" fmla="+- 0 4978 4978"/>
                <a:gd name="T15" fmla="*/ 4978 h 1462"/>
                <a:gd name="T16" fmla="+- 0 1362 1362"/>
                <a:gd name="T17" fmla="*/ T16 w 2045"/>
                <a:gd name="T18" fmla="+- 0 4978 4978"/>
                <a:gd name="T19" fmla="*/ 4978 h 1462"/>
              </a:gdLst>
              <a:ahLst/>
              <a:cxnLst>
                <a:cxn ang="0">
                  <a:pos x="T1" y="T3"/>
                </a:cxn>
                <a:cxn ang="0">
                  <a:pos x="T5" y="T7"/>
                </a:cxn>
                <a:cxn ang="0">
                  <a:pos x="T9" y="T11"/>
                </a:cxn>
                <a:cxn ang="0">
                  <a:pos x="T13" y="T15"/>
                </a:cxn>
                <a:cxn ang="0">
                  <a:pos x="T17" y="T19"/>
                </a:cxn>
              </a:cxnLst>
              <a:rect l="0" t="0" r="r" b="b"/>
              <a:pathLst>
                <a:path w="2045" h="1462">
                  <a:moveTo>
                    <a:pt x="0" y="0"/>
                  </a:moveTo>
                  <a:lnTo>
                    <a:pt x="0" y="1462"/>
                  </a:lnTo>
                  <a:lnTo>
                    <a:pt x="2044" y="1462"/>
                  </a:lnTo>
                  <a:lnTo>
                    <a:pt x="2044"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3"/>
            <p:cNvSpPr>
              <a:spLocks/>
            </p:cNvSpPr>
            <p:nvPr/>
          </p:nvSpPr>
          <p:spPr bwMode="auto">
            <a:xfrm>
              <a:off x="1318" y="4969"/>
              <a:ext cx="1966" cy="1378"/>
            </a:xfrm>
            <a:custGeom>
              <a:avLst/>
              <a:gdLst>
                <a:gd name="T0" fmla="+- 0 1558 1318"/>
                <a:gd name="T1" fmla="*/ T0 w 1966"/>
                <a:gd name="T2" fmla="+- 0 4969 4969"/>
                <a:gd name="T3" fmla="*/ 4969 h 1378"/>
                <a:gd name="T4" fmla="+- 0 1482 1318"/>
                <a:gd name="T5" fmla="*/ T4 w 1966"/>
                <a:gd name="T6" fmla="+- 0 4969 4969"/>
                <a:gd name="T7" fmla="*/ 4969 h 1378"/>
                <a:gd name="T8" fmla="+- 0 1402 1318"/>
                <a:gd name="T9" fmla="*/ T8 w 1966"/>
                <a:gd name="T10" fmla="+- 0 4975 4969"/>
                <a:gd name="T11" fmla="*/ 4975 h 1378"/>
                <a:gd name="T12" fmla="+- 0 1342 1318"/>
                <a:gd name="T13" fmla="*/ T12 w 1966"/>
                <a:gd name="T14" fmla="+- 0 5004 4969"/>
                <a:gd name="T15" fmla="*/ 5004 h 1378"/>
                <a:gd name="T16" fmla="+- 0 1321 1318"/>
                <a:gd name="T17" fmla="*/ T16 w 1966"/>
                <a:gd name="T18" fmla="+- 0 5076 4969"/>
                <a:gd name="T19" fmla="*/ 5076 h 1378"/>
                <a:gd name="T20" fmla="+- 0 1318 1318"/>
                <a:gd name="T21" fmla="*/ T20 w 1966"/>
                <a:gd name="T22" fmla="+- 0 5170 4969"/>
                <a:gd name="T23" fmla="*/ 5170 h 1378"/>
                <a:gd name="T24" fmla="+- 0 1318 1318"/>
                <a:gd name="T25" fmla="*/ T24 w 1966"/>
                <a:gd name="T26" fmla="+- 0 6147 4969"/>
                <a:gd name="T27" fmla="*/ 6147 h 1378"/>
                <a:gd name="T28" fmla="+- 0 1319 1318"/>
                <a:gd name="T29" fmla="*/ T28 w 1966"/>
                <a:gd name="T30" fmla="+- 0 6213 4969"/>
                <a:gd name="T31" fmla="*/ 6213 h 1378"/>
                <a:gd name="T32" fmla="+- 0 1328 1318"/>
                <a:gd name="T33" fmla="*/ T32 w 1966"/>
                <a:gd name="T34" fmla="+- 0 6282 4969"/>
                <a:gd name="T35" fmla="*/ 6282 h 1378"/>
                <a:gd name="T36" fmla="+- 0 1367 1318"/>
                <a:gd name="T37" fmla="*/ T36 w 1966"/>
                <a:gd name="T38" fmla="+- 0 6330 4969"/>
                <a:gd name="T39" fmla="*/ 6330 h 1378"/>
                <a:gd name="T40" fmla="+- 0 1425 1318"/>
                <a:gd name="T41" fmla="*/ T40 w 1966"/>
                <a:gd name="T42" fmla="+- 0 6344 4969"/>
                <a:gd name="T43" fmla="*/ 6344 h 1378"/>
                <a:gd name="T44" fmla="+- 0 1519 1318"/>
                <a:gd name="T45" fmla="*/ T44 w 1966"/>
                <a:gd name="T46" fmla="+- 0 6347 4969"/>
                <a:gd name="T47" fmla="*/ 6347 h 1378"/>
                <a:gd name="T48" fmla="+- 0 3084 1318"/>
                <a:gd name="T49" fmla="*/ T48 w 1966"/>
                <a:gd name="T50" fmla="+- 0 6347 4969"/>
                <a:gd name="T51" fmla="*/ 6347 h 1378"/>
                <a:gd name="T52" fmla="+- 0 3150 1318"/>
                <a:gd name="T53" fmla="*/ T52 w 1966"/>
                <a:gd name="T54" fmla="+- 0 6345 4969"/>
                <a:gd name="T55" fmla="*/ 6345 h 1378"/>
                <a:gd name="T56" fmla="+- 0 3219 1318"/>
                <a:gd name="T57" fmla="*/ T56 w 1966"/>
                <a:gd name="T58" fmla="+- 0 6336 4969"/>
                <a:gd name="T59" fmla="*/ 6336 h 1378"/>
                <a:gd name="T60" fmla="+- 0 3267 1318"/>
                <a:gd name="T61" fmla="*/ T60 w 1966"/>
                <a:gd name="T62" fmla="+- 0 6298 4969"/>
                <a:gd name="T63" fmla="*/ 6298 h 1378"/>
                <a:gd name="T64" fmla="+- 0 3281 1318"/>
                <a:gd name="T65" fmla="*/ T64 w 1966"/>
                <a:gd name="T66" fmla="+- 0 6239 4969"/>
                <a:gd name="T67" fmla="*/ 6239 h 1378"/>
                <a:gd name="T68" fmla="+- 0 3284 1318"/>
                <a:gd name="T69" fmla="*/ T68 w 1966"/>
                <a:gd name="T70" fmla="+- 0 6146 4969"/>
                <a:gd name="T71" fmla="*/ 6146 h 1378"/>
                <a:gd name="T72" fmla="+- 0 3284 1318"/>
                <a:gd name="T73" fmla="*/ T72 w 1966"/>
                <a:gd name="T74" fmla="+- 0 5169 4969"/>
                <a:gd name="T75" fmla="*/ 5169 h 1378"/>
                <a:gd name="T76" fmla="+- 0 3283 1318"/>
                <a:gd name="T77" fmla="*/ T76 w 1966"/>
                <a:gd name="T78" fmla="+- 0 5102 4969"/>
                <a:gd name="T79" fmla="*/ 5102 h 1378"/>
                <a:gd name="T80" fmla="+- 0 3273 1318"/>
                <a:gd name="T81" fmla="*/ T80 w 1966"/>
                <a:gd name="T82" fmla="+- 0 5033 4969"/>
                <a:gd name="T83" fmla="*/ 5033 h 1378"/>
                <a:gd name="T84" fmla="+- 0 3235 1318"/>
                <a:gd name="T85" fmla="*/ T84 w 1966"/>
                <a:gd name="T86" fmla="+- 0 4985 4969"/>
                <a:gd name="T87" fmla="*/ 4985 h 1378"/>
                <a:gd name="T88" fmla="+- 0 3176 1318"/>
                <a:gd name="T89" fmla="*/ T88 w 1966"/>
                <a:gd name="T90" fmla="+- 0 4972 4969"/>
                <a:gd name="T91" fmla="*/ 4972 h 1378"/>
                <a:gd name="T92" fmla="+- 0 3083 1318"/>
                <a:gd name="T93" fmla="*/ T92 w 1966"/>
                <a:gd name="T94" fmla="+- 0 4969 4969"/>
                <a:gd name="T95" fmla="*/ 4969 h 1378"/>
                <a:gd name="T96" fmla="+- 0 1558 1318"/>
                <a:gd name="T97" fmla="*/ T96 w 1966"/>
                <a:gd name="T98" fmla="+- 0 4969 4969"/>
                <a:gd name="T99" fmla="*/ 4969 h 1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966" h="1378">
                  <a:moveTo>
                    <a:pt x="240" y="0"/>
                  </a:moveTo>
                  <a:lnTo>
                    <a:pt x="164" y="0"/>
                  </a:lnTo>
                  <a:lnTo>
                    <a:pt x="84" y="6"/>
                  </a:lnTo>
                  <a:lnTo>
                    <a:pt x="24" y="35"/>
                  </a:lnTo>
                  <a:lnTo>
                    <a:pt x="3" y="107"/>
                  </a:lnTo>
                  <a:lnTo>
                    <a:pt x="0" y="201"/>
                  </a:lnTo>
                  <a:lnTo>
                    <a:pt x="0" y="1178"/>
                  </a:lnTo>
                  <a:lnTo>
                    <a:pt x="1" y="1244"/>
                  </a:lnTo>
                  <a:lnTo>
                    <a:pt x="10" y="1313"/>
                  </a:lnTo>
                  <a:lnTo>
                    <a:pt x="49" y="1361"/>
                  </a:lnTo>
                  <a:lnTo>
                    <a:pt x="107" y="1375"/>
                  </a:lnTo>
                  <a:lnTo>
                    <a:pt x="201" y="1378"/>
                  </a:lnTo>
                  <a:lnTo>
                    <a:pt x="1766" y="1378"/>
                  </a:lnTo>
                  <a:lnTo>
                    <a:pt x="1832" y="1376"/>
                  </a:lnTo>
                  <a:lnTo>
                    <a:pt x="1901" y="1367"/>
                  </a:lnTo>
                  <a:lnTo>
                    <a:pt x="1949" y="1329"/>
                  </a:lnTo>
                  <a:lnTo>
                    <a:pt x="1963" y="1270"/>
                  </a:lnTo>
                  <a:lnTo>
                    <a:pt x="1966" y="1177"/>
                  </a:lnTo>
                  <a:lnTo>
                    <a:pt x="1966" y="200"/>
                  </a:lnTo>
                  <a:lnTo>
                    <a:pt x="1965" y="133"/>
                  </a:lnTo>
                  <a:lnTo>
                    <a:pt x="1955" y="64"/>
                  </a:lnTo>
                  <a:lnTo>
                    <a:pt x="1917" y="16"/>
                  </a:lnTo>
                  <a:lnTo>
                    <a:pt x="1858" y="3"/>
                  </a:lnTo>
                  <a:lnTo>
                    <a:pt x="1765" y="0"/>
                  </a:lnTo>
                  <a:lnTo>
                    <a:pt x="240" y="0"/>
                  </a:lnTo>
                  <a:close/>
                </a:path>
              </a:pathLst>
            </a:custGeom>
            <a:solidFill>
              <a:srgbClr val="EB268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4"/>
            <p:cNvSpPr>
              <a:spLocks/>
            </p:cNvSpPr>
            <p:nvPr/>
          </p:nvSpPr>
          <p:spPr bwMode="auto">
            <a:xfrm>
              <a:off x="1367" y="7288"/>
              <a:ext cx="2045" cy="1462"/>
            </a:xfrm>
            <a:custGeom>
              <a:avLst/>
              <a:gdLst>
                <a:gd name="T0" fmla="+- 0 1367 1367"/>
                <a:gd name="T1" fmla="*/ T0 w 2045"/>
                <a:gd name="T2" fmla="+- 0 7288 7288"/>
                <a:gd name="T3" fmla="*/ 7288 h 1462"/>
                <a:gd name="T4" fmla="+- 0 1367 1367"/>
                <a:gd name="T5" fmla="*/ T4 w 2045"/>
                <a:gd name="T6" fmla="+- 0 8749 7288"/>
                <a:gd name="T7" fmla="*/ 8749 h 1462"/>
                <a:gd name="T8" fmla="+- 0 3411 1367"/>
                <a:gd name="T9" fmla="*/ T8 w 2045"/>
                <a:gd name="T10" fmla="+- 0 8749 7288"/>
                <a:gd name="T11" fmla="*/ 8749 h 1462"/>
                <a:gd name="T12" fmla="+- 0 3411 1367"/>
                <a:gd name="T13" fmla="*/ T12 w 2045"/>
                <a:gd name="T14" fmla="+- 0 7288 7288"/>
                <a:gd name="T15" fmla="*/ 7288 h 1462"/>
                <a:gd name="T16" fmla="+- 0 1367 1367"/>
                <a:gd name="T17" fmla="*/ T16 w 2045"/>
                <a:gd name="T18" fmla="+- 0 7288 7288"/>
                <a:gd name="T19" fmla="*/ 7288 h 1462"/>
              </a:gdLst>
              <a:ahLst/>
              <a:cxnLst>
                <a:cxn ang="0">
                  <a:pos x="T1" y="T3"/>
                </a:cxn>
                <a:cxn ang="0">
                  <a:pos x="T5" y="T7"/>
                </a:cxn>
                <a:cxn ang="0">
                  <a:pos x="T9" y="T11"/>
                </a:cxn>
                <a:cxn ang="0">
                  <a:pos x="T13" y="T15"/>
                </a:cxn>
                <a:cxn ang="0">
                  <a:pos x="T17" y="T19"/>
                </a:cxn>
              </a:cxnLst>
              <a:rect l="0" t="0" r="r" b="b"/>
              <a:pathLst>
                <a:path w="2045" h="1462">
                  <a:moveTo>
                    <a:pt x="0" y="0"/>
                  </a:moveTo>
                  <a:lnTo>
                    <a:pt x="0" y="1461"/>
                  </a:lnTo>
                  <a:lnTo>
                    <a:pt x="2044" y="1461"/>
                  </a:lnTo>
                  <a:lnTo>
                    <a:pt x="2044"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5"/>
            <p:cNvSpPr>
              <a:spLocks/>
            </p:cNvSpPr>
            <p:nvPr/>
          </p:nvSpPr>
          <p:spPr bwMode="auto">
            <a:xfrm>
              <a:off x="1078" y="7278"/>
              <a:ext cx="2329" cy="1378"/>
            </a:xfrm>
            <a:custGeom>
              <a:avLst/>
              <a:gdLst>
                <a:gd name="T0" fmla="+- 0 1558 1318"/>
                <a:gd name="T1" fmla="*/ T0 w 1966"/>
                <a:gd name="T2" fmla="+- 0 7278 7278"/>
                <a:gd name="T3" fmla="*/ 7278 h 1378"/>
                <a:gd name="T4" fmla="+- 0 1482 1318"/>
                <a:gd name="T5" fmla="*/ T4 w 1966"/>
                <a:gd name="T6" fmla="+- 0 7278 7278"/>
                <a:gd name="T7" fmla="*/ 7278 h 1378"/>
                <a:gd name="T8" fmla="+- 0 1402 1318"/>
                <a:gd name="T9" fmla="*/ T8 w 1966"/>
                <a:gd name="T10" fmla="+- 0 7284 7278"/>
                <a:gd name="T11" fmla="*/ 7284 h 1378"/>
                <a:gd name="T12" fmla="+- 0 1342 1318"/>
                <a:gd name="T13" fmla="*/ T12 w 1966"/>
                <a:gd name="T14" fmla="+- 0 7314 7278"/>
                <a:gd name="T15" fmla="*/ 7314 h 1378"/>
                <a:gd name="T16" fmla="+- 0 1321 1318"/>
                <a:gd name="T17" fmla="*/ T16 w 1966"/>
                <a:gd name="T18" fmla="+- 0 7386 7278"/>
                <a:gd name="T19" fmla="*/ 7386 h 1378"/>
                <a:gd name="T20" fmla="+- 0 1318 1318"/>
                <a:gd name="T21" fmla="*/ T20 w 1966"/>
                <a:gd name="T22" fmla="+- 0 7479 7278"/>
                <a:gd name="T23" fmla="*/ 7479 h 1378"/>
                <a:gd name="T24" fmla="+- 0 1318 1318"/>
                <a:gd name="T25" fmla="*/ T24 w 1966"/>
                <a:gd name="T26" fmla="+- 0 8456 7278"/>
                <a:gd name="T27" fmla="*/ 8456 h 1378"/>
                <a:gd name="T28" fmla="+- 0 1319 1318"/>
                <a:gd name="T29" fmla="*/ T28 w 1966"/>
                <a:gd name="T30" fmla="+- 0 8522 7278"/>
                <a:gd name="T31" fmla="*/ 8522 h 1378"/>
                <a:gd name="T32" fmla="+- 0 1328 1318"/>
                <a:gd name="T33" fmla="*/ T32 w 1966"/>
                <a:gd name="T34" fmla="+- 0 8591 7278"/>
                <a:gd name="T35" fmla="*/ 8591 h 1378"/>
                <a:gd name="T36" fmla="+- 0 1367 1318"/>
                <a:gd name="T37" fmla="*/ T36 w 1966"/>
                <a:gd name="T38" fmla="+- 0 8639 7278"/>
                <a:gd name="T39" fmla="*/ 8639 h 1378"/>
                <a:gd name="T40" fmla="+- 0 1425 1318"/>
                <a:gd name="T41" fmla="*/ T40 w 1966"/>
                <a:gd name="T42" fmla="+- 0 8653 7278"/>
                <a:gd name="T43" fmla="*/ 8653 h 1378"/>
                <a:gd name="T44" fmla="+- 0 1519 1318"/>
                <a:gd name="T45" fmla="*/ T44 w 1966"/>
                <a:gd name="T46" fmla="+- 0 8656 7278"/>
                <a:gd name="T47" fmla="*/ 8656 h 1378"/>
                <a:gd name="T48" fmla="+- 0 3084 1318"/>
                <a:gd name="T49" fmla="*/ T48 w 1966"/>
                <a:gd name="T50" fmla="+- 0 8656 7278"/>
                <a:gd name="T51" fmla="*/ 8656 h 1378"/>
                <a:gd name="T52" fmla="+- 0 3150 1318"/>
                <a:gd name="T53" fmla="*/ T52 w 1966"/>
                <a:gd name="T54" fmla="+- 0 8655 7278"/>
                <a:gd name="T55" fmla="*/ 8655 h 1378"/>
                <a:gd name="T56" fmla="+- 0 3219 1318"/>
                <a:gd name="T57" fmla="*/ T56 w 1966"/>
                <a:gd name="T58" fmla="+- 0 8645 7278"/>
                <a:gd name="T59" fmla="*/ 8645 h 1378"/>
                <a:gd name="T60" fmla="+- 0 3267 1318"/>
                <a:gd name="T61" fmla="*/ T60 w 1966"/>
                <a:gd name="T62" fmla="+- 0 8607 7278"/>
                <a:gd name="T63" fmla="*/ 8607 h 1378"/>
                <a:gd name="T64" fmla="+- 0 3281 1318"/>
                <a:gd name="T65" fmla="*/ T64 w 1966"/>
                <a:gd name="T66" fmla="+- 0 8548 7278"/>
                <a:gd name="T67" fmla="*/ 8548 h 1378"/>
                <a:gd name="T68" fmla="+- 0 3284 1318"/>
                <a:gd name="T69" fmla="*/ T68 w 1966"/>
                <a:gd name="T70" fmla="+- 0 8455 7278"/>
                <a:gd name="T71" fmla="*/ 8455 h 1378"/>
                <a:gd name="T72" fmla="+- 0 3284 1318"/>
                <a:gd name="T73" fmla="*/ T72 w 1966"/>
                <a:gd name="T74" fmla="+- 0 7478 7278"/>
                <a:gd name="T75" fmla="*/ 7478 h 1378"/>
                <a:gd name="T76" fmla="+- 0 3283 1318"/>
                <a:gd name="T77" fmla="*/ T76 w 1966"/>
                <a:gd name="T78" fmla="+- 0 7412 7278"/>
                <a:gd name="T79" fmla="*/ 7412 h 1378"/>
                <a:gd name="T80" fmla="+- 0 3273 1318"/>
                <a:gd name="T81" fmla="*/ T80 w 1966"/>
                <a:gd name="T82" fmla="+- 0 7343 7278"/>
                <a:gd name="T83" fmla="*/ 7343 h 1378"/>
                <a:gd name="T84" fmla="+- 0 3235 1318"/>
                <a:gd name="T85" fmla="*/ T84 w 1966"/>
                <a:gd name="T86" fmla="+- 0 7294 7278"/>
                <a:gd name="T87" fmla="*/ 7294 h 1378"/>
                <a:gd name="T88" fmla="+- 0 3176 1318"/>
                <a:gd name="T89" fmla="*/ T88 w 1966"/>
                <a:gd name="T90" fmla="+- 0 7281 7278"/>
                <a:gd name="T91" fmla="*/ 7281 h 1378"/>
                <a:gd name="T92" fmla="+- 0 3083 1318"/>
                <a:gd name="T93" fmla="*/ T92 w 1966"/>
                <a:gd name="T94" fmla="+- 0 7278 7278"/>
                <a:gd name="T95" fmla="*/ 7278 h 1378"/>
                <a:gd name="T96" fmla="+- 0 1558 1318"/>
                <a:gd name="T97" fmla="*/ T96 w 1966"/>
                <a:gd name="T98" fmla="+- 0 7278 7278"/>
                <a:gd name="T99" fmla="*/ 7278 h 1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966" h="1378">
                  <a:moveTo>
                    <a:pt x="240" y="0"/>
                  </a:moveTo>
                  <a:lnTo>
                    <a:pt x="164" y="0"/>
                  </a:lnTo>
                  <a:lnTo>
                    <a:pt x="84" y="6"/>
                  </a:lnTo>
                  <a:lnTo>
                    <a:pt x="24" y="36"/>
                  </a:lnTo>
                  <a:lnTo>
                    <a:pt x="3" y="108"/>
                  </a:lnTo>
                  <a:lnTo>
                    <a:pt x="0" y="201"/>
                  </a:lnTo>
                  <a:lnTo>
                    <a:pt x="0" y="1178"/>
                  </a:lnTo>
                  <a:lnTo>
                    <a:pt x="1" y="1244"/>
                  </a:lnTo>
                  <a:lnTo>
                    <a:pt x="10" y="1313"/>
                  </a:lnTo>
                  <a:lnTo>
                    <a:pt x="49" y="1361"/>
                  </a:lnTo>
                  <a:lnTo>
                    <a:pt x="107" y="1375"/>
                  </a:lnTo>
                  <a:lnTo>
                    <a:pt x="201" y="1378"/>
                  </a:lnTo>
                  <a:lnTo>
                    <a:pt x="1766" y="1378"/>
                  </a:lnTo>
                  <a:lnTo>
                    <a:pt x="1832" y="1377"/>
                  </a:lnTo>
                  <a:lnTo>
                    <a:pt x="1901" y="1367"/>
                  </a:lnTo>
                  <a:lnTo>
                    <a:pt x="1949" y="1329"/>
                  </a:lnTo>
                  <a:lnTo>
                    <a:pt x="1963" y="1270"/>
                  </a:lnTo>
                  <a:lnTo>
                    <a:pt x="1966" y="1177"/>
                  </a:lnTo>
                  <a:lnTo>
                    <a:pt x="1966" y="200"/>
                  </a:lnTo>
                  <a:lnTo>
                    <a:pt x="1965" y="134"/>
                  </a:lnTo>
                  <a:lnTo>
                    <a:pt x="1955" y="65"/>
                  </a:lnTo>
                  <a:lnTo>
                    <a:pt x="1917" y="16"/>
                  </a:lnTo>
                  <a:lnTo>
                    <a:pt x="1858" y="3"/>
                  </a:lnTo>
                  <a:lnTo>
                    <a:pt x="1765" y="0"/>
                  </a:lnTo>
                  <a:lnTo>
                    <a:pt x="240" y="0"/>
                  </a:lnTo>
                  <a:close/>
                </a:path>
              </a:pathLst>
            </a:custGeom>
            <a:solidFill>
              <a:srgbClr val="00AFE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6"/>
            <p:cNvSpPr>
              <a:spLocks/>
            </p:cNvSpPr>
            <p:nvPr/>
          </p:nvSpPr>
          <p:spPr bwMode="auto">
            <a:xfrm>
              <a:off x="7386" y="2789"/>
              <a:ext cx="2045" cy="1462"/>
            </a:xfrm>
            <a:custGeom>
              <a:avLst/>
              <a:gdLst>
                <a:gd name="T0" fmla="+- 0 7386 7386"/>
                <a:gd name="T1" fmla="*/ T0 w 2045"/>
                <a:gd name="T2" fmla="+- 0 2789 2789"/>
                <a:gd name="T3" fmla="*/ 2789 h 1462"/>
                <a:gd name="T4" fmla="+- 0 7386 7386"/>
                <a:gd name="T5" fmla="*/ T4 w 2045"/>
                <a:gd name="T6" fmla="+- 0 4251 2789"/>
                <a:gd name="T7" fmla="*/ 4251 h 1462"/>
                <a:gd name="T8" fmla="+- 0 9430 7386"/>
                <a:gd name="T9" fmla="*/ T8 w 2045"/>
                <a:gd name="T10" fmla="+- 0 4251 2789"/>
                <a:gd name="T11" fmla="*/ 4251 h 1462"/>
                <a:gd name="T12" fmla="+- 0 9430 7386"/>
                <a:gd name="T13" fmla="*/ T12 w 2045"/>
                <a:gd name="T14" fmla="+- 0 2789 2789"/>
                <a:gd name="T15" fmla="*/ 2789 h 1462"/>
                <a:gd name="T16" fmla="+- 0 7386 7386"/>
                <a:gd name="T17" fmla="*/ T16 w 2045"/>
                <a:gd name="T18" fmla="+- 0 2789 2789"/>
                <a:gd name="T19" fmla="*/ 2789 h 1462"/>
              </a:gdLst>
              <a:ahLst/>
              <a:cxnLst>
                <a:cxn ang="0">
                  <a:pos x="T1" y="T3"/>
                </a:cxn>
                <a:cxn ang="0">
                  <a:pos x="T5" y="T7"/>
                </a:cxn>
                <a:cxn ang="0">
                  <a:pos x="T9" y="T11"/>
                </a:cxn>
                <a:cxn ang="0">
                  <a:pos x="T13" y="T15"/>
                </a:cxn>
                <a:cxn ang="0">
                  <a:pos x="T17" y="T19"/>
                </a:cxn>
              </a:cxnLst>
              <a:rect l="0" t="0" r="r" b="b"/>
              <a:pathLst>
                <a:path w="2045" h="1462">
                  <a:moveTo>
                    <a:pt x="0" y="0"/>
                  </a:moveTo>
                  <a:lnTo>
                    <a:pt x="0" y="1462"/>
                  </a:lnTo>
                  <a:lnTo>
                    <a:pt x="2044" y="1462"/>
                  </a:lnTo>
                  <a:lnTo>
                    <a:pt x="2044"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7"/>
            <p:cNvSpPr>
              <a:spLocks/>
            </p:cNvSpPr>
            <p:nvPr/>
          </p:nvSpPr>
          <p:spPr bwMode="auto">
            <a:xfrm>
              <a:off x="7342" y="2779"/>
              <a:ext cx="1966" cy="1378"/>
            </a:xfrm>
            <a:custGeom>
              <a:avLst/>
              <a:gdLst>
                <a:gd name="T0" fmla="+- 0 7582 7342"/>
                <a:gd name="T1" fmla="*/ T0 w 1966"/>
                <a:gd name="T2" fmla="+- 0 2779 2779"/>
                <a:gd name="T3" fmla="*/ 2779 h 1378"/>
                <a:gd name="T4" fmla="+- 0 7506 7342"/>
                <a:gd name="T5" fmla="*/ T4 w 1966"/>
                <a:gd name="T6" fmla="+- 0 2780 2779"/>
                <a:gd name="T7" fmla="*/ 2780 h 1378"/>
                <a:gd name="T8" fmla="+- 0 7426 7342"/>
                <a:gd name="T9" fmla="*/ T8 w 1966"/>
                <a:gd name="T10" fmla="+- 0 2786 2779"/>
                <a:gd name="T11" fmla="*/ 2786 h 1378"/>
                <a:gd name="T12" fmla="+- 0 7366 7342"/>
                <a:gd name="T13" fmla="*/ T12 w 1966"/>
                <a:gd name="T14" fmla="+- 0 2815 2779"/>
                <a:gd name="T15" fmla="*/ 2815 h 1378"/>
                <a:gd name="T16" fmla="+- 0 7345 7342"/>
                <a:gd name="T17" fmla="*/ T16 w 1966"/>
                <a:gd name="T18" fmla="+- 0 2887 2779"/>
                <a:gd name="T19" fmla="*/ 2887 h 1378"/>
                <a:gd name="T20" fmla="+- 0 7342 7342"/>
                <a:gd name="T21" fmla="*/ T20 w 1966"/>
                <a:gd name="T22" fmla="+- 0 2980 2779"/>
                <a:gd name="T23" fmla="*/ 2980 h 1378"/>
                <a:gd name="T24" fmla="+- 0 7342 7342"/>
                <a:gd name="T25" fmla="*/ T24 w 1966"/>
                <a:gd name="T26" fmla="+- 0 3958 2779"/>
                <a:gd name="T27" fmla="*/ 3958 h 1378"/>
                <a:gd name="T28" fmla="+- 0 7343 7342"/>
                <a:gd name="T29" fmla="*/ T28 w 1966"/>
                <a:gd name="T30" fmla="+- 0 4024 2779"/>
                <a:gd name="T31" fmla="*/ 4024 h 1378"/>
                <a:gd name="T32" fmla="+- 0 7352 7342"/>
                <a:gd name="T33" fmla="*/ T32 w 1966"/>
                <a:gd name="T34" fmla="+- 0 4093 2779"/>
                <a:gd name="T35" fmla="*/ 4093 h 1378"/>
                <a:gd name="T36" fmla="+- 0 7391 7342"/>
                <a:gd name="T37" fmla="*/ T36 w 1966"/>
                <a:gd name="T38" fmla="+- 0 4141 2779"/>
                <a:gd name="T39" fmla="*/ 4141 h 1378"/>
                <a:gd name="T40" fmla="+- 0 7449 7342"/>
                <a:gd name="T41" fmla="*/ T40 w 1966"/>
                <a:gd name="T42" fmla="+- 0 4154 2779"/>
                <a:gd name="T43" fmla="*/ 4154 h 1378"/>
                <a:gd name="T44" fmla="+- 0 7543 7342"/>
                <a:gd name="T45" fmla="*/ T44 w 1966"/>
                <a:gd name="T46" fmla="+- 0 4158 2779"/>
                <a:gd name="T47" fmla="*/ 4158 h 1378"/>
                <a:gd name="T48" fmla="+- 0 9108 7342"/>
                <a:gd name="T49" fmla="*/ T48 w 1966"/>
                <a:gd name="T50" fmla="+- 0 4158 2779"/>
                <a:gd name="T51" fmla="*/ 4158 h 1378"/>
                <a:gd name="T52" fmla="+- 0 9174 7342"/>
                <a:gd name="T53" fmla="*/ T52 w 1966"/>
                <a:gd name="T54" fmla="+- 0 4156 2779"/>
                <a:gd name="T55" fmla="*/ 4156 h 1378"/>
                <a:gd name="T56" fmla="+- 0 9243 7342"/>
                <a:gd name="T57" fmla="*/ T56 w 1966"/>
                <a:gd name="T58" fmla="+- 0 4147 2779"/>
                <a:gd name="T59" fmla="*/ 4147 h 1378"/>
                <a:gd name="T60" fmla="+- 0 9291 7342"/>
                <a:gd name="T61" fmla="*/ T60 w 1966"/>
                <a:gd name="T62" fmla="+- 0 4108 2779"/>
                <a:gd name="T63" fmla="*/ 4108 h 1378"/>
                <a:gd name="T64" fmla="+- 0 9305 7342"/>
                <a:gd name="T65" fmla="*/ T64 w 1966"/>
                <a:gd name="T66" fmla="+- 0 4050 2779"/>
                <a:gd name="T67" fmla="*/ 4050 h 1378"/>
                <a:gd name="T68" fmla="+- 0 9308 7342"/>
                <a:gd name="T69" fmla="*/ T68 w 1966"/>
                <a:gd name="T70" fmla="+- 0 3956 2779"/>
                <a:gd name="T71" fmla="*/ 3956 h 1378"/>
                <a:gd name="T72" fmla="+- 0 9308 7342"/>
                <a:gd name="T73" fmla="*/ T72 w 1966"/>
                <a:gd name="T74" fmla="+- 0 2979 2779"/>
                <a:gd name="T75" fmla="*/ 2979 h 1378"/>
                <a:gd name="T76" fmla="+- 0 9307 7342"/>
                <a:gd name="T77" fmla="*/ T76 w 1966"/>
                <a:gd name="T78" fmla="+- 0 2913 2779"/>
                <a:gd name="T79" fmla="*/ 2913 h 1378"/>
                <a:gd name="T80" fmla="+- 0 9297 7342"/>
                <a:gd name="T81" fmla="*/ T80 w 1966"/>
                <a:gd name="T82" fmla="+- 0 2844 2779"/>
                <a:gd name="T83" fmla="*/ 2844 h 1378"/>
                <a:gd name="T84" fmla="+- 0 9259 7342"/>
                <a:gd name="T85" fmla="*/ T84 w 1966"/>
                <a:gd name="T86" fmla="+- 0 2796 2779"/>
                <a:gd name="T87" fmla="*/ 2796 h 1378"/>
                <a:gd name="T88" fmla="+- 0 9200 7342"/>
                <a:gd name="T89" fmla="*/ T88 w 1966"/>
                <a:gd name="T90" fmla="+- 0 2782 2779"/>
                <a:gd name="T91" fmla="*/ 2782 h 1378"/>
                <a:gd name="T92" fmla="+- 0 9107 7342"/>
                <a:gd name="T93" fmla="*/ T92 w 1966"/>
                <a:gd name="T94" fmla="+- 0 2779 2779"/>
                <a:gd name="T95" fmla="*/ 2779 h 1378"/>
                <a:gd name="T96" fmla="+- 0 7582 7342"/>
                <a:gd name="T97" fmla="*/ T96 w 1966"/>
                <a:gd name="T98" fmla="+- 0 2779 2779"/>
                <a:gd name="T99" fmla="*/ 2779 h 1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966" h="1378">
                  <a:moveTo>
                    <a:pt x="240" y="0"/>
                  </a:moveTo>
                  <a:lnTo>
                    <a:pt x="164" y="1"/>
                  </a:lnTo>
                  <a:lnTo>
                    <a:pt x="84" y="7"/>
                  </a:lnTo>
                  <a:lnTo>
                    <a:pt x="24" y="36"/>
                  </a:lnTo>
                  <a:lnTo>
                    <a:pt x="3" y="108"/>
                  </a:lnTo>
                  <a:lnTo>
                    <a:pt x="0" y="201"/>
                  </a:lnTo>
                  <a:lnTo>
                    <a:pt x="0" y="1179"/>
                  </a:lnTo>
                  <a:lnTo>
                    <a:pt x="1" y="1245"/>
                  </a:lnTo>
                  <a:lnTo>
                    <a:pt x="10" y="1314"/>
                  </a:lnTo>
                  <a:lnTo>
                    <a:pt x="49" y="1362"/>
                  </a:lnTo>
                  <a:lnTo>
                    <a:pt x="107" y="1375"/>
                  </a:lnTo>
                  <a:lnTo>
                    <a:pt x="201" y="1379"/>
                  </a:lnTo>
                  <a:lnTo>
                    <a:pt x="1766" y="1379"/>
                  </a:lnTo>
                  <a:lnTo>
                    <a:pt x="1832" y="1377"/>
                  </a:lnTo>
                  <a:lnTo>
                    <a:pt x="1901" y="1368"/>
                  </a:lnTo>
                  <a:lnTo>
                    <a:pt x="1949" y="1329"/>
                  </a:lnTo>
                  <a:lnTo>
                    <a:pt x="1963" y="1271"/>
                  </a:lnTo>
                  <a:lnTo>
                    <a:pt x="1966" y="1177"/>
                  </a:lnTo>
                  <a:lnTo>
                    <a:pt x="1966" y="200"/>
                  </a:lnTo>
                  <a:lnTo>
                    <a:pt x="1965" y="134"/>
                  </a:lnTo>
                  <a:lnTo>
                    <a:pt x="1955" y="65"/>
                  </a:lnTo>
                  <a:lnTo>
                    <a:pt x="1917" y="17"/>
                  </a:lnTo>
                  <a:lnTo>
                    <a:pt x="1858" y="3"/>
                  </a:lnTo>
                  <a:lnTo>
                    <a:pt x="1765" y="0"/>
                  </a:lnTo>
                  <a:lnTo>
                    <a:pt x="240" y="0"/>
                  </a:lnTo>
                  <a:close/>
                </a:path>
              </a:pathLst>
            </a:custGeom>
            <a:solidFill>
              <a:srgbClr val="EF6C9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8"/>
            <p:cNvSpPr>
              <a:spLocks/>
            </p:cNvSpPr>
            <p:nvPr/>
          </p:nvSpPr>
          <p:spPr bwMode="auto">
            <a:xfrm>
              <a:off x="8704" y="4978"/>
              <a:ext cx="2045" cy="1462"/>
            </a:xfrm>
            <a:custGeom>
              <a:avLst/>
              <a:gdLst>
                <a:gd name="T0" fmla="+- 0 8704 8704"/>
                <a:gd name="T1" fmla="*/ T0 w 2045"/>
                <a:gd name="T2" fmla="+- 0 4978 4978"/>
                <a:gd name="T3" fmla="*/ 4978 h 1462"/>
                <a:gd name="T4" fmla="+- 0 8704 8704"/>
                <a:gd name="T5" fmla="*/ T4 w 2045"/>
                <a:gd name="T6" fmla="+- 0 6440 4978"/>
                <a:gd name="T7" fmla="*/ 6440 h 1462"/>
                <a:gd name="T8" fmla="+- 0 10749 8704"/>
                <a:gd name="T9" fmla="*/ T8 w 2045"/>
                <a:gd name="T10" fmla="+- 0 6440 4978"/>
                <a:gd name="T11" fmla="*/ 6440 h 1462"/>
                <a:gd name="T12" fmla="+- 0 10749 8704"/>
                <a:gd name="T13" fmla="*/ T12 w 2045"/>
                <a:gd name="T14" fmla="+- 0 4978 4978"/>
                <a:gd name="T15" fmla="*/ 4978 h 1462"/>
                <a:gd name="T16" fmla="+- 0 8704 8704"/>
                <a:gd name="T17" fmla="*/ T16 w 2045"/>
                <a:gd name="T18" fmla="+- 0 4978 4978"/>
                <a:gd name="T19" fmla="*/ 4978 h 1462"/>
              </a:gdLst>
              <a:ahLst/>
              <a:cxnLst>
                <a:cxn ang="0">
                  <a:pos x="T1" y="T3"/>
                </a:cxn>
                <a:cxn ang="0">
                  <a:pos x="T5" y="T7"/>
                </a:cxn>
                <a:cxn ang="0">
                  <a:pos x="T9" y="T11"/>
                </a:cxn>
                <a:cxn ang="0">
                  <a:pos x="T13" y="T15"/>
                </a:cxn>
                <a:cxn ang="0">
                  <a:pos x="T17" y="T19"/>
                </a:cxn>
              </a:cxnLst>
              <a:rect l="0" t="0" r="r" b="b"/>
              <a:pathLst>
                <a:path w="2045" h="1462">
                  <a:moveTo>
                    <a:pt x="0" y="0"/>
                  </a:moveTo>
                  <a:lnTo>
                    <a:pt x="0" y="1462"/>
                  </a:lnTo>
                  <a:lnTo>
                    <a:pt x="2045" y="1462"/>
                  </a:lnTo>
                  <a:lnTo>
                    <a:pt x="2045"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9"/>
            <p:cNvSpPr>
              <a:spLocks/>
            </p:cNvSpPr>
            <p:nvPr/>
          </p:nvSpPr>
          <p:spPr bwMode="auto">
            <a:xfrm>
              <a:off x="8660" y="4969"/>
              <a:ext cx="1966" cy="1378"/>
            </a:xfrm>
            <a:custGeom>
              <a:avLst/>
              <a:gdLst>
                <a:gd name="T0" fmla="+- 0 8900 8660"/>
                <a:gd name="T1" fmla="*/ T0 w 1966"/>
                <a:gd name="T2" fmla="+- 0 4969 4969"/>
                <a:gd name="T3" fmla="*/ 4969 h 1378"/>
                <a:gd name="T4" fmla="+- 0 8825 8660"/>
                <a:gd name="T5" fmla="*/ T4 w 1966"/>
                <a:gd name="T6" fmla="+- 0 4969 4969"/>
                <a:gd name="T7" fmla="*/ 4969 h 1378"/>
                <a:gd name="T8" fmla="+- 0 8744 8660"/>
                <a:gd name="T9" fmla="*/ T8 w 1966"/>
                <a:gd name="T10" fmla="+- 0 4975 4969"/>
                <a:gd name="T11" fmla="*/ 4975 h 1378"/>
                <a:gd name="T12" fmla="+- 0 8685 8660"/>
                <a:gd name="T13" fmla="*/ T12 w 1966"/>
                <a:gd name="T14" fmla="+- 0 5004 4969"/>
                <a:gd name="T15" fmla="*/ 5004 h 1378"/>
                <a:gd name="T16" fmla="+- 0 8663 8660"/>
                <a:gd name="T17" fmla="*/ T16 w 1966"/>
                <a:gd name="T18" fmla="+- 0 5076 4969"/>
                <a:gd name="T19" fmla="*/ 5076 h 1378"/>
                <a:gd name="T20" fmla="+- 0 8660 8660"/>
                <a:gd name="T21" fmla="*/ T20 w 1966"/>
                <a:gd name="T22" fmla="+- 0 5170 4969"/>
                <a:gd name="T23" fmla="*/ 5170 h 1378"/>
                <a:gd name="T24" fmla="+- 0 8660 8660"/>
                <a:gd name="T25" fmla="*/ T24 w 1966"/>
                <a:gd name="T26" fmla="+- 0 6147 4969"/>
                <a:gd name="T27" fmla="*/ 6147 h 1378"/>
                <a:gd name="T28" fmla="+- 0 8661 8660"/>
                <a:gd name="T29" fmla="*/ T28 w 1966"/>
                <a:gd name="T30" fmla="+- 0 6213 4969"/>
                <a:gd name="T31" fmla="*/ 6213 h 1378"/>
                <a:gd name="T32" fmla="+- 0 8671 8660"/>
                <a:gd name="T33" fmla="*/ T32 w 1966"/>
                <a:gd name="T34" fmla="+- 0 6282 4969"/>
                <a:gd name="T35" fmla="*/ 6282 h 1378"/>
                <a:gd name="T36" fmla="+- 0 8709 8660"/>
                <a:gd name="T37" fmla="*/ T36 w 1966"/>
                <a:gd name="T38" fmla="+- 0 6330 4969"/>
                <a:gd name="T39" fmla="*/ 6330 h 1378"/>
                <a:gd name="T40" fmla="+- 0 8768 8660"/>
                <a:gd name="T41" fmla="*/ T40 w 1966"/>
                <a:gd name="T42" fmla="+- 0 6344 4969"/>
                <a:gd name="T43" fmla="*/ 6344 h 1378"/>
                <a:gd name="T44" fmla="+- 0 8861 8660"/>
                <a:gd name="T45" fmla="*/ T44 w 1966"/>
                <a:gd name="T46" fmla="+- 0 6347 4969"/>
                <a:gd name="T47" fmla="*/ 6347 h 1378"/>
                <a:gd name="T48" fmla="+- 0 10426 8660"/>
                <a:gd name="T49" fmla="*/ T48 w 1966"/>
                <a:gd name="T50" fmla="+- 0 6347 4969"/>
                <a:gd name="T51" fmla="*/ 6347 h 1378"/>
                <a:gd name="T52" fmla="+- 0 10493 8660"/>
                <a:gd name="T53" fmla="*/ T52 w 1966"/>
                <a:gd name="T54" fmla="+- 0 6345 4969"/>
                <a:gd name="T55" fmla="*/ 6345 h 1378"/>
                <a:gd name="T56" fmla="+- 0 10562 8660"/>
                <a:gd name="T57" fmla="*/ T56 w 1966"/>
                <a:gd name="T58" fmla="+- 0 6336 4969"/>
                <a:gd name="T59" fmla="*/ 6336 h 1378"/>
                <a:gd name="T60" fmla="+- 0 10610 8660"/>
                <a:gd name="T61" fmla="*/ T60 w 1966"/>
                <a:gd name="T62" fmla="+- 0 6298 4969"/>
                <a:gd name="T63" fmla="*/ 6298 h 1378"/>
                <a:gd name="T64" fmla="+- 0 10623 8660"/>
                <a:gd name="T65" fmla="*/ T64 w 1966"/>
                <a:gd name="T66" fmla="+- 0 6239 4969"/>
                <a:gd name="T67" fmla="*/ 6239 h 1378"/>
                <a:gd name="T68" fmla="+- 0 10626 8660"/>
                <a:gd name="T69" fmla="*/ T68 w 1966"/>
                <a:gd name="T70" fmla="+- 0 6146 4969"/>
                <a:gd name="T71" fmla="*/ 6146 h 1378"/>
                <a:gd name="T72" fmla="+- 0 10626 8660"/>
                <a:gd name="T73" fmla="*/ T72 w 1966"/>
                <a:gd name="T74" fmla="+- 0 5169 4969"/>
                <a:gd name="T75" fmla="*/ 5169 h 1378"/>
                <a:gd name="T76" fmla="+- 0 10625 8660"/>
                <a:gd name="T77" fmla="*/ T76 w 1966"/>
                <a:gd name="T78" fmla="+- 0 5102 4969"/>
                <a:gd name="T79" fmla="*/ 5102 h 1378"/>
                <a:gd name="T80" fmla="+- 0 10616 8660"/>
                <a:gd name="T81" fmla="*/ T80 w 1966"/>
                <a:gd name="T82" fmla="+- 0 5033 4969"/>
                <a:gd name="T83" fmla="*/ 5033 h 1378"/>
                <a:gd name="T84" fmla="+- 0 10577 8660"/>
                <a:gd name="T85" fmla="*/ T84 w 1966"/>
                <a:gd name="T86" fmla="+- 0 4985 4969"/>
                <a:gd name="T87" fmla="*/ 4985 h 1378"/>
                <a:gd name="T88" fmla="+- 0 10519 8660"/>
                <a:gd name="T89" fmla="*/ T88 w 1966"/>
                <a:gd name="T90" fmla="+- 0 4972 4969"/>
                <a:gd name="T91" fmla="*/ 4972 h 1378"/>
                <a:gd name="T92" fmla="+- 0 10425 8660"/>
                <a:gd name="T93" fmla="*/ T92 w 1966"/>
                <a:gd name="T94" fmla="+- 0 4969 4969"/>
                <a:gd name="T95" fmla="*/ 4969 h 1378"/>
                <a:gd name="T96" fmla="+- 0 8900 8660"/>
                <a:gd name="T97" fmla="*/ T96 w 1966"/>
                <a:gd name="T98" fmla="+- 0 4969 4969"/>
                <a:gd name="T99" fmla="*/ 4969 h 1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966" h="1378">
                  <a:moveTo>
                    <a:pt x="240" y="0"/>
                  </a:moveTo>
                  <a:lnTo>
                    <a:pt x="165" y="0"/>
                  </a:lnTo>
                  <a:lnTo>
                    <a:pt x="84" y="6"/>
                  </a:lnTo>
                  <a:lnTo>
                    <a:pt x="25" y="35"/>
                  </a:lnTo>
                  <a:lnTo>
                    <a:pt x="3" y="107"/>
                  </a:lnTo>
                  <a:lnTo>
                    <a:pt x="0" y="201"/>
                  </a:lnTo>
                  <a:lnTo>
                    <a:pt x="0" y="1178"/>
                  </a:lnTo>
                  <a:lnTo>
                    <a:pt x="1" y="1244"/>
                  </a:lnTo>
                  <a:lnTo>
                    <a:pt x="11" y="1313"/>
                  </a:lnTo>
                  <a:lnTo>
                    <a:pt x="49" y="1361"/>
                  </a:lnTo>
                  <a:lnTo>
                    <a:pt x="108" y="1375"/>
                  </a:lnTo>
                  <a:lnTo>
                    <a:pt x="201" y="1378"/>
                  </a:lnTo>
                  <a:lnTo>
                    <a:pt x="1766" y="1378"/>
                  </a:lnTo>
                  <a:lnTo>
                    <a:pt x="1833" y="1376"/>
                  </a:lnTo>
                  <a:lnTo>
                    <a:pt x="1902" y="1367"/>
                  </a:lnTo>
                  <a:lnTo>
                    <a:pt x="1950" y="1329"/>
                  </a:lnTo>
                  <a:lnTo>
                    <a:pt x="1963" y="1270"/>
                  </a:lnTo>
                  <a:lnTo>
                    <a:pt x="1966" y="1177"/>
                  </a:lnTo>
                  <a:lnTo>
                    <a:pt x="1966" y="200"/>
                  </a:lnTo>
                  <a:lnTo>
                    <a:pt x="1965" y="133"/>
                  </a:lnTo>
                  <a:lnTo>
                    <a:pt x="1956" y="64"/>
                  </a:lnTo>
                  <a:lnTo>
                    <a:pt x="1917" y="16"/>
                  </a:lnTo>
                  <a:lnTo>
                    <a:pt x="1859" y="3"/>
                  </a:lnTo>
                  <a:lnTo>
                    <a:pt x="1765" y="0"/>
                  </a:lnTo>
                  <a:lnTo>
                    <a:pt x="240" y="0"/>
                  </a:lnTo>
                  <a:close/>
                </a:path>
              </a:pathLst>
            </a:custGeom>
            <a:solidFill>
              <a:srgbClr val="4BAE5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0"/>
            <p:cNvSpPr>
              <a:spLocks/>
            </p:cNvSpPr>
            <p:nvPr/>
          </p:nvSpPr>
          <p:spPr bwMode="auto">
            <a:xfrm>
              <a:off x="9410" y="4447"/>
              <a:ext cx="468" cy="644"/>
            </a:xfrm>
            <a:custGeom>
              <a:avLst/>
              <a:gdLst>
                <a:gd name="T0" fmla="+- 0 9410 9410"/>
                <a:gd name="T1" fmla="*/ T0 w 468"/>
                <a:gd name="T2" fmla="+- 0 5091 4447"/>
                <a:gd name="T3" fmla="*/ 5091 h 644"/>
                <a:gd name="T4" fmla="+- 0 9878 9410"/>
                <a:gd name="T5" fmla="*/ T4 w 468"/>
                <a:gd name="T6" fmla="+- 0 5091 4447"/>
                <a:gd name="T7" fmla="*/ 5091 h 644"/>
                <a:gd name="T8" fmla="+- 0 9878 9410"/>
                <a:gd name="T9" fmla="*/ T8 w 468"/>
                <a:gd name="T10" fmla="+- 0 4447 4447"/>
                <a:gd name="T11" fmla="*/ 4447 h 644"/>
                <a:gd name="T12" fmla="+- 0 9410 9410"/>
                <a:gd name="T13" fmla="*/ T12 w 468"/>
                <a:gd name="T14" fmla="+- 0 4447 4447"/>
                <a:gd name="T15" fmla="*/ 4447 h 644"/>
                <a:gd name="T16" fmla="+- 0 9410 9410"/>
                <a:gd name="T17" fmla="*/ T16 w 468"/>
                <a:gd name="T18" fmla="+- 0 5091 4447"/>
                <a:gd name="T19" fmla="*/ 5091 h 644"/>
              </a:gdLst>
              <a:ahLst/>
              <a:cxnLst>
                <a:cxn ang="0">
                  <a:pos x="T1" y="T3"/>
                </a:cxn>
                <a:cxn ang="0">
                  <a:pos x="T5" y="T7"/>
                </a:cxn>
                <a:cxn ang="0">
                  <a:pos x="T9" y="T11"/>
                </a:cxn>
                <a:cxn ang="0">
                  <a:pos x="T13" y="T15"/>
                </a:cxn>
                <a:cxn ang="0">
                  <a:pos x="T17" y="T19"/>
                </a:cxn>
              </a:cxnLst>
              <a:rect l="0" t="0" r="r" b="b"/>
              <a:pathLst>
                <a:path w="468" h="644">
                  <a:moveTo>
                    <a:pt x="0" y="644"/>
                  </a:moveTo>
                  <a:lnTo>
                    <a:pt x="468" y="644"/>
                  </a:lnTo>
                  <a:lnTo>
                    <a:pt x="468" y="0"/>
                  </a:lnTo>
                  <a:lnTo>
                    <a:pt x="0" y="0"/>
                  </a:lnTo>
                  <a:lnTo>
                    <a:pt x="0" y="64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123" name="Picture 51"/>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650" y="6528"/>
              <a:ext cx="2109" cy="2383"/>
            </a:xfrm>
            <a:prstGeom prst="rect">
              <a:avLst/>
            </a:prstGeom>
            <a:noFill/>
            <a:extLst>
              <a:ext uri="{909E8E84-426E-40DD-AFC4-6F175D3DCCD1}">
                <a14:hiddenFill xmlns="" xmlns:a14="http://schemas.microsoft.com/office/drawing/2010/main">
                  <a:solidFill>
                    <a:srgbClr val="FFFFFF"/>
                  </a:solidFill>
                </a14:hiddenFill>
              </a:ext>
            </a:extLst>
          </p:spPr>
        </p:pic>
        <p:sp>
          <p:nvSpPr>
            <p:cNvPr id="48" name="Freeform 52"/>
            <p:cNvSpPr>
              <a:spLocks/>
            </p:cNvSpPr>
            <p:nvPr/>
          </p:nvSpPr>
          <p:spPr bwMode="auto">
            <a:xfrm>
              <a:off x="8704" y="9467"/>
              <a:ext cx="2045" cy="1462"/>
            </a:xfrm>
            <a:custGeom>
              <a:avLst/>
              <a:gdLst>
                <a:gd name="T0" fmla="+- 0 8704 8704"/>
                <a:gd name="T1" fmla="*/ T0 w 2045"/>
                <a:gd name="T2" fmla="+- 0 9467 9467"/>
                <a:gd name="T3" fmla="*/ 9467 h 1462"/>
                <a:gd name="T4" fmla="+- 0 8704 8704"/>
                <a:gd name="T5" fmla="*/ T4 w 2045"/>
                <a:gd name="T6" fmla="+- 0 10928 9467"/>
                <a:gd name="T7" fmla="*/ 10928 h 1462"/>
                <a:gd name="T8" fmla="+- 0 10749 8704"/>
                <a:gd name="T9" fmla="*/ T8 w 2045"/>
                <a:gd name="T10" fmla="+- 0 10928 9467"/>
                <a:gd name="T11" fmla="*/ 10928 h 1462"/>
                <a:gd name="T12" fmla="+- 0 10749 8704"/>
                <a:gd name="T13" fmla="*/ T12 w 2045"/>
                <a:gd name="T14" fmla="+- 0 9467 9467"/>
                <a:gd name="T15" fmla="*/ 9467 h 1462"/>
                <a:gd name="T16" fmla="+- 0 8704 8704"/>
                <a:gd name="T17" fmla="*/ T16 w 2045"/>
                <a:gd name="T18" fmla="+- 0 9467 9467"/>
                <a:gd name="T19" fmla="*/ 9467 h 1462"/>
              </a:gdLst>
              <a:ahLst/>
              <a:cxnLst>
                <a:cxn ang="0">
                  <a:pos x="T1" y="T3"/>
                </a:cxn>
                <a:cxn ang="0">
                  <a:pos x="T5" y="T7"/>
                </a:cxn>
                <a:cxn ang="0">
                  <a:pos x="T9" y="T11"/>
                </a:cxn>
                <a:cxn ang="0">
                  <a:pos x="T13" y="T15"/>
                </a:cxn>
                <a:cxn ang="0">
                  <a:pos x="T17" y="T19"/>
                </a:cxn>
              </a:cxnLst>
              <a:rect l="0" t="0" r="r" b="b"/>
              <a:pathLst>
                <a:path w="2045" h="1462">
                  <a:moveTo>
                    <a:pt x="0" y="0"/>
                  </a:moveTo>
                  <a:lnTo>
                    <a:pt x="0" y="1461"/>
                  </a:lnTo>
                  <a:lnTo>
                    <a:pt x="2045" y="1461"/>
                  </a:lnTo>
                  <a:lnTo>
                    <a:pt x="2045" y="0"/>
                  </a:lnTo>
                  <a:lnTo>
                    <a:pt x="0"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p:cNvSpPr>
              <a:spLocks/>
            </p:cNvSpPr>
            <p:nvPr/>
          </p:nvSpPr>
          <p:spPr bwMode="auto">
            <a:xfrm>
              <a:off x="8660" y="9457"/>
              <a:ext cx="1966" cy="1378"/>
            </a:xfrm>
            <a:custGeom>
              <a:avLst/>
              <a:gdLst>
                <a:gd name="T0" fmla="+- 0 8900 8660"/>
                <a:gd name="T1" fmla="*/ T0 w 1966"/>
                <a:gd name="T2" fmla="+- 0 9457 9457"/>
                <a:gd name="T3" fmla="*/ 9457 h 1378"/>
                <a:gd name="T4" fmla="+- 0 8825 8660"/>
                <a:gd name="T5" fmla="*/ T4 w 1966"/>
                <a:gd name="T6" fmla="+- 0 9457 9457"/>
                <a:gd name="T7" fmla="*/ 9457 h 1378"/>
                <a:gd name="T8" fmla="+- 0 8744 8660"/>
                <a:gd name="T9" fmla="*/ T8 w 1966"/>
                <a:gd name="T10" fmla="+- 0 9463 9457"/>
                <a:gd name="T11" fmla="*/ 9463 h 1378"/>
                <a:gd name="T12" fmla="+- 0 8685 8660"/>
                <a:gd name="T13" fmla="*/ T12 w 1966"/>
                <a:gd name="T14" fmla="+- 0 9492 9457"/>
                <a:gd name="T15" fmla="*/ 9492 h 1378"/>
                <a:gd name="T16" fmla="+- 0 8663 8660"/>
                <a:gd name="T17" fmla="*/ T16 w 1966"/>
                <a:gd name="T18" fmla="+- 0 9565 9457"/>
                <a:gd name="T19" fmla="*/ 9565 h 1378"/>
                <a:gd name="T20" fmla="+- 0 8660 8660"/>
                <a:gd name="T21" fmla="*/ T20 w 1966"/>
                <a:gd name="T22" fmla="+- 0 9658 9457"/>
                <a:gd name="T23" fmla="*/ 9658 h 1378"/>
                <a:gd name="T24" fmla="+- 0 8660 8660"/>
                <a:gd name="T25" fmla="*/ T24 w 1966"/>
                <a:gd name="T26" fmla="+- 0 10635 9457"/>
                <a:gd name="T27" fmla="*/ 10635 h 1378"/>
                <a:gd name="T28" fmla="+- 0 8661 8660"/>
                <a:gd name="T29" fmla="*/ T28 w 1966"/>
                <a:gd name="T30" fmla="+- 0 10701 9457"/>
                <a:gd name="T31" fmla="*/ 10701 h 1378"/>
                <a:gd name="T32" fmla="+- 0 8671 8660"/>
                <a:gd name="T33" fmla="*/ T32 w 1966"/>
                <a:gd name="T34" fmla="+- 0 10770 9457"/>
                <a:gd name="T35" fmla="*/ 10770 h 1378"/>
                <a:gd name="T36" fmla="+- 0 8709 8660"/>
                <a:gd name="T37" fmla="*/ T36 w 1966"/>
                <a:gd name="T38" fmla="+- 0 10818 9457"/>
                <a:gd name="T39" fmla="*/ 10818 h 1378"/>
                <a:gd name="T40" fmla="+- 0 8768 8660"/>
                <a:gd name="T41" fmla="*/ T40 w 1966"/>
                <a:gd name="T42" fmla="+- 0 10832 9457"/>
                <a:gd name="T43" fmla="*/ 10832 h 1378"/>
                <a:gd name="T44" fmla="+- 0 8861 8660"/>
                <a:gd name="T45" fmla="*/ T44 w 1966"/>
                <a:gd name="T46" fmla="+- 0 10835 9457"/>
                <a:gd name="T47" fmla="*/ 10835 h 1378"/>
                <a:gd name="T48" fmla="+- 0 10426 8660"/>
                <a:gd name="T49" fmla="*/ T48 w 1966"/>
                <a:gd name="T50" fmla="+- 0 10835 9457"/>
                <a:gd name="T51" fmla="*/ 10835 h 1378"/>
                <a:gd name="T52" fmla="+- 0 10493 8660"/>
                <a:gd name="T53" fmla="*/ T52 w 1966"/>
                <a:gd name="T54" fmla="+- 0 10834 9457"/>
                <a:gd name="T55" fmla="*/ 10834 h 1378"/>
                <a:gd name="T56" fmla="+- 0 10562 8660"/>
                <a:gd name="T57" fmla="*/ T56 w 1966"/>
                <a:gd name="T58" fmla="+- 0 10824 9457"/>
                <a:gd name="T59" fmla="*/ 10824 h 1378"/>
                <a:gd name="T60" fmla="+- 0 10610 8660"/>
                <a:gd name="T61" fmla="*/ T60 w 1966"/>
                <a:gd name="T62" fmla="+- 0 10786 9457"/>
                <a:gd name="T63" fmla="*/ 10786 h 1378"/>
                <a:gd name="T64" fmla="+- 0 10623 8660"/>
                <a:gd name="T65" fmla="*/ T64 w 1966"/>
                <a:gd name="T66" fmla="+- 0 10727 9457"/>
                <a:gd name="T67" fmla="*/ 10727 h 1378"/>
                <a:gd name="T68" fmla="+- 0 10626 8660"/>
                <a:gd name="T69" fmla="*/ T68 w 1966"/>
                <a:gd name="T70" fmla="+- 0 10634 9457"/>
                <a:gd name="T71" fmla="*/ 10634 h 1378"/>
                <a:gd name="T72" fmla="+- 0 10626 8660"/>
                <a:gd name="T73" fmla="*/ T72 w 1966"/>
                <a:gd name="T74" fmla="+- 0 9657 9457"/>
                <a:gd name="T75" fmla="*/ 9657 h 1378"/>
                <a:gd name="T76" fmla="+- 0 10625 8660"/>
                <a:gd name="T77" fmla="*/ T76 w 1966"/>
                <a:gd name="T78" fmla="+- 0 9591 9457"/>
                <a:gd name="T79" fmla="*/ 9591 h 1378"/>
                <a:gd name="T80" fmla="+- 0 10616 8660"/>
                <a:gd name="T81" fmla="*/ T80 w 1966"/>
                <a:gd name="T82" fmla="+- 0 9521 9457"/>
                <a:gd name="T83" fmla="*/ 9521 h 1378"/>
                <a:gd name="T84" fmla="+- 0 10577 8660"/>
                <a:gd name="T85" fmla="*/ T84 w 1966"/>
                <a:gd name="T86" fmla="+- 0 9473 9457"/>
                <a:gd name="T87" fmla="*/ 9473 h 1378"/>
                <a:gd name="T88" fmla="+- 0 10519 8660"/>
                <a:gd name="T89" fmla="*/ T88 w 1966"/>
                <a:gd name="T90" fmla="+- 0 9460 9457"/>
                <a:gd name="T91" fmla="*/ 9460 h 1378"/>
                <a:gd name="T92" fmla="+- 0 10425 8660"/>
                <a:gd name="T93" fmla="*/ T92 w 1966"/>
                <a:gd name="T94" fmla="+- 0 9457 9457"/>
                <a:gd name="T95" fmla="*/ 9457 h 1378"/>
                <a:gd name="T96" fmla="+- 0 8900 8660"/>
                <a:gd name="T97" fmla="*/ T96 w 1966"/>
                <a:gd name="T98" fmla="+- 0 9457 9457"/>
                <a:gd name="T99" fmla="*/ 9457 h 13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1966" h="1378">
                  <a:moveTo>
                    <a:pt x="240" y="0"/>
                  </a:moveTo>
                  <a:lnTo>
                    <a:pt x="165" y="0"/>
                  </a:lnTo>
                  <a:lnTo>
                    <a:pt x="84" y="6"/>
                  </a:lnTo>
                  <a:lnTo>
                    <a:pt x="25" y="35"/>
                  </a:lnTo>
                  <a:lnTo>
                    <a:pt x="3" y="108"/>
                  </a:lnTo>
                  <a:lnTo>
                    <a:pt x="0" y="201"/>
                  </a:lnTo>
                  <a:lnTo>
                    <a:pt x="0" y="1178"/>
                  </a:lnTo>
                  <a:lnTo>
                    <a:pt x="1" y="1244"/>
                  </a:lnTo>
                  <a:lnTo>
                    <a:pt x="11" y="1313"/>
                  </a:lnTo>
                  <a:lnTo>
                    <a:pt x="49" y="1361"/>
                  </a:lnTo>
                  <a:lnTo>
                    <a:pt x="108" y="1375"/>
                  </a:lnTo>
                  <a:lnTo>
                    <a:pt x="201" y="1378"/>
                  </a:lnTo>
                  <a:lnTo>
                    <a:pt x="1766" y="1378"/>
                  </a:lnTo>
                  <a:lnTo>
                    <a:pt x="1833" y="1377"/>
                  </a:lnTo>
                  <a:lnTo>
                    <a:pt x="1902" y="1367"/>
                  </a:lnTo>
                  <a:lnTo>
                    <a:pt x="1950" y="1329"/>
                  </a:lnTo>
                  <a:lnTo>
                    <a:pt x="1963" y="1270"/>
                  </a:lnTo>
                  <a:lnTo>
                    <a:pt x="1966" y="1177"/>
                  </a:lnTo>
                  <a:lnTo>
                    <a:pt x="1966" y="200"/>
                  </a:lnTo>
                  <a:lnTo>
                    <a:pt x="1965" y="134"/>
                  </a:lnTo>
                  <a:lnTo>
                    <a:pt x="1956" y="64"/>
                  </a:lnTo>
                  <a:lnTo>
                    <a:pt x="1917" y="16"/>
                  </a:lnTo>
                  <a:lnTo>
                    <a:pt x="1859" y="3"/>
                  </a:lnTo>
                  <a:lnTo>
                    <a:pt x="1765" y="0"/>
                  </a:lnTo>
                  <a:lnTo>
                    <a:pt x="240" y="0"/>
                  </a:lnTo>
                  <a:close/>
                </a:path>
              </a:pathLst>
            </a:custGeom>
            <a:solidFill>
              <a:srgbClr val="D869A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p:cNvSpPr>
              <a:spLocks/>
            </p:cNvSpPr>
            <p:nvPr/>
          </p:nvSpPr>
          <p:spPr bwMode="auto">
            <a:xfrm>
              <a:off x="2021" y="6635"/>
              <a:ext cx="559" cy="900"/>
            </a:xfrm>
            <a:custGeom>
              <a:avLst/>
              <a:gdLst>
                <a:gd name="T0" fmla="+- 0 2021 2021"/>
                <a:gd name="T1" fmla="*/ T0 w 559"/>
                <a:gd name="T2" fmla="+- 0 6905 6635"/>
                <a:gd name="T3" fmla="*/ 6905 h 900"/>
                <a:gd name="T4" fmla="+- 0 2021 2021"/>
                <a:gd name="T5" fmla="*/ T4 w 559"/>
                <a:gd name="T6" fmla="+- 0 7443 6635"/>
                <a:gd name="T7" fmla="*/ 7443 h 900"/>
                <a:gd name="T8" fmla="+- 0 2027 2021"/>
                <a:gd name="T9" fmla="*/ T8 w 559"/>
                <a:gd name="T10" fmla="+- 0 7479 6635"/>
                <a:gd name="T11" fmla="*/ 7479 h 900"/>
                <a:gd name="T12" fmla="+- 0 2037 2021"/>
                <a:gd name="T13" fmla="*/ T12 w 559"/>
                <a:gd name="T14" fmla="+- 0 7498 6635"/>
                <a:gd name="T15" fmla="*/ 7498 h 900"/>
                <a:gd name="T16" fmla="+- 0 2051 2021"/>
                <a:gd name="T17" fmla="*/ T16 w 559"/>
                <a:gd name="T18" fmla="+- 0 7514 6635"/>
                <a:gd name="T19" fmla="*/ 7514 h 900"/>
                <a:gd name="T20" fmla="+- 0 2069 2021"/>
                <a:gd name="T21" fmla="*/ T20 w 559"/>
                <a:gd name="T22" fmla="+- 0 7525 6635"/>
                <a:gd name="T23" fmla="*/ 7525 h 900"/>
                <a:gd name="T24" fmla="+- 0 2090 2021"/>
                <a:gd name="T25" fmla="*/ T24 w 559"/>
                <a:gd name="T26" fmla="+- 0 7533 6635"/>
                <a:gd name="T27" fmla="*/ 7533 h 900"/>
                <a:gd name="T28" fmla="+- 0 2114 2021"/>
                <a:gd name="T29" fmla="*/ T28 w 559"/>
                <a:gd name="T30" fmla="+- 0 7535 6635"/>
                <a:gd name="T31" fmla="*/ 7535 h 900"/>
                <a:gd name="T32" fmla="+- 0 2246 2021"/>
                <a:gd name="T33" fmla="*/ T32 w 559"/>
                <a:gd name="T34" fmla="+- 0 7535 6635"/>
                <a:gd name="T35" fmla="*/ 7535 h 900"/>
                <a:gd name="T36" fmla="+- 0 2242 2021"/>
                <a:gd name="T37" fmla="*/ T36 w 559"/>
                <a:gd name="T38" fmla="+- 0 7507 6635"/>
                <a:gd name="T39" fmla="*/ 7507 h 900"/>
                <a:gd name="T40" fmla="+- 0 2115 2021"/>
                <a:gd name="T41" fmla="*/ T40 w 559"/>
                <a:gd name="T42" fmla="+- 0 7507 6635"/>
                <a:gd name="T43" fmla="*/ 7507 h 900"/>
                <a:gd name="T44" fmla="+- 0 2097 2021"/>
                <a:gd name="T45" fmla="*/ T44 w 559"/>
                <a:gd name="T46" fmla="+- 0 7506 6635"/>
                <a:gd name="T47" fmla="*/ 7506 h 900"/>
                <a:gd name="T48" fmla="+- 0 2076 2021"/>
                <a:gd name="T49" fmla="*/ T48 w 559"/>
                <a:gd name="T50" fmla="+- 0 7498 6635"/>
                <a:gd name="T51" fmla="*/ 7498 h 900"/>
                <a:gd name="T52" fmla="+- 0 2061 2021"/>
                <a:gd name="T53" fmla="*/ T52 w 559"/>
                <a:gd name="T54" fmla="+- 0 7485 6635"/>
                <a:gd name="T55" fmla="*/ 7485 h 900"/>
                <a:gd name="T56" fmla="+- 0 2052 2021"/>
                <a:gd name="T57" fmla="*/ T56 w 559"/>
                <a:gd name="T58" fmla="+- 0 7465 6635"/>
                <a:gd name="T59" fmla="*/ 7465 h 900"/>
                <a:gd name="T60" fmla="+- 0 2048 2021"/>
                <a:gd name="T61" fmla="*/ T60 w 559"/>
                <a:gd name="T62" fmla="+- 0 7441 6635"/>
                <a:gd name="T63" fmla="*/ 7441 h 900"/>
                <a:gd name="T64" fmla="+- 0 2048 2021"/>
                <a:gd name="T65" fmla="*/ T64 w 559"/>
                <a:gd name="T66" fmla="+- 0 7368 6635"/>
                <a:gd name="T67" fmla="*/ 7368 h 900"/>
                <a:gd name="T68" fmla="+- 0 2553 2021"/>
                <a:gd name="T69" fmla="*/ T68 w 559"/>
                <a:gd name="T70" fmla="+- 0 7338 6635"/>
                <a:gd name="T71" fmla="*/ 7338 h 900"/>
                <a:gd name="T72" fmla="+- 0 2048 2021"/>
                <a:gd name="T73" fmla="*/ T72 w 559"/>
                <a:gd name="T74" fmla="+- 0 7338 6635"/>
                <a:gd name="T75" fmla="*/ 7338 h 900"/>
                <a:gd name="T76" fmla="+- 0 2048 2021"/>
                <a:gd name="T77" fmla="*/ T76 w 559"/>
                <a:gd name="T78" fmla="+- 0 6910 6635"/>
                <a:gd name="T79" fmla="*/ 6910 h 900"/>
                <a:gd name="T80" fmla="+- 0 2043 2021"/>
                <a:gd name="T81" fmla="*/ T80 w 559"/>
                <a:gd name="T82" fmla="+- 0 6665 6635"/>
                <a:gd name="T83" fmla="*/ 6665 h 900"/>
                <a:gd name="T84" fmla="+- 0 2031 2021"/>
                <a:gd name="T85" fmla="*/ T84 w 559"/>
                <a:gd name="T86" fmla="+- 0 6683 6635"/>
                <a:gd name="T87" fmla="*/ 6683 h 900"/>
                <a:gd name="T88" fmla="+- 0 2024 2021"/>
                <a:gd name="T89" fmla="*/ T88 w 559"/>
                <a:gd name="T90" fmla="+- 0 6704 6635"/>
                <a:gd name="T91" fmla="*/ 6704 h 900"/>
                <a:gd name="T92" fmla="+- 0 2021 2021"/>
                <a:gd name="T93" fmla="*/ T92 w 559"/>
                <a:gd name="T94" fmla="+- 0 6729 6635"/>
                <a:gd name="T95" fmla="*/ 6729 h 900"/>
                <a:gd name="T96" fmla="+- 0 2021 2021"/>
                <a:gd name="T97" fmla="*/ T96 w 559"/>
                <a:gd name="T98" fmla="+- 0 6905 6635"/>
                <a:gd name="T99" fmla="*/ 6905 h 9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Lst>
              <a:rect l="0" t="0" r="r" b="b"/>
              <a:pathLst>
                <a:path w="559" h="900">
                  <a:moveTo>
                    <a:pt x="0" y="270"/>
                  </a:moveTo>
                  <a:lnTo>
                    <a:pt x="0" y="808"/>
                  </a:lnTo>
                  <a:lnTo>
                    <a:pt x="6" y="844"/>
                  </a:lnTo>
                  <a:lnTo>
                    <a:pt x="16" y="863"/>
                  </a:lnTo>
                  <a:lnTo>
                    <a:pt x="30" y="879"/>
                  </a:lnTo>
                  <a:lnTo>
                    <a:pt x="48" y="890"/>
                  </a:lnTo>
                  <a:lnTo>
                    <a:pt x="69" y="898"/>
                  </a:lnTo>
                  <a:lnTo>
                    <a:pt x="93" y="900"/>
                  </a:lnTo>
                  <a:lnTo>
                    <a:pt x="225" y="900"/>
                  </a:lnTo>
                  <a:lnTo>
                    <a:pt x="221" y="872"/>
                  </a:lnTo>
                  <a:lnTo>
                    <a:pt x="94" y="872"/>
                  </a:lnTo>
                  <a:lnTo>
                    <a:pt x="76" y="871"/>
                  </a:lnTo>
                  <a:lnTo>
                    <a:pt x="55" y="863"/>
                  </a:lnTo>
                  <a:lnTo>
                    <a:pt x="40" y="850"/>
                  </a:lnTo>
                  <a:lnTo>
                    <a:pt x="31" y="830"/>
                  </a:lnTo>
                  <a:lnTo>
                    <a:pt x="27" y="806"/>
                  </a:lnTo>
                  <a:lnTo>
                    <a:pt x="27" y="733"/>
                  </a:lnTo>
                  <a:lnTo>
                    <a:pt x="532" y="703"/>
                  </a:lnTo>
                  <a:lnTo>
                    <a:pt x="27" y="703"/>
                  </a:lnTo>
                  <a:lnTo>
                    <a:pt x="27" y="275"/>
                  </a:lnTo>
                  <a:lnTo>
                    <a:pt x="22" y="30"/>
                  </a:lnTo>
                  <a:lnTo>
                    <a:pt x="10" y="48"/>
                  </a:lnTo>
                  <a:lnTo>
                    <a:pt x="3" y="69"/>
                  </a:lnTo>
                  <a:lnTo>
                    <a:pt x="0" y="94"/>
                  </a:lnTo>
                  <a:lnTo>
                    <a:pt x="0" y="27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p:cNvSpPr>
              <a:spLocks/>
            </p:cNvSpPr>
            <p:nvPr/>
          </p:nvSpPr>
          <p:spPr bwMode="auto">
            <a:xfrm>
              <a:off x="2021" y="6635"/>
              <a:ext cx="559" cy="900"/>
            </a:xfrm>
            <a:custGeom>
              <a:avLst/>
              <a:gdLst>
                <a:gd name="T0" fmla="+- 0 2466 2021"/>
                <a:gd name="T1" fmla="*/ T0 w 559"/>
                <a:gd name="T2" fmla="+- 0 7535 6635"/>
                <a:gd name="T3" fmla="*/ 7535 h 900"/>
                <a:gd name="T4" fmla="+- 0 2501 2021"/>
                <a:gd name="T5" fmla="*/ T4 w 559"/>
                <a:gd name="T6" fmla="+- 0 7534 6635"/>
                <a:gd name="T7" fmla="*/ 7534 h 900"/>
                <a:gd name="T8" fmla="+- 0 2542 2021"/>
                <a:gd name="T9" fmla="*/ T8 w 559"/>
                <a:gd name="T10" fmla="+- 0 7520 6635"/>
                <a:gd name="T11" fmla="*/ 7520 h 900"/>
                <a:gd name="T12" fmla="+- 0 2570 2021"/>
                <a:gd name="T13" fmla="*/ T12 w 559"/>
                <a:gd name="T14" fmla="+- 0 7489 6635"/>
                <a:gd name="T15" fmla="*/ 7489 h 900"/>
                <a:gd name="T16" fmla="+- 0 2580 2021"/>
                <a:gd name="T17" fmla="*/ T16 w 559"/>
                <a:gd name="T18" fmla="+- 0 7445 6635"/>
                <a:gd name="T19" fmla="*/ 7445 h 900"/>
                <a:gd name="T20" fmla="+- 0 2580 2021"/>
                <a:gd name="T21" fmla="*/ T20 w 559"/>
                <a:gd name="T22" fmla="+- 0 6726 6635"/>
                <a:gd name="T23" fmla="*/ 6726 h 900"/>
                <a:gd name="T24" fmla="+- 0 2579 2021"/>
                <a:gd name="T25" fmla="*/ T24 w 559"/>
                <a:gd name="T26" fmla="+- 0 6715 6635"/>
                <a:gd name="T27" fmla="*/ 6715 h 900"/>
                <a:gd name="T28" fmla="+- 0 2565 2021"/>
                <a:gd name="T29" fmla="*/ T28 w 559"/>
                <a:gd name="T30" fmla="+- 0 6674 6635"/>
                <a:gd name="T31" fmla="*/ 6674 h 900"/>
                <a:gd name="T32" fmla="+- 0 2533 2021"/>
                <a:gd name="T33" fmla="*/ T32 w 559"/>
                <a:gd name="T34" fmla="+- 0 6646 6635"/>
                <a:gd name="T35" fmla="*/ 6646 h 900"/>
                <a:gd name="T36" fmla="+- 0 2488 2021"/>
                <a:gd name="T37" fmla="*/ T36 w 559"/>
                <a:gd name="T38" fmla="+- 0 6635 6635"/>
                <a:gd name="T39" fmla="*/ 6635 h 900"/>
                <a:gd name="T40" fmla="+- 0 2115 2021"/>
                <a:gd name="T41" fmla="*/ T40 w 559"/>
                <a:gd name="T42" fmla="+- 0 6635 6635"/>
                <a:gd name="T43" fmla="*/ 6635 h 900"/>
                <a:gd name="T44" fmla="+- 0 2100 2021"/>
                <a:gd name="T45" fmla="*/ T44 w 559"/>
                <a:gd name="T46" fmla="+- 0 6636 6635"/>
                <a:gd name="T47" fmla="*/ 6636 h 900"/>
                <a:gd name="T48" fmla="+- 0 2077 2021"/>
                <a:gd name="T49" fmla="*/ T48 w 559"/>
                <a:gd name="T50" fmla="+- 0 6642 6635"/>
                <a:gd name="T51" fmla="*/ 6642 h 900"/>
                <a:gd name="T52" fmla="+- 0 2058 2021"/>
                <a:gd name="T53" fmla="*/ T52 w 559"/>
                <a:gd name="T54" fmla="+- 0 6651 6635"/>
                <a:gd name="T55" fmla="*/ 6651 h 900"/>
                <a:gd name="T56" fmla="+- 0 2043 2021"/>
                <a:gd name="T57" fmla="*/ T56 w 559"/>
                <a:gd name="T58" fmla="+- 0 6665 6635"/>
                <a:gd name="T59" fmla="*/ 6665 h 900"/>
                <a:gd name="T60" fmla="+- 0 2048 2021"/>
                <a:gd name="T61" fmla="*/ T60 w 559"/>
                <a:gd name="T62" fmla="+- 0 6910 6635"/>
                <a:gd name="T63" fmla="*/ 6910 h 900"/>
                <a:gd name="T64" fmla="+- 0 2048 2021"/>
                <a:gd name="T65" fmla="*/ T64 w 559"/>
                <a:gd name="T66" fmla="+- 0 6737 6635"/>
                <a:gd name="T67" fmla="*/ 6737 h 900"/>
                <a:gd name="T68" fmla="+- 0 2048 2021"/>
                <a:gd name="T69" fmla="*/ T68 w 559"/>
                <a:gd name="T70" fmla="+- 0 6729 6635"/>
                <a:gd name="T71" fmla="*/ 6729 h 900"/>
                <a:gd name="T72" fmla="+- 0 2052 2021"/>
                <a:gd name="T73" fmla="*/ T72 w 559"/>
                <a:gd name="T74" fmla="+- 0 6704 6635"/>
                <a:gd name="T75" fmla="*/ 6704 h 900"/>
                <a:gd name="T76" fmla="+- 0 2076 2021"/>
                <a:gd name="T77" fmla="*/ T76 w 559"/>
                <a:gd name="T78" fmla="+- 0 6672 6635"/>
                <a:gd name="T79" fmla="*/ 6672 h 900"/>
                <a:gd name="T80" fmla="+- 0 2123 2021"/>
                <a:gd name="T81" fmla="*/ T80 w 559"/>
                <a:gd name="T82" fmla="+- 0 6662 6635"/>
                <a:gd name="T83" fmla="*/ 6662 h 900"/>
                <a:gd name="T84" fmla="+- 0 2485 2021"/>
                <a:gd name="T85" fmla="*/ T84 w 559"/>
                <a:gd name="T86" fmla="+- 0 6662 6635"/>
                <a:gd name="T87" fmla="*/ 6662 h 900"/>
                <a:gd name="T88" fmla="+- 0 2510 2021"/>
                <a:gd name="T89" fmla="*/ T88 w 559"/>
                <a:gd name="T90" fmla="+- 0 6666 6635"/>
                <a:gd name="T91" fmla="*/ 6666 h 900"/>
                <a:gd name="T92" fmla="+- 0 2542 2021"/>
                <a:gd name="T93" fmla="*/ T92 w 559"/>
                <a:gd name="T94" fmla="+- 0 6690 6635"/>
                <a:gd name="T95" fmla="*/ 6690 h 900"/>
                <a:gd name="T96" fmla="+- 0 2553 2021"/>
                <a:gd name="T97" fmla="*/ T96 w 559"/>
                <a:gd name="T98" fmla="+- 0 6735 6635"/>
                <a:gd name="T99" fmla="*/ 6735 h 900"/>
                <a:gd name="T100" fmla="+- 0 2553 2021"/>
                <a:gd name="T101" fmla="*/ T100 w 559"/>
                <a:gd name="T102" fmla="+- 0 7338 6635"/>
                <a:gd name="T103" fmla="*/ 7338 h 900"/>
                <a:gd name="T104" fmla="+- 0 2048 2021"/>
                <a:gd name="T105" fmla="*/ T104 w 559"/>
                <a:gd name="T106" fmla="+- 0 7368 6635"/>
                <a:gd name="T107" fmla="*/ 7368 h 900"/>
                <a:gd name="T108" fmla="+- 0 2554 2021"/>
                <a:gd name="T109" fmla="*/ T108 w 559"/>
                <a:gd name="T110" fmla="+- 0 7368 6635"/>
                <a:gd name="T111" fmla="*/ 7368 h 900"/>
                <a:gd name="T112" fmla="+- 0 2554 2021"/>
                <a:gd name="T113" fmla="*/ T112 w 559"/>
                <a:gd name="T114" fmla="+- 0 7387 6635"/>
                <a:gd name="T115" fmla="*/ 7387 h 900"/>
                <a:gd name="T116" fmla="+- 0 2553 2021"/>
                <a:gd name="T117" fmla="*/ T116 w 559"/>
                <a:gd name="T118" fmla="+- 0 7407 6635"/>
                <a:gd name="T119" fmla="*/ 7407 h 900"/>
                <a:gd name="T120" fmla="+- 0 2552 2021"/>
                <a:gd name="T121" fmla="*/ T120 w 559"/>
                <a:gd name="T122" fmla="+- 0 7427 6635"/>
                <a:gd name="T123" fmla="*/ 7427 h 900"/>
                <a:gd name="T124" fmla="+- 0 2551 2021"/>
                <a:gd name="T125" fmla="*/ T124 w 559"/>
                <a:gd name="T126" fmla="+- 0 7447 6635"/>
                <a:gd name="T127" fmla="*/ 7447 h 900"/>
                <a:gd name="T128" fmla="+- 0 2548 2021"/>
                <a:gd name="T129" fmla="*/ T128 w 559"/>
                <a:gd name="T130" fmla="+- 0 7467 6635"/>
                <a:gd name="T131" fmla="*/ 7467 h 900"/>
                <a:gd name="T132" fmla="+- 0 2545 2021"/>
                <a:gd name="T133" fmla="*/ T132 w 559"/>
                <a:gd name="T134" fmla="+- 0 7478 6635"/>
                <a:gd name="T135" fmla="*/ 7478 h 900"/>
                <a:gd name="T136" fmla="+- 0 2533 2021"/>
                <a:gd name="T137" fmla="*/ T136 w 559"/>
                <a:gd name="T138" fmla="+- 0 7494 6635"/>
                <a:gd name="T139" fmla="*/ 7494 h 900"/>
                <a:gd name="T140" fmla="+- 0 2514 2021"/>
                <a:gd name="T141" fmla="*/ T140 w 559"/>
                <a:gd name="T142" fmla="+- 0 7504 6635"/>
                <a:gd name="T143" fmla="*/ 7504 h 900"/>
                <a:gd name="T144" fmla="+- 0 2491 2021"/>
                <a:gd name="T145" fmla="*/ T144 w 559"/>
                <a:gd name="T146" fmla="+- 0 7507 6635"/>
                <a:gd name="T147" fmla="*/ 7507 h 900"/>
                <a:gd name="T148" fmla="+- 0 2402 2021"/>
                <a:gd name="T149" fmla="*/ T148 w 559"/>
                <a:gd name="T150" fmla="+- 0 7507 6635"/>
                <a:gd name="T151" fmla="*/ 7507 h 900"/>
                <a:gd name="T152" fmla="+- 0 2242 2021"/>
                <a:gd name="T153" fmla="*/ T152 w 559"/>
                <a:gd name="T154" fmla="+- 0 7507 6635"/>
                <a:gd name="T155" fmla="*/ 7507 h 900"/>
                <a:gd name="T156" fmla="+- 0 2246 2021"/>
                <a:gd name="T157" fmla="*/ T156 w 559"/>
                <a:gd name="T158" fmla="+- 0 7535 6635"/>
                <a:gd name="T159" fmla="*/ 7535 h 900"/>
                <a:gd name="T160" fmla="+- 0 2466 2021"/>
                <a:gd name="T161" fmla="*/ T160 w 559"/>
                <a:gd name="T162" fmla="+- 0 7535 6635"/>
                <a:gd name="T163" fmla="*/ 7535 h 9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559" h="900">
                  <a:moveTo>
                    <a:pt x="445" y="900"/>
                  </a:moveTo>
                  <a:lnTo>
                    <a:pt x="480" y="899"/>
                  </a:lnTo>
                  <a:lnTo>
                    <a:pt x="521" y="885"/>
                  </a:lnTo>
                  <a:lnTo>
                    <a:pt x="549" y="854"/>
                  </a:lnTo>
                  <a:lnTo>
                    <a:pt x="559" y="810"/>
                  </a:lnTo>
                  <a:lnTo>
                    <a:pt x="559" y="91"/>
                  </a:lnTo>
                  <a:lnTo>
                    <a:pt x="558" y="80"/>
                  </a:lnTo>
                  <a:lnTo>
                    <a:pt x="544" y="39"/>
                  </a:lnTo>
                  <a:lnTo>
                    <a:pt x="512" y="11"/>
                  </a:lnTo>
                  <a:lnTo>
                    <a:pt x="467" y="0"/>
                  </a:lnTo>
                  <a:lnTo>
                    <a:pt x="94" y="0"/>
                  </a:lnTo>
                  <a:lnTo>
                    <a:pt x="79" y="1"/>
                  </a:lnTo>
                  <a:lnTo>
                    <a:pt x="56" y="7"/>
                  </a:lnTo>
                  <a:lnTo>
                    <a:pt x="37" y="16"/>
                  </a:lnTo>
                  <a:lnTo>
                    <a:pt x="22" y="30"/>
                  </a:lnTo>
                  <a:lnTo>
                    <a:pt x="27" y="275"/>
                  </a:lnTo>
                  <a:lnTo>
                    <a:pt x="27" y="102"/>
                  </a:lnTo>
                  <a:lnTo>
                    <a:pt x="27" y="94"/>
                  </a:lnTo>
                  <a:lnTo>
                    <a:pt x="31" y="69"/>
                  </a:lnTo>
                  <a:lnTo>
                    <a:pt x="55" y="37"/>
                  </a:lnTo>
                  <a:lnTo>
                    <a:pt x="102" y="27"/>
                  </a:lnTo>
                  <a:lnTo>
                    <a:pt x="464" y="27"/>
                  </a:lnTo>
                  <a:lnTo>
                    <a:pt x="489" y="31"/>
                  </a:lnTo>
                  <a:lnTo>
                    <a:pt x="521" y="55"/>
                  </a:lnTo>
                  <a:lnTo>
                    <a:pt x="532" y="100"/>
                  </a:lnTo>
                  <a:lnTo>
                    <a:pt x="532" y="703"/>
                  </a:lnTo>
                  <a:lnTo>
                    <a:pt x="27" y="733"/>
                  </a:lnTo>
                  <a:lnTo>
                    <a:pt x="533" y="733"/>
                  </a:lnTo>
                  <a:lnTo>
                    <a:pt x="533" y="752"/>
                  </a:lnTo>
                  <a:lnTo>
                    <a:pt x="532" y="772"/>
                  </a:lnTo>
                  <a:lnTo>
                    <a:pt x="531" y="792"/>
                  </a:lnTo>
                  <a:lnTo>
                    <a:pt x="530" y="812"/>
                  </a:lnTo>
                  <a:lnTo>
                    <a:pt x="527" y="832"/>
                  </a:lnTo>
                  <a:lnTo>
                    <a:pt x="524" y="843"/>
                  </a:lnTo>
                  <a:lnTo>
                    <a:pt x="512" y="859"/>
                  </a:lnTo>
                  <a:lnTo>
                    <a:pt x="493" y="869"/>
                  </a:lnTo>
                  <a:lnTo>
                    <a:pt x="470" y="872"/>
                  </a:lnTo>
                  <a:lnTo>
                    <a:pt x="381" y="872"/>
                  </a:lnTo>
                  <a:lnTo>
                    <a:pt x="221" y="872"/>
                  </a:lnTo>
                  <a:lnTo>
                    <a:pt x="225" y="900"/>
                  </a:lnTo>
                  <a:lnTo>
                    <a:pt x="445" y="90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p:cNvSpPr>
              <a:spLocks/>
            </p:cNvSpPr>
            <p:nvPr/>
          </p:nvSpPr>
          <p:spPr bwMode="auto">
            <a:xfrm>
              <a:off x="2048" y="6662"/>
              <a:ext cx="505" cy="676"/>
            </a:xfrm>
            <a:custGeom>
              <a:avLst/>
              <a:gdLst>
                <a:gd name="T0" fmla="+- 0 2553 2048"/>
                <a:gd name="T1" fmla="*/ T0 w 505"/>
                <a:gd name="T2" fmla="+- 0 6729 6662"/>
                <a:gd name="T3" fmla="*/ 6729 h 676"/>
                <a:gd name="T4" fmla="+- 0 2540 2048"/>
                <a:gd name="T5" fmla="*/ T4 w 505"/>
                <a:gd name="T6" fmla="+- 0 6686 6662"/>
                <a:gd name="T7" fmla="*/ 6686 h 676"/>
                <a:gd name="T8" fmla="+- 0 2505 2048"/>
                <a:gd name="T9" fmla="*/ T8 w 505"/>
                <a:gd name="T10" fmla="+- 0 6665 6662"/>
                <a:gd name="T11" fmla="*/ 6665 h 676"/>
                <a:gd name="T12" fmla="+- 0 2483 2048"/>
                <a:gd name="T13" fmla="*/ T12 w 505"/>
                <a:gd name="T14" fmla="+- 0 6978 6662"/>
                <a:gd name="T15" fmla="*/ 6978 h 676"/>
                <a:gd name="T16" fmla="+- 0 2500 2048"/>
                <a:gd name="T17" fmla="*/ T16 w 505"/>
                <a:gd name="T18" fmla="+- 0 7018 6662"/>
                <a:gd name="T19" fmla="*/ 7018 h 676"/>
                <a:gd name="T20" fmla="+- 0 2510 2048"/>
                <a:gd name="T21" fmla="*/ T20 w 505"/>
                <a:gd name="T22" fmla="+- 0 7062 6662"/>
                <a:gd name="T23" fmla="*/ 7062 h 676"/>
                <a:gd name="T24" fmla="+- 0 2511 2048"/>
                <a:gd name="T25" fmla="*/ T24 w 505"/>
                <a:gd name="T26" fmla="+- 0 7095 6662"/>
                <a:gd name="T27" fmla="*/ 7095 h 676"/>
                <a:gd name="T28" fmla="+- 0 2504 2048"/>
                <a:gd name="T29" fmla="*/ T28 w 505"/>
                <a:gd name="T30" fmla="+- 0 7140 6662"/>
                <a:gd name="T31" fmla="*/ 7140 h 676"/>
                <a:gd name="T32" fmla="+- 0 2489 2048"/>
                <a:gd name="T33" fmla="*/ T32 w 505"/>
                <a:gd name="T34" fmla="+- 0 7181 6662"/>
                <a:gd name="T35" fmla="*/ 7181 h 676"/>
                <a:gd name="T36" fmla="+- 0 2465 2048"/>
                <a:gd name="T37" fmla="*/ T36 w 505"/>
                <a:gd name="T38" fmla="+- 0 7217 6662"/>
                <a:gd name="T39" fmla="*/ 7217 h 676"/>
                <a:gd name="T40" fmla="+- 0 2435 2048"/>
                <a:gd name="T41" fmla="*/ T40 w 505"/>
                <a:gd name="T42" fmla="+- 0 7248 6662"/>
                <a:gd name="T43" fmla="*/ 7248 h 676"/>
                <a:gd name="T44" fmla="+- 0 2399 2048"/>
                <a:gd name="T45" fmla="*/ T44 w 505"/>
                <a:gd name="T46" fmla="+- 0 7271 6662"/>
                <a:gd name="T47" fmla="*/ 7271 h 676"/>
                <a:gd name="T48" fmla="+- 0 2358 2048"/>
                <a:gd name="T49" fmla="*/ T48 w 505"/>
                <a:gd name="T50" fmla="+- 0 7288 6662"/>
                <a:gd name="T51" fmla="*/ 7288 h 676"/>
                <a:gd name="T52" fmla="+- 0 2315 2048"/>
                <a:gd name="T53" fmla="*/ T52 w 505"/>
                <a:gd name="T54" fmla="+- 0 7295 6662"/>
                <a:gd name="T55" fmla="*/ 7295 h 676"/>
                <a:gd name="T56" fmla="+- 0 2270 2048"/>
                <a:gd name="T57" fmla="*/ T56 w 505"/>
                <a:gd name="T58" fmla="+- 0 7294 6662"/>
                <a:gd name="T59" fmla="*/ 7294 h 676"/>
                <a:gd name="T60" fmla="+- 0 2229 2048"/>
                <a:gd name="T61" fmla="*/ T60 w 505"/>
                <a:gd name="T62" fmla="+- 0 7283 6662"/>
                <a:gd name="T63" fmla="*/ 7283 h 676"/>
                <a:gd name="T64" fmla="+- 0 2190 2048"/>
                <a:gd name="T65" fmla="*/ T64 w 505"/>
                <a:gd name="T66" fmla="+- 0 7265 6662"/>
                <a:gd name="T67" fmla="*/ 7265 h 676"/>
                <a:gd name="T68" fmla="+- 0 2157 2048"/>
                <a:gd name="T69" fmla="*/ T68 w 505"/>
                <a:gd name="T70" fmla="+- 0 7240 6662"/>
                <a:gd name="T71" fmla="*/ 7240 h 676"/>
                <a:gd name="T72" fmla="+- 0 2129 2048"/>
                <a:gd name="T73" fmla="*/ T72 w 505"/>
                <a:gd name="T74" fmla="+- 0 7209 6662"/>
                <a:gd name="T75" fmla="*/ 7209 h 676"/>
                <a:gd name="T76" fmla="+- 0 2108 2048"/>
                <a:gd name="T77" fmla="*/ T76 w 505"/>
                <a:gd name="T78" fmla="+- 0 7172 6662"/>
                <a:gd name="T79" fmla="*/ 7172 h 676"/>
                <a:gd name="T80" fmla="+- 0 2094 2048"/>
                <a:gd name="T81" fmla="*/ T80 w 505"/>
                <a:gd name="T82" fmla="+- 0 7130 6662"/>
                <a:gd name="T83" fmla="*/ 7130 h 676"/>
                <a:gd name="T84" fmla="+- 0 2090 2048"/>
                <a:gd name="T85" fmla="*/ T84 w 505"/>
                <a:gd name="T86" fmla="+- 0 7085 6662"/>
                <a:gd name="T87" fmla="*/ 7085 h 676"/>
                <a:gd name="T88" fmla="+- 0 2094 2048"/>
                <a:gd name="T89" fmla="*/ T88 w 505"/>
                <a:gd name="T90" fmla="+- 0 7041 6662"/>
                <a:gd name="T91" fmla="*/ 7041 h 676"/>
                <a:gd name="T92" fmla="+- 0 2108 2048"/>
                <a:gd name="T93" fmla="*/ T92 w 505"/>
                <a:gd name="T94" fmla="+- 0 6998 6662"/>
                <a:gd name="T95" fmla="*/ 6998 h 676"/>
                <a:gd name="T96" fmla="+- 0 2129 2048"/>
                <a:gd name="T97" fmla="*/ T96 w 505"/>
                <a:gd name="T98" fmla="+- 0 6960 6662"/>
                <a:gd name="T99" fmla="*/ 6960 h 676"/>
                <a:gd name="T100" fmla="+- 0 2158 2048"/>
                <a:gd name="T101" fmla="*/ T100 w 505"/>
                <a:gd name="T102" fmla="+- 0 6928 6662"/>
                <a:gd name="T103" fmla="*/ 6928 h 676"/>
                <a:gd name="T104" fmla="+- 0 2192 2048"/>
                <a:gd name="T105" fmla="*/ T104 w 505"/>
                <a:gd name="T106" fmla="+- 0 6903 6662"/>
                <a:gd name="T107" fmla="*/ 6903 h 676"/>
                <a:gd name="T108" fmla="+- 0 2186 2048"/>
                <a:gd name="T109" fmla="*/ T108 w 505"/>
                <a:gd name="T110" fmla="+- 0 6764 6662"/>
                <a:gd name="T111" fmla="*/ 6764 h 676"/>
                <a:gd name="T112" fmla="+- 0 2197 2048"/>
                <a:gd name="T113" fmla="*/ T112 w 505"/>
                <a:gd name="T114" fmla="+- 0 6755 6662"/>
                <a:gd name="T115" fmla="*/ 6755 h 676"/>
                <a:gd name="T116" fmla="+- 0 2229 2048"/>
                <a:gd name="T117" fmla="*/ T116 w 505"/>
                <a:gd name="T118" fmla="+- 0 6754 6662"/>
                <a:gd name="T119" fmla="*/ 6754 h 676"/>
                <a:gd name="T120" fmla="+- 0 2289 2048"/>
                <a:gd name="T121" fmla="*/ T120 w 505"/>
                <a:gd name="T122" fmla="+- 0 6755 6662"/>
                <a:gd name="T123" fmla="*/ 6755 h 676"/>
                <a:gd name="T124" fmla="+- 0 2315 2048"/>
                <a:gd name="T125" fmla="*/ T124 w 505"/>
                <a:gd name="T126" fmla="+- 0 6755 6662"/>
                <a:gd name="T127" fmla="*/ 6755 h 676"/>
                <a:gd name="T128" fmla="+- 0 2326 2048"/>
                <a:gd name="T129" fmla="*/ T128 w 505"/>
                <a:gd name="T130" fmla="+- 0 6769 6662"/>
                <a:gd name="T131" fmla="*/ 6769 h 676"/>
                <a:gd name="T132" fmla="+- 0 2315 2048"/>
                <a:gd name="T133" fmla="*/ T132 w 505"/>
                <a:gd name="T134" fmla="+- 0 6781 6662"/>
                <a:gd name="T135" fmla="*/ 6781 h 676"/>
                <a:gd name="T136" fmla="+- 0 2292 2048"/>
                <a:gd name="T137" fmla="*/ T136 w 505"/>
                <a:gd name="T138" fmla="+- 0 6782 6662"/>
                <a:gd name="T139" fmla="*/ 6782 h 676"/>
                <a:gd name="T140" fmla="+- 0 2252 2048"/>
                <a:gd name="T141" fmla="*/ T140 w 505"/>
                <a:gd name="T142" fmla="+- 0 6782 6662"/>
                <a:gd name="T143" fmla="*/ 6782 h 676"/>
                <a:gd name="T144" fmla="+- 0 2253 2048"/>
                <a:gd name="T145" fmla="*/ T144 w 505"/>
                <a:gd name="T146" fmla="+- 0 6879 6662"/>
                <a:gd name="T147" fmla="*/ 6879 h 676"/>
                <a:gd name="T148" fmla="+- 0 2298 2048"/>
                <a:gd name="T149" fmla="*/ T148 w 505"/>
                <a:gd name="T150" fmla="+- 0 6874 6662"/>
                <a:gd name="T151" fmla="*/ 6874 h 676"/>
                <a:gd name="T152" fmla="+- 0 2327 2048"/>
                <a:gd name="T153" fmla="*/ T152 w 505"/>
                <a:gd name="T154" fmla="+- 0 6875 6662"/>
                <a:gd name="T155" fmla="*/ 6875 h 676"/>
                <a:gd name="T156" fmla="+- 0 2370 2048"/>
                <a:gd name="T157" fmla="*/ T156 w 505"/>
                <a:gd name="T158" fmla="+- 0 6884 6662"/>
                <a:gd name="T159" fmla="*/ 6884 h 676"/>
                <a:gd name="T160" fmla="+- 0 2383 2048"/>
                <a:gd name="T161" fmla="*/ T160 w 505"/>
                <a:gd name="T162" fmla="+- 0 6774 6662"/>
                <a:gd name="T163" fmla="*/ 6774 h 676"/>
                <a:gd name="T164" fmla="+- 0 2384 2048"/>
                <a:gd name="T165" fmla="*/ T164 w 505"/>
                <a:gd name="T166" fmla="+- 0 6764 6662"/>
                <a:gd name="T167" fmla="*/ 6764 h 676"/>
                <a:gd name="T168" fmla="+- 0 2123 2048"/>
                <a:gd name="T169" fmla="*/ T168 w 505"/>
                <a:gd name="T170" fmla="+- 0 6662 6662"/>
                <a:gd name="T171" fmla="*/ 6662 h 676"/>
                <a:gd name="T172" fmla="+- 0 2058 2048"/>
                <a:gd name="T173" fmla="*/ T172 w 505"/>
                <a:gd name="T174" fmla="+- 0 6690 6662"/>
                <a:gd name="T175" fmla="*/ 6690 h 676"/>
                <a:gd name="T176" fmla="+- 0 2048 2048"/>
                <a:gd name="T177" fmla="*/ T176 w 505"/>
                <a:gd name="T178" fmla="+- 0 7338 6662"/>
                <a:gd name="T179" fmla="*/ 7338 h 676"/>
                <a:gd name="T180" fmla="+- 0 2553 2048"/>
                <a:gd name="T181" fmla="*/ T180 w 505"/>
                <a:gd name="T182" fmla="+- 0 7229 6662"/>
                <a:gd name="T183" fmla="*/ 7229 h 6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505" h="676">
                  <a:moveTo>
                    <a:pt x="505" y="567"/>
                  </a:moveTo>
                  <a:lnTo>
                    <a:pt x="505" y="67"/>
                  </a:lnTo>
                  <a:lnTo>
                    <a:pt x="501" y="43"/>
                  </a:lnTo>
                  <a:lnTo>
                    <a:pt x="492" y="24"/>
                  </a:lnTo>
                  <a:lnTo>
                    <a:pt x="477" y="11"/>
                  </a:lnTo>
                  <a:lnTo>
                    <a:pt x="457" y="3"/>
                  </a:lnTo>
                  <a:lnTo>
                    <a:pt x="431" y="0"/>
                  </a:lnTo>
                  <a:lnTo>
                    <a:pt x="435" y="316"/>
                  </a:lnTo>
                  <a:lnTo>
                    <a:pt x="444" y="335"/>
                  </a:lnTo>
                  <a:lnTo>
                    <a:pt x="452" y="356"/>
                  </a:lnTo>
                  <a:lnTo>
                    <a:pt x="458" y="377"/>
                  </a:lnTo>
                  <a:lnTo>
                    <a:pt x="462" y="400"/>
                  </a:lnTo>
                  <a:lnTo>
                    <a:pt x="463" y="423"/>
                  </a:lnTo>
                  <a:lnTo>
                    <a:pt x="463" y="433"/>
                  </a:lnTo>
                  <a:lnTo>
                    <a:pt x="461" y="456"/>
                  </a:lnTo>
                  <a:lnTo>
                    <a:pt x="456" y="478"/>
                  </a:lnTo>
                  <a:lnTo>
                    <a:pt x="449" y="499"/>
                  </a:lnTo>
                  <a:lnTo>
                    <a:pt x="441" y="519"/>
                  </a:lnTo>
                  <a:lnTo>
                    <a:pt x="430" y="538"/>
                  </a:lnTo>
                  <a:lnTo>
                    <a:pt x="417" y="555"/>
                  </a:lnTo>
                  <a:lnTo>
                    <a:pt x="403" y="571"/>
                  </a:lnTo>
                  <a:lnTo>
                    <a:pt x="387" y="586"/>
                  </a:lnTo>
                  <a:lnTo>
                    <a:pt x="369" y="598"/>
                  </a:lnTo>
                  <a:lnTo>
                    <a:pt x="351" y="609"/>
                  </a:lnTo>
                  <a:lnTo>
                    <a:pt x="331" y="619"/>
                  </a:lnTo>
                  <a:lnTo>
                    <a:pt x="310" y="626"/>
                  </a:lnTo>
                  <a:lnTo>
                    <a:pt x="289" y="631"/>
                  </a:lnTo>
                  <a:lnTo>
                    <a:pt x="267" y="633"/>
                  </a:lnTo>
                  <a:lnTo>
                    <a:pt x="244" y="634"/>
                  </a:lnTo>
                  <a:lnTo>
                    <a:pt x="222" y="632"/>
                  </a:lnTo>
                  <a:lnTo>
                    <a:pt x="201" y="627"/>
                  </a:lnTo>
                  <a:lnTo>
                    <a:pt x="181" y="621"/>
                  </a:lnTo>
                  <a:lnTo>
                    <a:pt x="161" y="613"/>
                  </a:lnTo>
                  <a:lnTo>
                    <a:pt x="142" y="603"/>
                  </a:lnTo>
                  <a:lnTo>
                    <a:pt x="125" y="591"/>
                  </a:lnTo>
                  <a:lnTo>
                    <a:pt x="109" y="578"/>
                  </a:lnTo>
                  <a:lnTo>
                    <a:pt x="94" y="563"/>
                  </a:lnTo>
                  <a:lnTo>
                    <a:pt x="81" y="547"/>
                  </a:lnTo>
                  <a:lnTo>
                    <a:pt x="69" y="529"/>
                  </a:lnTo>
                  <a:lnTo>
                    <a:pt x="60" y="510"/>
                  </a:lnTo>
                  <a:lnTo>
                    <a:pt x="52" y="490"/>
                  </a:lnTo>
                  <a:lnTo>
                    <a:pt x="46" y="468"/>
                  </a:lnTo>
                  <a:lnTo>
                    <a:pt x="43" y="446"/>
                  </a:lnTo>
                  <a:lnTo>
                    <a:pt x="42" y="423"/>
                  </a:lnTo>
                  <a:lnTo>
                    <a:pt x="43" y="403"/>
                  </a:lnTo>
                  <a:lnTo>
                    <a:pt x="46" y="379"/>
                  </a:lnTo>
                  <a:lnTo>
                    <a:pt x="52" y="357"/>
                  </a:lnTo>
                  <a:lnTo>
                    <a:pt x="60" y="336"/>
                  </a:lnTo>
                  <a:lnTo>
                    <a:pt x="70" y="316"/>
                  </a:lnTo>
                  <a:lnTo>
                    <a:pt x="81" y="298"/>
                  </a:lnTo>
                  <a:lnTo>
                    <a:pt x="95" y="281"/>
                  </a:lnTo>
                  <a:lnTo>
                    <a:pt x="110" y="266"/>
                  </a:lnTo>
                  <a:lnTo>
                    <a:pt x="126" y="253"/>
                  </a:lnTo>
                  <a:lnTo>
                    <a:pt x="144" y="241"/>
                  </a:lnTo>
                  <a:lnTo>
                    <a:pt x="132" y="107"/>
                  </a:lnTo>
                  <a:lnTo>
                    <a:pt x="138" y="102"/>
                  </a:lnTo>
                  <a:lnTo>
                    <a:pt x="143" y="93"/>
                  </a:lnTo>
                  <a:lnTo>
                    <a:pt x="149" y="93"/>
                  </a:lnTo>
                  <a:lnTo>
                    <a:pt x="161" y="93"/>
                  </a:lnTo>
                  <a:lnTo>
                    <a:pt x="181" y="92"/>
                  </a:lnTo>
                  <a:lnTo>
                    <a:pt x="221" y="92"/>
                  </a:lnTo>
                  <a:lnTo>
                    <a:pt x="241" y="93"/>
                  </a:lnTo>
                  <a:lnTo>
                    <a:pt x="261" y="93"/>
                  </a:lnTo>
                  <a:lnTo>
                    <a:pt x="267" y="93"/>
                  </a:lnTo>
                  <a:lnTo>
                    <a:pt x="272" y="102"/>
                  </a:lnTo>
                  <a:lnTo>
                    <a:pt x="278" y="107"/>
                  </a:lnTo>
                  <a:lnTo>
                    <a:pt x="272" y="111"/>
                  </a:lnTo>
                  <a:lnTo>
                    <a:pt x="267" y="119"/>
                  </a:lnTo>
                  <a:lnTo>
                    <a:pt x="261" y="119"/>
                  </a:lnTo>
                  <a:lnTo>
                    <a:pt x="244" y="120"/>
                  </a:lnTo>
                  <a:lnTo>
                    <a:pt x="224" y="120"/>
                  </a:lnTo>
                  <a:lnTo>
                    <a:pt x="204" y="120"/>
                  </a:lnTo>
                  <a:lnTo>
                    <a:pt x="189" y="120"/>
                  </a:lnTo>
                  <a:lnTo>
                    <a:pt x="205" y="217"/>
                  </a:lnTo>
                  <a:lnTo>
                    <a:pt x="227" y="213"/>
                  </a:lnTo>
                  <a:lnTo>
                    <a:pt x="250" y="212"/>
                  </a:lnTo>
                  <a:lnTo>
                    <a:pt x="256" y="211"/>
                  </a:lnTo>
                  <a:lnTo>
                    <a:pt x="279" y="213"/>
                  </a:lnTo>
                  <a:lnTo>
                    <a:pt x="301" y="216"/>
                  </a:lnTo>
                  <a:lnTo>
                    <a:pt x="322" y="222"/>
                  </a:lnTo>
                  <a:lnTo>
                    <a:pt x="342" y="230"/>
                  </a:lnTo>
                  <a:lnTo>
                    <a:pt x="335" y="112"/>
                  </a:lnTo>
                  <a:lnTo>
                    <a:pt x="329" y="106"/>
                  </a:lnTo>
                  <a:lnTo>
                    <a:pt x="336" y="102"/>
                  </a:lnTo>
                  <a:lnTo>
                    <a:pt x="335" y="0"/>
                  </a:lnTo>
                  <a:lnTo>
                    <a:pt x="75" y="0"/>
                  </a:lnTo>
                  <a:lnTo>
                    <a:pt x="42" y="4"/>
                  </a:lnTo>
                  <a:lnTo>
                    <a:pt x="10" y="28"/>
                  </a:lnTo>
                  <a:lnTo>
                    <a:pt x="0" y="75"/>
                  </a:lnTo>
                  <a:lnTo>
                    <a:pt x="0" y="676"/>
                  </a:lnTo>
                  <a:lnTo>
                    <a:pt x="505" y="676"/>
                  </a:lnTo>
                  <a:lnTo>
                    <a:pt x="505" y="567"/>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p:cNvSpPr>
              <a:spLocks/>
            </p:cNvSpPr>
            <p:nvPr/>
          </p:nvSpPr>
          <p:spPr bwMode="auto">
            <a:xfrm>
              <a:off x="2180" y="6769"/>
              <a:ext cx="73" cy="134"/>
            </a:xfrm>
            <a:custGeom>
              <a:avLst/>
              <a:gdLst>
                <a:gd name="T0" fmla="+- 0 2253 2180"/>
                <a:gd name="T1" fmla="*/ T0 w 73"/>
                <a:gd name="T2" fmla="+- 0 6879 6769"/>
                <a:gd name="T3" fmla="*/ 6879 h 134"/>
                <a:gd name="T4" fmla="+- 0 2237 2180"/>
                <a:gd name="T5" fmla="*/ T4 w 73"/>
                <a:gd name="T6" fmla="+- 0 6782 6769"/>
                <a:gd name="T7" fmla="*/ 6782 h 134"/>
                <a:gd name="T8" fmla="+- 0 2217 2180"/>
                <a:gd name="T9" fmla="*/ T8 w 73"/>
                <a:gd name="T10" fmla="+- 0 6782 6769"/>
                <a:gd name="T11" fmla="*/ 6782 h 134"/>
                <a:gd name="T12" fmla="+- 0 2197 2180"/>
                <a:gd name="T13" fmla="*/ T12 w 73"/>
                <a:gd name="T14" fmla="+- 0 6781 6769"/>
                <a:gd name="T15" fmla="*/ 6781 h 134"/>
                <a:gd name="T16" fmla="+- 0 2191 2180"/>
                <a:gd name="T17" fmla="*/ T16 w 73"/>
                <a:gd name="T18" fmla="+- 0 6781 6769"/>
                <a:gd name="T19" fmla="*/ 6781 h 134"/>
                <a:gd name="T20" fmla="+- 0 2186 2180"/>
                <a:gd name="T21" fmla="*/ T20 w 73"/>
                <a:gd name="T22" fmla="+- 0 6773 6769"/>
                <a:gd name="T23" fmla="*/ 6773 h 134"/>
                <a:gd name="T24" fmla="+- 0 2180 2180"/>
                <a:gd name="T25" fmla="*/ T24 w 73"/>
                <a:gd name="T26" fmla="+- 0 6769 6769"/>
                <a:gd name="T27" fmla="*/ 6769 h 134"/>
                <a:gd name="T28" fmla="+- 0 2192 2180"/>
                <a:gd name="T29" fmla="*/ T28 w 73"/>
                <a:gd name="T30" fmla="+- 0 6903 6769"/>
                <a:gd name="T31" fmla="*/ 6903 h 134"/>
                <a:gd name="T32" fmla="+- 0 2211 2180"/>
                <a:gd name="T33" fmla="*/ T32 w 73"/>
                <a:gd name="T34" fmla="+- 0 6893 6769"/>
                <a:gd name="T35" fmla="*/ 6893 h 134"/>
                <a:gd name="T36" fmla="+- 0 2232 2180"/>
                <a:gd name="T37" fmla="*/ T36 w 73"/>
                <a:gd name="T38" fmla="+- 0 6885 6769"/>
                <a:gd name="T39" fmla="*/ 6885 h 134"/>
                <a:gd name="T40" fmla="+- 0 2253 2180"/>
                <a:gd name="T41" fmla="*/ T40 w 73"/>
                <a:gd name="T42" fmla="+- 0 6879 6769"/>
                <a:gd name="T43" fmla="*/ 6879 h 1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Lst>
              <a:rect l="0" t="0" r="r" b="b"/>
              <a:pathLst>
                <a:path w="73" h="134">
                  <a:moveTo>
                    <a:pt x="73" y="110"/>
                  </a:moveTo>
                  <a:lnTo>
                    <a:pt x="57" y="13"/>
                  </a:lnTo>
                  <a:lnTo>
                    <a:pt x="37" y="13"/>
                  </a:lnTo>
                  <a:lnTo>
                    <a:pt x="17" y="12"/>
                  </a:lnTo>
                  <a:lnTo>
                    <a:pt x="11" y="12"/>
                  </a:lnTo>
                  <a:lnTo>
                    <a:pt x="6" y="4"/>
                  </a:lnTo>
                  <a:lnTo>
                    <a:pt x="0" y="0"/>
                  </a:lnTo>
                  <a:lnTo>
                    <a:pt x="12" y="134"/>
                  </a:lnTo>
                  <a:lnTo>
                    <a:pt x="31" y="124"/>
                  </a:lnTo>
                  <a:lnTo>
                    <a:pt x="52" y="116"/>
                  </a:lnTo>
                  <a:lnTo>
                    <a:pt x="73" y="11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p:cNvSpPr>
              <a:spLocks/>
            </p:cNvSpPr>
            <p:nvPr/>
          </p:nvSpPr>
          <p:spPr bwMode="auto">
            <a:xfrm>
              <a:off x="2383" y="6662"/>
              <a:ext cx="100" cy="316"/>
            </a:xfrm>
            <a:custGeom>
              <a:avLst/>
              <a:gdLst>
                <a:gd name="T0" fmla="+- 0 2423 2383"/>
                <a:gd name="T1" fmla="*/ T0 w 100"/>
                <a:gd name="T2" fmla="+- 0 6662 6662"/>
                <a:gd name="T3" fmla="*/ 6662 h 316"/>
                <a:gd name="T4" fmla="+- 0 2383 2383"/>
                <a:gd name="T5" fmla="*/ T4 w 100"/>
                <a:gd name="T6" fmla="+- 0 6662 6662"/>
                <a:gd name="T7" fmla="*/ 6662 h 316"/>
                <a:gd name="T8" fmla="+- 0 2384 2383"/>
                <a:gd name="T9" fmla="*/ T8 w 100"/>
                <a:gd name="T10" fmla="+- 0 6764 6662"/>
                <a:gd name="T11" fmla="*/ 6764 h 316"/>
                <a:gd name="T12" fmla="+- 0 2392 2383"/>
                <a:gd name="T13" fmla="*/ T12 w 100"/>
                <a:gd name="T14" fmla="+- 0 6755 6662"/>
                <a:gd name="T15" fmla="*/ 6755 h 316"/>
                <a:gd name="T16" fmla="+- 0 2407 2383"/>
                <a:gd name="T17" fmla="*/ T16 w 100"/>
                <a:gd name="T18" fmla="+- 0 6755 6662"/>
                <a:gd name="T19" fmla="*/ 6755 h 316"/>
                <a:gd name="T20" fmla="+- 0 2414 2383"/>
                <a:gd name="T21" fmla="*/ T20 w 100"/>
                <a:gd name="T22" fmla="+- 0 6764 6662"/>
                <a:gd name="T23" fmla="*/ 6764 h 316"/>
                <a:gd name="T24" fmla="+- 0 2422 2383"/>
                <a:gd name="T25" fmla="*/ T24 w 100"/>
                <a:gd name="T26" fmla="+- 0 6768 6662"/>
                <a:gd name="T27" fmla="*/ 6768 h 316"/>
                <a:gd name="T28" fmla="+- 0 2416 2383"/>
                <a:gd name="T29" fmla="*/ T28 w 100"/>
                <a:gd name="T30" fmla="+- 0 6774 6662"/>
                <a:gd name="T31" fmla="*/ 6774 h 316"/>
                <a:gd name="T32" fmla="+- 0 2409 2383"/>
                <a:gd name="T33" fmla="*/ T32 w 100"/>
                <a:gd name="T34" fmla="+- 0 6780 6662"/>
                <a:gd name="T35" fmla="*/ 6780 h 316"/>
                <a:gd name="T36" fmla="+- 0 2400 2383"/>
                <a:gd name="T37" fmla="*/ T36 w 100"/>
                <a:gd name="T38" fmla="+- 0 6789 6662"/>
                <a:gd name="T39" fmla="*/ 6789 h 316"/>
                <a:gd name="T40" fmla="+- 0 2390 2383"/>
                <a:gd name="T41" fmla="*/ T40 w 100"/>
                <a:gd name="T42" fmla="+- 0 6780 6662"/>
                <a:gd name="T43" fmla="*/ 6780 h 316"/>
                <a:gd name="T44" fmla="+- 0 2383 2383"/>
                <a:gd name="T45" fmla="*/ T44 w 100"/>
                <a:gd name="T46" fmla="+- 0 6774 6662"/>
                <a:gd name="T47" fmla="*/ 6774 h 316"/>
                <a:gd name="T48" fmla="+- 0 2390 2383"/>
                <a:gd name="T49" fmla="*/ T48 w 100"/>
                <a:gd name="T50" fmla="+- 0 6892 6662"/>
                <a:gd name="T51" fmla="*/ 6892 h 316"/>
                <a:gd name="T52" fmla="+- 0 2409 2383"/>
                <a:gd name="T53" fmla="*/ T52 w 100"/>
                <a:gd name="T54" fmla="+- 0 6902 6662"/>
                <a:gd name="T55" fmla="*/ 6902 h 316"/>
                <a:gd name="T56" fmla="+- 0 2426 2383"/>
                <a:gd name="T57" fmla="*/ T56 w 100"/>
                <a:gd name="T58" fmla="+- 0 6914 6662"/>
                <a:gd name="T59" fmla="*/ 6914 h 316"/>
                <a:gd name="T60" fmla="+- 0 2443 2383"/>
                <a:gd name="T61" fmla="*/ T60 w 100"/>
                <a:gd name="T62" fmla="+- 0 6928 6662"/>
                <a:gd name="T63" fmla="*/ 6928 h 316"/>
                <a:gd name="T64" fmla="+- 0 2458 2383"/>
                <a:gd name="T65" fmla="*/ T64 w 100"/>
                <a:gd name="T66" fmla="+- 0 6943 6662"/>
                <a:gd name="T67" fmla="*/ 6943 h 316"/>
                <a:gd name="T68" fmla="+- 0 2471 2383"/>
                <a:gd name="T69" fmla="*/ T68 w 100"/>
                <a:gd name="T70" fmla="+- 0 6960 6662"/>
                <a:gd name="T71" fmla="*/ 6960 h 316"/>
                <a:gd name="T72" fmla="+- 0 2483 2383"/>
                <a:gd name="T73" fmla="*/ T72 w 100"/>
                <a:gd name="T74" fmla="+- 0 6978 6662"/>
                <a:gd name="T75" fmla="*/ 6978 h 316"/>
                <a:gd name="T76" fmla="+- 0 2479 2383"/>
                <a:gd name="T77" fmla="*/ T76 w 100"/>
                <a:gd name="T78" fmla="+- 0 6662 6662"/>
                <a:gd name="T79" fmla="*/ 6662 h 316"/>
                <a:gd name="T80" fmla="+- 0 2423 2383"/>
                <a:gd name="T81" fmla="*/ T80 w 100"/>
                <a:gd name="T82" fmla="+- 0 6662 6662"/>
                <a:gd name="T83" fmla="*/ 6662 h 31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00" h="316">
                  <a:moveTo>
                    <a:pt x="40" y="0"/>
                  </a:moveTo>
                  <a:lnTo>
                    <a:pt x="0" y="0"/>
                  </a:lnTo>
                  <a:lnTo>
                    <a:pt x="1" y="102"/>
                  </a:lnTo>
                  <a:lnTo>
                    <a:pt x="9" y="93"/>
                  </a:lnTo>
                  <a:lnTo>
                    <a:pt x="24" y="93"/>
                  </a:lnTo>
                  <a:lnTo>
                    <a:pt x="31" y="102"/>
                  </a:lnTo>
                  <a:lnTo>
                    <a:pt x="39" y="106"/>
                  </a:lnTo>
                  <a:lnTo>
                    <a:pt x="33" y="112"/>
                  </a:lnTo>
                  <a:lnTo>
                    <a:pt x="26" y="118"/>
                  </a:lnTo>
                  <a:lnTo>
                    <a:pt x="17" y="127"/>
                  </a:lnTo>
                  <a:lnTo>
                    <a:pt x="7" y="118"/>
                  </a:lnTo>
                  <a:lnTo>
                    <a:pt x="0" y="112"/>
                  </a:lnTo>
                  <a:lnTo>
                    <a:pt x="7" y="230"/>
                  </a:lnTo>
                  <a:lnTo>
                    <a:pt x="26" y="240"/>
                  </a:lnTo>
                  <a:lnTo>
                    <a:pt x="43" y="252"/>
                  </a:lnTo>
                  <a:lnTo>
                    <a:pt x="60" y="266"/>
                  </a:lnTo>
                  <a:lnTo>
                    <a:pt x="75" y="281"/>
                  </a:lnTo>
                  <a:lnTo>
                    <a:pt x="88" y="298"/>
                  </a:lnTo>
                  <a:lnTo>
                    <a:pt x="100" y="316"/>
                  </a:lnTo>
                  <a:lnTo>
                    <a:pt x="96" y="0"/>
                  </a:lnTo>
                  <a:lnTo>
                    <a:pt x="40"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p:cNvSpPr>
              <a:spLocks/>
            </p:cNvSpPr>
            <p:nvPr/>
          </p:nvSpPr>
          <p:spPr bwMode="auto">
            <a:xfrm>
              <a:off x="2048" y="7368"/>
              <a:ext cx="323" cy="140"/>
            </a:xfrm>
            <a:custGeom>
              <a:avLst/>
              <a:gdLst>
                <a:gd name="T0" fmla="+- 0 2323 2048"/>
                <a:gd name="T1" fmla="*/ T0 w 323"/>
                <a:gd name="T2" fmla="+- 0 7492 7368"/>
                <a:gd name="T3" fmla="*/ 7492 h 140"/>
                <a:gd name="T4" fmla="+- 0 2302 2048"/>
                <a:gd name="T5" fmla="*/ T4 w 323"/>
                <a:gd name="T6" fmla="+- 0 7497 7368"/>
                <a:gd name="T7" fmla="*/ 7497 h 140"/>
                <a:gd name="T8" fmla="+- 0 2297 2048"/>
                <a:gd name="T9" fmla="*/ T8 w 323"/>
                <a:gd name="T10" fmla="+- 0 7496 7368"/>
                <a:gd name="T11" fmla="*/ 7496 h 140"/>
                <a:gd name="T12" fmla="+- 0 2276 2048"/>
                <a:gd name="T13" fmla="*/ T12 w 323"/>
                <a:gd name="T14" fmla="+- 0 7490 7368"/>
                <a:gd name="T15" fmla="*/ 7490 h 140"/>
                <a:gd name="T16" fmla="+- 0 2259 2048"/>
                <a:gd name="T17" fmla="*/ T16 w 323"/>
                <a:gd name="T18" fmla="+- 0 7477 7368"/>
                <a:gd name="T19" fmla="*/ 7477 h 140"/>
                <a:gd name="T20" fmla="+- 0 2246 2048"/>
                <a:gd name="T21" fmla="*/ T20 w 323"/>
                <a:gd name="T22" fmla="+- 0 7459 7368"/>
                <a:gd name="T23" fmla="*/ 7459 h 140"/>
                <a:gd name="T24" fmla="+- 0 2241 2048"/>
                <a:gd name="T25" fmla="*/ T24 w 323"/>
                <a:gd name="T26" fmla="+- 0 7438 7368"/>
                <a:gd name="T27" fmla="*/ 7438 h 140"/>
                <a:gd name="T28" fmla="+- 0 2242 2048"/>
                <a:gd name="T29" fmla="*/ T28 w 323"/>
                <a:gd name="T30" fmla="+- 0 7432 7368"/>
                <a:gd name="T31" fmla="*/ 7432 h 140"/>
                <a:gd name="T32" fmla="+- 0 2248 2048"/>
                <a:gd name="T33" fmla="*/ T32 w 323"/>
                <a:gd name="T34" fmla="+- 0 7411 7368"/>
                <a:gd name="T35" fmla="*/ 7411 h 140"/>
                <a:gd name="T36" fmla="+- 0 2262 2048"/>
                <a:gd name="T37" fmla="*/ T36 w 323"/>
                <a:gd name="T38" fmla="+- 0 7394 7368"/>
                <a:gd name="T39" fmla="*/ 7394 h 140"/>
                <a:gd name="T40" fmla="+- 0 2280 2048"/>
                <a:gd name="T41" fmla="*/ T40 w 323"/>
                <a:gd name="T42" fmla="+- 0 7383 7368"/>
                <a:gd name="T43" fmla="*/ 7383 h 140"/>
                <a:gd name="T44" fmla="+- 0 2071 2048"/>
                <a:gd name="T45" fmla="*/ T44 w 323"/>
                <a:gd name="T46" fmla="+- 0 7495 7368"/>
                <a:gd name="T47" fmla="*/ 7495 h 140"/>
                <a:gd name="T48" fmla="+- 0 2090 2048"/>
                <a:gd name="T49" fmla="*/ T48 w 323"/>
                <a:gd name="T50" fmla="+- 0 7504 7368"/>
                <a:gd name="T51" fmla="*/ 7504 h 140"/>
                <a:gd name="T52" fmla="+- 0 2115 2048"/>
                <a:gd name="T53" fmla="*/ T52 w 323"/>
                <a:gd name="T54" fmla="+- 0 7507 7368"/>
                <a:gd name="T55" fmla="*/ 7507 h 140"/>
                <a:gd name="T56" fmla="+- 0 2371 2048"/>
                <a:gd name="T57" fmla="*/ T56 w 323"/>
                <a:gd name="T58" fmla="+- 0 7507 7368"/>
                <a:gd name="T59" fmla="*/ 7507 h 140"/>
                <a:gd name="T60" fmla="+- 0 2360 2048"/>
                <a:gd name="T61" fmla="*/ T60 w 323"/>
                <a:gd name="T62" fmla="+- 0 7436 7368"/>
                <a:gd name="T63" fmla="*/ 7436 h 140"/>
                <a:gd name="T64" fmla="+- 0 2360 2048"/>
                <a:gd name="T65" fmla="*/ T64 w 323"/>
                <a:gd name="T66" fmla="+- 0 7441 7368"/>
                <a:gd name="T67" fmla="*/ 7441 h 140"/>
                <a:gd name="T68" fmla="+- 0 2354 2048"/>
                <a:gd name="T69" fmla="*/ T68 w 323"/>
                <a:gd name="T70" fmla="+- 0 7462 7368"/>
                <a:gd name="T71" fmla="*/ 7462 h 140"/>
                <a:gd name="T72" fmla="+- 0 2341 2048"/>
                <a:gd name="T73" fmla="*/ T72 w 323"/>
                <a:gd name="T74" fmla="+- 0 7480 7368"/>
                <a:gd name="T75" fmla="*/ 7480 h 140"/>
                <a:gd name="T76" fmla="+- 0 2323 2048"/>
                <a:gd name="T77" fmla="*/ T76 w 323"/>
                <a:gd name="T78" fmla="+- 0 7492 7368"/>
                <a:gd name="T79" fmla="*/ 7492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323" h="140">
                  <a:moveTo>
                    <a:pt x="275" y="124"/>
                  </a:moveTo>
                  <a:lnTo>
                    <a:pt x="254" y="129"/>
                  </a:lnTo>
                  <a:lnTo>
                    <a:pt x="249" y="128"/>
                  </a:lnTo>
                  <a:lnTo>
                    <a:pt x="228" y="122"/>
                  </a:lnTo>
                  <a:lnTo>
                    <a:pt x="211" y="109"/>
                  </a:lnTo>
                  <a:lnTo>
                    <a:pt x="198" y="91"/>
                  </a:lnTo>
                  <a:lnTo>
                    <a:pt x="193" y="70"/>
                  </a:lnTo>
                  <a:lnTo>
                    <a:pt x="194" y="64"/>
                  </a:lnTo>
                  <a:lnTo>
                    <a:pt x="200" y="43"/>
                  </a:lnTo>
                  <a:lnTo>
                    <a:pt x="214" y="26"/>
                  </a:lnTo>
                  <a:lnTo>
                    <a:pt x="232" y="15"/>
                  </a:lnTo>
                  <a:lnTo>
                    <a:pt x="23" y="127"/>
                  </a:lnTo>
                  <a:lnTo>
                    <a:pt x="42" y="136"/>
                  </a:lnTo>
                  <a:lnTo>
                    <a:pt x="67" y="139"/>
                  </a:lnTo>
                  <a:lnTo>
                    <a:pt x="323" y="139"/>
                  </a:lnTo>
                  <a:lnTo>
                    <a:pt x="312" y="68"/>
                  </a:lnTo>
                  <a:lnTo>
                    <a:pt x="312" y="73"/>
                  </a:lnTo>
                  <a:lnTo>
                    <a:pt x="306" y="94"/>
                  </a:lnTo>
                  <a:lnTo>
                    <a:pt x="293" y="112"/>
                  </a:lnTo>
                  <a:lnTo>
                    <a:pt x="275" y="12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60"/>
            <p:cNvSpPr>
              <a:spLocks/>
            </p:cNvSpPr>
            <p:nvPr/>
          </p:nvSpPr>
          <p:spPr bwMode="auto">
            <a:xfrm>
              <a:off x="2048" y="7368"/>
              <a:ext cx="323" cy="140"/>
            </a:xfrm>
            <a:custGeom>
              <a:avLst/>
              <a:gdLst>
                <a:gd name="T0" fmla="+- 0 2280 2048"/>
                <a:gd name="T1" fmla="*/ T0 w 323"/>
                <a:gd name="T2" fmla="+- 0 7383 7368"/>
                <a:gd name="T3" fmla="*/ 7383 h 140"/>
                <a:gd name="T4" fmla="+- 0 2302 2048"/>
                <a:gd name="T5" fmla="*/ T4 w 323"/>
                <a:gd name="T6" fmla="+- 0 7379 7368"/>
                <a:gd name="T7" fmla="*/ 7379 h 140"/>
                <a:gd name="T8" fmla="+- 0 2304 2048"/>
                <a:gd name="T9" fmla="*/ T8 w 323"/>
                <a:gd name="T10" fmla="+- 0 7379 7368"/>
                <a:gd name="T11" fmla="*/ 7379 h 140"/>
                <a:gd name="T12" fmla="+- 0 2325 2048"/>
                <a:gd name="T13" fmla="*/ T12 w 323"/>
                <a:gd name="T14" fmla="+- 0 7384 7368"/>
                <a:gd name="T15" fmla="*/ 7384 h 140"/>
                <a:gd name="T16" fmla="+- 0 2343 2048"/>
                <a:gd name="T17" fmla="*/ T16 w 323"/>
                <a:gd name="T18" fmla="+- 0 7396 7368"/>
                <a:gd name="T19" fmla="*/ 7396 h 140"/>
                <a:gd name="T20" fmla="+- 0 2355 2048"/>
                <a:gd name="T21" fmla="*/ T20 w 323"/>
                <a:gd name="T22" fmla="+- 0 7415 7368"/>
                <a:gd name="T23" fmla="*/ 7415 h 140"/>
                <a:gd name="T24" fmla="+- 0 2360 2048"/>
                <a:gd name="T25" fmla="*/ T24 w 323"/>
                <a:gd name="T26" fmla="+- 0 7436 7368"/>
                <a:gd name="T27" fmla="*/ 7436 h 140"/>
                <a:gd name="T28" fmla="+- 0 2371 2048"/>
                <a:gd name="T29" fmla="*/ T28 w 323"/>
                <a:gd name="T30" fmla="+- 0 7507 7368"/>
                <a:gd name="T31" fmla="*/ 7507 h 140"/>
                <a:gd name="T32" fmla="+- 0 2491 2048"/>
                <a:gd name="T33" fmla="*/ T32 w 323"/>
                <a:gd name="T34" fmla="+- 0 7507 7368"/>
                <a:gd name="T35" fmla="*/ 7507 h 140"/>
                <a:gd name="T36" fmla="+- 0 2504 2048"/>
                <a:gd name="T37" fmla="*/ T36 w 323"/>
                <a:gd name="T38" fmla="+- 0 7506 7368"/>
                <a:gd name="T39" fmla="*/ 7506 h 140"/>
                <a:gd name="T40" fmla="+- 0 2525 2048"/>
                <a:gd name="T41" fmla="*/ T40 w 323"/>
                <a:gd name="T42" fmla="+- 0 7499 7368"/>
                <a:gd name="T43" fmla="*/ 7499 h 140"/>
                <a:gd name="T44" fmla="+- 0 2540 2048"/>
                <a:gd name="T45" fmla="*/ T44 w 323"/>
                <a:gd name="T46" fmla="+- 0 7486 7368"/>
                <a:gd name="T47" fmla="*/ 7486 h 140"/>
                <a:gd name="T48" fmla="+- 0 2548 2048"/>
                <a:gd name="T49" fmla="*/ T48 w 323"/>
                <a:gd name="T50" fmla="+- 0 7466 7368"/>
                <a:gd name="T51" fmla="*/ 7466 h 140"/>
                <a:gd name="T52" fmla="+- 0 2551 2048"/>
                <a:gd name="T53" fmla="*/ T52 w 323"/>
                <a:gd name="T54" fmla="+- 0 7448 7368"/>
                <a:gd name="T55" fmla="*/ 7448 h 140"/>
                <a:gd name="T56" fmla="+- 0 2552 2048"/>
                <a:gd name="T57" fmla="*/ T56 w 323"/>
                <a:gd name="T58" fmla="+- 0 7428 7368"/>
                <a:gd name="T59" fmla="*/ 7428 h 140"/>
                <a:gd name="T60" fmla="+- 0 2553 2048"/>
                <a:gd name="T61" fmla="*/ T60 w 323"/>
                <a:gd name="T62" fmla="+- 0 7408 7368"/>
                <a:gd name="T63" fmla="*/ 7408 h 140"/>
                <a:gd name="T64" fmla="+- 0 2554 2048"/>
                <a:gd name="T65" fmla="*/ T64 w 323"/>
                <a:gd name="T66" fmla="+- 0 7388 7368"/>
                <a:gd name="T67" fmla="*/ 7388 h 140"/>
                <a:gd name="T68" fmla="+- 0 2554 2048"/>
                <a:gd name="T69" fmla="*/ T68 w 323"/>
                <a:gd name="T70" fmla="+- 0 7368 7368"/>
                <a:gd name="T71" fmla="*/ 7368 h 140"/>
                <a:gd name="T72" fmla="+- 0 2048 2048"/>
                <a:gd name="T73" fmla="*/ T72 w 323"/>
                <a:gd name="T74" fmla="+- 0 7368 7368"/>
                <a:gd name="T75" fmla="*/ 7368 h 140"/>
                <a:gd name="T76" fmla="+- 0 2048 2048"/>
                <a:gd name="T77" fmla="*/ T76 w 323"/>
                <a:gd name="T78" fmla="+- 0 7441 7368"/>
                <a:gd name="T79" fmla="*/ 7441 h 140"/>
                <a:gd name="T80" fmla="+- 0 2050 2048"/>
                <a:gd name="T81" fmla="*/ T80 w 323"/>
                <a:gd name="T82" fmla="+- 0 7459 7368"/>
                <a:gd name="T83" fmla="*/ 7459 h 140"/>
                <a:gd name="T84" fmla="+- 0 2058 2048"/>
                <a:gd name="T85" fmla="*/ T84 w 323"/>
                <a:gd name="T86" fmla="+- 0 7480 7368"/>
                <a:gd name="T87" fmla="*/ 7480 h 140"/>
                <a:gd name="T88" fmla="+- 0 2071 2048"/>
                <a:gd name="T89" fmla="*/ T88 w 323"/>
                <a:gd name="T90" fmla="+- 0 7495 7368"/>
                <a:gd name="T91" fmla="*/ 7495 h 140"/>
                <a:gd name="T92" fmla="+- 0 2280 2048"/>
                <a:gd name="T93" fmla="*/ T92 w 323"/>
                <a:gd name="T94" fmla="+- 0 7383 7368"/>
                <a:gd name="T95" fmla="*/ 7383 h 1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Lst>
              <a:rect l="0" t="0" r="r" b="b"/>
              <a:pathLst>
                <a:path w="323" h="140">
                  <a:moveTo>
                    <a:pt x="232" y="15"/>
                  </a:moveTo>
                  <a:lnTo>
                    <a:pt x="254" y="11"/>
                  </a:lnTo>
                  <a:lnTo>
                    <a:pt x="256" y="11"/>
                  </a:lnTo>
                  <a:lnTo>
                    <a:pt x="277" y="16"/>
                  </a:lnTo>
                  <a:lnTo>
                    <a:pt x="295" y="28"/>
                  </a:lnTo>
                  <a:lnTo>
                    <a:pt x="307" y="47"/>
                  </a:lnTo>
                  <a:lnTo>
                    <a:pt x="312" y="68"/>
                  </a:lnTo>
                  <a:lnTo>
                    <a:pt x="323" y="139"/>
                  </a:lnTo>
                  <a:lnTo>
                    <a:pt x="443" y="139"/>
                  </a:lnTo>
                  <a:lnTo>
                    <a:pt x="456" y="138"/>
                  </a:lnTo>
                  <a:lnTo>
                    <a:pt x="477" y="131"/>
                  </a:lnTo>
                  <a:lnTo>
                    <a:pt x="492" y="118"/>
                  </a:lnTo>
                  <a:lnTo>
                    <a:pt x="500" y="98"/>
                  </a:lnTo>
                  <a:lnTo>
                    <a:pt x="503" y="80"/>
                  </a:lnTo>
                  <a:lnTo>
                    <a:pt x="504" y="60"/>
                  </a:lnTo>
                  <a:lnTo>
                    <a:pt x="505" y="40"/>
                  </a:lnTo>
                  <a:lnTo>
                    <a:pt x="506" y="20"/>
                  </a:lnTo>
                  <a:lnTo>
                    <a:pt x="506" y="0"/>
                  </a:lnTo>
                  <a:lnTo>
                    <a:pt x="0" y="0"/>
                  </a:lnTo>
                  <a:lnTo>
                    <a:pt x="0" y="73"/>
                  </a:lnTo>
                  <a:lnTo>
                    <a:pt x="2" y="91"/>
                  </a:lnTo>
                  <a:lnTo>
                    <a:pt x="10" y="112"/>
                  </a:lnTo>
                  <a:lnTo>
                    <a:pt x="23" y="127"/>
                  </a:lnTo>
                  <a:lnTo>
                    <a:pt x="232" y="15"/>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p:cNvSpPr>
              <a:spLocks/>
            </p:cNvSpPr>
            <p:nvPr/>
          </p:nvSpPr>
          <p:spPr bwMode="auto">
            <a:xfrm>
              <a:off x="2090" y="7080"/>
              <a:ext cx="40" cy="336"/>
            </a:xfrm>
            <a:custGeom>
              <a:avLst/>
              <a:gdLst>
                <a:gd name="T0" fmla="+- 0 2118 2090"/>
                <a:gd name="T1" fmla="*/ T0 w 40"/>
                <a:gd name="T2" fmla="+- 0 7102 7080"/>
                <a:gd name="T3" fmla="*/ 7102 h 336"/>
                <a:gd name="T4" fmla="+- 0 2118 2090"/>
                <a:gd name="T5" fmla="*/ T4 w 40"/>
                <a:gd name="T6" fmla="+- 0 7080 7080"/>
                <a:gd name="T7" fmla="*/ 7080 h 336"/>
                <a:gd name="T8" fmla="+- 0 2118 2090"/>
                <a:gd name="T9" fmla="*/ T8 w 40"/>
                <a:gd name="T10" fmla="+- 0 7192 7080"/>
                <a:gd name="T11" fmla="*/ 7192 h 336"/>
                <a:gd name="T12" fmla="+- 0 2129 2090"/>
                <a:gd name="T13" fmla="*/ T12 w 40"/>
                <a:gd name="T14" fmla="+- 0 7209 7080"/>
                <a:gd name="T15" fmla="*/ 7209 h 336"/>
                <a:gd name="T16" fmla="+- 0 2121 2090"/>
                <a:gd name="T17" fmla="*/ T16 w 40"/>
                <a:gd name="T18" fmla="+- 0 7122 7080"/>
                <a:gd name="T19" fmla="*/ 7122 h 336"/>
                <a:gd name="T20" fmla="+- 0 2118 2090"/>
                <a:gd name="T21" fmla="*/ T20 w 40"/>
                <a:gd name="T22" fmla="+- 0 7102 7080"/>
                <a:gd name="T23" fmla="*/ 7102 h 336"/>
              </a:gdLst>
              <a:ahLst/>
              <a:cxnLst>
                <a:cxn ang="0">
                  <a:pos x="T1" y="T3"/>
                </a:cxn>
                <a:cxn ang="0">
                  <a:pos x="T5" y="T7"/>
                </a:cxn>
                <a:cxn ang="0">
                  <a:pos x="T9" y="T11"/>
                </a:cxn>
                <a:cxn ang="0">
                  <a:pos x="T13" y="T15"/>
                </a:cxn>
                <a:cxn ang="0">
                  <a:pos x="T17" y="T19"/>
                </a:cxn>
                <a:cxn ang="0">
                  <a:pos x="T21" y="T23"/>
                </a:cxn>
              </a:cxnLst>
              <a:rect l="0" t="0" r="r" b="b"/>
              <a:pathLst>
                <a:path w="40" h="336">
                  <a:moveTo>
                    <a:pt x="28" y="22"/>
                  </a:moveTo>
                  <a:lnTo>
                    <a:pt x="28" y="0"/>
                  </a:lnTo>
                  <a:lnTo>
                    <a:pt x="28" y="112"/>
                  </a:lnTo>
                  <a:lnTo>
                    <a:pt x="39" y="129"/>
                  </a:lnTo>
                  <a:lnTo>
                    <a:pt x="31" y="42"/>
                  </a:lnTo>
                  <a:lnTo>
                    <a:pt x="28" y="2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p:cNvSpPr>
              <a:spLocks/>
            </p:cNvSpPr>
            <p:nvPr/>
          </p:nvSpPr>
          <p:spPr bwMode="auto">
            <a:xfrm>
              <a:off x="2090" y="7080"/>
              <a:ext cx="40" cy="336"/>
            </a:xfrm>
            <a:custGeom>
              <a:avLst/>
              <a:gdLst>
                <a:gd name="T0" fmla="+- 0 2470 2090"/>
                <a:gd name="T1" fmla="*/ T0 w 40"/>
                <a:gd name="T2" fmla="+- 0 7156 7080"/>
                <a:gd name="T3" fmla="*/ 7156 h 336"/>
                <a:gd name="T4" fmla="+- 0 2449 2090"/>
                <a:gd name="T5" fmla="*/ T4 w 40"/>
                <a:gd name="T6" fmla="+- 0 7193 7080"/>
                <a:gd name="T7" fmla="*/ 7193 h 336"/>
                <a:gd name="T8" fmla="+- 0 2420 2090"/>
                <a:gd name="T9" fmla="*/ T8 w 40"/>
                <a:gd name="T10" fmla="+- 0 7225 7080"/>
                <a:gd name="T11" fmla="*/ 7225 h 336"/>
                <a:gd name="T12" fmla="+- 0 2384 2090"/>
                <a:gd name="T13" fmla="*/ T12 w 40"/>
                <a:gd name="T14" fmla="+- 0 7249 7080"/>
                <a:gd name="T15" fmla="*/ 7249 h 336"/>
                <a:gd name="T16" fmla="+- 0 2342 2090"/>
                <a:gd name="T17" fmla="*/ T16 w 40"/>
                <a:gd name="T18" fmla="+- 0 7264 7080"/>
                <a:gd name="T19" fmla="*/ 7264 h 336"/>
                <a:gd name="T20" fmla="+- 0 2297 2090"/>
                <a:gd name="T21" fmla="*/ T20 w 40"/>
                <a:gd name="T22" fmla="+- 0 7269 7080"/>
                <a:gd name="T23" fmla="*/ 7269 h 336"/>
                <a:gd name="T24" fmla="+- 0 2265 2090"/>
                <a:gd name="T25" fmla="*/ T24 w 40"/>
                <a:gd name="T26" fmla="+- 0 7265 7080"/>
                <a:gd name="T27" fmla="*/ 7265 h 336"/>
                <a:gd name="T28" fmla="+- 0 2223 2090"/>
                <a:gd name="T29" fmla="*/ T28 w 40"/>
                <a:gd name="T30" fmla="+- 0 7251 7080"/>
                <a:gd name="T31" fmla="*/ 7251 h 336"/>
                <a:gd name="T32" fmla="+- 0 2186 2090"/>
                <a:gd name="T33" fmla="*/ T32 w 40"/>
                <a:gd name="T34" fmla="+- 0 7228 7080"/>
                <a:gd name="T35" fmla="*/ 7228 h 336"/>
                <a:gd name="T36" fmla="+- 0 2156 2090"/>
                <a:gd name="T37" fmla="*/ T36 w 40"/>
                <a:gd name="T38" fmla="+- 0 7198 7080"/>
                <a:gd name="T39" fmla="*/ 7198 h 336"/>
                <a:gd name="T40" fmla="+- 0 2134 2090"/>
                <a:gd name="T41" fmla="*/ T40 w 40"/>
                <a:gd name="T42" fmla="+- 0 7162 7080"/>
                <a:gd name="T43" fmla="*/ 7162 h 336"/>
                <a:gd name="T44" fmla="+- 0 2121 2090"/>
                <a:gd name="T45" fmla="*/ T44 w 40"/>
                <a:gd name="T46" fmla="+- 0 7122 7080"/>
                <a:gd name="T47" fmla="*/ 7122 h 336"/>
                <a:gd name="T48" fmla="+- 0 2143 2090"/>
                <a:gd name="T49" fmla="*/ T48 w 40"/>
                <a:gd name="T50" fmla="+- 0 7226 7080"/>
                <a:gd name="T51" fmla="*/ 7226 h 336"/>
                <a:gd name="T52" fmla="+- 0 2174 2090"/>
                <a:gd name="T53" fmla="*/ T52 w 40"/>
                <a:gd name="T54" fmla="+- 0 7254 7080"/>
                <a:gd name="T55" fmla="*/ 7254 h 336"/>
                <a:gd name="T56" fmla="+- 0 2210 2090"/>
                <a:gd name="T57" fmla="*/ T56 w 40"/>
                <a:gd name="T58" fmla="+- 0 7276 7080"/>
                <a:gd name="T59" fmla="*/ 7276 h 336"/>
                <a:gd name="T60" fmla="+- 0 2250 2090"/>
                <a:gd name="T61" fmla="*/ T60 w 40"/>
                <a:gd name="T62" fmla="+- 0 7290 7080"/>
                <a:gd name="T63" fmla="*/ 7290 h 336"/>
                <a:gd name="T64" fmla="+- 0 2293 2090"/>
                <a:gd name="T65" fmla="*/ T64 w 40"/>
                <a:gd name="T66" fmla="+- 0 7296 7080"/>
                <a:gd name="T67" fmla="*/ 7296 h 336"/>
                <a:gd name="T68" fmla="+- 0 2346 2090"/>
                <a:gd name="T69" fmla="*/ T68 w 40"/>
                <a:gd name="T70" fmla="+- 0 7291 7080"/>
                <a:gd name="T71" fmla="*/ 7291 h 336"/>
                <a:gd name="T72" fmla="+- 0 2388 2090"/>
                <a:gd name="T73" fmla="*/ T72 w 40"/>
                <a:gd name="T74" fmla="+- 0 7277 7080"/>
                <a:gd name="T75" fmla="*/ 7277 h 336"/>
                <a:gd name="T76" fmla="+- 0 2425 2090"/>
                <a:gd name="T77" fmla="*/ T76 w 40"/>
                <a:gd name="T78" fmla="+- 0 7255 7080"/>
                <a:gd name="T79" fmla="*/ 7255 h 336"/>
                <a:gd name="T80" fmla="+- 0 2457 2090"/>
                <a:gd name="T81" fmla="*/ T80 w 40"/>
                <a:gd name="T82" fmla="+- 0 7226 7080"/>
                <a:gd name="T83" fmla="*/ 7226 h 336"/>
                <a:gd name="T84" fmla="+- 0 2482 2090"/>
                <a:gd name="T85" fmla="*/ T84 w 40"/>
                <a:gd name="T86" fmla="+- 0 7192 7080"/>
                <a:gd name="T87" fmla="*/ 7192 h 336"/>
                <a:gd name="T88" fmla="+- 0 2501 2090"/>
                <a:gd name="T89" fmla="*/ T88 w 40"/>
                <a:gd name="T90" fmla="+- 0 7152 7080"/>
                <a:gd name="T91" fmla="*/ 7152 h 336"/>
                <a:gd name="T92" fmla="+- 0 2510 2090"/>
                <a:gd name="T93" fmla="*/ T92 w 40"/>
                <a:gd name="T94" fmla="+- 0 7108 7080"/>
                <a:gd name="T95" fmla="*/ 7108 h 336"/>
                <a:gd name="T96" fmla="+- 0 2511 2090"/>
                <a:gd name="T97" fmla="*/ T96 w 40"/>
                <a:gd name="T98" fmla="+- 0 7078 7080"/>
                <a:gd name="T99" fmla="*/ 7078 h 336"/>
                <a:gd name="T100" fmla="+- 0 2505 2090"/>
                <a:gd name="T101" fmla="*/ T100 w 40"/>
                <a:gd name="T102" fmla="+- 0 7033 7080"/>
                <a:gd name="T103" fmla="*/ 7033 h 336"/>
                <a:gd name="T104" fmla="+- 0 2490 2090"/>
                <a:gd name="T105" fmla="*/ T104 w 40"/>
                <a:gd name="T106" fmla="+- 0 6992 7080"/>
                <a:gd name="T107" fmla="*/ 6992 h 336"/>
                <a:gd name="T108" fmla="+- 0 2467 2090"/>
                <a:gd name="T109" fmla="*/ T108 w 40"/>
                <a:gd name="T110" fmla="+- 0 6955 7080"/>
                <a:gd name="T111" fmla="*/ 6955 h 336"/>
                <a:gd name="T112" fmla="+- 0 2438 2090"/>
                <a:gd name="T113" fmla="*/ T112 w 40"/>
                <a:gd name="T114" fmla="+- 0 6924 7080"/>
                <a:gd name="T115" fmla="*/ 6924 h 336"/>
                <a:gd name="T116" fmla="+- 0 2403 2090"/>
                <a:gd name="T117" fmla="*/ T116 w 40"/>
                <a:gd name="T118" fmla="+- 0 6899 7080"/>
                <a:gd name="T119" fmla="*/ 6899 h 336"/>
                <a:gd name="T120" fmla="+- 0 2364 2090"/>
                <a:gd name="T121" fmla="*/ T120 w 40"/>
                <a:gd name="T122" fmla="+- 0 6882 7080"/>
                <a:gd name="T123" fmla="*/ 6882 h 336"/>
                <a:gd name="T124" fmla="+- 0 2320 2090"/>
                <a:gd name="T125" fmla="*/ T124 w 40"/>
                <a:gd name="T126" fmla="+- 0 6874 7080"/>
                <a:gd name="T127" fmla="*/ 6874 h 336"/>
                <a:gd name="T128" fmla="+- 0 2279 2090"/>
                <a:gd name="T129" fmla="*/ T128 w 40"/>
                <a:gd name="T130" fmla="+- 0 6875 7080"/>
                <a:gd name="T131" fmla="*/ 6875 h 336"/>
                <a:gd name="T132" fmla="+- 0 2235 2090"/>
                <a:gd name="T133" fmla="*/ T132 w 40"/>
                <a:gd name="T134" fmla="+- 0 6884 7080"/>
                <a:gd name="T135" fmla="*/ 6884 h 336"/>
                <a:gd name="T136" fmla="+- 0 2196 2090"/>
                <a:gd name="T137" fmla="*/ T136 w 40"/>
                <a:gd name="T138" fmla="+- 0 6901 7080"/>
                <a:gd name="T139" fmla="*/ 6901 h 336"/>
                <a:gd name="T140" fmla="+- 0 2161 2090"/>
                <a:gd name="T141" fmla="*/ T140 w 40"/>
                <a:gd name="T142" fmla="+- 0 6925 7080"/>
                <a:gd name="T143" fmla="*/ 6925 h 336"/>
                <a:gd name="T144" fmla="+- 0 2132 2090"/>
                <a:gd name="T145" fmla="*/ T144 w 40"/>
                <a:gd name="T146" fmla="+- 0 6957 7080"/>
                <a:gd name="T147" fmla="*/ 6957 h 336"/>
                <a:gd name="T148" fmla="+- 0 2109 2090"/>
                <a:gd name="T149" fmla="*/ T148 w 40"/>
                <a:gd name="T150" fmla="+- 0 6994 7080"/>
                <a:gd name="T151" fmla="*/ 6994 h 336"/>
                <a:gd name="T152" fmla="+- 0 2095 2090"/>
                <a:gd name="T153" fmla="*/ T152 w 40"/>
                <a:gd name="T154" fmla="+- 0 7037 7080"/>
                <a:gd name="T155" fmla="*/ 7037 h 336"/>
                <a:gd name="T156" fmla="+- 0 2090 2090"/>
                <a:gd name="T157" fmla="*/ T156 w 40"/>
                <a:gd name="T158" fmla="+- 0 7085 7080"/>
                <a:gd name="T159" fmla="*/ 7085 h 336"/>
                <a:gd name="T160" fmla="+- 0 2091 2090"/>
                <a:gd name="T161" fmla="*/ T160 w 40"/>
                <a:gd name="T162" fmla="+- 0 7109 7080"/>
                <a:gd name="T163" fmla="*/ 7109 h 336"/>
                <a:gd name="T164" fmla="+- 0 2100 2090"/>
                <a:gd name="T165" fmla="*/ T164 w 40"/>
                <a:gd name="T166" fmla="+- 0 7152 7080"/>
                <a:gd name="T167" fmla="*/ 7152 h 336"/>
                <a:gd name="T168" fmla="+- 0 2118 2090"/>
                <a:gd name="T169" fmla="*/ T168 w 40"/>
                <a:gd name="T170" fmla="+- 0 7192 7080"/>
                <a:gd name="T171" fmla="*/ 7192 h 336"/>
                <a:gd name="T172" fmla="+- 0 2119 2090"/>
                <a:gd name="T173" fmla="*/ T172 w 40"/>
                <a:gd name="T174" fmla="+- 0 7052 7080"/>
                <a:gd name="T175" fmla="*/ 7052 h 336"/>
                <a:gd name="T176" fmla="+- 0 2130 2090"/>
                <a:gd name="T177" fmla="*/ T176 w 40"/>
                <a:gd name="T178" fmla="+- 0 7012 7080"/>
                <a:gd name="T179" fmla="*/ 7012 h 336"/>
                <a:gd name="T180" fmla="+- 0 2151 2090"/>
                <a:gd name="T181" fmla="*/ T180 w 40"/>
                <a:gd name="T182" fmla="+- 0 6975 7080"/>
                <a:gd name="T183" fmla="*/ 6975 h 336"/>
                <a:gd name="T184" fmla="+- 0 2181 2090"/>
                <a:gd name="T185" fmla="*/ T184 w 40"/>
                <a:gd name="T186" fmla="+- 0 6944 7080"/>
                <a:gd name="T187" fmla="*/ 6944 h 336"/>
                <a:gd name="T188" fmla="+- 0 2217 2090"/>
                <a:gd name="T189" fmla="*/ T188 w 40"/>
                <a:gd name="T190" fmla="+- 0 6921 7080"/>
                <a:gd name="T191" fmla="*/ 6921 h 336"/>
                <a:gd name="T192" fmla="+- 0 2258 2090"/>
                <a:gd name="T193" fmla="*/ T192 w 40"/>
                <a:gd name="T194" fmla="+- 0 6905 7080"/>
                <a:gd name="T195" fmla="*/ 6905 h 336"/>
                <a:gd name="T196" fmla="+- 0 2302 2090"/>
                <a:gd name="T197" fmla="*/ T196 w 40"/>
                <a:gd name="T198" fmla="+- 0 6901 7080"/>
                <a:gd name="T199" fmla="*/ 6901 h 336"/>
                <a:gd name="T200" fmla="+- 0 2332 2090"/>
                <a:gd name="T201" fmla="*/ T200 w 40"/>
                <a:gd name="T202" fmla="+- 0 6903 7080"/>
                <a:gd name="T203" fmla="*/ 6903 h 336"/>
                <a:gd name="T204" fmla="+- 0 2374 2090"/>
                <a:gd name="T205" fmla="*/ T204 w 40"/>
                <a:gd name="T206" fmla="+- 0 6916 7080"/>
                <a:gd name="T207" fmla="*/ 6916 h 336"/>
                <a:gd name="T208" fmla="+- 0 2412 2090"/>
                <a:gd name="T209" fmla="*/ T208 w 40"/>
                <a:gd name="T210" fmla="+- 0 6938 7080"/>
                <a:gd name="T211" fmla="*/ 6938 h 336"/>
                <a:gd name="T212" fmla="+- 0 2442 2090"/>
                <a:gd name="T213" fmla="*/ T212 w 40"/>
                <a:gd name="T214" fmla="+- 0 6967 7080"/>
                <a:gd name="T215" fmla="*/ 6967 h 336"/>
                <a:gd name="T216" fmla="+- 0 2465 2090"/>
                <a:gd name="T217" fmla="*/ T216 w 40"/>
                <a:gd name="T218" fmla="+- 0 7003 7080"/>
                <a:gd name="T219" fmla="*/ 7003 h 336"/>
                <a:gd name="T220" fmla="+- 0 2479 2090"/>
                <a:gd name="T221" fmla="*/ T220 w 40"/>
                <a:gd name="T222" fmla="+- 0 7045 7080"/>
                <a:gd name="T223" fmla="*/ 7045 h 336"/>
                <a:gd name="T224" fmla="+- 0 2484 2090"/>
                <a:gd name="T225" fmla="*/ T224 w 40"/>
                <a:gd name="T226" fmla="+- 0 7092 7080"/>
                <a:gd name="T227" fmla="*/ 7092 h 336"/>
                <a:gd name="T228" fmla="+- 0 2477 2090"/>
                <a:gd name="T229" fmla="*/ T228 w 40"/>
                <a:gd name="T230" fmla="+- 0 7135 7080"/>
                <a:gd name="T231" fmla="*/ 7135 h 33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40" h="336">
                  <a:moveTo>
                    <a:pt x="387" y="55"/>
                  </a:moveTo>
                  <a:lnTo>
                    <a:pt x="380" y="76"/>
                  </a:lnTo>
                  <a:lnTo>
                    <a:pt x="371" y="95"/>
                  </a:lnTo>
                  <a:lnTo>
                    <a:pt x="359" y="113"/>
                  </a:lnTo>
                  <a:lnTo>
                    <a:pt x="346" y="130"/>
                  </a:lnTo>
                  <a:lnTo>
                    <a:pt x="330" y="145"/>
                  </a:lnTo>
                  <a:lnTo>
                    <a:pt x="313" y="158"/>
                  </a:lnTo>
                  <a:lnTo>
                    <a:pt x="294" y="169"/>
                  </a:lnTo>
                  <a:lnTo>
                    <a:pt x="274" y="177"/>
                  </a:lnTo>
                  <a:lnTo>
                    <a:pt x="252" y="184"/>
                  </a:lnTo>
                  <a:lnTo>
                    <a:pt x="230" y="188"/>
                  </a:lnTo>
                  <a:lnTo>
                    <a:pt x="207" y="189"/>
                  </a:lnTo>
                  <a:lnTo>
                    <a:pt x="198" y="188"/>
                  </a:lnTo>
                  <a:lnTo>
                    <a:pt x="175" y="185"/>
                  </a:lnTo>
                  <a:lnTo>
                    <a:pt x="153" y="180"/>
                  </a:lnTo>
                  <a:lnTo>
                    <a:pt x="133" y="171"/>
                  </a:lnTo>
                  <a:lnTo>
                    <a:pt x="114" y="161"/>
                  </a:lnTo>
                  <a:lnTo>
                    <a:pt x="96" y="148"/>
                  </a:lnTo>
                  <a:lnTo>
                    <a:pt x="80" y="134"/>
                  </a:lnTo>
                  <a:lnTo>
                    <a:pt x="66" y="118"/>
                  </a:lnTo>
                  <a:lnTo>
                    <a:pt x="54" y="101"/>
                  </a:lnTo>
                  <a:lnTo>
                    <a:pt x="44" y="82"/>
                  </a:lnTo>
                  <a:lnTo>
                    <a:pt x="36" y="63"/>
                  </a:lnTo>
                  <a:lnTo>
                    <a:pt x="31" y="42"/>
                  </a:lnTo>
                  <a:lnTo>
                    <a:pt x="39" y="129"/>
                  </a:lnTo>
                  <a:lnTo>
                    <a:pt x="53" y="146"/>
                  </a:lnTo>
                  <a:lnTo>
                    <a:pt x="67" y="161"/>
                  </a:lnTo>
                  <a:lnTo>
                    <a:pt x="84" y="174"/>
                  </a:lnTo>
                  <a:lnTo>
                    <a:pt x="101" y="186"/>
                  </a:lnTo>
                  <a:lnTo>
                    <a:pt x="120" y="196"/>
                  </a:lnTo>
                  <a:lnTo>
                    <a:pt x="139" y="204"/>
                  </a:lnTo>
                  <a:lnTo>
                    <a:pt x="160" y="210"/>
                  </a:lnTo>
                  <a:lnTo>
                    <a:pt x="181" y="214"/>
                  </a:lnTo>
                  <a:lnTo>
                    <a:pt x="203" y="216"/>
                  </a:lnTo>
                  <a:lnTo>
                    <a:pt x="225" y="215"/>
                  </a:lnTo>
                  <a:lnTo>
                    <a:pt x="256" y="211"/>
                  </a:lnTo>
                  <a:lnTo>
                    <a:pt x="277" y="205"/>
                  </a:lnTo>
                  <a:lnTo>
                    <a:pt x="298" y="197"/>
                  </a:lnTo>
                  <a:lnTo>
                    <a:pt x="317" y="187"/>
                  </a:lnTo>
                  <a:lnTo>
                    <a:pt x="335" y="175"/>
                  </a:lnTo>
                  <a:lnTo>
                    <a:pt x="352" y="162"/>
                  </a:lnTo>
                  <a:lnTo>
                    <a:pt x="367" y="146"/>
                  </a:lnTo>
                  <a:lnTo>
                    <a:pt x="381" y="130"/>
                  </a:lnTo>
                  <a:lnTo>
                    <a:pt x="392" y="112"/>
                  </a:lnTo>
                  <a:lnTo>
                    <a:pt x="403" y="92"/>
                  </a:lnTo>
                  <a:lnTo>
                    <a:pt x="411" y="72"/>
                  </a:lnTo>
                  <a:lnTo>
                    <a:pt x="417" y="50"/>
                  </a:lnTo>
                  <a:lnTo>
                    <a:pt x="420" y="28"/>
                  </a:lnTo>
                  <a:lnTo>
                    <a:pt x="421" y="5"/>
                  </a:lnTo>
                  <a:lnTo>
                    <a:pt x="421" y="-2"/>
                  </a:lnTo>
                  <a:lnTo>
                    <a:pt x="419" y="-25"/>
                  </a:lnTo>
                  <a:lnTo>
                    <a:pt x="415" y="-47"/>
                  </a:lnTo>
                  <a:lnTo>
                    <a:pt x="408" y="-68"/>
                  </a:lnTo>
                  <a:lnTo>
                    <a:pt x="400" y="-88"/>
                  </a:lnTo>
                  <a:lnTo>
                    <a:pt x="389" y="-107"/>
                  </a:lnTo>
                  <a:lnTo>
                    <a:pt x="377" y="-125"/>
                  </a:lnTo>
                  <a:lnTo>
                    <a:pt x="363" y="-141"/>
                  </a:lnTo>
                  <a:lnTo>
                    <a:pt x="348" y="-156"/>
                  </a:lnTo>
                  <a:lnTo>
                    <a:pt x="331" y="-169"/>
                  </a:lnTo>
                  <a:lnTo>
                    <a:pt x="313" y="-181"/>
                  </a:lnTo>
                  <a:lnTo>
                    <a:pt x="294" y="-190"/>
                  </a:lnTo>
                  <a:lnTo>
                    <a:pt x="274" y="-198"/>
                  </a:lnTo>
                  <a:lnTo>
                    <a:pt x="252" y="-203"/>
                  </a:lnTo>
                  <a:lnTo>
                    <a:pt x="230" y="-206"/>
                  </a:lnTo>
                  <a:lnTo>
                    <a:pt x="208" y="-206"/>
                  </a:lnTo>
                  <a:lnTo>
                    <a:pt x="189" y="-205"/>
                  </a:lnTo>
                  <a:lnTo>
                    <a:pt x="167" y="-202"/>
                  </a:lnTo>
                  <a:lnTo>
                    <a:pt x="145" y="-196"/>
                  </a:lnTo>
                  <a:lnTo>
                    <a:pt x="125" y="-188"/>
                  </a:lnTo>
                  <a:lnTo>
                    <a:pt x="106" y="-179"/>
                  </a:lnTo>
                  <a:lnTo>
                    <a:pt x="88" y="-168"/>
                  </a:lnTo>
                  <a:lnTo>
                    <a:pt x="71" y="-155"/>
                  </a:lnTo>
                  <a:lnTo>
                    <a:pt x="55" y="-140"/>
                  </a:lnTo>
                  <a:lnTo>
                    <a:pt x="42" y="-123"/>
                  </a:lnTo>
                  <a:lnTo>
                    <a:pt x="30" y="-106"/>
                  </a:lnTo>
                  <a:lnTo>
                    <a:pt x="19" y="-86"/>
                  </a:lnTo>
                  <a:lnTo>
                    <a:pt x="11" y="-65"/>
                  </a:lnTo>
                  <a:lnTo>
                    <a:pt x="5" y="-43"/>
                  </a:lnTo>
                  <a:lnTo>
                    <a:pt x="1" y="-20"/>
                  </a:lnTo>
                  <a:lnTo>
                    <a:pt x="0" y="5"/>
                  </a:lnTo>
                  <a:lnTo>
                    <a:pt x="0" y="6"/>
                  </a:lnTo>
                  <a:lnTo>
                    <a:pt x="1" y="29"/>
                  </a:lnTo>
                  <a:lnTo>
                    <a:pt x="4" y="51"/>
                  </a:lnTo>
                  <a:lnTo>
                    <a:pt x="10" y="72"/>
                  </a:lnTo>
                  <a:lnTo>
                    <a:pt x="18" y="93"/>
                  </a:lnTo>
                  <a:lnTo>
                    <a:pt x="28" y="112"/>
                  </a:lnTo>
                  <a:lnTo>
                    <a:pt x="28" y="-7"/>
                  </a:lnTo>
                  <a:lnTo>
                    <a:pt x="29" y="-28"/>
                  </a:lnTo>
                  <a:lnTo>
                    <a:pt x="33" y="-49"/>
                  </a:lnTo>
                  <a:lnTo>
                    <a:pt x="40" y="-68"/>
                  </a:lnTo>
                  <a:lnTo>
                    <a:pt x="50" y="-87"/>
                  </a:lnTo>
                  <a:lnTo>
                    <a:pt x="61" y="-105"/>
                  </a:lnTo>
                  <a:lnTo>
                    <a:pt x="75" y="-121"/>
                  </a:lnTo>
                  <a:lnTo>
                    <a:pt x="91" y="-136"/>
                  </a:lnTo>
                  <a:lnTo>
                    <a:pt x="108" y="-149"/>
                  </a:lnTo>
                  <a:lnTo>
                    <a:pt x="127" y="-159"/>
                  </a:lnTo>
                  <a:lnTo>
                    <a:pt x="147" y="-168"/>
                  </a:lnTo>
                  <a:lnTo>
                    <a:pt x="168" y="-175"/>
                  </a:lnTo>
                  <a:lnTo>
                    <a:pt x="190" y="-178"/>
                  </a:lnTo>
                  <a:lnTo>
                    <a:pt x="212" y="-179"/>
                  </a:lnTo>
                  <a:lnTo>
                    <a:pt x="219" y="-179"/>
                  </a:lnTo>
                  <a:lnTo>
                    <a:pt x="242" y="-177"/>
                  </a:lnTo>
                  <a:lnTo>
                    <a:pt x="264" y="-171"/>
                  </a:lnTo>
                  <a:lnTo>
                    <a:pt x="284" y="-164"/>
                  </a:lnTo>
                  <a:lnTo>
                    <a:pt x="304" y="-154"/>
                  </a:lnTo>
                  <a:lnTo>
                    <a:pt x="322" y="-142"/>
                  </a:lnTo>
                  <a:lnTo>
                    <a:pt x="338" y="-128"/>
                  </a:lnTo>
                  <a:lnTo>
                    <a:pt x="352" y="-113"/>
                  </a:lnTo>
                  <a:lnTo>
                    <a:pt x="364" y="-95"/>
                  </a:lnTo>
                  <a:lnTo>
                    <a:pt x="375" y="-77"/>
                  </a:lnTo>
                  <a:lnTo>
                    <a:pt x="383" y="-56"/>
                  </a:lnTo>
                  <a:lnTo>
                    <a:pt x="389" y="-35"/>
                  </a:lnTo>
                  <a:lnTo>
                    <a:pt x="393" y="-12"/>
                  </a:lnTo>
                  <a:lnTo>
                    <a:pt x="394" y="12"/>
                  </a:lnTo>
                  <a:lnTo>
                    <a:pt x="392" y="33"/>
                  </a:lnTo>
                  <a:lnTo>
                    <a:pt x="387" y="5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p:cNvSpPr>
              <a:spLocks/>
            </p:cNvSpPr>
            <p:nvPr/>
          </p:nvSpPr>
          <p:spPr bwMode="auto">
            <a:xfrm>
              <a:off x="2180" y="6754"/>
              <a:ext cx="146" cy="28"/>
            </a:xfrm>
            <a:custGeom>
              <a:avLst/>
              <a:gdLst>
                <a:gd name="T0" fmla="+- 0 2252 2180"/>
                <a:gd name="T1" fmla="*/ T0 w 146"/>
                <a:gd name="T2" fmla="+- 0 6782 6754"/>
                <a:gd name="T3" fmla="*/ 6782 h 28"/>
                <a:gd name="T4" fmla="+- 0 2289 2180"/>
                <a:gd name="T5" fmla="*/ T4 w 146"/>
                <a:gd name="T6" fmla="+- 0 6782 6754"/>
                <a:gd name="T7" fmla="*/ 6782 h 28"/>
                <a:gd name="T8" fmla="+- 0 2309 2180"/>
                <a:gd name="T9" fmla="*/ T8 w 146"/>
                <a:gd name="T10" fmla="+- 0 6781 6754"/>
                <a:gd name="T11" fmla="*/ 6781 h 28"/>
                <a:gd name="T12" fmla="+- 0 2315 2180"/>
                <a:gd name="T13" fmla="*/ T12 w 146"/>
                <a:gd name="T14" fmla="+- 0 6781 6754"/>
                <a:gd name="T15" fmla="*/ 6781 h 28"/>
                <a:gd name="T16" fmla="+- 0 2320 2180"/>
                <a:gd name="T17" fmla="*/ T16 w 146"/>
                <a:gd name="T18" fmla="+- 0 6773 6754"/>
                <a:gd name="T19" fmla="*/ 6773 h 28"/>
                <a:gd name="T20" fmla="+- 0 2326 2180"/>
                <a:gd name="T21" fmla="*/ T20 w 146"/>
                <a:gd name="T22" fmla="+- 0 6769 6754"/>
                <a:gd name="T23" fmla="*/ 6769 h 28"/>
                <a:gd name="T24" fmla="+- 0 2320 2180"/>
                <a:gd name="T25" fmla="*/ T24 w 146"/>
                <a:gd name="T26" fmla="+- 0 6764 6754"/>
                <a:gd name="T27" fmla="*/ 6764 h 28"/>
                <a:gd name="T28" fmla="+- 0 2315 2180"/>
                <a:gd name="T29" fmla="*/ T28 w 146"/>
                <a:gd name="T30" fmla="+- 0 6755 6754"/>
                <a:gd name="T31" fmla="*/ 6755 h 28"/>
                <a:gd name="T32" fmla="+- 0 2309 2180"/>
                <a:gd name="T33" fmla="*/ T32 w 146"/>
                <a:gd name="T34" fmla="+- 0 6755 6754"/>
                <a:gd name="T35" fmla="*/ 6755 h 28"/>
                <a:gd name="T36" fmla="+- 0 2297 2180"/>
                <a:gd name="T37" fmla="*/ T36 w 146"/>
                <a:gd name="T38" fmla="+- 0 6755 6754"/>
                <a:gd name="T39" fmla="*/ 6755 h 28"/>
                <a:gd name="T40" fmla="+- 0 2277 2180"/>
                <a:gd name="T41" fmla="*/ T40 w 146"/>
                <a:gd name="T42" fmla="+- 0 6754 6754"/>
                <a:gd name="T43" fmla="*/ 6754 h 28"/>
                <a:gd name="T44" fmla="+- 0 2237 2180"/>
                <a:gd name="T45" fmla="*/ T44 w 146"/>
                <a:gd name="T46" fmla="+- 0 6754 6754"/>
                <a:gd name="T47" fmla="*/ 6754 h 28"/>
                <a:gd name="T48" fmla="+- 0 2217 2180"/>
                <a:gd name="T49" fmla="*/ T48 w 146"/>
                <a:gd name="T50" fmla="+- 0 6755 6754"/>
                <a:gd name="T51" fmla="*/ 6755 h 28"/>
                <a:gd name="T52" fmla="+- 0 2197 2180"/>
                <a:gd name="T53" fmla="*/ T52 w 146"/>
                <a:gd name="T54" fmla="+- 0 6755 6754"/>
                <a:gd name="T55" fmla="*/ 6755 h 28"/>
                <a:gd name="T56" fmla="+- 0 2191 2180"/>
                <a:gd name="T57" fmla="*/ T56 w 146"/>
                <a:gd name="T58" fmla="+- 0 6755 6754"/>
                <a:gd name="T59" fmla="*/ 6755 h 28"/>
                <a:gd name="T60" fmla="+- 0 2186 2180"/>
                <a:gd name="T61" fmla="*/ T60 w 146"/>
                <a:gd name="T62" fmla="+- 0 6764 6754"/>
                <a:gd name="T63" fmla="*/ 6764 h 28"/>
                <a:gd name="T64" fmla="+- 0 2180 2180"/>
                <a:gd name="T65" fmla="*/ T64 w 146"/>
                <a:gd name="T66" fmla="+- 0 6769 6754"/>
                <a:gd name="T67" fmla="*/ 6769 h 28"/>
                <a:gd name="T68" fmla="+- 0 2186 2180"/>
                <a:gd name="T69" fmla="*/ T68 w 146"/>
                <a:gd name="T70" fmla="+- 0 6773 6754"/>
                <a:gd name="T71" fmla="*/ 6773 h 28"/>
                <a:gd name="T72" fmla="+- 0 2191 2180"/>
                <a:gd name="T73" fmla="*/ T72 w 146"/>
                <a:gd name="T74" fmla="+- 0 6781 6754"/>
                <a:gd name="T75" fmla="*/ 6781 h 28"/>
                <a:gd name="T76" fmla="+- 0 2197 2180"/>
                <a:gd name="T77" fmla="*/ T76 w 146"/>
                <a:gd name="T78" fmla="+- 0 6781 6754"/>
                <a:gd name="T79" fmla="*/ 6781 h 28"/>
                <a:gd name="T80" fmla="+- 0 2212 2180"/>
                <a:gd name="T81" fmla="*/ T80 w 146"/>
                <a:gd name="T82" fmla="+- 0 6782 6754"/>
                <a:gd name="T83" fmla="*/ 6782 h 28"/>
                <a:gd name="T84" fmla="+- 0 2232 2180"/>
                <a:gd name="T85" fmla="*/ T84 w 146"/>
                <a:gd name="T86" fmla="+- 0 6782 6754"/>
                <a:gd name="T87" fmla="*/ 6782 h 28"/>
                <a:gd name="T88" fmla="+- 0 2252 2180"/>
                <a:gd name="T89" fmla="*/ T88 w 146"/>
                <a:gd name="T90" fmla="+- 0 6782 6754"/>
                <a:gd name="T91" fmla="*/ 6782 h 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Lst>
              <a:rect l="0" t="0" r="r" b="b"/>
              <a:pathLst>
                <a:path w="146" h="28">
                  <a:moveTo>
                    <a:pt x="72" y="28"/>
                  </a:moveTo>
                  <a:lnTo>
                    <a:pt x="109" y="28"/>
                  </a:lnTo>
                  <a:lnTo>
                    <a:pt x="129" y="27"/>
                  </a:lnTo>
                  <a:lnTo>
                    <a:pt x="135" y="27"/>
                  </a:lnTo>
                  <a:lnTo>
                    <a:pt x="140" y="19"/>
                  </a:lnTo>
                  <a:lnTo>
                    <a:pt x="146" y="15"/>
                  </a:lnTo>
                  <a:lnTo>
                    <a:pt x="140" y="10"/>
                  </a:lnTo>
                  <a:lnTo>
                    <a:pt x="135" y="1"/>
                  </a:lnTo>
                  <a:lnTo>
                    <a:pt x="129" y="1"/>
                  </a:lnTo>
                  <a:lnTo>
                    <a:pt x="117" y="1"/>
                  </a:lnTo>
                  <a:lnTo>
                    <a:pt x="97" y="0"/>
                  </a:lnTo>
                  <a:lnTo>
                    <a:pt x="57" y="0"/>
                  </a:lnTo>
                  <a:lnTo>
                    <a:pt x="37" y="1"/>
                  </a:lnTo>
                  <a:lnTo>
                    <a:pt x="17" y="1"/>
                  </a:lnTo>
                  <a:lnTo>
                    <a:pt x="11" y="1"/>
                  </a:lnTo>
                  <a:lnTo>
                    <a:pt x="6" y="10"/>
                  </a:lnTo>
                  <a:lnTo>
                    <a:pt x="0" y="15"/>
                  </a:lnTo>
                  <a:lnTo>
                    <a:pt x="6" y="19"/>
                  </a:lnTo>
                  <a:lnTo>
                    <a:pt x="11" y="27"/>
                  </a:lnTo>
                  <a:lnTo>
                    <a:pt x="17" y="27"/>
                  </a:lnTo>
                  <a:lnTo>
                    <a:pt x="32" y="28"/>
                  </a:lnTo>
                  <a:lnTo>
                    <a:pt x="52" y="28"/>
                  </a:lnTo>
                  <a:lnTo>
                    <a:pt x="72" y="28"/>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p:cNvSpPr>
              <a:spLocks/>
            </p:cNvSpPr>
            <p:nvPr/>
          </p:nvSpPr>
          <p:spPr bwMode="auto">
            <a:xfrm>
              <a:off x="2377" y="6755"/>
              <a:ext cx="45" cy="34"/>
            </a:xfrm>
            <a:custGeom>
              <a:avLst/>
              <a:gdLst>
                <a:gd name="T0" fmla="+- 0 2399 2377"/>
                <a:gd name="T1" fmla="*/ T0 w 45"/>
                <a:gd name="T2" fmla="+- 0 6755 6755"/>
                <a:gd name="T3" fmla="*/ 6755 h 34"/>
                <a:gd name="T4" fmla="+- 0 2392 2377"/>
                <a:gd name="T5" fmla="*/ T4 w 45"/>
                <a:gd name="T6" fmla="+- 0 6755 6755"/>
                <a:gd name="T7" fmla="*/ 6755 h 34"/>
                <a:gd name="T8" fmla="+- 0 2384 2377"/>
                <a:gd name="T9" fmla="*/ T8 w 45"/>
                <a:gd name="T10" fmla="+- 0 6764 6755"/>
                <a:gd name="T11" fmla="*/ 6764 h 34"/>
                <a:gd name="T12" fmla="+- 0 2377 2377"/>
                <a:gd name="T13" fmla="*/ T12 w 45"/>
                <a:gd name="T14" fmla="+- 0 6768 6755"/>
                <a:gd name="T15" fmla="*/ 6768 h 34"/>
                <a:gd name="T16" fmla="+- 0 2383 2377"/>
                <a:gd name="T17" fmla="*/ T16 w 45"/>
                <a:gd name="T18" fmla="+- 0 6774 6755"/>
                <a:gd name="T19" fmla="*/ 6774 h 34"/>
                <a:gd name="T20" fmla="+- 0 2390 2377"/>
                <a:gd name="T21" fmla="*/ T20 w 45"/>
                <a:gd name="T22" fmla="+- 0 6780 6755"/>
                <a:gd name="T23" fmla="*/ 6780 h 34"/>
                <a:gd name="T24" fmla="+- 0 2400 2377"/>
                <a:gd name="T25" fmla="*/ T24 w 45"/>
                <a:gd name="T26" fmla="+- 0 6789 6755"/>
                <a:gd name="T27" fmla="*/ 6789 h 34"/>
                <a:gd name="T28" fmla="+- 0 2409 2377"/>
                <a:gd name="T29" fmla="*/ T28 w 45"/>
                <a:gd name="T30" fmla="+- 0 6780 6755"/>
                <a:gd name="T31" fmla="*/ 6780 h 34"/>
                <a:gd name="T32" fmla="+- 0 2416 2377"/>
                <a:gd name="T33" fmla="*/ T32 w 45"/>
                <a:gd name="T34" fmla="+- 0 6774 6755"/>
                <a:gd name="T35" fmla="*/ 6774 h 34"/>
                <a:gd name="T36" fmla="+- 0 2422 2377"/>
                <a:gd name="T37" fmla="*/ T36 w 45"/>
                <a:gd name="T38" fmla="+- 0 6768 6755"/>
                <a:gd name="T39" fmla="*/ 6768 h 34"/>
                <a:gd name="T40" fmla="+- 0 2414 2377"/>
                <a:gd name="T41" fmla="*/ T40 w 45"/>
                <a:gd name="T42" fmla="+- 0 6764 6755"/>
                <a:gd name="T43" fmla="*/ 6764 h 34"/>
                <a:gd name="T44" fmla="+- 0 2407 2377"/>
                <a:gd name="T45" fmla="*/ T44 w 45"/>
                <a:gd name="T46" fmla="+- 0 6755 6755"/>
                <a:gd name="T47" fmla="*/ 6755 h 34"/>
                <a:gd name="T48" fmla="+- 0 2399 2377"/>
                <a:gd name="T49" fmla="*/ T48 w 45"/>
                <a:gd name="T50" fmla="+- 0 6755 6755"/>
                <a:gd name="T51" fmla="*/ 6755 h 3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45" h="34">
                  <a:moveTo>
                    <a:pt x="22" y="0"/>
                  </a:moveTo>
                  <a:lnTo>
                    <a:pt x="15" y="0"/>
                  </a:lnTo>
                  <a:lnTo>
                    <a:pt x="7" y="9"/>
                  </a:lnTo>
                  <a:lnTo>
                    <a:pt x="0" y="13"/>
                  </a:lnTo>
                  <a:lnTo>
                    <a:pt x="6" y="19"/>
                  </a:lnTo>
                  <a:lnTo>
                    <a:pt x="13" y="25"/>
                  </a:lnTo>
                  <a:lnTo>
                    <a:pt x="23" y="34"/>
                  </a:lnTo>
                  <a:lnTo>
                    <a:pt x="32" y="25"/>
                  </a:lnTo>
                  <a:lnTo>
                    <a:pt x="39" y="19"/>
                  </a:lnTo>
                  <a:lnTo>
                    <a:pt x="45" y="13"/>
                  </a:lnTo>
                  <a:lnTo>
                    <a:pt x="37" y="9"/>
                  </a:lnTo>
                  <a:lnTo>
                    <a:pt x="30" y="0"/>
                  </a:lnTo>
                  <a:lnTo>
                    <a:pt x="22"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p:cNvSpPr>
              <a:spLocks/>
            </p:cNvSpPr>
            <p:nvPr/>
          </p:nvSpPr>
          <p:spPr bwMode="auto">
            <a:xfrm>
              <a:off x="2241" y="7379"/>
              <a:ext cx="118" cy="118"/>
            </a:xfrm>
            <a:custGeom>
              <a:avLst/>
              <a:gdLst>
                <a:gd name="T0" fmla="+- 0 2302 2241"/>
                <a:gd name="T1" fmla="*/ T0 w 118"/>
                <a:gd name="T2" fmla="+- 0 7379 7379"/>
                <a:gd name="T3" fmla="*/ 7379 h 118"/>
                <a:gd name="T4" fmla="+- 0 2296 2241"/>
                <a:gd name="T5" fmla="*/ T4 w 118"/>
                <a:gd name="T6" fmla="+- 0 7379 7379"/>
                <a:gd name="T7" fmla="*/ 7379 h 118"/>
                <a:gd name="T8" fmla="+- 0 2275 2241"/>
                <a:gd name="T9" fmla="*/ T8 w 118"/>
                <a:gd name="T10" fmla="+- 0 7385 7379"/>
                <a:gd name="T11" fmla="*/ 7385 h 118"/>
                <a:gd name="T12" fmla="+- 0 2257 2241"/>
                <a:gd name="T13" fmla="*/ T12 w 118"/>
                <a:gd name="T14" fmla="+- 0 7399 7379"/>
                <a:gd name="T15" fmla="*/ 7399 h 118"/>
                <a:gd name="T16" fmla="+- 0 2246 2241"/>
                <a:gd name="T17" fmla="*/ T16 w 118"/>
                <a:gd name="T18" fmla="+- 0 7417 7379"/>
                <a:gd name="T19" fmla="*/ 7417 h 118"/>
                <a:gd name="T20" fmla="+- 0 2241 2241"/>
                <a:gd name="T21" fmla="*/ T20 w 118"/>
                <a:gd name="T22" fmla="+- 0 7438 7379"/>
                <a:gd name="T23" fmla="*/ 7438 h 118"/>
                <a:gd name="T24" fmla="+- 0 2242 2241"/>
                <a:gd name="T25" fmla="*/ T24 w 118"/>
                <a:gd name="T26" fmla="+- 0 7443 7379"/>
                <a:gd name="T27" fmla="*/ 7443 h 118"/>
                <a:gd name="T28" fmla="+- 0 2248 2241"/>
                <a:gd name="T29" fmla="*/ T28 w 118"/>
                <a:gd name="T30" fmla="+- 0 7463 7379"/>
                <a:gd name="T31" fmla="*/ 7463 h 118"/>
                <a:gd name="T32" fmla="+- 0 2262 2241"/>
                <a:gd name="T33" fmla="*/ T32 w 118"/>
                <a:gd name="T34" fmla="+- 0 7480 7379"/>
                <a:gd name="T35" fmla="*/ 7480 h 118"/>
                <a:gd name="T36" fmla="+- 0 2281 2241"/>
                <a:gd name="T37" fmla="*/ T36 w 118"/>
                <a:gd name="T38" fmla="+- 0 7492 7379"/>
                <a:gd name="T39" fmla="*/ 7492 h 118"/>
                <a:gd name="T40" fmla="+- 0 2302 2241"/>
                <a:gd name="T41" fmla="*/ T40 w 118"/>
                <a:gd name="T42" fmla="+- 0 7497 7379"/>
                <a:gd name="T43" fmla="*/ 7497 h 118"/>
                <a:gd name="T44" fmla="+- 0 2306 2241"/>
                <a:gd name="T45" fmla="*/ T44 w 118"/>
                <a:gd name="T46" fmla="+- 0 7496 7379"/>
                <a:gd name="T47" fmla="*/ 7496 h 118"/>
                <a:gd name="T48" fmla="+- 0 2327 2241"/>
                <a:gd name="T49" fmla="*/ T48 w 118"/>
                <a:gd name="T50" fmla="+- 0 7490 7379"/>
                <a:gd name="T51" fmla="*/ 7490 h 118"/>
                <a:gd name="T52" fmla="+- 0 2344 2241"/>
                <a:gd name="T53" fmla="*/ T52 w 118"/>
                <a:gd name="T54" fmla="+- 0 7476 7379"/>
                <a:gd name="T55" fmla="*/ 7476 h 118"/>
                <a:gd name="T56" fmla="+- 0 2356 2241"/>
                <a:gd name="T57" fmla="*/ T56 w 118"/>
                <a:gd name="T58" fmla="+- 0 7458 7379"/>
                <a:gd name="T59" fmla="*/ 7458 h 118"/>
                <a:gd name="T60" fmla="+- 0 2360 2241"/>
                <a:gd name="T61" fmla="*/ T60 w 118"/>
                <a:gd name="T62" fmla="+- 0 7436 7379"/>
                <a:gd name="T63" fmla="*/ 7436 h 118"/>
                <a:gd name="T64" fmla="+- 0 2360 2241"/>
                <a:gd name="T65" fmla="*/ T64 w 118"/>
                <a:gd name="T66" fmla="+- 0 7435 7379"/>
                <a:gd name="T67" fmla="*/ 7435 h 118"/>
                <a:gd name="T68" fmla="+- 0 2355 2241"/>
                <a:gd name="T69" fmla="*/ T68 w 118"/>
                <a:gd name="T70" fmla="+- 0 7413 7379"/>
                <a:gd name="T71" fmla="*/ 7413 h 118"/>
                <a:gd name="T72" fmla="+- 0 2342 2241"/>
                <a:gd name="T73" fmla="*/ T72 w 118"/>
                <a:gd name="T74" fmla="+- 0 7395 7379"/>
                <a:gd name="T75" fmla="*/ 7395 h 118"/>
                <a:gd name="T76" fmla="+- 0 2324 2241"/>
                <a:gd name="T77" fmla="*/ T76 w 118"/>
                <a:gd name="T78" fmla="+- 0 7383 7379"/>
                <a:gd name="T79" fmla="*/ 7383 h 118"/>
                <a:gd name="T80" fmla="+- 0 2302 2241"/>
                <a:gd name="T81" fmla="*/ T80 w 118"/>
                <a:gd name="T82" fmla="+- 0 7379 7379"/>
                <a:gd name="T83" fmla="*/ 7379 h 1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Lst>
              <a:rect l="0" t="0" r="r" b="b"/>
              <a:pathLst>
                <a:path w="118" h="118">
                  <a:moveTo>
                    <a:pt x="61" y="0"/>
                  </a:moveTo>
                  <a:lnTo>
                    <a:pt x="55" y="0"/>
                  </a:lnTo>
                  <a:lnTo>
                    <a:pt x="34" y="6"/>
                  </a:lnTo>
                  <a:lnTo>
                    <a:pt x="16" y="20"/>
                  </a:lnTo>
                  <a:lnTo>
                    <a:pt x="5" y="38"/>
                  </a:lnTo>
                  <a:lnTo>
                    <a:pt x="0" y="59"/>
                  </a:lnTo>
                  <a:lnTo>
                    <a:pt x="1" y="64"/>
                  </a:lnTo>
                  <a:lnTo>
                    <a:pt x="7" y="84"/>
                  </a:lnTo>
                  <a:lnTo>
                    <a:pt x="21" y="101"/>
                  </a:lnTo>
                  <a:lnTo>
                    <a:pt x="40" y="113"/>
                  </a:lnTo>
                  <a:lnTo>
                    <a:pt x="61" y="118"/>
                  </a:lnTo>
                  <a:lnTo>
                    <a:pt x="65" y="117"/>
                  </a:lnTo>
                  <a:lnTo>
                    <a:pt x="86" y="111"/>
                  </a:lnTo>
                  <a:lnTo>
                    <a:pt x="103" y="97"/>
                  </a:lnTo>
                  <a:lnTo>
                    <a:pt x="115" y="79"/>
                  </a:lnTo>
                  <a:lnTo>
                    <a:pt x="119" y="57"/>
                  </a:lnTo>
                  <a:lnTo>
                    <a:pt x="119" y="56"/>
                  </a:lnTo>
                  <a:lnTo>
                    <a:pt x="114" y="34"/>
                  </a:lnTo>
                  <a:lnTo>
                    <a:pt x="101" y="16"/>
                  </a:lnTo>
                  <a:lnTo>
                    <a:pt x="83" y="4"/>
                  </a:lnTo>
                  <a:lnTo>
                    <a:pt x="61"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66"/>
            <p:cNvSpPr>
              <a:spLocks/>
            </p:cNvSpPr>
            <p:nvPr/>
          </p:nvSpPr>
          <p:spPr bwMode="auto">
            <a:xfrm>
              <a:off x="2117" y="6901"/>
              <a:ext cx="366" cy="368"/>
            </a:xfrm>
            <a:custGeom>
              <a:avLst/>
              <a:gdLst>
                <a:gd name="T0" fmla="+- 0 2162 2117"/>
                <a:gd name="T1" fmla="*/ T0 w 366"/>
                <a:gd name="T2" fmla="+- 0 7205 6901"/>
                <a:gd name="T3" fmla="*/ 7205 h 368"/>
                <a:gd name="T4" fmla="+- 0 2176 2117"/>
                <a:gd name="T5" fmla="*/ T4 w 366"/>
                <a:gd name="T6" fmla="+- 0 7220 6901"/>
                <a:gd name="T7" fmla="*/ 7220 h 368"/>
                <a:gd name="T8" fmla="+- 0 2193 2117"/>
                <a:gd name="T9" fmla="*/ T8 w 366"/>
                <a:gd name="T10" fmla="+- 0 7234 6901"/>
                <a:gd name="T11" fmla="*/ 7234 h 368"/>
                <a:gd name="T12" fmla="+- 0 2211 2117"/>
                <a:gd name="T13" fmla="*/ T12 w 366"/>
                <a:gd name="T14" fmla="+- 0 7245 6901"/>
                <a:gd name="T15" fmla="*/ 7245 h 368"/>
                <a:gd name="T16" fmla="+- 0 2231 2117"/>
                <a:gd name="T17" fmla="*/ T16 w 366"/>
                <a:gd name="T18" fmla="+- 0 7255 6901"/>
                <a:gd name="T19" fmla="*/ 7255 h 368"/>
                <a:gd name="T20" fmla="+- 0 2252 2117"/>
                <a:gd name="T21" fmla="*/ T20 w 366"/>
                <a:gd name="T22" fmla="+- 0 7262 6901"/>
                <a:gd name="T23" fmla="*/ 7262 h 368"/>
                <a:gd name="T24" fmla="+- 0 2274 2117"/>
                <a:gd name="T25" fmla="*/ T24 w 366"/>
                <a:gd name="T26" fmla="+- 0 7267 6901"/>
                <a:gd name="T27" fmla="*/ 7267 h 368"/>
                <a:gd name="T28" fmla="+- 0 2297 2117"/>
                <a:gd name="T29" fmla="*/ T28 w 366"/>
                <a:gd name="T30" fmla="+- 0 7269 6901"/>
                <a:gd name="T31" fmla="*/ 7269 h 368"/>
                <a:gd name="T32" fmla="+- 0 2319 2117"/>
                <a:gd name="T33" fmla="*/ T32 w 366"/>
                <a:gd name="T34" fmla="+- 0 7268 6901"/>
                <a:gd name="T35" fmla="*/ 7268 h 368"/>
                <a:gd name="T36" fmla="+- 0 2342 2117"/>
                <a:gd name="T37" fmla="*/ T36 w 366"/>
                <a:gd name="T38" fmla="+- 0 7264 6901"/>
                <a:gd name="T39" fmla="*/ 7264 h 368"/>
                <a:gd name="T40" fmla="+- 0 2363 2117"/>
                <a:gd name="T41" fmla="*/ T40 w 366"/>
                <a:gd name="T42" fmla="+- 0 7258 6901"/>
                <a:gd name="T43" fmla="*/ 7258 h 368"/>
                <a:gd name="T44" fmla="+- 0 2356 2117"/>
                <a:gd name="T45" fmla="*/ T44 w 366"/>
                <a:gd name="T46" fmla="+- 0 7139 6901"/>
                <a:gd name="T47" fmla="*/ 7139 h 368"/>
                <a:gd name="T48" fmla="+- 0 2356 2117"/>
                <a:gd name="T49" fmla="*/ T48 w 366"/>
                <a:gd name="T50" fmla="+- 0 7219 6901"/>
                <a:gd name="T51" fmla="*/ 7219 h 368"/>
                <a:gd name="T52" fmla="+- 0 2246 2117"/>
                <a:gd name="T53" fmla="*/ T52 w 366"/>
                <a:gd name="T54" fmla="+- 0 7219 6901"/>
                <a:gd name="T55" fmla="*/ 7219 h 368"/>
                <a:gd name="T56" fmla="+- 0 2246 2117"/>
                <a:gd name="T57" fmla="*/ T56 w 366"/>
                <a:gd name="T58" fmla="+- 0 7140 6901"/>
                <a:gd name="T59" fmla="*/ 7140 h 368"/>
                <a:gd name="T60" fmla="+- 0 2167 2117"/>
                <a:gd name="T61" fmla="*/ T60 w 366"/>
                <a:gd name="T62" fmla="+- 0 7140 6901"/>
                <a:gd name="T63" fmla="*/ 7140 h 368"/>
                <a:gd name="T64" fmla="+- 0 2167 2117"/>
                <a:gd name="T65" fmla="*/ T64 w 366"/>
                <a:gd name="T66" fmla="+- 0 7032 6901"/>
                <a:gd name="T67" fmla="*/ 7032 h 368"/>
                <a:gd name="T68" fmla="+- 0 2245 2117"/>
                <a:gd name="T69" fmla="*/ T68 w 366"/>
                <a:gd name="T70" fmla="+- 0 7032 6901"/>
                <a:gd name="T71" fmla="*/ 7032 h 368"/>
                <a:gd name="T72" fmla="+- 0 2245 2117"/>
                <a:gd name="T73" fmla="*/ T72 w 366"/>
                <a:gd name="T74" fmla="+- 0 6953 6901"/>
                <a:gd name="T75" fmla="*/ 6953 h 368"/>
                <a:gd name="T76" fmla="+- 0 2355 2117"/>
                <a:gd name="T77" fmla="*/ T76 w 366"/>
                <a:gd name="T78" fmla="+- 0 6953 6901"/>
                <a:gd name="T79" fmla="*/ 6953 h 368"/>
                <a:gd name="T80" fmla="+- 0 2355 2117"/>
                <a:gd name="T81" fmla="*/ T80 w 366"/>
                <a:gd name="T82" fmla="+- 0 7031 6901"/>
                <a:gd name="T83" fmla="*/ 7031 h 368"/>
                <a:gd name="T84" fmla="+- 0 2434 2117"/>
                <a:gd name="T85" fmla="*/ T84 w 366"/>
                <a:gd name="T86" fmla="+- 0 7031 6901"/>
                <a:gd name="T87" fmla="*/ 7031 h 368"/>
                <a:gd name="T88" fmla="+- 0 2438 2117"/>
                <a:gd name="T89" fmla="*/ T88 w 366"/>
                <a:gd name="T90" fmla="+- 0 6963 6901"/>
                <a:gd name="T91" fmla="*/ 6963 h 368"/>
                <a:gd name="T92" fmla="+- 0 2423 2117"/>
                <a:gd name="T93" fmla="*/ T92 w 366"/>
                <a:gd name="T94" fmla="+- 0 6947 6901"/>
                <a:gd name="T95" fmla="*/ 6947 h 368"/>
                <a:gd name="T96" fmla="+- 0 2407 2117"/>
                <a:gd name="T97" fmla="*/ T96 w 366"/>
                <a:gd name="T98" fmla="+- 0 6934 6901"/>
                <a:gd name="T99" fmla="*/ 6934 h 368"/>
                <a:gd name="T100" fmla="+- 0 2389 2117"/>
                <a:gd name="T101" fmla="*/ T100 w 366"/>
                <a:gd name="T102" fmla="+- 0 6923 6901"/>
                <a:gd name="T103" fmla="*/ 6923 h 368"/>
                <a:gd name="T104" fmla="+- 0 2369 2117"/>
                <a:gd name="T105" fmla="*/ T104 w 366"/>
                <a:gd name="T106" fmla="+- 0 6914 6901"/>
                <a:gd name="T107" fmla="*/ 6914 h 368"/>
                <a:gd name="T108" fmla="+- 0 2348 2117"/>
                <a:gd name="T109" fmla="*/ T108 w 366"/>
                <a:gd name="T110" fmla="+- 0 6907 6901"/>
                <a:gd name="T111" fmla="*/ 6907 h 368"/>
                <a:gd name="T112" fmla="+- 0 2326 2117"/>
                <a:gd name="T113" fmla="*/ T112 w 366"/>
                <a:gd name="T114" fmla="+- 0 6902 6901"/>
                <a:gd name="T115" fmla="*/ 6902 h 368"/>
                <a:gd name="T116" fmla="+- 0 2302 2117"/>
                <a:gd name="T117" fmla="*/ T116 w 366"/>
                <a:gd name="T118" fmla="+- 0 6901 6901"/>
                <a:gd name="T119" fmla="*/ 6901 h 368"/>
                <a:gd name="T120" fmla="+- 0 2294 2117"/>
                <a:gd name="T121" fmla="*/ T120 w 366"/>
                <a:gd name="T122" fmla="+- 0 6901 6901"/>
                <a:gd name="T123" fmla="*/ 6901 h 368"/>
                <a:gd name="T124" fmla="+- 0 2272 2117"/>
                <a:gd name="T125" fmla="*/ T124 w 366"/>
                <a:gd name="T126" fmla="+- 0 6903 6901"/>
                <a:gd name="T127" fmla="*/ 6903 h 368"/>
                <a:gd name="T128" fmla="+- 0 2250 2117"/>
                <a:gd name="T129" fmla="*/ T128 w 366"/>
                <a:gd name="T130" fmla="+- 0 6907 6901"/>
                <a:gd name="T131" fmla="*/ 6907 h 368"/>
                <a:gd name="T132" fmla="+- 0 2229 2117"/>
                <a:gd name="T133" fmla="*/ T132 w 366"/>
                <a:gd name="T134" fmla="+- 0 6915 6901"/>
                <a:gd name="T135" fmla="*/ 6915 h 368"/>
                <a:gd name="T136" fmla="+- 0 2210 2117"/>
                <a:gd name="T137" fmla="*/ T136 w 366"/>
                <a:gd name="T138" fmla="+- 0 6924 6901"/>
                <a:gd name="T139" fmla="*/ 6924 h 368"/>
                <a:gd name="T140" fmla="+- 0 2192 2117"/>
                <a:gd name="T141" fmla="*/ T140 w 366"/>
                <a:gd name="T142" fmla="+- 0 6936 6901"/>
                <a:gd name="T143" fmla="*/ 6936 h 368"/>
                <a:gd name="T144" fmla="+- 0 2175 2117"/>
                <a:gd name="T145" fmla="*/ T144 w 366"/>
                <a:gd name="T146" fmla="+- 0 6949 6901"/>
                <a:gd name="T147" fmla="*/ 6949 h 368"/>
                <a:gd name="T148" fmla="+- 0 2160 2117"/>
                <a:gd name="T149" fmla="*/ T148 w 366"/>
                <a:gd name="T150" fmla="+- 0 6965 6901"/>
                <a:gd name="T151" fmla="*/ 6965 h 368"/>
                <a:gd name="T152" fmla="+- 0 2147 2117"/>
                <a:gd name="T153" fmla="*/ T152 w 366"/>
                <a:gd name="T154" fmla="+- 0 6981 6901"/>
                <a:gd name="T155" fmla="*/ 6981 h 368"/>
                <a:gd name="T156" fmla="+- 0 2136 2117"/>
                <a:gd name="T157" fmla="*/ T156 w 366"/>
                <a:gd name="T158" fmla="+- 0 6999 6901"/>
                <a:gd name="T159" fmla="*/ 6999 h 368"/>
                <a:gd name="T160" fmla="+- 0 2128 2117"/>
                <a:gd name="T161" fmla="*/ T160 w 366"/>
                <a:gd name="T162" fmla="+- 0 7019 6901"/>
                <a:gd name="T163" fmla="*/ 7019 h 368"/>
                <a:gd name="T164" fmla="+- 0 2122 2117"/>
                <a:gd name="T165" fmla="*/ T164 w 366"/>
                <a:gd name="T166" fmla="+- 0 7039 6901"/>
                <a:gd name="T167" fmla="*/ 7039 h 368"/>
                <a:gd name="T168" fmla="+- 0 2118 2117"/>
                <a:gd name="T169" fmla="*/ T168 w 366"/>
                <a:gd name="T170" fmla="+- 0 7059 6901"/>
                <a:gd name="T171" fmla="*/ 7059 h 368"/>
                <a:gd name="T172" fmla="+- 0 2118 2117"/>
                <a:gd name="T173" fmla="*/ T172 w 366"/>
                <a:gd name="T174" fmla="+- 0 7080 6901"/>
                <a:gd name="T175" fmla="*/ 7080 h 368"/>
                <a:gd name="T176" fmla="+- 0 2117 2117"/>
                <a:gd name="T177" fmla="*/ T176 w 366"/>
                <a:gd name="T178" fmla="+- 0 7089 6901"/>
                <a:gd name="T179" fmla="*/ 7089 h 368"/>
                <a:gd name="T180" fmla="+- 0 2119 2117"/>
                <a:gd name="T181" fmla="*/ T180 w 366"/>
                <a:gd name="T182" fmla="+- 0 7110 6901"/>
                <a:gd name="T183" fmla="*/ 7110 h 368"/>
                <a:gd name="T184" fmla="+- 0 2123 2117"/>
                <a:gd name="T185" fmla="*/ T184 w 366"/>
                <a:gd name="T186" fmla="+- 0 7131 6901"/>
                <a:gd name="T187" fmla="*/ 7131 h 368"/>
                <a:gd name="T188" fmla="+- 0 2129 2117"/>
                <a:gd name="T189" fmla="*/ T188 w 366"/>
                <a:gd name="T190" fmla="+- 0 7151 6901"/>
                <a:gd name="T191" fmla="*/ 7151 h 368"/>
                <a:gd name="T192" fmla="+- 0 2138 2117"/>
                <a:gd name="T193" fmla="*/ T192 w 366"/>
                <a:gd name="T194" fmla="+- 0 7170 6901"/>
                <a:gd name="T195" fmla="*/ 7170 h 368"/>
                <a:gd name="T196" fmla="+- 0 2149 2117"/>
                <a:gd name="T197" fmla="*/ T196 w 366"/>
                <a:gd name="T198" fmla="+- 0 7188 6901"/>
                <a:gd name="T199" fmla="*/ 7188 h 368"/>
                <a:gd name="T200" fmla="+- 0 2162 2117"/>
                <a:gd name="T201" fmla="*/ T200 w 366"/>
                <a:gd name="T202" fmla="+- 0 7205 6901"/>
                <a:gd name="T203" fmla="*/ 7205 h 3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366" h="368">
                  <a:moveTo>
                    <a:pt x="45" y="304"/>
                  </a:moveTo>
                  <a:lnTo>
                    <a:pt x="59" y="319"/>
                  </a:lnTo>
                  <a:lnTo>
                    <a:pt x="76" y="333"/>
                  </a:lnTo>
                  <a:lnTo>
                    <a:pt x="94" y="344"/>
                  </a:lnTo>
                  <a:lnTo>
                    <a:pt x="114" y="354"/>
                  </a:lnTo>
                  <a:lnTo>
                    <a:pt x="135" y="361"/>
                  </a:lnTo>
                  <a:lnTo>
                    <a:pt x="157" y="366"/>
                  </a:lnTo>
                  <a:lnTo>
                    <a:pt x="180" y="368"/>
                  </a:lnTo>
                  <a:lnTo>
                    <a:pt x="202" y="367"/>
                  </a:lnTo>
                  <a:lnTo>
                    <a:pt x="225" y="363"/>
                  </a:lnTo>
                  <a:lnTo>
                    <a:pt x="246" y="357"/>
                  </a:lnTo>
                  <a:lnTo>
                    <a:pt x="239" y="238"/>
                  </a:lnTo>
                  <a:lnTo>
                    <a:pt x="239" y="318"/>
                  </a:lnTo>
                  <a:lnTo>
                    <a:pt x="129" y="318"/>
                  </a:lnTo>
                  <a:lnTo>
                    <a:pt x="129" y="239"/>
                  </a:lnTo>
                  <a:lnTo>
                    <a:pt x="50" y="239"/>
                  </a:lnTo>
                  <a:lnTo>
                    <a:pt x="50" y="131"/>
                  </a:lnTo>
                  <a:lnTo>
                    <a:pt x="128" y="131"/>
                  </a:lnTo>
                  <a:lnTo>
                    <a:pt x="128" y="52"/>
                  </a:lnTo>
                  <a:lnTo>
                    <a:pt x="238" y="52"/>
                  </a:lnTo>
                  <a:lnTo>
                    <a:pt x="238" y="130"/>
                  </a:lnTo>
                  <a:lnTo>
                    <a:pt x="317" y="130"/>
                  </a:lnTo>
                  <a:lnTo>
                    <a:pt x="321" y="62"/>
                  </a:lnTo>
                  <a:lnTo>
                    <a:pt x="306" y="46"/>
                  </a:lnTo>
                  <a:lnTo>
                    <a:pt x="290" y="33"/>
                  </a:lnTo>
                  <a:lnTo>
                    <a:pt x="272" y="22"/>
                  </a:lnTo>
                  <a:lnTo>
                    <a:pt x="252" y="13"/>
                  </a:lnTo>
                  <a:lnTo>
                    <a:pt x="231" y="6"/>
                  </a:lnTo>
                  <a:lnTo>
                    <a:pt x="209" y="1"/>
                  </a:lnTo>
                  <a:lnTo>
                    <a:pt x="185" y="0"/>
                  </a:lnTo>
                  <a:lnTo>
                    <a:pt x="177" y="0"/>
                  </a:lnTo>
                  <a:lnTo>
                    <a:pt x="155" y="2"/>
                  </a:lnTo>
                  <a:lnTo>
                    <a:pt x="133" y="6"/>
                  </a:lnTo>
                  <a:lnTo>
                    <a:pt x="112" y="14"/>
                  </a:lnTo>
                  <a:lnTo>
                    <a:pt x="93" y="23"/>
                  </a:lnTo>
                  <a:lnTo>
                    <a:pt x="75" y="35"/>
                  </a:lnTo>
                  <a:lnTo>
                    <a:pt x="58" y="48"/>
                  </a:lnTo>
                  <a:lnTo>
                    <a:pt x="43" y="64"/>
                  </a:lnTo>
                  <a:lnTo>
                    <a:pt x="30" y="80"/>
                  </a:lnTo>
                  <a:lnTo>
                    <a:pt x="19" y="98"/>
                  </a:lnTo>
                  <a:lnTo>
                    <a:pt x="11" y="118"/>
                  </a:lnTo>
                  <a:lnTo>
                    <a:pt x="5" y="138"/>
                  </a:lnTo>
                  <a:lnTo>
                    <a:pt x="1" y="158"/>
                  </a:lnTo>
                  <a:lnTo>
                    <a:pt x="1" y="179"/>
                  </a:lnTo>
                  <a:lnTo>
                    <a:pt x="0" y="188"/>
                  </a:lnTo>
                  <a:lnTo>
                    <a:pt x="2" y="209"/>
                  </a:lnTo>
                  <a:lnTo>
                    <a:pt x="6" y="230"/>
                  </a:lnTo>
                  <a:lnTo>
                    <a:pt x="12" y="250"/>
                  </a:lnTo>
                  <a:lnTo>
                    <a:pt x="21" y="269"/>
                  </a:lnTo>
                  <a:lnTo>
                    <a:pt x="32" y="287"/>
                  </a:lnTo>
                  <a:lnTo>
                    <a:pt x="45" y="30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p:cNvSpPr>
              <a:spLocks/>
            </p:cNvSpPr>
            <p:nvPr/>
          </p:nvSpPr>
          <p:spPr bwMode="auto">
            <a:xfrm>
              <a:off x="2117" y="6901"/>
              <a:ext cx="366" cy="368"/>
            </a:xfrm>
            <a:custGeom>
              <a:avLst/>
              <a:gdLst>
                <a:gd name="T0" fmla="+- 0 2434 2117"/>
                <a:gd name="T1" fmla="*/ T0 w 366"/>
                <a:gd name="T2" fmla="+- 0 7031 6901"/>
                <a:gd name="T3" fmla="*/ 7031 h 368"/>
                <a:gd name="T4" fmla="+- 0 2434 2117"/>
                <a:gd name="T5" fmla="*/ T4 w 366"/>
                <a:gd name="T6" fmla="+- 0 7139 6901"/>
                <a:gd name="T7" fmla="*/ 7139 h 368"/>
                <a:gd name="T8" fmla="+- 0 2356 2117"/>
                <a:gd name="T9" fmla="*/ T8 w 366"/>
                <a:gd name="T10" fmla="+- 0 7139 6901"/>
                <a:gd name="T11" fmla="*/ 7139 h 368"/>
                <a:gd name="T12" fmla="+- 0 2363 2117"/>
                <a:gd name="T13" fmla="*/ T12 w 366"/>
                <a:gd name="T14" fmla="+- 0 7258 6901"/>
                <a:gd name="T15" fmla="*/ 7258 h 368"/>
                <a:gd name="T16" fmla="+- 0 2383 2117"/>
                <a:gd name="T17" fmla="*/ T16 w 366"/>
                <a:gd name="T18" fmla="+- 0 7249 6901"/>
                <a:gd name="T19" fmla="*/ 7249 h 368"/>
                <a:gd name="T20" fmla="+- 0 2402 2117"/>
                <a:gd name="T21" fmla="*/ T20 w 366"/>
                <a:gd name="T22" fmla="+- 0 7238 6901"/>
                <a:gd name="T23" fmla="*/ 7238 h 368"/>
                <a:gd name="T24" fmla="+- 0 2419 2117"/>
                <a:gd name="T25" fmla="*/ T24 w 366"/>
                <a:gd name="T26" fmla="+- 0 7225 6901"/>
                <a:gd name="T27" fmla="*/ 7225 h 368"/>
                <a:gd name="T28" fmla="+- 0 2435 2117"/>
                <a:gd name="T29" fmla="*/ T28 w 366"/>
                <a:gd name="T30" fmla="+- 0 7210 6901"/>
                <a:gd name="T31" fmla="*/ 7210 h 368"/>
                <a:gd name="T32" fmla="+- 0 2449 2117"/>
                <a:gd name="T33" fmla="*/ T32 w 366"/>
                <a:gd name="T34" fmla="+- 0 7194 6901"/>
                <a:gd name="T35" fmla="*/ 7194 h 368"/>
                <a:gd name="T36" fmla="+- 0 2461 2117"/>
                <a:gd name="T37" fmla="*/ T36 w 366"/>
                <a:gd name="T38" fmla="+- 0 7176 6901"/>
                <a:gd name="T39" fmla="*/ 7176 h 368"/>
                <a:gd name="T40" fmla="+- 0 2470 2117"/>
                <a:gd name="T41" fmla="*/ T40 w 366"/>
                <a:gd name="T42" fmla="+- 0 7156 6901"/>
                <a:gd name="T43" fmla="*/ 7156 h 368"/>
                <a:gd name="T44" fmla="+- 0 2477 2117"/>
                <a:gd name="T45" fmla="*/ T44 w 366"/>
                <a:gd name="T46" fmla="+- 0 7136 6901"/>
                <a:gd name="T47" fmla="*/ 7136 h 368"/>
                <a:gd name="T48" fmla="+- 0 2482 2117"/>
                <a:gd name="T49" fmla="*/ T48 w 366"/>
                <a:gd name="T50" fmla="+- 0 7114 6901"/>
                <a:gd name="T51" fmla="*/ 7114 h 368"/>
                <a:gd name="T52" fmla="+- 0 2484 2117"/>
                <a:gd name="T53" fmla="*/ T52 w 366"/>
                <a:gd name="T54" fmla="+- 0 7092 6901"/>
                <a:gd name="T55" fmla="*/ 7092 h 368"/>
                <a:gd name="T56" fmla="+- 0 2484 2117"/>
                <a:gd name="T57" fmla="*/ T56 w 366"/>
                <a:gd name="T58" fmla="+- 0 7085 6901"/>
                <a:gd name="T59" fmla="*/ 7085 h 368"/>
                <a:gd name="T60" fmla="+- 0 2482 2117"/>
                <a:gd name="T61" fmla="*/ T60 w 366"/>
                <a:gd name="T62" fmla="+- 0 7062 6901"/>
                <a:gd name="T63" fmla="*/ 7062 h 368"/>
                <a:gd name="T64" fmla="+- 0 2478 2117"/>
                <a:gd name="T65" fmla="*/ T64 w 366"/>
                <a:gd name="T66" fmla="+- 0 7039 6901"/>
                <a:gd name="T67" fmla="*/ 7039 h 368"/>
                <a:gd name="T68" fmla="+- 0 2471 2117"/>
                <a:gd name="T69" fmla="*/ T68 w 366"/>
                <a:gd name="T70" fmla="+- 0 7018 6901"/>
                <a:gd name="T71" fmla="*/ 7018 h 368"/>
                <a:gd name="T72" fmla="+- 0 2462 2117"/>
                <a:gd name="T73" fmla="*/ T72 w 366"/>
                <a:gd name="T74" fmla="+- 0 6998 6901"/>
                <a:gd name="T75" fmla="*/ 6998 h 368"/>
                <a:gd name="T76" fmla="+- 0 2451 2117"/>
                <a:gd name="T77" fmla="*/ T76 w 366"/>
                <a:gd name="T78" fmla="+- 0 6980 6901"/>
                <a:gd name="T79" fmla="*/ 6980 h 368"/>
                <a:gd name="T80" fmla="+- 0 2438 2117"/>
                <a:gd name="T81" fmla="*/ T80 w 366"/>
                <a:gd name="T82" fmla="+- 0 6963 6901"/>
                <a:gd name="T83" fmla="*/ 6963 h 368"/>
                <a:gd name="T84" fmla="+- 0 2434 2117"/>
                <a:gd name="T85" fmla="*/ T84 w 366"/>
                <a:gd name="T86" fmla="+- 0 7031 6901"/>
                <a:gd name="T87" fmla="*/ 7031 h 36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366" h="368">
                  <a:moveTo>
                    <a:pt x="317" y="130"/>
                  </a:moveTo>
                  <a:lnTo>
                    <a:pt x="317" y="238"/>
                  </a:lnTo>
                  <a:lnTo>
                    <a:pt x="239" y="238"/>
                  </a:lnTo>
                  <a:lnTo>
                    <a:pt x="246" y="357"/>
                  </a:lnTo>
                  <a:lnTo>
                    <a:pt x="266" y="348"/>
                  </a:lnTo>
                  <a:lnTo>
                    <a:pt x="285" y="337"/>
                  </a:lnTo>
                  <a:lnTo>
                    <a:pt x="302" y="324"/>
                  </a:lnTo>
                  <a:lnTo>
                    <a:pt x="318" y="309"/>
                  </a:lnTo>
                  <a:lnTo>
                    <a:pt x="332" y="293"/>
                  </a:lnTo>
                  <a:lnTo>
                    <a:pt x="344" y="275"/>
                  </a:lnTo>
                  <a:lnTo>
                    <a:pt x="353" y="255"/>
                  </a:lnTo>
                  <a:lnTo>
                    <a:pt x="360" y="235"/>
                  </a:lnTo>
                  <a:lnTo>
                    <a:pt x="365" y="213"/>
                  </a:lnTo>
                  <a:lnTo>
                    <a:pt x="367" y="191"/>
                  </a:lnTo>
                  <a:lnTo>
                    <a:pt x="367" y="184"/>
                  </a:lnTo>
                  <a:lnTo>
                    <a:pt x="365" y="161"/>
                  </a:lnTo>
                  <a:lnTo>
                    <a:pt x="361" y="138"/>
                  </a:lnTo>
                  <a:lnTo>
                    <a:pt x="354" y="117"/>
                  </a:lnTo>
                  <a:lnTo>
                    <a:pt x="345" y="97"/>
                  </a:lnTo>
                  <a:lnTo>
                    <a:pt x="334" y="79"/>
                  </a:lnTo>
                  <a:lnTo>
                    <a:pt x="321" y="62"/>
                  </a:lnTo>
                  <a:lnTo>
                    <a:pt x="317" y="13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2" name="Freeform 68"/>
            <p:cNvSpPr>
              <a:spLocks/>
            </p:cNvSpPr>
            <p:nvPr/>
          </p:nvSpPr>
          <p:spPr bwMode="auto">
            <a:xfrm>
              <a:off x="2167" y="6953"/>
              <a:ext cx="267" cy="266"/>
            </a:xfrm>
            <a:custGeom>
              <a:avLst/>
              <a:gdLst>
                <a:gd name="T0" fmla="+- 0 2246 2167"/>
                <a:gd name="T1" fmla="*/ T0 w 267"/>
                <a:gd name="T2" fmla="+- 0 7140 6953"/>
                <a:gd name="T3" fmla="*/ 7140 h 266"/>
                <a:gd name="T4" fmla="+- 0 2246 2167"/>
                <a:gd name="T5" fmla="*/ T4 w 267"/>
                <a:gd name="T6" fmla="+- 0 7219 6953"/>
                <a:gd name="T7" fmla="*/ 7219 h 266"/>
                <a:gd name="T8" fmla="+- 0 2356 2167"/>
                <a:gd name="T9" fmla="*/ T8 w 267"/>
                <a:gd name="T10" fmla="+- 0 7219 6953"/>
                <a:gd name="T11" fmla="*/ 7219 h 266"/>
                <a:gd name="T12" fmla="+- 0 2356 2167"/>
                <a:gd name="T13" fmla="*/ T12 w 267"/>
                <a:gd name="T14" fmla="+- 0 7139 6953"/>
                <a:gd name="T15" fmla="*/ 7139 h 266"/>
                <a:gd name="T16" fmla="+- 0 2434 2167"/>
                <a:gd name="T17" fmla="*/ T16 w 267"/>
                <a:gd name="T18" fmla="+- 0 7139 6953"/>
                <a:gd name="T19" fmla="*/ 7139 h 266"/>
                <a:gd name="T20" fmla="+- 0 2434 2167"/>
                <a:gd name="T21" fmla="*/ T20 w 267"/>
                <a:gd name="T22" fmla="+- 0 7031 6953"/>
                <a:gd name="T23" fmla="*/ 7031 h 266"/>
                <a:gd name="T24" fmla="+- 0 2355 2167"/>
                <a:gd name="T25" fmla="*/ T24 w 267"/>
                <a:gd name="T26" fmla="+- 0 7031 6953"/>
                <a:gd name="T27" fmla="*/ 7031 h 266"/>
                <a:gd name="T28" fmla="+- 0 2355 2167"/>
                <a:gd name="T29" fmla="*/ T28 w 267"/>
                <a:gd name="T30" fmla="+- 0 6953 6953"/>
                <a:gd name="T31" fmla="*/ 6953 h 266"/>
                <a:gd name="T32" fmla="+- 0 2245 2167"/>
                <a:gd name="T33" fmla="*/ T32 w 267"/>
                <a:gd name="T34" fmla="+- 0 6953 6953"/>
                <a:gd name="T35" fmla="*/ 6953 h 266"/>
                <a:gd name="T36" fmla="+- 0 2245 2167"/>
                <a:gd name="T37" fmla="*/ T36 w 267"/>
                <a:gd name="T38" fmla="+- 0 7032 6953"/>
                <a:gd name="T39" fmla="*/ 7032 h 266"/>
                <a:gd name="T40" fmla="+- 0 2167 2167"/>
                <a:gd name="T41" fmla="*/ T40 w 267"/>
                <a:gd name="T42" fmla="+- 0 7032 6953"/>
                <a:gd name="T43" fmla="*/ 7032 h 266"/>
                <a:gd name="T44" fmla="+- 0 2167 2167"/>
                <a:gd name="T45" fmla="*/ T44 w 267"/>
                <a:gd name="T46" fmla="+- 0 7140 6953"/>
                <a:gd name="T47" fmla="*/ 7140 h 266"/>
                <a:gd name="T48" fmla="+- 0 2246 2167"/>
                <a:gd name="T49" fmla="*/ T48 w 267"/>
                <a:gd name="T50" fmla="+- 0 7140 6953"/>
                <a:gd name="T51" fmla="*/ 7140 h 2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267" h="266">
                  <a:moveTo>
                    <a:pt x="79" y="187"/>
                  </a:moveTo>
                  <a:lnTo>
                    <a:pt x="79" y="266"/>
                  </a:lnTo>
                  <a:lnTo>
                    <a:pt x="189" y="266"/>
                  </a:lnTo>
                  <a:lnTo>
                    <a:pt x="189" y="186"/>
                  </a:lnTo>
                  <a:lnTo>
                    <a:pt x="267" y="186"/>
                  </a:lnTo>
                  <a:lnTo>
                    <a:pt x="267" y="78"/>
                  </a:lnTo>
                  <a:lnTo>
                    <a:pt x="188" y="78"/>
                  </a:lnTo>
                  <a:lnTo>
                    <a:pt x="188" y="0"/>
                  </a:lnTo>
                  <a:lnTo>
                    <a:pt x="78" y="0"/>
                  </a:lnTo>
                  <a:lnTo>
                    <a:pt x="78" y="79"/>
                  </a:lnTo>
                  <a:lnTo>
                    <a:pt x="0" y="79"/>
                  </a:lnTo>
                  <a:lnTo>
                    <a:pt x="0" y="187"/>
                  </a:lnTo>
                  <a:lnTo>
                    <a:pt x="79" y="18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3" name="Freeform 69"/>
            <p:cNvSpPr>
              <a:spLocks/>
            </p:cNvSpPr>
            <p:nvPr/>
          </p:nvSpPr>
          <p:spPr bwMode="auto">
            <a:xfrm>
              <a:off x="2021" y="4575"/>
              <a:ext cx="559" cy="644"/>
            </a:xfrm>
            <a:custGeom>
              <a:avLst/>
              <a:gdLst>
                <a:gd name="T0" fmla="+- 0 2021 2021"/>
                <a:gd name="T1" fmla="*/ T0 w 559"/>
                <a:gd name="T2" fmla="+- 0 5219 4575"/>
                <a:gd name="T3" fmla="*/ 5219 h 644"/>
                <a:gd name="T4" fmla="+- 0 2580 2021"/>
                <a:gd name="T5" fmla="*/ T4 w 559"/>
                <a:gd name="T6" fmla="+- 0 5219 4575"/>
                <a:gd name="T7" fmla="*/ 5219 h 644"/>
                <a:gd name="T8" fmla="+- 0 2580 2021"/>
                <a:gd name="T9" fmla="*/ T8 w 559"/>
                <a:gd name="T10" fmla="+- 0 4575 4575"/>
                <a:gd name="T11" fmla="*/ 4575 h 644"/>
                <a:gd name="T12" fmla="+- 0 2021 2021"/>
                <a:gd name="T13" fmla="*/ T12 w 559"/>
                <a:gd name="T14" fmla="+- 0 4575 4575"/>
                <a:gd name="T15" fmla="*/ 4575 h 644"/>
                <a:gd name="T16" fmla="+- 0 2021 2021"/>
                <a:gd name="T17" fmla="*/ T16 w 559"/>
                <a:gd name="T18" fmla="+- 0 5219 4575"/>
                <a:gd name="T19" fmla="*/ 5219 h 644"/>
              </a:gdLst>
              <a:ahLst/>
              <a:cxnLst>
                <a:cxn ang="0">
                  <a:pos x="T1" y="T3"/>
                </a:cxn>
                <a:cxn ang="0">
                  <a:pos x="T5" y="T7"/>
                </a:cxn>
                <a:cxn ang="0">
                  <a:pos x="T9" y="T11"/>
                </a:cxn>
                <a:cxn ang="0">
                  <a:pos x="T13" y="T15"/>
                </a:cxn>
                <a:cxn ang="0">
                  <a:pos x="T17" y="T19"/>
                </a:cxn>
              </a:cxnLst>
              <a:rect l="0" t="0" r="r" b="b"/>
              <a:pathLst>
                <a:path w="559" h="644">
                  <a:moveTo>
                    <a:pt x="0" y="644"/>
                  </a:moveTo>
                  <a:lnTo>
                    <a:pt x="559" y="644"/>
                  </a:lnTo>
                  <a:lnTo>
                    <a:pt x="559" y="0"/>
                  </a:lnTo>
                  <a:lnTo>
                    <a:pt x="0" y="0"/>
                  </a:lnTo>
                  <a:lnTo>
                    <a:pt x="0" y="64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4" name="Freeform 70"/>
            <p:cNvSpPr>
              <a:spLocks/>
            </p:cNvSpPr>
            <p:nvPr/>
          </p:nvSpPr>
          <p:spPr bwMode="auto">
            <a:xfrm>
              <a:off x="1974" y="4539"/>
              <a:ext cx="666" cy="706"/>
            </a:xfrm>
            <a:custGeom>
              <a:avLst/>
              <a:gdLst>
                <a:gd name="T0" fmla="+- 0 1975 1974"/>
                <a:gd name="T1" fmla="*/ T0 w 666"/>
                <a:gd name="T2" fmla="+- 0 5152 4539"/>
                <a:gd name="T3" fmla="*/ 5152 h 706"/>
                <a:gd name="T4" fmla="+- 0 1985 1974"/>
                <a:gd name="T5" fmla="*/ T4 w 666"/>
                <a:gd name="T6" fmla="+- 0 5203 4539"/>
                <a:gd name="T7" fmla="*/ 5203 h 706"/>
                <a:gd name="T8" fmla="+- 0 2057 1974"/>
                <a:gd name="T9" fmla="*/ T8 w 666"/>
                <a:gd name="T10" fmla="+- 0 5244 4539"/>
                <a:gd name="T11" fmla="*/ 5244 h 706"/>
                <a:gd name="T12" fmla="+- 0 2545 1974"/>
                <a:gd name="T13" fmla="*/ T12 w 666"/>
                <a:gd name="T14" fmla="+- 0 5244 4539"/>
                <a:gd name="T15" fmla="*/ 5244 h 706"/>
                <a:gd name="T16" fmla="+- 0 2594 1974"/>
                <a:gd name="T17" fmla="*/ T16 w 666"/>
                <a:gd name="T18" fmla="+- 0 5236 4539"/>
                <a:gd name="T19" fmla="*/ 5236 h 706"/>
                <a:gd name="T20" fmla="+- 0 2638 1974"/>
                <a:gd name="T21" fmla="*/ T20 w 666"/>
                <a:gd name="T22" fmla="+- 0 5170 4539"/>
                <a:gd name="T23" fmla="*/ 5170 h 706"/>
                <a:gd name="T24" fmla="+- 0 2640 1974"/>
                <a:gd name="T25" fmla="*/ T24 w 666"/>
                <a:gd name="T26" fmla="+- 0 5110 4539"/>
                <a:gd name="T27" fmla="*/ 5110 h 706"/>
                <a:gd name="T28" fmla="+- 0 2639 1974"/>
                <a:gd name="T29" fmla="*/ T28 w 666"/>
                <a:gd name="T30" fmla="+- 0 5070 4539"/>
                <a:gd name="T31" fmla="*/ 5070 h 706"/>
                <a:gd name="T32" fmla="+- 0 2639 1974"/>
                <a:gd name="T33" fmla="*/ T32 w 666"/>
                <a:gd name="T34" fmla="+- 0 5030 4539"/>
                <a:gd name="T35" fmla="*/ 5030 h 706"/>
                <a:gd name="T36" fmla="+- 0 2639 1974"/>
                <a:gd name="T37" fmla="*/ T36 w 666"/>
                <a:gd name="T38" fmla="+- 0 4918 4539"/>
                <a:gd name="T39" fmla="*/ 4918 h 706"/>
                <a:gd name="T40" fmla="+- 0 2639 1974"/>
                <a:gd name="T41" fmla="*/ T40 w 666"/>
                <a:gd name="T42" fmla="+- 0 4798 4539"/>
                <a:gd name="T43" fmla="*/ 4798 h 706"/>
                <a:gd name="T44" fmla="+- 0 2640 1974"/>
                <a:gd name="T45" fmla="*/ T44 w 666"/>
                <a:gd name="T46" fmla="+- 0 4678 4539"/>
                <a:gd name="T47" fmla="*/ 4678 h 706"/>
                <a:gd name="T48" fmla="+- 0 2636 1974"/>
                <a:gd name="T49" fmla="*/ T48 w 666"/>
                <a:gd name="T50" fmla="+- 0 4593 4539"/>
                <a:gd name="T51" fmla="*/ 4593 h 706"/>
                <a:gd name="T52" fmla="+- 0 2612 1974"/>
                <a:gd name="T53" fmla="*/ T52 w 666"/>
                <a:gd name="T54" fmla="+- 0 4559 4539"/>
                <a:gd name="T55" fmla="*/ 4559 h 706"/>
                <a:gd name="T56" fmla="+- 0 2572 1974"/>
                <a:gd name="T57" fmla="*/ T56 w 666"/>
                <a:gd name="T58" fmla="+- 0 4541 4539"/>
                <a:gd name="T59" fmla="*/ 4541 h 706"/>
                <a:gd name="T60" fmla="+- 0 2529 1974"/>
                <a:gd name="T61" fmla="*/ T60 w 666"/>
                <a:gd name="T62" fmla="+- 0 4539 4539"/>
                <a:gd name="T63" fmla="*/ 4539 h 706"/>
                <a:gd name="T64" fmla="+- 0 2495 1974"/>
                <a:gd name="T65" fmla="*/ T64 w 666"/>
                <a:gd name="T66" fmla="+- 0 4540 4539"/>
                <a:gd name="T67" fmla="*/ 4540 h 706"/>
                <a:gd name="T68" fmla="+- 0 2477 1974"/>
                <a:gd name="T69" fmla="*/ T68 w 666"/>
                <a:gd name="T70" fmla="+- 0 4563 4539"/>
                <a:gd name="T71" fmla="*/ 4563 h 706"/>
                <a:gd name="T72" fmla="+- 0 2479 1974"/>
                <a:gd name="T73" fmla="*/ T72 w 666"/>
                <a:gd name="T74" fmla="+- 0 4595 4539"/>
                <a:gd name="T75" fmla="*/ 4595 h 706"/>
                <a:gd name="T76" fmla="+- 0 2539 1974"/>
                <a:gd name="T77" fmla="*/ T76 w 666"/>
                <a:gd name="T78" fmla="+- 0 4599 4539"/>
                <a:gd name="T79" fmla="*/ 4599 h 706"/>
                <a:gd name="T80" fmla="+- 0 2578 1974"/>
                <a:gd name="T81" fmla="*/ T80 w 666"/>
                <a:gd name="T82" fmla="+- 0 4613 4539"/>
                <a:gd name="T83" fmla="*/ 4613 h 706"/>
                <a:gd name="T84" fmla="+- 0 2580 1974"/>
                <a:gd name="T85" fmla="*/ T84 w 666"/>
                <a:gd name="T86" fmla="+- 0 4683 4539"/>
                <a:gd name="T87" fmla="*/ 4683 h 706"/>
                <a:gd name="T88" fmla="+- 0 2581 1974"/>
                <a:gd name="T89" fmla="*/ T88 w 666"/>
                <a:gd name="T90" fmla="+- 0 4764 4539"/>
                <a:gd name="T91" fmla="*/ 4764 h 706"/>
                <a:gd name="T92" fmla="+- 0 2581 1974"/>
                <a:gd name="T93" fmla="*/ T92 w 666"/>
                <a:gd name="T94" fmla="+- 0 4845 4539"/>
                <a:gd name="T95" fmla="*/ 4845 h 706"/>
                <a:gd name="T96" fmla="+- 0 2581 1974"/>
                <a:gd name="T97" fmla="*/ T96 w 666"/>
                <a:gd name="T98" fmla="+- 0 4927 4539"/>
                <a:gd name="T99" fmla="*/ 4927 h 706"/>
                <a:gd name="T100" fmla="+- 0 2582 1974"/>
                <a:gd name="T101" fmla="*/ T100 w 666"/>
                <a:gd name="T102" fmla="+- 0 5008 4539"/>
                <a:gd name="T103" fmla="*/ 5008 h 706"/>
                <a:gd name="T104" fmla="+- 0 2582 1974"/>
                <a:gd name="T105" fmla="*/ T104 w 666"/>
                <a:gd name="T106" fmla="+- 0 5089 4539"/>
                <a:gd name="T107" fmla="*/ 5089 h 706"/>
                <a:gd name="T108" fmla="+- 0 2582 1974"/>
                <a:gd name="T109" fmla="*/ T108 w 666"/>
                <a:gd name="T110" fmla="+- 0 5149 4539"/>
                <a:gd name="T111" fmla="*/ 5149 h 706"/>
                <a:gd name="T112" fmla="+- 0 2566 1974"/>
                <a:gd name="T113" fmla="*/ T112 w 666"/>
                <a:gd name="T114" fmla="+- 0 5184 4539"/>
                <a:gd name="T115" fmla="*/ 5184 h 706"/>
                <a:gd name="T116" fmla="+- 0 2536 1974"/>
                <a:gd name="T117" fmla="*/ T116 w 666"/>
                <a:gd name="T118" fmla="+- 0 5187 4539"/>
                <a:gd name="T119" fmla="*/ 5187 h 706"/>
                <a:gd name="T120" fmla="+- 0 2496 1974"/>
                <a:gd name="T121" fmla="*/ T120 w 666"/>
                <a:gd name="T122" fmla="+- 0 5186 4539"/>
                <a:gd name="T123" fmla="*/ 5186 h 706"/>
                <a:gd name="T124" fmla="+- 0 2456 1974"/>
                <a:gd name="T125" fmla="*/ T124 w 666"/>
                <a:gd name="T126" fmla="+- 0 5186 4539"/>
                <a:gd name="T127" fmla="*/ 5186 h 706"/>
                <a:gd name="T128" fmla="+- 0 2416 1974"/>
                <a:gd name="T129" fmla="*/ T128 w 666"/>
                <a:gd name="T130" fmla="+- 0 5185 4539"/>
                <a:gd name="T131" fmla="*/ 5185 h 706"/>
                <a:gd name="T132" fmla="+- 0 2073 1974"/>
                <a:gd name="T133" fmla="*/ T132 w 666"/>
                <a:gd name="T134" fmla="+- 0 5185 4539"/>
                <a:gd name="T135" fmla="*/ 5185 h 706"/>
                <a:gd name="T136" fmla="+- 0 2042 1974"/>
                <a:gd name="T137" fmla="*/ T136 w 666"/>
                <a:gd name="T138" fmla="+- 0 5176 4539"/>
                <a:gd name="T139" fmla="*/ 5176 h 706"/>
                <a:gd name="T140" fmla="+- 0 2036 1974"/>
                <a:gd name="T141" fmla="*/ T140 w 666"/>
                <a:gd name="T142" fmla="+- 0 5100 4539"/>
                <a:gd name="T143" fmla="*/ 5100 h 706"/>
                <a:gd name="T144" fmla="+- 0 2036 1974"/>
                <a:gd name="T145" fmla="*/ T144 w 666"/>
                <a:gd name="T146" fmla="+- 0 4656 4539"/>
                <a:gd name="T147" fmla="*/ 4656 h 706"/>
                <a:gd name="T148" fmla="+- 0 2037 1974"/>
                <a:gd name="T149" fmla="*/ T148 w 666"/>
                <a:gd name="T150" fmla="+- 0 4622 4539"/>
                <a:gd name="T151" fmla="*/ 4622 h 706"/>
                <a:gd name="T152" fmla="+- 0 2068 1974"/>
                <a:gd name="T153" fmla="*/ T152 w 666"/>
                <a:gd name="T154" fmla="+- 0 4599 4539"/>
                <a:gd name="T155" fmla="*/ 4599 h 706"/>
                <a:gd name="T156" fmla="+- 0 2137 1974"/>
                <a:gd name="T157" fmla="*/ T156 w 666"/>
                <a:gd name="T158" fmla="+- 0 4599 4539"/>
                <a:gd name="T159" fmla="*/ 4599 h 706"/>
                <a:gd name="T160" fmla="+- 0 2117 1974"/>
                <a:gd name="T161" fmla="*/ T160 w 666"/>
                <a:gd name="T162" fmla="+- 0 4541 4539"/>
                <a:gd name="T163" fmla="*/ 4541 h 706"/>
                <a:gd name="T164" fmla="+- 0 2077 1974"/>
                <a:gd name="T165" fmla="*/ T164 w 666"/>
                <a:gd name="T166" fmla="+- 0 4541 4539"/>
                <a:gd name="T167" fmla="*/ 4541 h 706"/>
                <a:gd name="T168" fmla="+- 0 2038 1974"/>
                <a:gd name="T169" fmla="*/ T168 w 666"/>
                <a:gd name="T170" fmla="+- 0 4542 4539"/>
                <a:gd name="T171" fmla="*/ 4542 h 706"/>
                <a:gd name="T172" fmla="+- 0 1998 1974"/>
                <a:gd name="T173" fmla="*/ T172 w 666"/>
                <a:gd name="T174" fmla="+- 0 4561 4539"/>
                <a:gd name="T175" fmla="*/ 4561 h 706"/>
                <a:gd name="T176" fmla="+- 0 1978 1974"/>
                <a:gd name="T177" fmla="*/ T176 w 666"/>
                <a:gd name="T178" fmla="+- 0 4599 4539"/>
                <a:gd name="T179" fmla="*/ 4599 h 706"/>
                <a:gd name="T180" fmla="+- 0 1975 1974"/>
                <a:gd name="T181" fmla="*/ T180 w 666"/>
                <a:gd name="T182" fmla="+- 0 4625 4539"/>
                <a:gd name="T183" fmla="*/ 4625 h 7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666" h="706">
                  <a:moveTo>
                    <a:pt x="0" y="394"/>
                  </a:moveTo>
                  <a:lnTo>
                    <a:pt x="1" y="613"/>
                  </a:lnTo>
                  <a:lnTo>
                    <a:pt x="3" y="643"/>
                  </a:lnTo>
                  <a:lnTo>
                    <a:pt x="11" y="664"/>
                  </a:lnTo>
                  <a:lnTo>
                    <a:pt x="39" y="694"/>
                  </a:lnTo>
                  <a:lnTo>
                    <a:pt x="83" y="705"/>
                  </a:lnTo>
                  <a:lnTo>
                    <a:pt x="114" y="706"/>
                  </a:lnTo>
                  <a:lnTo>
                    <a:pt x="571" y="705"/>
                  </a:lnTo>
                  <a:lnTo>
                    <a:pt x="598" y="703"/>
                  </a:lnTo>
                  <a:lnTo>
                    <a:pt x="620" y="697"/>
                  </a:lnTo>
                  <a:lnTo>
                    <a:pt x="650" y="673"/>
                  </a:lnTo>
                  <a:lnTo>
                    <a:pt x="664" y="631"/>
                  </a:lnTo>
                  <a:lnTo>
                    <a:pt x="666" y="604"/>
                  </a:lnTo>
                  <a:lnTo>
                    <a:pt x="666" y="571"/>
                  </a:lnTo>
                  <a:lnTo>
                    <a:pt x="666" y="551"/>
                  </a:lnTo>
                  <a:lnTo>
                    <a:pt x="665" y="531"/>
                  </a:lnTo>
                  <a:lnTo>
                    <a:pt x="665" y="511"/>
                  </a:lnTo>
                  <a:lnTo>
                    <a:pt x="665" y="491"/>
                  </a:lnTo>
                  <a:lnTo>
                    <a:pt x="665" y="451"/>
                  </a:lnTo>
                  <a:lnTo>
                    <a:pt x="665" y="379"/>
                  </a:lnTo>
                  <a:lnTo>
                    <a:pt x="665" y="319"/>
                  </a:lnTo>
                  <a:lnTo>
                    <a:pt x="665" y="259"/>
                  </a:lnTo>
                  <a:lnTo>
                    <a:pt x="666" y="199"/>
                  </a:lnTo>
                  <a:lnTo>
                    <a:pt x="666" y="139"/>
                  </a:lnTo>
                  <a:lnTo>
                    <a:pt x="666" y="76"/>
                  </a:lnTo>
                  <a:lnTo>
                    <a:pt x="662" y="54"/>
                  </a:lnTo>
                  <a:lnTo>
                    <a:pt x="653" y="35"/>
                  </a:lnTo>
                  <a:lnTo>
                    <a:pt x="638" y="20"/>
                  </a:lnTo>
                  <a:lnTo>
                    <a:pt x="620" y="8"/>
                  </a:lnTo>
                  <a:lnTo>
                    <a:pt x="598" y="2"/>
                  </a:lnTo>
                  <a:lnTo>
                    <a:pt x="575" y="0"/>
                  </a:lnTo>
                  <a:lnTo>
                    <a:pt x="555" y="0"/>
                  </a:lnTo>
                  <a:lnTo>
                    <a:pt x="550" y="0"/>
                  </a:lnTo>
                  <a:lnTo>
                    <a:pt x="521" y="1"/>
                  </a:lnTo>
                  <a:lnTo>
                    <a:pt x="507" y="7"/>
                  </a:lnTo>
                  <a:lnTo>
                    <a:pt x="503" y="24"/>
                  </a:lnTo>
                  <a:lnTo>
                    <a:pt x="505" y="55"/>
                  </a:lnTo>
                  <a:lnTo>
                    <a:pt x="505" y="56"/>
                  </a:lnTo>
                  <a:lnTo>
                    <a:pt x="509" y="60"/>
                  </a:lnTo>
                  <a:lnTo>
                    <a:pt x="565" y="60"/>
                  </a:lnTo>
                  <a:lnTo>
                    <a:pt x="593" y="63"/>
                  </a:lnTo>
                  <a:lnTo>
                    <a:pt x="604" y="74"/>
                  </a:lnTo>
                  <a:lnTo>
                    <a:pt x="606" y="103"/>
                  </a:lnTo>
                  <a:lnTo>
                    <a:pt x="606" y="144"/>
                  </a:lnTo>
                  <a:lnTo>
                    <a:pt x="606" y="184"/>
                  </a:lnTo>
                  <a:lnTo>
                    <a:pt x="607" y="225"/>
                  </a:lnTo>
                  <a:lnTo>
                    <a:pt x="607" y="266"/>
                  </a:lnTo>
                  <a:lnTo>
                    <a:pt x="607" y="306"/>
                  </a:lnTo>
                  <a:lnTo>
                    <a:pt x="607" y="347"/>
                  </a:lnTo>
                  <a:lnTo>
                    <a:pt x="607" y="388"/>
                  </a:lnTo>
                  <a:lnTo>
                    <a:pt x="608" y="428"/>
                  </a:lnTo>
                  <a:lnTo>
                    <a:pt x="608" y="469"/>
                  </a:lnTo>
                  <a:lnTo>
                    <a:pt x="608" y="510"/>
                  </a:lnTo>
                  <a:lnTo>
                    <a:pt x="608" y="550"/>
                  </a:lnTo>
                  <a:lnTo>
                    <a:pt x="608" y="590"/>
                  </a:lnTo>
                  <a:lnTo>
                    <a:pt x="608" y="610"/>
                  </a:lnTo>
                  <a:lnTo>
                    <a:pt x="604" y="632"/>
                  </a:lnTo>
                  <a:lnTo>
                    <a:pt x="592" y="645"/>
                  </a:lnTo>
                  <a:lnTo>
                    <a:pt x="567" y="648"/>
                  </a:lnTo>
                  <a:lnTo>
                    <a:pt x="562" y="648"/>
                  </a:lnTo>
                  <a:lnTo>
                    <a:pt x="542" y="648"/>
                  </a:lnTo>
                  <a:lnTo>
                    <a:pt x="522" y="647"/>
                  </a:lnTo>
                  <a:lnTo>
                    <a:pt x="502" y="647"/>
                  </a:lnTo>
                  <a:lnTo>
                    <a:pt x="482" y="647"/>
                  </a:lnTo>
                  <a:lnTo>
                    <a:pt x="462" y="646"/>
                  </a:lnTo>
                  <a:lnTo>
                    <a:pt x="442" y="646"/>
                  </a:lnTo>
                  <a:lnTo>
                    <a:pt x="399" y="646"/>
                  </a:lnTo>
                  <a:lnTo>
                    <a:pt x="99" y="646"/>
                  </a:lnTo>
                  <a:lnTo>
                    <a:pt x="87" y="645"/>
                  </a:lnTo>
                  <a:lnTo>
                    <a:pt x="68" y="637"/>
                  </a:lnTo>
                  <a:lnTo>
                    <a:pt x="62" y="614"/>
                  </a:lnTo>
                  <a:lnTo>
                    <a:pt x="62" y="561"/>
                  </a:lnTo>
                  <a:lnTo>
                    <a:pt x="62" y="483"/>
                  </a:lnTo>
                  <a:lnTo>
                    <a:pt x="62" y="117"/>
                  </a:lnTo>
                  <a:lnTo>
                    <a:pt x="62" y="91"/>
                  </a:lnTo>
                  <a:lnTo>
                    <a:pt x="63" y="83"/>
                  </a:lnTo>
                  <a:lnTo>
                    <a:pt x="72" y="65"/>
                  </a:lnTo>
                  <a:lnTo>
                    <a:pt x="94" y="60"/>
                  </a:lnTo>
                  <a:lnTo>
                    <a:pt x="103" y="61"/>
                  </a:lnTo>
                  <a:lnTo>
                    <a:pt x="163" y="60"/>
                  </a:lnTo>
                  <a:lnTo>
                    <a:pt x="163" y="3"/>
                  </a:lnTo>
                  <a:lnTo>
                    <a:pt x="143" y="2"/>
                  </a:lnTo>
                  <a:lnTo>
                    <a:pt x="123" y="2"/>
                  </a:lnTo>
                  <a:lnTo>
                    <a:pt x="103" y="2"/>
                  </a:lnTo>
                  <a:lnTo>
                    <a:pt x="83" y="2"/>
                  </a:lnTo>
                  <a:lnTo>
                    <a:pt x="64" y="3"/>
                  </a:lnTo>
                  <a:lnTo>
                    <a:pt x="40" y="10"/>
                  </a:lnTo>
                  <a:lnTo>
                    <a:pt x="24" y="22"/>
                  </a:lnTo>
                  <a:lnTo>
                    <a:pt x="12" y="39"/>
                  </a:lnTo>
                  <a:lnTo>
                    <a:pt x="4" y="60"/>
                  </a:lnTo>
                  <a:lnTo>
                    <a:pt x="1" y="73"/>
                  </a:lnTo>
                  <a:lnTo>
                    <a:pt x="1" y="86"/>
                  </a:lnTo>
                  <a:lnTo>
                    <a:pt x="0" y="39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5" name="Freeform 71"/>
            <p:cNvSpPr>
              <a:spLocks/>
            </p:cNvSpPr>
            <p:nvPr/>
          </p:nvSpPr>
          <p:spPr bwMode="auto">
            <a:xfrm>
              <a:off x="2166" y="4448"/>
              <a:ext cx="184" cy="189"/>
            </a:xfrm>
            <a:custGeom>
              <a:avLst/>
              <a:gdLst>
                <a:gd name="T0" fmla="+- 0 2308 2166"/>
                <a:gd name="T1" fmla="*/ T0 w 184"/>
                <a:gd name="T2" fmla="+- 0 4573 4448"/>
                <a:gd name="T3" fmla="*/ 4573 h 189"/>
                <a:gd name="T4" fmla="+- 0 2296 2166"/>
                <a:gd name="T5" fmla="*/ T4 w 184"/>
                <a:gd name="T6" fmla="+- 0 4571 4448"/>
                <a:gd name="T7" fmla="*/ 4571 h 189"/>
                <a:gd name="T8" fmla="+- 0 2279 2166"/>
                <a:gd name="T9" fmla="*/ T8 w 184"/>
                <a:gd name="T10" fmla="+- 0 4559 4448"/>
                <a:gd name="T11" fmla="*/ 4559 h 189"/>
                <a:gd name="T12" fmla="+- 0 2289 2166"/>
                <a:gd name="T13" fmla="*/ T12 w 184"/>
                <a:gd name="T14" fmla="+- 0 4637 4448"/>
                <a:gd name="T15" fmla="*/ 4637 h 189"/>
                <a:gd name="T16" fmla="+- 0 2349 2166"/>
                <a:gd name="T17" fmla="*/ T16 w 184"/>
                <a:gd name="T18" fmla="+- 0 4637 4448"/>
                <a:gd name="T19" fmla="*/ 4637 h 189"/>
                <a:gd name="T20" fmla="+- 0 2344 2166"/>
                <a:gd name="T21" fmla="*/ T20 w 184"/>
                <a:gd name="T22" fmla="+- 0 4537 4448"/>
                <a:gd name="T23" fmla="*/ 4537 h 189"/>
                <a:gd name="T24" fmla="+- 0 2342 2166"/>
                <a:gd name="T25" fmla="*/ T24 w 184"/>
                <a:gd name="T26" fmla="+- 0 4549 4448"/>
                <a:gd name="T27" fmla="*/ 4549 h 189"/>
                <a:gd name="T28" fmla="+- 0 2329 2166"/>
                <a:gd name="T29" fmla="*/ T28 w 184"/>
                <a:gd name="T30" fmla="+- 0 4566 4448"/>
                <a:gd name="T31" fmla="*/ 4566 h 189"/>
                <a:gd name="T32" fmla="+- 0 2308 2166"/>
                <a:gd name="T33" fmla="*/ T32 w 184"/>
                <a:gd name="T34" fmla="+- 0 4573 4448"/>
                <a:gd name="T35" fmla="*/ 4573 h 1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Lst>
              <a:rect l="0" t="0" r="r" b="b"/>
              <a:pathLst>
                <a:path w="184" h="189">
                  <a:moveTo>
                    <a:pt x="142" y="125"/>
                  </a:moveTo>
                  <a:lnTo>
                    <a:pt x="130" y="123"/>
                  </a:lnTo>
                  <a:lnTo>
                    <a:pt x="113" y="111"/>
                  </a:lnTo>
                  <a:lnTo>
                    <a:pt x="123" y="189"/>
                  </a:lnTo>
                  <a:lnTo>
                    <a:pt x="183" y="189"/>
                  </a:lnTo>
                  <a:lnTo>
                    <a:pt x="178" y="89"/>
                  </a:lnTo>
                  <a:lnTo>
                    <a:pt x="176" y="101"/>
                  </a:lnTo>
                  <a:lnTo>
                    <a:pt x="163" y="118"/>
                  </a:lnTo>
                  <a:lnTo>
                    <a:pt x="142" y="12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6" name="Freeform 72"/>
            <p:cNvSpPr>
              <a:spLocks/>
            </p:cNvSpPr>
            <p:nvPr/>
          </p:nvSpPr>
          <p:spPr bwMode="auto">
            <a:xfrm>
              <a:off x="2166" y="4448"/>
              <a:ext cx="184" cy="189"/>
            </a:xfrm>
            <a:custGeom>
              <a:avLst/>
              <a:gdLst>
                <a:gd name="T0" fmla="+- 0 2211 2166"/>
                <a:gd name="T1" fmla="*/ T0 w 184"/>
                <a:gd name="T2" fmla="+- 0 4539 4448"/>
                <a:gd name="T3" fmla="*/ 4539 h 189"/>
                <a:gd name="T4" fmla="+- 0 2166 2166"/>
                <a:gd name="T5" fmla="*/ T4 w 184"/>
                <a:gd name="T6" fmla="+- 0 4539 4448"/>
                <a:gd name="T7" fmla="*/ 4539 h 189"/>
                <a:gd name="T8" fmla="+- 0 2166 2166"/>
                <a:gd name="T9" fmla="*/ T8 w 184"/>
                <a:gd name="T10" fmla="+- 0 4577 4448"/>
                <a:gd name="T11" fmla="*/ 4577 h 189"/>
                <a:gd name="T12" fmla="+- 0 2166 2166"/>
                <a:gd name="T13" fmla="*/ T12 w 184"/>
                <a:gd name="T14" fmla="+- 0 4596 4448"/>
                <a:gd name="T15" fmla="*/ 4596 h 189"/>
                <a:gd name="T16" fmla="+- 0 2170 2166"/>
                <a:gd name="T17" fmla="*/ T16 w 184"/>
                <a:gd name="T18" fmla="+- 0 4617 4448"/>
                <a:gd name="T19" fmla="*/ 4617 h 189"/>
                <a:gd name="T20" fmla="+- 0 2184 2166"/>
                <a:gd name="T21" fmla="*/ T20 w 184"/>
                <a:gd name="T22" fmla="+- 0 4631 4448"/>
                <a:gd name="T23" fmla="*/ 4631 h 189"/>
                <a:gd name="T24" fmla="+- 0 2207 2166"/>
                <a:gd name="T25" fmla="*/ T24 w 184"/>
                <a:gd name="T26" fmla="+- 0 4636 4448"/>
                <a:gd name="T27" fmla="*/ 4636 h 189"/>
                <a:gd name="T28" fmla="+- 0 2249 2166"/>
                <a:gd name="T29" fmla="*/ T28 w 184"/>
                <a:gd name="T30" fmla="+- 0 4637 4448"/>
                <a:gd name="T31" fmla="*/ 4637 h 189"/>
                <a:gd name="T32" fmla="+- 0 2289 2166"/>
                <a:gd name="T33" fmla="*/ T32 w 184"/>
                <a:gd name="T34" fmla="+- 0 4637 4448"/>
                <a:gd name="T35" fmla="*/ 4637 h 189"/>
                <a:gd name="T36" fmla="+- 0 2279 2166"/>
                <a:gd name="T37" fmla="*/ T36 w 184"/>
                <a:gd name="T38" fmla="+- 0 4559 4448"/>
                <a:gd name="T39" fmla="*/ 4559 h 189"/>
                <a:gd name="T40" fmla="+- 0 2272 2166"/>
                <a:gd name="T41" fmla="*/ T40 w 184"/>
                <a:gd name="T42" fmla="+- 0 4538 4448"/>
                <a:gd name="T43" fmla="*/ 4538 h 189"/>
                <a:gd name="T44" fmla="+- 0 2274 2166"/>
                <a:gd name="T45" fmla="*/ T44 w 184"/>
                <a:gd name="T46" fmla="+- 0 4526 4448"/>
                <a:gd name="T47" fmla="*/ 4526 h 189"/>
                <a:gd name="T48" fmla="+- 0 2286 2166"/>
                <a:gd name="T49" fmla="*/ T48 w 184"/>
                <a:gd name="T50" fmla="+- 0 4509 4448"/>
                <a:gd name="T51" fmla="*/ 4509 h 189"/>
                <a:gd name="T52" fmla="+- 0 2307 2166"/>
                <a:gd name="T53" fmla="*/ T52 w 184"/>
                <a:gd name="T54" fmla="+- 0 4503 4448"/>
                <a:gd name="T55" fmla="*/ 4503 h 189"/>
                <a:gd name="T56" fmla="+- 0 2319 2166"/>
                <a:gd name="T57" fmla="*/ T56 w 184"/>
                <a:gd name="T58" fmla="+- 0 4505 4448"/>
                <a:gd name="T59" fmla="*/ 4505 h 189"/>
                <a:gd name="T60" fmla="+- 0 2337 2166"/>
                <a:gd name="T61" fmla="*/ T60 w 184"/>
                <a:gd name="T62" fmla="+- 0 4517 4448"/>
                <a:gd name="T63" fmla="*/ 4517 h 189"/>
                <a:gd name="T64" fmla="+- 0 2344 2166"/>
                <a:gd name="T65" fmla="*/ T64 w 184"/>
                <a:gd name="T66" fmla="+- 0 4537 4448"/>
                <a:gd name="T67" fmla="*/ 4537 h 189"/>
                <a:gd name="T68" fmla="+- 0 2349 2166"/>
                <a:gd name="T69" fmla="*/ T68 w 184"/>
                <a:gd name="T70" fmla="+- 0 4637 4448"/>
                <a:gd name="T71" fmla="*/ 4637 h 189"/>
                <a:gd name="T72" fmla="+- 0 2409 2166"/>
                <a:gd name="T73" fmla="*/ T72 w 184"/>
                <a:gd name="T74" fmla="+- 0 4637 4448"/>
                <a:gd name="T75" fmla="*/ 4637 h 189"/>
                <a:gd name="T76" fmla="+- 0 2427 2166"/>
                <a:gd name="T77" fmla="*/ T76 w 184"/>
                <a:gd name="T78" fmla="+- 0 4633 4448"/>
                <a:gd name="T79" fmla="*/ 4633 h 189"/>
                <a:gd name="T80" fmla="+- 0 2443 2166"/>
                <a:gd name="T81" fmla="*/ T80 w 184"/>
                <a:gd name="T82" fmla="+- 0 4621 4448"/>
                <a:gd name="T83" fmla="*/ 4621 h 189"/>
                <a:gd name="T84" fmla="+- 0 2450 2166"/>
                <a:gd name="T85" fmla="*/ T84 w 184"/>
                <a:gd name="T86" fmla="+- 0 4600 4448"/>
                <a:gd name="T87" fmla="*/ 4600 h 189"/>
                <a:gd name="T88" fmla="+- 0 2451 2166"/>
                <a:gd name="T89" fmla="*/ T88 w 184"/>
                <a:gd name="T90" fmla="+- 0 4581 4448"/>
                <a:gd name="T91" fmla="*/ 4581 h 189"/>
                <a:gd name="T92" fmla="+- 0 2451 2166"/>
                <a:gd name="T93" fmla="*/ T92 w 184"/>
                <a:gd name="T94" fmla="+- 0 4561 4448"/>
                <a:gd name="T95" fmla="*/ 4561 h 189"/>
                <a:gd name="T96" fmla="+- 0 2450 2166"/>
                <a:gd name="T97" fmla="*/ T96 w 184"/>
                <a:gd name="T98" fmla="+- 0 4540 4448"/>
                <a:gd name="T99" fmla="*/ 4540 h 189"/>
                <a:gd name="T100" fmla="+- 0 2439 2166"/>
                <a:gd name="T101" fmla="*/ T100 w 184"/>
                <a:gd name="T102" fmla="+- 0 4540 4448"/>
                <a:gd name="T103" fmla="*/ 4540 h 189"/>
                <a:gd name="T104" fmla="+- 0 2419 2166"/>
                <a:gd name="T105" fmla="*/ T104 w 184"/>
                <a:gd name="T106" fmla="+- 0 4538 4448"/>
                <a:gd name="T107" fmla="*/ 4538 h 189"/>
                <a:gd name="T108" fmla="+- 0 2400 2166"/>
                <a:gd name="T109" fmla="*/ T108 w 184"/>
                <a:gd name="T110" fmla="+- 0 4537 4448"/>
                <a:gd name="T111" fmla="*/ 4537 h 189"/>
                <a:gd name="T112" fmla="+- 0 2399 2166"/>
                <a:gd name="T113" fmla="*/ T112 w 184"/>
                <a:gd name="T114" fmla="+- 0 4532 4448"/>
                <a:gd name="T115" fmla="*/ 4532 h 189"/>
                <a:gd name="T116" fmla="+- 0 2392 2166"/>
                <a:gd name="T117" fmla="*/ T116 w 184"/>
                <a:gd name="T118" fmla="+- 0 4508 4448"/>
                <a:gd name="T119" fmla="*/ 4508 h 189"/>
                <a:gd name="T120" fmla="+- 0 2382 2166"/>
                <a:gd name="T121" fmla="*/ T120 w 184"/>
                <a:gd name="T122" fmla="+- 0 4488 4448"/>
                <a:gd name="T123" fmla="*/ 4488 h 189"/>
                <a:gd name="T124" fmla="+- 0 2369 2166"/>
                <a:gd name="T125" fmla="*/ T124 w 184"/>
                <a:gd name="T126" fmla="+- 0 4472 4448"/>
                <a:gd name="T127" fmla="*/ 4472 h 189"/>
                <a:gd name="T128" fmla="+- 0 2353 2166"/>
                <a:gd name="T129" fmla="*/ T128 w 184"/>
                <a:gd name="T130" fmla="+- 0 4460 4448"/>
                <a:gd name="T131" fmla="*/ 4460 h 189"/>
                <a:gd name="T132" fmla="+- 0 2334 2166"/>
                <a:gd name="T133" fmla="*/ T132 w 184"/>
                <a:gd name="T134" fmla="+- 0 4452 4448"/>
                <a:gd name="T135" fmla="*/ 4452 h 189"/>
                <a:gd name="T136" fmla="+- 0 2313 2166"/>
                <a:gd name="T137" fmla="*/ T136 w 184"/>
                <a:gd name="T138" fmla="+- 0 4448 4448"/>
                <a:gd name="T139" fmla="*/ 4448 h 189"/>
                <a:gd name="T140" fmla="+- 0 2310 2166"/>
                <a:gd name="T141" fmla="*/ T140 w 184"/>
                <a:gd name="T142" fmla="+- 0 4448 4448"/>
                <a:gd name="T143" fmla="*/ 4448 h 189"/>
                <a:gd name="T144" fmla="+- 0 2292 2166"/>
                <a:gd name="T145" fmla="*/ T144 w 184"/>
                <a:gd name="T146" fmla="+- 0 4448 4448"/>
                <a:gd name="T147" fmla="*/ 4448 h 189"/>
                <a:gd name="T148" fmla="+- 0 2276 2166"/>
                <a:gd name="T149" fmla="*/ T148 w 184"/>
                <a:gd name="T150" fmla="+- 0 4452 4448"/>
                <a:gd name="T151" fmla="*/ 4452 h 189"/>
                <a:gd name="T152" fmla="+- 0 2262 2166"/>
                <a:gd name="T153" fmla="*/ T152 w 184"/>
                <a:gd name="T154" fmla="+- 0 4461 4448"/>
                <a:gd name="T155" fmla="*/ 4461 h 189"/>
                <a:gd name="T156" fmla="+- 0 2248 2166"/>
                <a:gd name="T157" fmla="*/ T156 w 184"/>
                <a:gd name="T158" fmla="+- 0 4473 4448"/>
                <a:gd name="T159" fmla="*/ 4473 h 189"/>
                <a:gd name="T160" fmla="+- 0 2235 2166"/>
                <a:gd name="T161" fmla="*/ T160 w 184"/>
                <a:gd name="T162" fmla="+- 0 4490 4448"/>
                <a:gd name="T163" fmla="*/ 4490 h 189"/>
                <a:gd name="T164" fmla="+- 0 2223 2166"/>
                <a:gd name="T165" fmla="*/ T164 w 184"/>
                <a:gd name="T166" fmla="+- 0 4512 4448"/>
                <a:gd name="T167" fmla="*/ 4512 h 189"/>
                <a:gd name="T168" fmla="+- 0 2211 2166"/>
                <a:gd name="T169" fmla="*/ T168 w 184"/>
                <a:gd name="T170" fmla="+- 0 4539 4448"/>
                <a:gd name="T171" fmla="*/ 4539 h 1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84" h="189">
                  <a:moveTo>
                    <a:pt x="45" y="91"/>
                  </a:moveTo>
                  <a:lnTo>
                    <a:pt x="0" y="91"/>
                  </a:lnTo>
                  <a:lnTo>
                    <a:pt x="0" y="129"/>
                  </a:lnTo>
                  <a:lnTo>
                    <a:pt x="0" y="148"/>
                  </a:lnTo>
                  <a:lnTo>
                    <a:pt x="4" y="169"/>
                  </a:lnTo>
                  <a:lnTo>
                    <a:pt x="18" y="183"/>
                  </a:lnTo>
                  <a:lnTo>
                    <a:pt x="41" y="188"/>
                  </a:lnTo>
                  <a:lnTo>
                    <a:pt x="83" y="189"/>
                  </a:lnTo>
                  <a:lnTo>
                    <a:pt x="123" y="189"/>
                  </a:lnTo>
                  <a:lnTo>
                    <a:pt x="113" y="111"/>
                  </a:lnTo>
                  <a:lnTo>
                    <a:pt x="106" y="90"/>
                  </a:lnTo>
                  <a:lnTo>
                    <a:pt x="108" y="78"/>
                  </a:lnTo>
                  <a:lnTo>
                    <a:pt x="120" y="61"/>
                  </a:lnTo>
                  <a:lnTo>
                    <a:pt x="141" y="55"/>
                  </a:lnTo>
                  <a:lnTo>
                    <a:pt x="153" y="57"/>
                  </a:lnTo>
                  <a:lnTo>
                    <a:pt x="171" y="69"/>
                  </a:lnTo>
                  <a:lnTo>
                    <a:pt x="178" y="89"/>
                  </a:lnTo>
                  <a:lnTo>
                    <a:pt x="183" y="189"/>
                  </a:lnTo>
                  <a:lnTo>
                    <a:pt x="243" y="189"/>
                  </a:lnTo>
                  <a:lnTo>
                    <a:pt x="261" y="185"/>
                  </a:lnTo>
                  <a:lnTo>
                    <a:pt x="277" y="173"/>
                  </a:lnTo>
                  <a:lnTo>
                    <a:pt x="284" y="152"/>
                  </a:lnTo>
                  <a:lnTo>
                    <a:pt x="285" y="133"/>
                  </a:lnTo>
                  <a:lnTo>
                    <a:pt x="285" y="113"/>
                  </a:lnTo>
                  <a:lnTo>
                    <a:pt x="284" y="92"/>
                  </a:lnTo>
                  <a:lnTo>
                    <a:pt x="273" y="92"/>
                  </a:lnTo>
                  <a:lnTo>
                    <a:pt x="253" y="90"/>
                  </a:lnTo>
                  <a:lnTo>
                    <a:pt x="234" y="89"/>
                  </a:lnTo>
                  <a:lnTo>
                    <a:pt x="233" y="84"/>
                  </a:lnTo>
                  <a:lnTo>
                    <a:pt x="226" y="60"/>
                  </a:lnTo>
                  <a:lnTo>
                    <a:pt x="216" y="40"/>
                  </a:lnTo>
                  <a:lnTo>
                    <a:pt x="203" y="24"/>
                  </a:lnTo>
                  <a:lnTo>
                    <a:pt x="187" y="12"/>
                  </a:lnTo>
                  <a:lnTo>
                    <a:pt x="168" y="4"/>
                  </a:lnTo>
                  <a:lnTo>
                    <a:pt x="147" y="0"/>
                  </a:lnTo>
                  <a:lnTo>
                    <a:pt x="144" y="0"/>
                  </a:lnTo>
                  <a:lnTo>
                    <a:pt x="126" y="0"/>
                  </a:lnTo>
                  <a:lnTo>
                    <a:pt x="110" y="4"/>
                  </a:lnTo>
                  <a:lnTo>
                    <a:pt x="96" y="13"/>
                  </a:lnTo>
                  <a:lnTo>
                    <a:pt x="82" y="25"/>
                  </a:lnTo>
                  <a:lnTo>
                    <a:pt x="69" y="42"/>
                  </a:lnTo>
                  <a:lnTo>
                    <a:pt x="57" y="64"/>
                  </a:lnTo>
                  <a:lnTo>
                    <a:pt x="45" y="9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7" name="Freeform 73"/>
            <p:cNvSpPr>
              <a:spLocks/>
            </p:cNvSpPr>
            <p:nvPr/>
          </p:nvSpPr>
          <p:spPr bwMode="auto">
            <a:xfrm>
              <a:off x="2333" y="4932"/>
              <a:ext cx="171" cy="166"/>
            </a:xfrm>
            <a:custGeom>
              <a:avLst/>
              <a:gdLst>
                <a:gd name="T0" fmla="+- 0 2380 2333"/>
                <a:gd name="T1" fmla="*/ T0 w 171"/>
                <a:gd name="T2" fmla="+- 0 4932 4932"/>
                <a:gd name="T3" fmla="*/ 4932 h 166"/>
                <a:gd name="T4" fmla="+- 0 2342 2333"/>
                <a:gd name="T5" fmla="*/ T4 w 171"/>
                <a:gd name="T6" fmla="+- 0 4932 4932"/>
                <a:gd name="T7" fmla="*/ 4932 h 166"/>
                <a:gd name="T8" fmla="+- 0 2333 2333"/>
                <a:gd name="T9" fmla="*/ T8 w 171"/>
                <a:gd name="T10" fmla="+- 0 4940 4932"/>
                <a:gd name="T11" fmla="*/ 4940 h 166"/>
                <a:gd name="T12" fmla="+- 0 2333 2333"/>
                <a:gd name="T13" fmla="*/ T12 w 171"/>
                <a:gd name="T14" fmla="+- 0 4958 4932"/>
                <a:gd name="T15" fmla="*/ 4958 h 166"/>
                <a:gd name="T16" fmla="+- 0 2334 2333"/>
                <a:gd name="T17" fmla="*/ T16 w 171"/>
                <a:gd name="T18" fmla="+- 0 4969 4932"/>
                <a:gd name="T19" fmla="*/ 4969 h 166"/>
                <a:gd name="T20" fmla="+- 0 2334 2333"/>
                <a:gd name="T21" fmla="*/ T20 w 171"/>
                <a:gd name="T22" fmla="+- 0 4989 4932"/>
                <a:gd name="T23" fmla="*/ 4989 h 166"/>
                <a:gd name="T24" fmla="+- 0 2334 2333"/>
                <a:gd name="T25" fmla="*/ T24 w 171"/>
                <a:gd name="T26" fmla="+- 0 5049 4932"/>
                <a:gd name="T27" fmla="*/ 5049 h 166"/>
                <a:gd name="T28" fmla="+- 0 2334 2333"/>
                <a:gd name="T29" fmla="*/ T28 w 171"/>
                <a:gd name="T30" fmla="+- 0 5069 4932"/>
                <a:gd name="T31" fmla="*/ 5069 h 166"/>
                <a:gd name="T32" fmla="+- 0 2334 2333"/>
                <a:gd name="T33" fmla="*/ T32 w 171"/>
                <a:gd name="T34" fmla="+- 0 5074 4932"/>
                <a:gd name="T35" fmla="*/ 5074 h 166"/>
                <a:gd name="T36" fmla="+- 0 2342 2333"/>
                <a:gd name="T37" fmla="*/ T36 w 171"/>
                <a:gd name="T38" fmla="+- 0 5093 4932"/>
                <a:gd name="T39" fmla="*/ 5093 h 166"/>
                <a:gd name="T40" fmla="+- 0 2364 2333"/>
                <a:gd name="T41" fmla="*/ T40 w 171"/>
                <a:gd name="T42" fmla="+- 0 5098 4932"/>
                <a:gd name="T43" fmla="*/ 5098 h 166"/>
                <a:gd name="T44" fmla="+- 0 2384 2333"/>
                <a:gd name="T45" fmla="*/ T44 w 171"/>
                <a:gd name="T46" fmla="+- 0 5097 4932"/>
                <a:gd name="T47" fmla="*/ 5097 h 166"/>
                <a:gd name="T48" fmla="+- 0 2424 2333"/>
                <a:gd name="T49" fmla="*/ T48 w 171"/>
                <a:gd name="T50" fmla="+- 0 5097 4932"/>
                <a:gd name="T51" fmla="*/ 5097 h 166"/>
                <a:gd name="T52" fmla="+- 0 2465 2333"/>
                <a:gd name="T53" fmla="*/ T52 w 171"/>
                <a:gd name="T54" fmla="+- 0 5061 4932"/>
                <a:gd name="T55" fmla="*/ 5061 h 166"/>
                <a:gd name="T56" fmla="+- 0 2371 2333"/>
                <a:gd name="T57" fmla="*/ T56 w 171"/>
                <a:gd name="T58" fmla="+- 0 5061 4932"/>
                <a:gd name="T59" fmla="*/ 5061 h 166"/>
                <a:gd name="T60" fmla="+- 0 2371 2333"/>
                <a:gd name="T61" fmla="*/ T60 w 171"/>
                <a:gd name="T62" fmla="+- 0 4969 4932"/>
                <a:gd name="T63" fmla="*/ 4969 h 166"/>
                <a:gd name="T64" fmla="+- 0 2380 2333"/>
                <a:gd name="T65" fmla="*/ T64 w 171"/>
                <a:gd name="T66" fmla="+- 0 4932 4932"/>
                <a:gd name="T67" fmla="*/ 4932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71" h="166">
                  <a:moveTo>
                    <a:pt x="47" y="0"/>
                  </a:moveTo>
                  <a:lnTo>
                    <a:pt x="9" y="0"/>
                  </a:lnTo>
                  <a:lnTo>
                    <a:pt x="0" y="8"/>
                  </a:lnTo>
                  <a:lnTo>
                    <a:pt x="0" y="26"/>
                  </a:lnTo>
                  <a:lnTo>
                    <a:pt x="1" y="37"/>
                  </a:lnTo>
                  <a:lnTo>
                    <a:pt x="1" y="57"/>
                  </a:lnTo>
                  <a:lnTo>
                    <a:pt x="1" y="117"/>
                  </a:lnTo>
                  <a:lnTo>
                    <a:pt x="1" y="137"/>
                  </a:lnTo>
                  <a:lnTo>
                    <a:pt x="1" y="142"/>
                  </a:lnTo>
                  <a:lnTo>
                    <a:pt x="9" y="161"/>
                  </a:lnTo>
                  <a:lnTo>
                    <a:pt x="31" y="166"/>
                  </a:lnTo>
                  <a:lnTo>
                    <a:pt x="51" y="165"/>
                  </a:lnTo>
                  <a:lnTo>
                    <a:pt x="91" y="165"/>
                  </a:lnTo>
                  <a:lnTo>
                    <a:pt x="132" y="129"/>
                  </a:lnTo>
                  <a:lnTo>
                    <a:pt x="38" y="129"/>
                  </a:lnTo>
                  <a:lnTo>
                    <a:pt x="38" y="37"/>
                  </a:lnTo>
                  <a:lnTo>
                    <a:pt x="47"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8" name="Freeform 74"/>
            <p:cNvSpPr>
              <a:spLocks/>
            </p:cNvSpPr>
            <p:nvPr/>
          </p:nvSpPr>
          <p:spPr bwMode="auto">
            <a:xfrm>
              <a:off x="2333" y="4932"/>
              <a:ext cx="171" cy="166"/>
            </a:xfrm>
            <a:custGeom>
              <a:avLst/>
              <a:gdLst>
                <a:gd name="T0" fmla="+- 0 2465 2333"/>
                <a:gd name="T1" fmla="*/ T0 w 171"/>
                <a:gd name="T2" fmla="+- 0 4969 4932"/>
                <a:gd name="T3" fmla="*/ 4969 h 166"/>
                <a:gd name="T4" fmla="+- 0 2465 2333"/>
                <a:gd name="T5" fmla="*/ T4 w 171"/>
                <a:gd name="T6" fmla="+- 0 5061 4932"/>
                <a:gd name="T7" fmla="*/ 5061 h 166"/>
                <a:gd name="T8" fmla="+- 0 2424 2333"/>
                <a:gd name="T9" fmla="*/ T8 w 171"/>
                <a:gd name="T10" fmla="+- 0 5097 4932"/>
                <a:gd name="T11" fmla="*/ 5097 h 166"/>
                <a:gd name="T12" fmla="+- 0 2464 2333"/>
                <a:gd name="T13" fmla="*/ T12 w 171"/>
                <a:gd name="T14" fmla="+- 0 5098 4932"/>
                <a:gd name="T15" fmla="*/ 5098 h 166"/>
                <a:gd name="T16" fmla="+- 0 2490 2333"/>
                <a:gd name="T17" fmla="*/ T16 w 171"/>
                <a:gd name="T18" fmla="+- 0 5097 4932"/>
                <a:gd name="T19" fmla="*/ 5097 h 166"/>
                <a:gd name="T20" fmla="+- 0 2502 2333"/>
                <a:gd name="T21" fmla="*/ T20 w 171"/>
                <a:gd name="T22" fmla="+- 0 5087 4932"/>
                <a:gd name="T23" fmla="*/ 5087 h 166"/>
                <a:gd name="T24" fmla="+- 0 2504 2333"/>
                <a:gd name="T25" fmla="*/ T24 w 171"/>
                <a:gd name="T26" fmla="+- 0 5058 4932"/>
                <a:gd name="T27" fmla="*/ 5058 h 166"/>
                <a:gd name="T28" fmla="+- 0 2504 2333"/>
                <a:gd name="T29" fmla="*/ T28 w 171"/>
                <a:gd name="T30" fmla="+- 0 5015 4932"/>
                <a:gd name="T31" fmla="*/ 5015 h 166"/>
                <a:gd name="T32" fmla="+- 0 2504 2333"/>
                <a:gd name="T33" fmla="*/ T32 w 171"/>
                <a:gd name="T34" fmla="+- 0 4941 4932"/>
                <a:gd name="T35" fmla="*/ 4941 h 166"/>
                <a:gd name="T36" fmla="+- 0 2498 2333"/>
                <a:gd name="T37" fmla="*/ T36 w 171"/>
                <a:gd name="T38" fmla="+- 0 4932 4932"/>
                <a:gd name="T39" fmla="*/ 4932 h 166"/>
                <a:gd name="T40" fmla="+- 0 2380 2333"/>
                <a:gd name="T41" fmla="*/ T40 w 171"/>
                <a:gd name="T42" fmla="+- 0 4932 4932"/>
                <a:gd name="T43" fmla="*/ 4932 h 166"/>
                <a:gd name="T44" fmla="+- 0 2371 2333"/>
                <a:gd name="T45" fmla="*/ T44 w 171"/>
                <a:gd name="T46" fmla="+- 0 4969 4932"/>
                <a:gd name="T47" fmla="*/ 4969 h 166"/>
                <a:gd name="T48" fmla="+- 0 2465 2333"/>
                <a:gd name="T49" fmla="*/ T48 w 171"/>
                <a:gd name="T50" fmla="+- 0 4969 4932"/>
                <a:gd name="T51" fmla="*/ 4969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171" h="166">
                  <a:moveTo>
                    <a:pt x="132" y="37"/>
                  </a:moveTo>
                  <a:lnTo>
                    <a:pt x="132" y="129"/>
                  </a:lnTo>
                  <a:lnTo>
                    <a:pt x="91" y="165"/>
                  </a:lnTo>
                  <a:lnTo>
                    <a:pt x="131" y="166"/>
                  </a:lnTo>
                  <a:lnTo>
                    <a:pt x="157" y="165"/>
                  </a:lnTo>
                  <a:lnTo>
                    <a:pt x="169" y="155"/>
                  </a:lnTo>
                  <a:lnTo>
                    <a:pt x="171" y="126"/>
                  </a:lnTo>
                  <a:lnTo>
                    <a:pt x="171" y="83"/>
                  </a:lnTo>
                  <a:lnTo>
                    <a:pt x="171" y="9"/>
                  </a:lnTo>
                  <a:lnTo>
                    <a:pt x="165" y="0"/>
                  </a:lnTo>
                  <a:lnTo>
                    <a:pt x="47" y="0"/>
                  </a:lnTo>
                  <a:lnTo>
                    <a:pt x="38" y="37"/>
                  </a:lnTo>
                  <a:lnTo>
                    <a:pt x="132" y="3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79" name="Freeform 75"/>
            <p:cNvSpPr>
              <a:spLocks/>
            </p:cNvSpPr>
            <p:nvPr/>
          </p:nvSpPr>
          <p:spPr bwMode="auto">
            <a:xfrm>
              <a:off x="2333" y="4756"/>
              <a:ext cx="142" cy="166"/>
            </a:xfrm>
            <a:custGeom>
              <a:avLst/>
              <a:gdLst>
                <a:gd name="T0" fmla="+- 0 2466 2333"/>
                <a:gd name="T1" fmla="*/ T0 w 142"/>
                <a:gd name="T2" fmla="+- 0 4848 4756"/>
                <a:gd name="T3" fmla="*/ 4848 h 166"/>
                <a:gd name="T4" fmla="+- 0 2416 2333"/>
                <a:gd name="T5" fmla="*/ T4 w 142"/>
                <a:gd name="T6" fmla="+- 0 4885 4756"/>
                <a:gd name="T7" fmla="*/ 4885 h 166"/>
                <a:gd name="T8" fmla="+- 0 2436 2333"/>
                <a:gd name="T9" fmla="*/ T8 w 142"/>
                <a:gd name="T10" fmla="+- 0 4885 4756"/>
                <a:gd name="T11" fmla="*/ 4885 h 166"/>
                <a:gd name="T12" fmla="+- 0 2456 2333"/>
                <a:gd name="T13" fmla="*/ T12 w 142"/>
                <a:gd name="T14" fmla="+- 0 4885 4756"/>
                <a:gd name="T15" fmla="*/ 4885 h 166"/>
                <a:gd name="T16" fmla="+- 0 2476 2333"/>
                <a:gd name="T17" fmla="*/ T16 w 142"/>
                <a:gd name="T18" fmla="+- 0 4886 4756"/>
                <a:gd name="T19" fmla="*/ 4886 h 166"/>
                <a:gd name="T20" fmla="+- 0 2466 2333"/>
                <a:gd name="T21" fmla="*/ T20 w 142"/>
                <a:gd name="T22" fmla="+- 0 4756 4756"/>
                <a:gd name="T23" fmla="*/ 4756 h 166"/>
                <a:gd name="T24" fmla="+- 0 2466 2333"/>
                <a:gd name="T25" fmla="*/ T24 w 142"/>
                <a:gd name="T26" fmla="+- 0 4848 4756"/>
                <a:gd name="T27" fmla="*/ 4848 h 166"/>
              </a:gdLst>
              <a:ahLst/>
              <a:cxnLst>
                <a:cxn ang="0">
                  <a:pos x="T1" y="T3"/>
                </a:cxn>
                <a:cxn ang="0">
                  <a:pos x="T5" y="T7"/>
                </a:cxn>
                <a:cxn ang="0">
                  <a:pos x="T9" y="T11"/>
                </a:cxn>
                <a:cxn ang="0">
                  <a:pos x="T13" y="T15"/>
                </a:cxn>
                <a:cxn ang="0">
                  <a:pos x="T17" y="T19"/>
                </a:cxn>
                <a:cxn ang="0">
                  <a:pos x="T21" y="T23"/>
                </a:cxn>
                <a:cxn ang="0">
                  <a:pos x="T25" y="T27"/>
                </a:cxn>
              </a:cxnLst>
              <a:rect l="0" t="0" r="r" b="b"/>
              <a:pathLst>
                <a:path w="142" h="166">
                  <a:moveTo>
                    <a:pt x="133" y="92"/>
                  </a:moveTo>
                  <a:lnTo>
                    <a:pt x="83" y="129"/>
                  </a:lnTo>
                  <a:lnTo>
                    <a:pt x="103" y="129"/>
                  </a:lnTo>
                  <a:lnTo>
                    <a:pt x="123" y="129"/>
                  </a:lnTo>
                  <a:lnTo>
                    <a:pt x="143" y="130"/>
                  </a:lnTo>
                  <a:lnTo>
                    <a:pt x="133" y="0"/>
                  </a:lnTo>
                  <a:lnTo>
                    <a:pt x="133" y="9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0" name="Freeform 76"/>
            <p:cNvSpPr>
              <a:spLocks/>
            </p:cNvSpPr>
            <p:nvPr/>
          </p:nvSpPr>
          <p:spPr bwMode="auto">
            <a:xfrm>
              <a:off x="2333" y="4756"/>
              <a:ext cx="142" cy="166"/>
            </a:xfrm>
            <a:custGeom>
              <a:avLst/>
              <a:gdLst>
                <a:gd name="T0" fmla="+- 0 2342 2333"/>
                <a:gd name="T1" fmla="*/ T0 w 142"/>
                <a:gd name="T2" fmla="+- 0 4720 4756"/>
                <a:gd name="T3" fmla="*/ 4720 h 166"/>
                <a:gd name="T4" fmla="+- 0 2333 2333"/>
                <a:gd name="T5" fmla="*/ T4 w 142"/>
                <a:gd name="T6" fmla="+- 0 4728 4756"/>
                <a:gd name="T7" fmla="*/ 4728 h 166"/>
                <a:gd name="T8" fmla="+- 0 2334 2333"/>
                <a:gd name="T9" fmla="*/ T8 w 142"/>
                <a:gd name="T10" fmla="+- 0 4780 4756"/>
                <a:gd name="T11" fmla="*/ 4780 h 166"/>
                <a:gd name="T12" fmla="+- 0 2334 2333"/>
                <a:gd name="T13" fmla="*/ T12 w 142"/>
                <a:gd name="T14" fmla="+- 0 4878 4756"/>
                <a:gd name="T15" fmla="*/ 4878 h 166"/>
                <a:gd name="T16" fmla="+- 0 2342 2333"/>
                <a:gd name="T17" fmla="*/ T16 w 142"/>
                <a:gd name="T18" fmla="+- 0 4886 4756"/>
                <a:gd name="T19" fmla="*/ 4886 h 166"/>
                <a:gd name="T20" fmla="+- 0 2360 2333"/>
                <a:gd name="T21" fmla="*/ T20 w 142"/>
                <a:gd name="T22" fmla="+- 0 4886 4756"/>
                <a:gd name="T23" fmla="*/ 4886 h 166"/>
                <a:gd name="T24" fmla="+- 0 2376 2333"/>
                <a:gd name="T25" fmla="*/ T24 w 142"/>
                <a:gd name="T26" fmla="+- 0 4885 4756"/>
                <a:gd name="T27" fmla="*/ 4885 h 166"/>
                <a:gd name="T28" fmla="+- 0 2396 2333"/>
                <a:gd name="T29" fmla="*/ T28 w 142"/>
                <a:gd name="T30" fmla="+- 0 4885 4756"/>
                <a:gd name="T31" fmla="*/ 4885 h 166"/>
                <a:gd name="T32" fmla="+- 0 2416 2333"/>
                <a:gd name="T33" fmla="*/ T32 w 142"/>
                <a:gd name="T34" fmla="+- 0 4885 4756"/>
                <a:gd name="T35" fmla="*/ 4885 h 166"/>
                <a:gd name="T36" fmla="+- 0 2466 2333"/>
                <a:gd name="T37" fmla="*/ T36 w 142"/>
                <a:gd name="T38" fmla="+- 0 4848 4756"/>
                <a:gd name="T39" fmla="*/ 4848 h 166"/>
                <a:gd name="T40" fmla="+- 0 2372 2333"/>
                <a:gd name="T41" fmla="*/ T40 w 142"/>
                <a:gd name="T42" fmla="+- 0 4848 4756"/>
                <a:gd name="T43" fmla="*/ 4848 h 166"/>
                <a:gd name="T44" fmla="+- 0 2372 2333"/>
                <a:gd name="T45" fmla="*/ T44 w 142"/>
                <a:gd name="T46" fmla="+- 0 4756 4756"/>
                <a:gd name="T47" fmla="*/ 4756 h 166"/>
                <a:gd name="T48" fmla="+- 0 2466 2333"/>
                <a:gd name="T49" fmla="*/ T48 w 142"/>
                <a:gd name="T50" fmla="+- 0 4756 4756"/>
                <a:gd name="T51" fmla="*/ 4756 h 166"/>
                <a:gd name="T52" fmla="+- 0 2476 2333"/>
                <a:gd name="T53" fmla="*/ T52 w 142"/>
                <a:gd name="T54" fmla="+- 0 4886 4756"/>
                <a:gd name="T55" fmla="*/ 4886 h 166"/>
                <a:gd name="T56" fmla="+- 0 2478 2333"/>
                <a:gd name="T57" fmla="*/ T56 w 142"/>
                <a:gd name="T58" fmla="+- 0 4886 4756"/>
                <a:gd name="T59" fmla="*/ 4886 h 166"/>
                <a:gd name="T60" fmla="+- 0 2499 2333"/>
                <a:gd name="T61" fmla="*/ T60 w 142"/>
                <a:gd name="T62" fmla="+- 0 4878 4756"/>
                <a:gd name="T63" fmla="*/ 4878 h 166"/>
                <a:gd name="T64" fmla="+- 0 2504 2333"/>
                <a:gd name="T65" fmla="*/ T64 w 142"/>
                <a:gd name="T66" fmla="+- 0 4857 4756"/>
                <a:gd name="T67" fmla="*/ 4857 h 166"/>
                <a:gd name="T68" fmla="+- 0 2504 2333"/>
                <a:gd name="T69" fmla="*/ T68 w 142"/>
                <a:gd name="T70" fmla="+- 0 4827 4756"/>
                <a:gd name="T71" fmla="*/ 4827 h 166"/>
                <a:gd name="T72" fmla="+- 0 2504 2333"/>
                <a:gd name="T73" fmla="*/ T72 w 142"/>
                <a:gd name="T74" fmla="+- 0 4767 4756"/>
                <a:gd name="T75" fmla="*/ 4767 h 166"/>
                <a:gd name="T76" fmla="+- 0 2504 2333"/>
                <a:gd name="T77" fmla="*/ T76 w 142"/>
                <a:gd name="T78" fmla="+- 0 4747 4756"/>
                <a:gd name="T79" fmla="*/ 4747 h 166"/>
                <a:gd name="T80" fmla="+- 0 2505 2333"/>
                <a:gd name="T81" fmla="*/ T80 w 142"/>
                <a:gd name="T82" fmla="+- 0 4727 4756"/>
                <a:gd name="T83" fmla="*/ 4727 h 166"/>
                <a:gd name="T84" fmla="+- 0 2496 2333"/>
                <a:gd name="T85" fmla="*/ T84 w 142"/>
                <a:gd name="T86" fmla="+- 0 4720 4756"/>
                <a:gd name="T87" fmla="*/ 4720 h 166"/>
                <a:gd name="T88" fmla="+- 0 2477 2333"/>
                <a:gd name="T89" fmla="*/ T88 w 142"/>
                <a:gd name="T90" fmla="+- 0 4720 4756"/>
                <a:gd name="T91" fmla="*/ 4720 h 166"/>
                <a:gd name="T92" fmla="+- 0 2460 2333"/>
                <a:gd name="T93" fmla="*/ T92 w 142"/>
                <a:gd name="T94" fmla="+- 0 4720 4756"/>
                <a:gd name="T95" fmla="*/ 4720 h 166"/>
                <a:gd name="T96" fmla="+- 0 2378 2333"/>
                <a:gd name="T97" fmla="*/ T96 w 142"/>
                <a:gd name="T98" fmla="+- 0 4720 4756"/>
                <a:gd name="T99" fmla="*/ 4720 h 166"/>
                <a:gd name="T100" fmla="+- 0 2342 2333"/>
                <a:gd name="T101" fmla="*/ T100 w 142"/>
                <a:gd name="T102" fmla="+- 0 4720 4756"/>
                <a:gd name="T103" fmla="*/ 4720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Lst>
              <a:rect l="0" t="0" r="r" b="b"/>
              <a:pathLst>
                <a:path w="142" h="166">
                  <a:moveTo>
                    <a:pt x="9" y="-36"/>
                  </a:moveTo>
                  <a:lnTo>
                    <a:pt x="0" y="-28"/>
                  </a:lnTo>
                  <a:lnTo>
                    <a:pt x="1" y="24"/>
                  </a:lnTo>
                  <a:lnTo>
                    <a:pt x="1" y="122"/>
                  </a:lnTo>
                  <a:lnTo>
                    <a:pt x="9" y="130"/>
                  </a:lnTo>
                  <a:lnTo>
                    <a:pt x="27" y="130"/>
                  </a:lnTo>
                  <a:lnTo>
                    <a:pt x="43" y="129"/>
                  </a:lnTo>
                  <a:lnTo>
                    <a:pt x="63" y="129"/>
                  </a:lnTo>
                  <a:lnTo>
                    <a:pt x="83" y="129"/>
                  </a:lnTo>
                  <a:lnTo>
                    <a:pt x="133" y="92"/>
                  </a:lnTo>
                  <a:lnTo>
                    <a:pt x="39" y="92"/>
                  </a:lnTo>
                  <a:lnTo>
                    <a:pt x="39" y="0"/>
                  </a:lnTo>
                  <a:lnTo>
                    <a:pt x="133" y="0"/>
                  </a:lnTo>
                  <a:lnTo>
                    <a:pt x="143" y="130"/>
                  </a:lnTo>
                  <a:lnTo>
                    <a:pt x="145" y="130"/>
                  </a:lnTo>
                  <a:lnTo>
                    <a:pt x="166" y="122"/>
                  </a:lnTo>
                  <a:lnTo>
                    <a:pt x="171" y="101"/>
                  </a:lnTo>
                  <a:lnTo>
                    <a:pt x="171" y="71"/>
                  </a:lnTo>
                  <a:lnTo>
                    <a:pt x="171" y="11"/>
                  </a:lnTo>
                  <a:lnTo>
                    <a:pt x="171" y="-9"/>
                  </a:lnTo>
                  <a:lnTo>
                    <a:pt x="172" y="-29"/>
                  </a:lnTo>
                  <a:lnTo>
                    <a:pt x="163" y="-36"/>
                  </a:lnTo>
                  <a:lnTo>
                    <a:pt x="144" y="-36"/>
                  </a:lnTo>
                  <a:lnTo>
                    <a:pt x="127" y="-36"/>
                  </a:lnTo>
                  <a:lnTo>
                    <a:pt x="45" y="-36"/>
                  </a:lnTo>
                  <a:lnTo>
                    <a:pt x="9" y="-36"/>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1" name="Freeform 77"/>
            <p:cNvSpPr>
              <a:spLocks/>
            </p:cNvSpPr>
            <p:nvPr/>
          </p:nvSpPr>
          <p:spPr bwMode="auto">
            <a:xfrm>
              <a:off x="2117" y="4932"/>
              <a:ext cx="171" cy="166"/>
            </a:xfrm>
            <a:custGeom>
              <a:avLst/>
              <a:gdLst>
                <a:gd name="T0" fmla="+- 0 2288 2117"/>
                <a:gd name="T1" fmla="*/ T0 w 171"/>
                <a:gd name="T2" fmla="+- 0 5088 4932"/>
                <a:gd name="T3" fmla="*/ 5088 h 166"/>
                <a:gd name="T4" fmla="+- 0 2288 2117"/>
                <a:gd name="T5" fmla="*/ T4 w 171"/>
                <a:gd name="T6" fmla="+- 0 4942 4932"/>
                <a:gd name="T7" fmla="*/ 4942 h 166"/>
                <a:gd name="T8" fmla="+- 0 2282 2117"/>
                <a:gd name="T9" fmla="*/ T8 w 171"/>
                <a:gd name="T10" fmla="+- 0 4932 4932"/>
                <a:gd name="T11" fmla="*/ 4932 h 166"/>
                <a:gd name="T12" fmla="+- 0 2162 2117"/>
                <a:gd name="T13" fmla="*/ T12 w 171"/>
                <a:gd name="T14" fmla="+- 0 4932 4932"/>
                <a:gd name="T15" fmla="*/ 4932 h 166"/>
                <a:gd name="T16" fmla="+- 0 2156 2117"/>
                <a:gd name="T17" fmla="*/ T16 w 171"/>
                <a:gd name="T18" fmla="+- 0 4970 4932"/>
                <a:gd name="T19" fmla="*/ 4970 h 166"/>
                <a:gd name="T20" fmla="+- 0 2250 2117"/>
                <a:gd name="T21" fmla="*/ T20 w 171"/>
                <a:gd name="T22" fmla="+- 0 4970 4932"/>
                <a:gd name="T23" fmla="*/ 4970 h 166"/>
                <a:gd name="T24" fmla="+- 0 2250 2117"/>
                <a:gd name="T25" fmla="*/ T24 w 171"/>
                <a:gd name="T26" fmla="+- 0 5062 4932"/>
                <a:gd name="T27" fmla="*/ 5062 h 166"/>
                <a:gd name="T28" fmla="+- 0 2202 2117"/>
                <a:gd name="T29" fmla="*/ T28 w 171"/>
                <a:gd name="T30" fmla="+- 0 5097 4932"/>
                <a:gd name="T31" fmla="*/ 5097 h 166"/>
                <a:gd name="T32" fmla="+- 0 2242 2117"/>
                <a:gd name="T33" fmla="*/ T32 w 171"/>
                <a:gd name="T34" fmla="+- 0 5097 4932"/>
                <a:gd name="T35" fmla="*/ 5097 h 166"/>
                <a:gd name="T36" fmla="+- 0 2262 2117"/>
                <a:gd name="T37" fmla="*/ T36 w 171"/>
                <a:gd name="T38" fmla="+- 0 5098 4932"/>
                <a:gd name="T39" fmla="*/ 5098 h 166"/>
                <a:gd name="T40" fmla="+- 0 2281 2117"/>
                <a:gd name="T41" fmla="*/ T40 w 171"/>
                <a:gd name="T42" fmla="+- 0 5098 4932"/>
                <a:gd name="T43" fmla="*/ 5098 h 166"/>
                <a:gd name="T44" fmla="+- 0 2288 2117"/>
                <a:gd name="T45" fmla="*/ T44 w 171"/>
                <a:gd name="T46" fmla="+- 0 5088 4932"/>
                <a:gd name="T47" fmla="*/ 5088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171" h="166">
                  <a:moveTo>
                    <a:pt x="171" y="156"/>
                  </a:moveTo>
                  <a:lnTo>
                    <a:pt x="171" y="10"/>
                  </a:lnTo>
                  <a:lnTo>
                    <a:pt x="165" y="0"/>
                  </a:lnTo>
                  <a:lnTo>
                    <a:pt x="45" y="0"/>
                  </a:lnTo>
                  <a:lnTo>
                    <a:pt x="39" y="38"/>
                  </a:lnTo>
                  <a:lnTo>
                    <a:pt x="133" y="38"/>
                  </a:lnTo>
                  <a:lnTo>
                    <a:pt x="133" y="130"/>
                  </a:lnTo>
                  <a:lnTo>
                    <a:pt x="85" y="165"/>
                  </a:lnTo>
                  <a:lnTo>
                    <a:pt x="125" y="165"/>
                  </a:lnTo>
                  <a:lnTo>
                    <a:pt x="145" y="166"/>
                  </a:lnTo>
                  <a:lnTo>
                    <a:pt x="164" y="166"/>
                  </a:lnTo>
                  <a:lnTo>
                    <a:pt x="171" y="156"/>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2" name="Freeform 78"/>
            <p:cNvSpPr>
              <a:spLocks/>
            </p:cNvSpPr>
            <p:nvPr/>
          </p:nvSpPr>
          <p:spPr bwMode="auto">
            <a:xfrm>
              <a:off x="2117" y="4932"/>
              <a:ext cx="171" cy="166"/>
            </a:xfrm>
            <a:custGeom>
              <a:avLst/>
              <a:gdLst>
                <a:gd name="T0" fmla="+- 0 2118 2117"/>
                <a:gd name="T1" fmla="*/ T0 w 171"/>
                <a:gd name="T2" fmla="+- 0 5015 4932"/>
                <a:gd name="T3" fmla="*/ 5015 h 166"/>
                <a:gd name="T4" fmla="+- 0 2118 2117"/>
                <a:gd name="T5" fmla="*/ T4 w 171"/>
                <a:gd name="T6" fmla="+- 0 5050 4932"/>
                <a:gd name="T7" fmla="*/ 5050 h 166"/>
                <a:gd name="T8" fmla="+- 0 2118 2117"/>
                <a:gd name="T9" fmla="*/ T8 w 171"/>
                <a:gd name="T10" fmla="+- 0 5070 4932"/>
                <a:gd name="T11" fmla="*/ 5070 h 166"/>
                <a:gd name="T12" fmla="+- 0 2117 2117"/>
                <a:gd name="T13" fmla="*/ T12 w 171"/>
                <a:gd name="T14" fmla="+- 0 5089 4932"/>
                <a:gd name="T15" fmla="*/ 5089 h 166"/>
                <a:gd name="T16" fmla="+- 0 2124 2117"/>
                <a:gd name="T17" fmla="*/ T16 w 171"/>
                <a:gd name="T18" fmla="+- 0 5098 4932"/>
                <a:gd name="T19" fmla="*/ 5098 h 166"/>
                <a:gd name="T20" fmla="+- 0 2144 2117"/>
                <a:gd name="T21" fmla="*/ T20 w 171"/>
                <a:gd name="T22" fmla="+- 0 5098 4932"/>
                <a:gd name="T23" fmla="*/ 5098 h 166"/>
                <a:gd name="T24" fmla="+- 0 2162 2117"/>
                <a:gd name="T25" fmla="*/ T24 w 171"/>
                <a:gd name="T26" fmla="+- 0 5097 4932"/>
                <a:gd name="T27" fmla="*/ 5097 h 166"/>
                <a:gd name="T28" fmla="+- 0 2202 2117"/>
                <a:gd name="T29" fmla="*/ T28 w 171"/>
                <a:gd name="T30" fmla="+- 0 5097 4932"/>
                <a:gd name="T31" fmla="*/ 5097 h 166"/>
                <a:gd name="T32" fmla="+- 0 2250 2117"/>
                <a:gd name="T33" fmla="*/ T32 w 171"/>
                <a:gd name="T34" fmla="+- 0 5062 4932"/>
                <a:gd name="T35" fmla="*/ 5062 h 166"/>
                <a:gd name="T36" fmla="+- 0 2156 2117"/>
                <a:gd name="T37" fmla="*/ T36 w 171"/>
                <a:gd name="T38" fmla="+- 0 5062 4932"/>
                <a:gd name="T39" fmla="*/ 5062 h 166"/>
                <a:gd name="T40" fmla="+- 0 2156 2117"/>
                <a:gd name="T41" fmla="*/ T40 w 171"/>
                <a:gd name="T42" fmla="+- 0 4970 4932"/>
                <a:gd name="T43" fmla="*/ 4970 h 166"/>
                <a:gd name="T44" fmla="+- 0 2162 2117"/>
                <a:gd name="T45" fmla="*/ T44 w 171"/>
                <a:gd name="T46" fmla="+- 0 4932 4932"/>
                <a:gd name="T47" fmla="*/ 4932 h 166"/>
                <a:gd name="T48" fmla="+- 0 2125 2117"/>
                <a:gd name="T49" fmla="*/ T48 w 171"/>
                <a:gd name="T50" fmla="+- 0 4932 4932"/>
                <a:gd name="T51" fmla="*/ 4932 h 166"/>
                <a:gd name="T52" fmla="+- 0 2118 2117"/>
                <a:gd name="T53" fmla="*/ T52 w 171"/>
                <a:gd name="T54" fmla="+- 0 4940 4932"/>
                <a:gd name="T55" fmla="*/ 4940 h 166"/>
                <a:gd name="T56" fmla="+- 0 2118 2117"/>
                <a:gd name="T57" fmla="*/ T56 w 171"/>
                <a:gd name="T58" fmla="+- 0 4957 4932"/>
                <a:gd name="T59" fmla="*/ 4957 h 166"/>
                <a:gd name="T60" fmla="+- 0 2118 2117"/>
                <a:gd name="T61" fmla="*/ T60 w 171"/>
                <a:gd name="T62" fmla="+- 0 4975 4932"/>
                <a:gd name="T63" fmla="*/ 4975 h 166"/>
                <a:gd name="T64" fmla="+- 0 2118 2117"/>
                <a:gd name="T65" fmla="*/ T64 w 171"/>
                <a:gd name="T66" fmla="+- 0 5015 4932"/>
                <a:gd name="T67" fmla="*/ 5015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71" h="166">
                  <a:moveTo>
                    <a:pt x="1" y="83"/>
                  </a:moveTo>
                  <a:lnTo>
                    <a:pt x="1" y="118"/>
                  </a:lnTo>
                  <a:lnTo>
                    <a:pt x="1" y="138"/>
                  </a:lnTo>
                  <a:lnTo>
                    <a:pt x="0" y="157"/>
                  </a:lnTo>
                  <a:lnTo>
                    <a:pt x="7" y="166"/>
                  </a:lnTo>
                  <a:lnTo>
                    <a:pt x="27" y="166"/>
                  </a:lnTo>
                  <a:lnTo>
                    <a:pt x="45" y="165"/>
                  </a:lnTo>
                  <a:lnTo>
                    <a:pt x="85" y="165"/>
                  </a:lnTo>
                  <a:lnTo>
                    <a:pt x="133" y="130"/>
                  </a:lnTo>
                  <a:lnTo>
                    <a:pt x="39" y="130"/>
                  </a:lnTo>
                  <a:lnTo>
                    <a:pt x="39" y="38"/>
                  </a:lnTo>
                  <a:lnTo>
                    <a:pt x="45" y="0"/>
                  </a:lnTo>
                  <a:lnTo>
                    <a:pt x="8" y="0"/>
                  </a:lnTo>
                  <a:lnTo>
                    <a:pt x="1" y="8"/>
                  </a:lnTo>
                  <a:lnTo>
                    <a:pt x="1" y="25"/>
                  </a:lnTo>
                  <a:lnTo>
                    <a:pt x="1" y="43"/>
                  </a:lnTo>
                  <a:lnTo>
                    <a:pt x="1" y="8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3" name="Freeform 79"/>
            <p:cNvSpPr>
              <a:spLocks/>
            </p:cNvSpPr>
            <p:nvPr/>
          </p:nvSpPr>
          <p:spPr bwMode="auto">
            <a:xfrm>
              <a:off x="2106" y="4732"/>
              <a:ext cx="194" cy="142"/>
            </a:xfrm>
            <a:custGeom>
              <a:avLst/>
              <a:gdLst>
                <a:gd name="T0" fmla="+- 0 2115 2106"/>
                <a:gd name="T1" fmla="*/ T0 w 194"/>
                <a:gd name="T2" fmla="+- 0 4802 4732"/>
                <a:gd name="T3" fmla="*/ 4802 h 142"/>
                <a:gd name="T4" fmla="+- 0 2128 2106"/>
                <a:gd name="T5" fmla="*/ T4 w 194"/>
                <a:gd name="T6" fmla="+- 0 4816 4732"/>
                <a:gd name="T7" fmla="*/ 4816 h 142"/>
                <a:gd name="T8" fmla="+- 0 2141 2106"/>
                <a:gd name="T9" fmla="*/ T8 w 194"/>
                <a:gd name="T10" fmla="+- 0 4831 4732"/>
                <a:gd name="T11" fmla="*/ 4831 h 142"/>
                <a:gd name="T12" fmla="+- 0 2154 2106"/>
                <a:gd name="T13" fmla="*/ T12 w 194"/>
                <a:gd name="T14" fmla="+- 0 4847 4732"/>
                <a:gd name="T15" fmla="*/ 4847 h 142"/>
                <a:gd name="T16" fmla="+- 0 2167 2106"/>
                <a:gd name="T17" fmla="*/ T16 w 194"/>
                <a:gd name="T18" fmla="+- 0 4862 4732"/>
                <a:gd name="T19" fmla="*/ 4862 h 142"/>
                <a:gd name="T20" fmla="+- 0 2183 2106"/>
                <a:gd name="T21" fmla="*/ T20 w 194"/>
                <a:gd name="T22" fmla="+- 0 4874 4732"/>
                <a:gd name="T23" fmla="*/ 4874 h 142"/>
                <a:gd name="T24" fmla="+- 0 2198 2106"/>
                <a:gd name="T25" fmla="*/ T24 w 194"/>
                <a:gd name="T26" fmla="+- 0 4874 4732"/>
                <a:gd name="T27" fmla="*/ 4874 h 142"/>
                <a:gd name="T28" fmla="+- 0 2214 2106"/>
                <a:gd name="T29" fmla="*/ T28 w 194"/>
                <a:gd name="T30" fmla="+- 0 4861 4732"/>
                <a:gd name="T31" fmla="*/ 4861 h 142"/>
                <a:gd name="T32" fmla="+- 0 2223 2106"/>
                <a:gd name="T33" fmla="*/ T32 w 194"/>
                <a:gd name="T34" fmla="+- 0 4851 4732"/>
                <a:gd name="T35" fmla="*/ 4851 h 142"/>
                <a:gd name="T36" fmla="+- 0 2237 2106"/>
                <a:gd name="T37" fmla="*/ T36 w 194"/>
                <a:gd name="T38" fmla="+- 0 4836 4732"/>
                <a:gd name="T39" fmla="*/ 4836 h 142"/>
                <a:gd name="T40" fmla="+- 0 2250 2106"/>
                <a:gd name="T41" fmla="*/ T40 w 194"/>
                <a:gd name="T42" fmla="+- 0 4821 4732"/>
                <a:gd name="T43" fmla="*/ 4821 h 142"/>
                <a:gd name="T44" fmla="+- 0 2263 2106"/>
                <a:gd name="T45" fmla="*/ T44 w 194"/>
                <a:gd name="T46" fmla="+- 0 4806 4732"/>
                <a:gd name="T47" fmla="*/ 4806 h 142"/>
                <a:gd name="T48" fmla="+- 0 2276 2106"/>
                <a:gd name="T49" fmla="*/ T48 w 194"/>
                <a:gd name="T50" fmla="+- 0 4790 4732"/>
                <a:gd name="T51" fmla="*/ 4790 h 142"/>
                <a:gd name="T52" fmla="+- 0 2289 2106"/>
                <a:gd name="T53" fmla="*/ T52 w 194"/>
                <a:gd name="T54" fmla="+- 0 4775 4732"/>
                <a:gd name="T55" fmla="*/ 4775 h 142"/>
                <a:gd name="T56" fmla="+- 0 2295 2106"/>
                <a:gd name="T57" fmla="*/ T56 w 194"/>
                <a:gd name="T58" fmla="+- 0 4768 4732"/>
                <a:gd name="T59" fmla="*/ 4768 h 142"/>
                <a:gd name="T60" fmla="+- 0 2300 2106"/>
                <a:gd name="T61" fmla="*/ T60 w 194"/>
                <a:gd name="T62" fmla="+- 0 4752 4732"/>
                <a:gd name="T63" fmla="*/ 4752 h 142"/>
                <a:gd name="T64" fmla="+- 0 2291 2106"/>
                <a:gd name="T65" fmla="*/ T64 w 194"/>
                <a:gd name="T66" fmla="+- 0 4737 4732"/>
                <a:gd name="T67" fmla="*/ 4737 h 142"/>
                <a:gd name="T68" fmla="+- 0 2282 2106"/>
                <a:gd name="T69" fmla="*/ T68 w 194"/>
                <a:gd name="T70" fmla="+- 0 4732 4732"/>
                <a:gd name="T71" fmla="*/ 4732 h 142"/>
                <a:gd name="T72" fmla="+- 0 2266 2106"/>
                <a:gd name="T73" fmla="*/ T72 w 194"/>
                <a:gd name="T74" fmla="+- 0 4733 4732"/>
                <a:gd name="T75" fmla="*/ 4733 h 142"/>
                <a:gd name="T76" fmla="+- 0 2252 2106"/>
                <a:gd name="T77" fmla="*/ T76 w 194"/>
                <a:gd name="T78" fmla="+- 0 4745 4732"/>
                <a:gd name="T79" fmla="*/ 4745 h 142"/>
                <a:gd name="T80" fmla="+- 0 2244 2106"/>
                <a:gd name="T81" fmla="*/ T80 w 194"/>
                <a:gd name="T82" fmla="+- 0 4754 4732"/>
                <a:gd name="T83" fmla="*/ 4754 h 142"/>
                <a:gd name="T84" fmla="+- 0 2231 2106"/>
                <a:gd name="T85" fmla="*/ T84 w 194"/>
                <a:gd name="T86" fmla="+- 0 4769 4732"/>
                <a:gd name="T87" fmla="*/ 4769 h 142"/>
                <a:gd name="T88" fmla="+- 0 2218 2106"/>
                <a:gd name="T89" fmla="*/ T88 w 194"/>
                <a:gd name="T90" fmla="+- 0 4784 4732"/>
                <a:gd name="T91" fmla="*/ 4784 h 142"/>
                <a:gd name="T92" fmla="+- 0 2205 2106"/>
                <a:gd name="T93" fmla="*/ T92 w 194"/>
                <a:gd name="T94" fmla="+- 0 4799 4732"/>
                <a:gd name="T95" fmla="*/ 4799 h 142"/>
                <a:gd name="T96" fmla="+- 0 2191 2106"/>
                <a:gd name="T97" fmla="*/ T96 w 194"/>
                <a:gd name="T98" fmla="+- 0 4814 4732"/>
                <a:gd name="T99" fmla="*/ 4814 h 142"/>
                <a:gd name="T100" fmla="+- 0 2179 2106"/>
                <a:gd name="T101" fmla="*/ T100 w 194"/>
                <a:gd name="T102" fmla="+- 0 4801 4732"/>
                <a:gd name="T103" fmla="*/ 4801 h 142"/>
                <a:gd name="T104" fmla="+- 0 2166 2106"/>
                <a:gd name="T105" fmla="*/ T104 w 194"/>
                <a:gd name="T106" fmla="+- 0 4787 4732"/>
                <a:gd name="T107" fmla="*/ 4787 h 142"/>
                <a:gd name="T108" fmla="+- 0 2153 2106"/>
                <a:gd name="T109" fmla="*/ T108 w 194"/>
                <a:gd name="T110" fmla="+- 0 4772 4732"/>
                <a:gd name="T111" fmla="*/ 4772 h 142"/>
                <a:gd name="T112" fmla="+- 0 2145 2106"/>
                <a:gd name="T113" fmla="*/ T112 w 194"/>
                <a:gd name="T114" fmla="+- 0 4765 4732"/>
                <a:gd name="T115" fmla="*/ 4765 h 142"/>
                <a:gd name="T116" fmla="+- 0 2130 2106"/>
                <a:gd name="T117" fmla="*/ T116 w 194"/>
                <a:gd name="T118" fmla="+- 0 4758 4732"/>
                <a:gd name="T119" fmla="*/ 4758 h 142"/>
                <a:gd name="T120" fmla="+- 0 2114 2106"/>
                <a:gd name="T121" fmla="*/ T120 w 194"/>
                <a:gd name="T122" fmla="+- 0 4765 4732"/>
                <a:gd name="T123" fmla="*/ 4765 h 142"/>
                <a:gd name="T124" fmla="+- 0 2110 2106"/>
                <a:gd name="T125" fmla="*/ T124 w 194"/>
                <a:gd name="T126" fmla="+- 0 4769 4732"/>
                <a:gd name="T127" fmla="*/ 4769 h 142"/>
                <a:gd name="T128" fmla="+- 0 2106 2106"/>
                <a:gd name="T129" fmla="*/ T128 w 194"/>
                <a:gd name="T130" fmla="+- 0 4785 4732"/>
                <a:gd name="T131" fmla="*/ 4785 h 142"/>
                <a:gd name="T132" fmla="+- 0 2115 2106"/>
                <a:gd name="T133" fmla="*/ T132 w 194"/>
                <a:gd name="T134" fmla="+- 0 4802 4732"/>
                <a:gd name="T135" fmla="*/ 4802 h 14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194" h="142">
                  <a:moveTo>
                    <a:pt x="9" y="70"/>
                  </a:moveTo>
                  <a:lnTo>
                    <a:pt x="22" y="84"/>
                  </a:lnTo>
                  <a:lnTo>
                    <a:pt x="35" y="99"/>
                  </a:lnTo>
                  <a:lnTo>
                    <a:pt x="48" y="115"/>
                  </a:lnTo>
                  <a:lnTo>
                    <a:pt x="61" y="130"/>
                  </a:lnTo>
                  <a:lnTo>
                    <a:pt x="77" y="142"/>
                  </a:lnTo>
                  <a:lnTo>
                    <a:pt x="92" y="142"/>
                  </a:lnTo>
                  <a:lnTo>
                    <a:pt x="108" y="129"/>
                  </a:lnTo>
                  <a:lnTo>
                    <a:pt x="117" y="119"/>
                  </a:lnTo>
                  <a:lnTo>
                    <a:pt x="131" y="104"/>
                  </a:lnTo>
                  <a:lnTo>
                    <a:pt x="144" y="89"/>
                  </a:lnTo>
                  <a:lnTo>
                    <a:pt x="157" y="74"/>
                  </a:lnTo>
                  <a:lnTo>
                    <a:pt x="170" y="58"/>
                  </a:lnTo>
                  <a:lnTo>
                    <a:pt x="183" y="43"/>
                  </a:lnTo>
                  <a:lnTo>
                    <a:pt x="189" y="36"/>
                  </a:lnTo>
                  <a:lnTo>
                    <a:pt x="194" y="20"/>
                  </a:lnTo>
                  <a:lnTo>
                    <a:pt x="185" y="5"/>
                  </a:lnTo>
                  <a:lnTo>
                    <a:pt x="176" y="0"/>
                  </a:lnTo>
                  <a:lnTo>
                    <a:pt x="160" y="1"/>
                  </a:lnTo>
                  <a:lnTo>
                    <a:pt x="146" y="13"/>
                  </a:lnTo>
                  <a:lnTo>
                    <a:pt x="138" y="22"/>
                  </a:lnTo>
                  <a:lnTo>
                    <a:pt x="125" y="37"/>
                  </a:lnTo>
                  <a:lnTo>
                    <a:pt x="112" y="52"/>
                  </a:lnTo>
                  <a:lnTo>
                    <a:pt x="99" y="67"/>
                  </a:lnTo>
                  <a:lnTo>
                    <a:pt x="85" y="82"/>
                  </a:lnTo>
                  <a:lnTo>
                    <a:pt x="73" y="69"/>
                  </a:lnTo>
                  <a:lnTo>
                    <a:pt x="60" y="55"/>
                  </a:lnTo>
                  <a:lnTo>
                    <a:pt x="47" y="40"/>
                  </a:lnTo>
                  <a:lnTo>
                    <a:pt x="39" y="33"/>
                  </a:lnTo>
                  <a:lnTo>
                    <a:pt x="24" y="26"/>
                  </a:lnTo>
                  <a:lnTo>
                    <a:pt x="8" y="33"/>
                  </a:lnTo>
                  <a:lnTo>
                    <a:pt x="4" y="37"/>
                  </a:lnTo>
                  <a:lnTo>
                    <a:pt x="0" y="53"/>
                  </a:lnTo>
                  <a:lnTo>
                    <a:pt x="9" y="7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4" name="Freeform 80"/>
            <p:cNvSpPr>
              <a:spLocks/>
            </p:cNvSpPr>
            <p:nvPr/>
          </p:nvSpPr>
          <p:spPr bwMode="auto">
            <a:xfrm>
              <a:off x="2272" y="4503"/>
              <a:ext cx="71" cy="70"/>
            </a:xfrm>
            <a:custGeom>
              <a:avLst/>
              <a:gdLst>
                <a:gd name="T0" fmla="+- 0 2344 2272"/>
                <a:gd name="T1" fmla="*/ T0 w 71"/>
                <a:gd name="T2" fmla="+- 0 4537 4503"/>
                <a:gd name="T3" fmla="*/ 4537 h 70"/>
                <a:gd name="T4" fmla="+- 0 2342 2272"/>
                <a:gd name="T5" fmla="*/ T4 w 71"/>
                <a:gd name="T6" fmla="+- 0 4526 4503"/>
                <a:gd name="T7" fmla="*/ 4526 h 70"/>
                <a:gd name="T8" fmla="+- 0 2329 2272"/>
                <a:gd name="T9" fmla="*/ T8 w 71"/>
                <a:gd name="T10" fmla="+- 0 4510 4503"/>
                <a:gd name="T11" fmla="*/ 4510 h 70"/>
                <a:gd name="T12" fmla="+- 0 2307 2272"/>
                <a:gd name="T13" fmla="*/ T12 w 71"/>
                <a:gd name="T14" fmla="+- 0 4503 4503"/>
                <a:gd name="T15" fmla="*/ 4503 h 70"/>
                <a:gd name="T16" fmla="+- 0 2296 2272"/>
                <a:gd name="T17" fmla="*/ T16 w 71"/>
                <a:gd name="T18" fmla="+- 0 4505 4503"/>
                <a:gd name="T19" fmla="*/ 4505 h 70"/>
                <a:gd name="T20" fmla="+- 0 2279 2272"/>
                <a:gd name="T21" fmla="*/ T20 w 71"/>
                <a:gd name="T22" fmla="+- 0 4517 4503"/>
                <a:gd name="T23" fmla="*/ 4517 h 70"/>
                <a:gd name="T24" fmla="+- 0 2272 2272"/>
                <a:gd name="T25" fmla="*/ T24 w 71"/>
                <a:gd name="T26" fmla="+- 0 4538 4503"/>
                <a:gd name="T27" fmla="*/ 4538 h 70"/>
                <a:gd name="T28" fmla="+- 0 2274 2272"/>
                <a:gd name="T29" fmla="*/ T28 w 71"/>
                <a:gd name="T30" fmla="+- 0 4550 4503"/>
                <a:gd name="T31" fmla="*/ 4550 h 70"/>
                <a:gd name="T32" fmla="+- 0 2287 2272"/>
                <a:gd name="T33" fmla="*/ T32 w 71"/>
                <a:gd name="T34" fmla="+- 0 4567 4503"/>
                <a:gd name="T35" fmla="*/ 4567 h 70"/>
                <a:gd name="T36" fmla="+- 0 2308 2272"/>
                <a:gd name="T37" fmla="*/ T36 w 71"/>
                <a:gd name="T38" fmla="+- 0 4573 4503"/>
                <a:gd name="T39" fmla="*/ 4573 h 70"/>
                <a:gd name="T40" fmla="+- 0 2320 2272"/>
                <a:gd name="T41" fmla="*/ T40 w 71"/>
                <a:gd name="T42" fmla="+- 0 4571 4503"/>
                <a:gd name="T43" fmla="*/ 4571 h 70"/>
                <a:gd name="T44" fmla="+- 0 2337 2272"/>
                <a:gd name="T45" fmla="*/ T44 w 71"/>
                <a:gd name="T46" fmla="+- 0 4558 4503"/>
                <a:gd name="T47" fmla="*/ 4558 h 70"/>
                <a:gd name="T48" fmla="+- 0 2344 2272"/>
                <a:gd name="T49" fmla="*/ T48 w 71"/>
                <a:gd name="T50" fmla="+- 0 4537 4503"/>
                <a:gd name="T51" fmla="*/ 4537 h 7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1" h="70">
                  <a:moveTo>
                    <a:pt x="72" y="34"/>
                  </a:moveTo>
                  <a:lnTo>
                    <a:pt x="70" y="23"/>
                  </a:lnTo>
                  <a:lnTo>
                    <a:pt x="57" y="7"/>
                  </a:lnTo>
                  <a:lnTo>
                    <a:pt x="35" y="0"/>
                  </a:lnTo>
                  <a:lnTo>
                    <a:pt x="24" y="2"/>
                  </a:lnTo>
                  <a:lnTo>
                    <a:pt x="7" y="14"/>
                  </a:lnTo>
                  <a:lnTo>
                    <a:pt x="0" y="35"/>
                  </a:lnTo>
                  <a:lnTo>
                    <a:pt x="2" y="47"/>
                  </a:lnTo>
                  <a:lnTo>
                    <a:pt x="15" y="64"/>
                  </a:lnTo>
                  <a:lnTo>
                    <a:pt x="36" y="70"/>
                  </a:lnTo>
                  <a:lnTo>
                    <a:pt x="48" y="68"/>
                  </a:lnTo>
                  <a:lnTo>
                    <a:pt x="65" y="55"/>
                  </a:lnTo>
                  <a:lnTo>
                    <a:pt x="72" y="34"/>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5" name="Freeform 81"/>
            <p:cNvSpPr>
              <a:spLocks/>
            </p:cNvSpPr>
            <p:nvPr/>
          </p:nvSpPr>
          <p:spPr bwMode="auto">
            <a:xfrm>
              <a:off x="2371" y="4969"/>
              <a:ext cx="94" cy="92"/>
            </a:xfrm>
            <a:custGeom>
              <a:avLst/>
              <a:gdLst>
                <a:gd name="T0" fmla="+- 0 2371 2371"/>
                <a:gd name="T1" fmla="*/ T0 w 94"/>
                <a:gd name="T2" fmla="+- 0 4969 4969"/>
                <a:gd name="T3" fmla="*/ 4969 h 92"/>
                <a:gd name="T4" fmla="+- 0 2371 2371"/>
                <a:gd name="T5" fmla="*/ T4 w 94"/>
                <a:gd name="T6" fmla="+- 0 5061 4969"/>
                <a:gd name="T7" fmla="*/ 5061 h 92"/>
                <a:gd name="T8" fmla="+- 0 2465 2371"/>
                <a:gd name="T9" fmla="*/ T8 w 94"/>
                <a:gd name="T10" fmla="+- 0 5061 4969"/>
                <a:gd name="T11" fmla="*/ 5061 h 92"/>
                <a:gd name="T12" fmla="+- 0 2465 2371"/>
                <a:gd name="T13" fmla="*/ T12 w 94"/>
                <a:gd name="T14" fmla="+- 0 4969 4969"/>
                <a:gd name="T15" fmla="*/ 4969 h 92"/>
                <a:gd name="T16" fmla="+- 0 2371 2371"/>
                <a:gd name="T17" fmla="*/ T16 w 94"/>
                <a:gd name="T18" fmla="+- 0 4969 4969"/>
                <a:gd name="T19" fmla="*/ 4969 h 92"/>
              </a:gdLst>
              <a:ahLst/>
              <a:cxnLst>
                <a:cxn ang="0">
                  <a:pos x="T1" y="T3"/>
                </a:cxn>
                <a:cxn ang="0">
                  <a:pos x="T5" y="T7"/>
                </a:cxn>
                <a:cxn ang="0">
                  <a:pos x="T9" y="T11"/>
                </a:cxn>
                <a:cxn ang="0">
                  <a:pos x="T13" y="T15"/>
                </a:cxn>
                <a:cxn ang="0">
                  <a:pos x="T17" y="T19"/>
                </a:cxn>
              </a:cxnLst>
              <a:rect l="0" t="0" r="r" b="b"/>
              <a:pathLst>
                <a:path w="94" h="92">
                  <a:moveTo>
                    <a:pt x="0" y="0"/>
                  </a:moveTo>
                  <a:lnTo>
                    <a:pt x="0" y="92"/>
                  </a:lnTo>
                  <a:lnTo>
                    <a:pt x="94" y="92"/>
                  </a:lnTo>
                  <a:lnTo>
                    <a:pt x="94" y="0"/>
                  </a:lnTo>
                  <a:lnTo>
                    <a:pt x="0"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6" name="Freeform 82"/>
            <p:cNvSpPr>
              <a:spLocks/>
            </p:cNvSpPr>
            <p:nvPr/>
          </p:nvSpPr>
          <p:spPr bwMode="auto">
            <a:xfrm>
              <a:off x="2372" y="4756"/>
              <a:ext cx="94" cy="92"/>
            </a:xfrm>
            <a:custGeom>
              <a:avLst/>
              <a:gdLst>
                <a:gd name="T0" fmla="+- 0 2466 2372"/>
                <a:gd name="T1" fmla="*/ T0 w 94"/>
                <a:gd name="T2" fmla="+- 0 4848 4756"/>
                <a:gd name="T3" fmla="*/ 4848 h 92"/>
                <a:gd name="T4" fmla="+- 0 2466 2372"/>
                <a:gd name="T5" fmla="*/ T4 w 94"/>
                <a:gd name="T6" fmla="+- 0 4756 4756"/>
                <a:gd name="T7" fmla="*/ 4756 h 92"/>
                <a:gd name="T8" fmla="+- 0 2372 2372"/>
                <a:gd name="T9" fmla="*/ T8 w 94"/>
                <a:gd name="T10" fmla="+- 0 4756 4756"/>
                <a:gd name="T11" fmla="*/ 4756 h 92"/>
                <a:gd name="T12" fmla="+- 0 2372 2372"/>
                <a:gd name="T13" fmla="*/ T12 w 94"/>
                <a:gd name="T14" fmla="+- 0 4848 4756"/>
                <a:gd name="T15" fmla="*/ 4848 h 92"/>
                <a:gd name="T16" fmla="+- 0 2466 2372"/>
                <a:gd name="T17" fmla="*/ T16 w 94"/>
                <a:gd name="T18" fmla="+- 0 4848 4756"/>
                <a:gd name="T19" fmla="*/ 4848 h 92"/>
              </a:gdLst>
              <a:ahLst/>
              <a:cxnLst>
                <a:cxn ang="0">
                  <a:pos x="T1" y="T3"/>
                </a:cxn>
                <a:cxn ang="0">
                  <a:pos x="T5" y="T7"/>
                </a:cxn>
                <a:cxn ang="0">
                  <a:pos x="T9" y="T11"/>
                </a:cxn>
                <a:cxn ang="0">
                  <a:pos x="T13" y="T15"/>
                </a:cxn>
                <a:cxn ang="0">
                  <a:pos x="T17" y="T19"/>
                </a:cxn>
              </a:cxnLst>
              <a:rect l="0" t="0" r="r" b="b"/>
              <a:pathLst>
                <a:path w="94" h="92">
                  <a:moveTo>
                    <a:pt x="94" y="92"/>
                  </a:moveTo>
                  <a:lnTo>
                    <a:pt x="94" y="0"/>
                  </a:lnTo>
                  <a:lnTo>
                    <a:pt x="0" y="0"/>
                  </a:lnTo>
                  <a:lnTo>
                    <a:pt x="0" y="92"/>
                  </a:lnTo>
                  <a:lnTo>
                    <a:pt x="94" y="92"/>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7" name="Freeform 83"/>
            <p:cNvSpPr>
              <a:spLocks/>
            </p:cNvSpPr>
            <p:nvPr/>
          </p:nvSpPr>
          <p:spPr bwMode="auto">
            <a:xfrm>
              <a:off x="2156" y="4970"/>
              <a:ext cx="94" cy="92"/>
            </a:xfrm>
            <a:custGeom>
              <a:avLst/>
              <a:gdLst>
                <a:gd name="T0" fmla="+- 0 2250 2156"/>
                <a:gd name="T1" fmla="*/ T0 w 94"/>
                <a:gd name="T2" fmla="+- 0 5062 4970"/>
                <a:gd name="T3" fmla="*/ 5062 h 92"/>
                <a:gd name="T4" fmla="+- 0 2250 2156"/>
                <a:gd name="T5" fmla="*/ T4 w 94"/>
                <a:gd name="T6" fmla="+- 0 4970 4970"/>
                <a:gd name="T7" fmla="*/ 4970 h 92"/>
                <a:gd name="T8" fmla="+- 0 2156 2156"/>
                <a:gd name="T9" fmla="*/ T8 w 94"/>
                <a:gd name="T10" fmla="+- 0 4970 4970"/>
                <a:gd name="T11" fmla="*/ 4970 h 92"/>
                <a:gd name="T12" fmla="+- 0 2156 2156"/>
                <a:gd name="T13" fmla="*/ T12 w 94"/>
                <a:gd name="T14" fmla="+- 0 5062 4970"/>
                <a:gd name="T15" fmla="*/ 5062 h 92"/>
                <a:gd name="T16" fmla="+- 0 2250 2156"/>
                <a:gd name="T17" fmla="*/ T16 w 94"/>
                <a:gd name="T18" fmla="+- 0 5062 4970"/>
                <a:gd name="T19" fmla="*/ 5062 h 92"/>
              </a:gdLst>
              <a:ahLst/>
              <a:cxnLst>
                <a:cxn ang="0">
                  <a:pos x="T1" y="T3"/>
                </a:cxn>
                <a:cxn ang="0">
                  <a:pos x="T5" y="T7"/>
                </a:cxn>
                <a:cxn ang="0">
                  <a:pos x="T9" y="T11"/>
                </a:cxn>
                <a:cxn ang="0">
                  <a:pos x="T13" y="T15"/>
                </a:cxn>
                <a:cxn ang="0">
                  <a:pos x="T17" y="T19"/>
                </a:cxn>
              </a:cxnLst>
              <a:rect l="0" t="0" r="r" b="b"/>
              <a:pathLst>
                <a:path w="94" h="92">
                  <a:moveTo>
                    <a:pt x="94" y="92"/>
                  </a:moveTo>
                  <a:lnTo>
                    <a:pt x="94" y="0"/>
                  </a:lnTo>
                  <a:lnTo>
                    <a:pt x="0" y="0"/>
                  </a:lnTo>
                  <a:lnTo>
                    <a:pt x="0" y="92"/>
                  </a:lnTo>
                  <a:lnTo>
                    <a:pt x="94" y="92"/>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8" name="Freeform 84"/>
            <p:cNvSpPr>
              <a:spLocks/>
            </p:cNvSpPr>
            <p:nvPr/>
          </p:nvSpPr>
          <p:spPr bwMode="auto">
            <a:xfrm>
              <a:off x="9374" y="4415"/>
              <a:ext cx="267" cy="806"/>
            </a:xfrm>
            <a:custGeom>
              <a:avLst/>
              <a:gdLst>
                <a:gd name="T0" fmla="+- 0 9622 9374"/>
                <a:gd name="T1" fmla="*/ T0 w 267"/>
                <a:gd name="T2" fmla="+- 0 5128 4415"/>
                <a:gd name="T3" fmla="*/ 5128 h 806"/>
                <a:gd name="T4" fmla="+- 0 9633 9374"/>
                <a:gd name="T5" fmla="*/ T4 w 267"/>
                <a:gd name="T6" fmla="+- 0 5114 4415"/>
                <a:gd name="T7" fmla="*/ 5114 h 806"/>
                <a:gd name="T8" fmla="+- 0 9521 9374"/>
                <a:gd name="T9" fmla="*/ T8 w 267"/>
                <a:gd name="T10" fmla="+- 0 5221 4415"/>
                <a:gd name="T11" fmla="*/ 5221 h 806"/>
                <a:gd name="T12" fmla="+- 0 9641 9374"/>
                <a:gd name="T13" fmla="*/ T12 w 267"/>
                <a:gd name="T14" fmla="+- 0 5221 4415"/>
                <a:gd name="T15" fmla="*/ 5221 h 806"/>
                <a:gd name="T16" fmla="+- 0 9633 9374"/>
                <a:gd name="T17" fmla="*/ T16 w 267"/>
                <a:gd name="T18" fmla="+- 0 5163 4415"/>
                <a:gd name="T19" fmla="*/ 5163 h 806"/>
                <a:gd name="T20" fmla="+- 0 9622 9374"/>
                <a:gd name="T21" fmla="*/ T20 w 267"/>
                <a:gd name="T22" fmla="+- 0 5144 4415"/>
                <a:gd name="T23" fmla="*/ 5144 h 806"/>
                <a:gd name="T24" fmla="+- 0 9622 9374"/>
                <a:gd name="T25" fmla="*/ T24 w 267"/>
                <a:gd name="T26" fmla="+- 0 5128 4415"/>
                <a:gd name="T27" fmla="*/ 5128 h 806"/>
              </a:gdLst>
              <a:ahLst/>
              <a:cxnLst>
                <a:cxn ang="0">
                  <a:pos x="T1" y="T3"/>
                </a:cxn>
                <a:cxn ang="0">
                  <a:pos x="T5" y="T7"/>
                </a:cxn>
                <a:cxn ang="0">
                  <a:pos x="T9" y="T11"/>
                </a:cxn>
                <a:cxn ang="0">
                  <a:pos x="T13" y="T15"/>
                </a:cxn>
                <a:cxn ang="0">
                  <a:pos x="T17" y="T19"/>
                </a:cxn>
                <a:cxn ang="0">
                  <a:pos x="T21" y="T23"/>
                </a:cxn>
                <a:cxn ang="0">
                  <a:pos x="T25" y="T27"/>
                </a:cxn>
              </a:cxnLst>
              <a:rect l="0" t="0" r="r" b="b"/>
              <a:pathLst>
                <a:path w="267" h="806">
                  <a:moveTo>
                    <a:pt x="248" y="713"/>
                  </a:moveTo>
                  <a:lnTo>
                    <a:pt x="259" y="699"/>
                  </a:lnTo>
                  <a:lnTo>
                    <a:pt x="147" y="806"/>
                  </a:lnTo>
                  <a:lnTo>
                    <a:pt x="267" y="806"/>
                  </a:lnTo>
                  <a:lnTo>
                    <a:pt x="259" y="748"/>
                  </a:lnTo>
                  <a:lnTo>
                    <a:pt x="248" y="729"/>
                  </a:lnTo>
                  <a:lnTo>
                    <a:pt x="248" y="71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9" name="Freeform 85"/>
            <p:cNvSpPr>
              <a:spLocks/>
            </p:cNvSpPr>
            <p:nvPr/>
          </p:nvSpPr>
          <p:spPr bwMode="auto">
            <a:xfrm>
              <a:off x="9374" y="4415"/>
              <a:ext cx="267" cy="806"/>
            </a:xfrm>
            <a:custGeom>
              <a:avLst/>
              <a:gdLst>
                <a:gd name="T0" fmla="+- 0 9667 9374"/>
                <a:gd name="T1" fmla="*/ T0 w 267"/>
                <a:gd name="T2" fmla="+- 0 5171 4415"/>
                <a:gd name="T3" fmla="*/ 5171 h 806"/>
                <a:gd name="T4" fmla="+- 0 9655 9374"/>
                <a:gd name="T5" fmla="*/ T4 w 267"/>
                <a:gd name="T6" fmla="+- 0 5177 4415"/>
                <a:gd name="T7" fmla="*/ 5177 h 806"/>
                <a:gd name="T8" fmla="+- 0 9650 9374"/>
                <a:gd name="T9" fmla="*/ T8 w 267"/>
                <a:gd name="T10" fmla="+- 0 5176 4415"/>
                <a:gd name="T11" fmla="*/ 5176 h 806"/>
                <a:gd name="T12" fmla="+- 0 9633 9374"/>
                <a:gd name="T13" fmla="*/ T12 w 267"/>
                <a:gd name="T14" fmla="+- 0 5163 4415"/>
                <a:gd name="T15" fmla="*/ 5163 h 806"/>
                <a:gd name="T16" fmla="+- 0 9641 9374"/>
                <a:gd name="T17" fmla="*/ T16 w 267"/>
                <a:gd name="T18" fmla="+- 0 5221 4415"/>
                <a:gd name="T19" fmla="*/ 5221 h 806"/>
                <a:gd name="T20" fmla="+- 0 9790 9374"/>
                <a:gd name="T21" fmla="*/ T20 w 267"/>
                <a:gd name="T22" fmla="+- 0 5221 4415"/>
                <a:gd name="T23" fmla="*/ 5221 h 806"/>
                <a:gd name="T24" fmla="+- 0 9799 9374"/>
                <a:gd name="T25" fmla="*/ T24 w 267"/>
                <a:gd name="T26" fmla="+- 0 5220 4415"/>
                <a:gd name="T27" fmla="*/ 5220 h 806"/>
                <a:gd name="T28" fmla="+- 0 9810 9374"/>
                <a:gd name="T29" fmla="*/ T28 w 267"/>
                <a:gd name="T30" fmla="+- 0 5219 4415"/>
                <a:gd name="T31" fmla="*/ 5219 h 806"/>
                <a:gd name="T32" fmla="+- 0 9809 9374"/>
                <a:gd name="T33" fmla="*/ T32 w 267"/>
                <a:gd name="T34" fmla="+- 0 5217 4415"/>
                <a:gd name="T35" fmla="*/ 5217 h 806"/>
                <a:gd name="T36" fmla="+- 0 9796 9374"/>
                <a:gd name="T37" fmla="*/ T36 w 267"/>
                <a:gd name="T38" fmla="+- 0 5201 4415"/>
                <a:gd name="T39" fmla="*/ 5201 h 806"/>
                <a:gd name="T40" fmla="+- 0 9781 9374"/>
                <a:gd name="T41" fmla="*/ T40 w 267"/>
                <a:gd name="T42" fmla="+- 0 5187 4415"/>
                <a:gd name="T43" fmla="*/ 5187 h 806"/>
                <a:gd name="T44" fmla="+- 0 9766 9374"/>
                <a:gd name="T45" fmla="*/ T44 w 267"/>
                <a:gd name="T46" fmla="+- 0 5174 4415"/>
                <a:gd name="T47" fmla="*/ 5174 h 806"/>
                <a:gd name="T48" fmla="+- 0 9751 9374"/>
                <a:gd name="T49" fmla="*/ T48 w 267"/>
                <a:gd name="T50" fmla="+- 0 5161 4415"/>
                <a:gd name="T51" fmla="*/ 5161 h 806"/>
                <a:gd name="T52" fmla="+- 0 9735 9374"/>
                <a:gd name="T53" fmla="*/ T52 w 267"/>
                <a:gd name="T54" fmla="+- 0 5149 4415"/>
                <a:gd name="T55" fmla="*/ 5149 h 806"/>
                <a:gd name="T56" fmla="+- 0 9720 9374"/>
                <a:gd name="T57" fmla="*/ T56 w 267"/>
                <a:gd name="T58" fmla="+- 0 5136 4415"/>
                <a:gd name="T59" fmla="*/ 5136 h 806"/>
                <a:gd name="T60" fmla="+- 0 9706 9374"/>
                <a:gd name="T61" fmla="*/ T60 w 267"/>
                <a:gd name="T62" fmla="+- 0 5121 4415"/>
                <a:gd name="T63" fmla="*/ 5121 h 806"/>
                <a:gd name="T64" fmla="+- 0 9694 9374"/>
                <a:gd name="T65" fmla="*/ T64 w 267"/>
                <a:gd name="T66" fmla="+- 0 5106 4415"/>
                <a:gd name="T67" fmla="*/ 5106 h 806"/>
                <a:gd name="T68" fmla="+- 0 9684 9374"/>
                <a:gd name="T69" fmla="*/ T68 w 267"/>
                <a:gd name="T70" fmla="+- 0 5088 4415"/>
                <a:gd name="T71" fmla="*/ 5088 h 806"/>
                <a:gd name="T72" fmla="+- 0 9676 9374"/>
                <a:gd name="T73" fmla="*/ T72 w 267"/>
                <a:gd name="T74" fmla="+- 0 5068 4415"/>
                <a:gd name="T75" fmla="*/ 5068 h 806"/>
                <a:gd name="T76" fmla="+- 0 9443 9374"/>
                <a:gd name="T77" fmla="*/ T76 w 267"/>
                <a:gd name="T78" fmla="+- 0 5068 4415"/>
                <a:gd name="T79" fmla="*/ 5068 h 806"/>
                <a:gd name="T80" fmla="+- 0 9443 9374"/>
                <a:gd name="T81" fmla="*/ T80 w 267"/>
                <a:gd name="T82" fmla="+- 0 4492 4415"/>
                <a:gd name="T83" fmla="*/ 4492 h 806"/>
                <a:gd name="T84" fmla="+- 0 9864 9374"/>
                <a:gd name="T85" fmla="*/ T84 w 267"/>
                <a:gd name="T86" fmla="+- 0 4492 4415"/>
                <a:gd name="T87" fmla="*/ 4492 h 806"/>
                <a:gd name="T88" fmla="+- 0 9864 9374"/>
                <a:gd name="T89" fmla="*/ T88 w 267"/>
                <a:gd name="T90" fmla="+- 0 4869 4415"/>
                <a:gd name="T91" fmla="*/ 4869 h 806"/>
                <a:gd name="T92" fmla="+- 0 9864 9374"/>
                <a:gd name="T93" fmla="*/ T92 w 267"/>
                <a:gd name="T94" fmla="+- 0 4889 4415"/>
                <a:gd name="T95" fmla="*/ 4889 h 806"/>
                <a:gd name="T96" fmla="+- 0 9864 9374"/>
                <a:gd name="T97" fmla="*/ T96 w 267"/>
                <a:gd name="T98" fmla="+- 0 4895 4415"/>
                <a:gd name="T99" fmla="*/ 4895 h 806"/>
                <a:gd name="T100" fmla="+- 0 9867 9374"/>
                <a:gd name="T101" fmla="*/ T100 w 267"/>
                <a:gd name="T102" fmla="+- 0 4915 4415"/>
                <a:gd name="T103" fmla="*/ 4915 h 806"/>
                <a:gd name="T104" fmla="+- 0 9872 9374"/>
                <a:gd name="T105" fmla="*/ T104 w 267"/>
                <a:gd name="T106" fmla="+- 0 4935 4415"/>
                <a:gd name="T107" fmla="*/ 4935 h 806"/>
                <a:gd name="T108" fmla="+- 0 9883 9374"/>
                <a:gd name="T109" fmla="*/ T108 w 267"/>
                <a:gd name="T110" fmla="+- 0 4933 4415"/>
                <a:gd name="T111" fmla="*/ 4933 h 806"/>
                <a:gd name="T112" fmla="+- 0 9889 9374"/>
                <a:gd name="T113" fmla="*/ T112 w 267"/>
                <a:gd name="T114" fmla="+- 0 4931 4415"/>
                <a:gd name="T115" fmla="*/ 4931 h 806"/>
                <a:gd name="T116" fmla="+- 0 9895 9374"/>
                <a:gd name="T117" fmla="*/ T116 w 267"/>
                <a:gd name="T118" fmla="+- 0 4932 4415"/>
                <a:gd name="T119" fmla="*/ 4932 h 806"/>
                <a:gd name="T120" fmla="+- 0 9899 9374"/>
                <a:gd name="T121" fmla="*/ T120 w 267"/>
                <a:gd name="T122" fmla="+- 0 4932 4415"/>
                <a:gd name="T123" fmla="*/ 4932 h 806"/>
                <a:gd name="T124" fmla="+- 0 9921 9374"/>
                <a:gd name="T125" fmla="*/ T124 w 267"/>
                <a:gd name="T126" fmla="+- 0 4929 4415"/>
                <a:gd name="T127" fmla="*/ 4929 h 806"/>
                <a:gd name="T128" fmla="+- 0 9930 9374"/>
                <a:gd name="T129" fmla="*/ T128 w 267"/>
                <a:gd name="T130" fmla="+- 0 4914 4415"/>
                <a:gd name="T131" fmla="*/ 4914 h 806"/>
                <a:gd name="T132" fmla="+- 0 9932 9374"/>
                <a:gd name="T133" fmla="*/ T132 w 267"/>
                <a:gd name="T134" fmla="+- 0 4891 4415"/>
                <a:gd name="T135" fmla="*/ 4891 h 806"/>
                <a:gd name="T136" fmla="+- 0 9932 9374"/>
                <a:gd name="T137" fmla="*/ T136 w 267"/>
                <a:gd name="T138" fmla="+- 0 4853 4415"/>
                <a:gd name="T139" fmla="*/ 4853 h 806"/>
                <a:gd name="T140" fmla="+- 0 9932 9374"/>
                <a:gd name="T141" fmla="*/ T140 w 267"/>
                <a:gd name="T142" fmla="+- 0 4813 4415"/>
                <a:gd name="T143" fmla="*/ 4813 h 806"/>
                <a:gd name="T144" fmla="+- 0 9931 9374"/>
                <a:gd name="T145" fmla="*/ T144 w 267"/>
                <a:gd name="T146" fmla="+- 0 4733 4415"/>
                <a:gd name="T147" fmla="*/ 4733 h 806"/>
                <a:gd name="T148" fmla="+- 0 9931 9374"/>
                <a:gd name="T149" fmla="*/ T148 w 267"/>
                <a:gd name="T150" fmla="+- 0 4493 4415"/>
                <a:gd name="T151" fmla="*/ 4493 h 806"/>
                <a:gd name="T152" fmla="+- 0 9931 9374"/>
                <a:gd name="T153" fmla="*/ T152 w 267"/>
                <a:gd name="T154" fmla="+- 0 4481 4415"/>
                <a:gd name="T155" fmla="*/ 4481 h 806"/>
                <a:gd name="T156" fmla="+- 0 9919 9374"/>
                <a:gd name="T157" fmla="*/ T156 w 267"/>
                <a:gd name="T158" fmla="+- 0 4437 4415"/>
                <a:gd name="T159" fmla="*/ 4437 h 806"/>
                <a:gd name="T160" fmla="+- 0 9884 9374"/>
                <a:gd name="T161" fmla="*/ T160 w 267"/>
                <a:gd name="T162" fmla="+- 0 4418 4415"/>
                <a:gd name="T163" fmla="*/ 4418 h 806"/>
                <a:gd name="T164" fmla="+- 0 9856 9374"/>
                <a:gd name="T165" fmla="*/ T164 w 267"/>
                <a:gd name="T166" fmla="+- 0 4416 4415"/>
                <a:gd name="T167" fmla="*/ 4416 h 806"/>
                <a:gd name="T168" fmla="+- 0 9693 9374"/>
                <a:gd name="T169" fmla="*/ T168 w 267"/>
                <a:gd name="T170" fmla="+- 0 4415 4415"/>
                <a:gd name="T171" fmla="*/ 4415 h 806"/>
                <a:gd name="T172" fmla="+- 0 9448 9374"/>
                <a:gd name="T173" fmla="*/ T172 w 267"/>
                <a:gd name="T174" fmla="+- 0 4415 4415"/>
                <a:gd name="T175" fmla="*/ 4415 h 806"/>
                <a:gd name="T176" fmla="+- 0 9414 9374"/>
                <a:gd name="T177" fmla="*/ T176 w 267"/>
                <a:gd name="T178" fmla="+- 0 4419 4415"/>
                <a:gd name="T179" fmla="*/ 4419 h 806"/>
                <a:gd name="T180" fmla="+- 0 9383 9374"/>
                <a:gd name="T181" fmla="*/ T180 w 267"/>
                <a:gd name="T182" fmla="+- 0 4442 4415"/>
                <a:gd name="T183" fmla="*/ 4442 h 806"/>
                <a:gd name="T184" fmla="+- 0 9374 9374"/>
                <a:gd name="T185" fmla="*/ T184 w 267"/>
                <a:gd name="T186" fmla="+- 0 4491 4415"/>
                <a:gd name="T187" fmla="*/ 4491 h 806"/>
                <a:gd name="T188" fmla="+- 0 9374 9374"/>
                <a:gd name="T189" fmla="*/ T188 w 267"/>
                <a:gd name="T190" fmla="+- 0 4880 4415"/>
                <a:gd name="T191" fmla="*/ 4880 h 806"/>
                <a:gd name="T192" fmla="+- 0 9374 9374"/>
                <a:gd name="T193" fmla="*/ T192 w 267"/>
                <a:gd name="T194" fmla="+- 0 5140 4415"/>
                <a:gd name="T195" fmla="*/ 5140 h 806"/>
                <a:gd name="T196" fmla="+- 0 9375 9374"/>
                <a:gd name="T197" fmla="*/ T196 w 267"/>
                <a:gd name="T198" fmla="+- 0 5163 4415"/>
                <a:gd name="T199" fmla="*/ 5163 h 806"/>
                <a:gd name="T200" fmla="+- 0 9389 9374"/>
                <a:gd name="T201" fmla="*/ T200 w 267"/>
                <a:gd name="T202" fmla="+- 0 5203 4415"/>
                <a:gd name="T203" fmla="*/ 5203 h 806"/>
                <a:gd name="T204" fmla="+- 0 9426 9374"/>
                <a:gd name="T205" fmla="*/ T204 w 267"/>
                <a:gd name="T206" fmla="+- 0 5219 4415"/>
                <a:gd name="T207" fmla="*/ 5219 h 806"/>
                <a:gd name="T208" fmla="+- 0 9455 9374"/>
                <a:gd name="T209" fmla="*/ T208 w 267"/>
                <a:gd name="T210" fmla="+- 0 5221 4415"/>
                <a:gd name="T211" fmla="*/ 5221 h 806"/>
                <a:gd name="T212" fmla="+- 0 9521 9374"/>
                <a:gd name="T213" fmla="*/ T212 w 267"/>
                <a:gd name="T214" fmla="+- 0 5221 4415"/>
                <a:gd name="T215" fmla="*/ 5221 h 806"/>
                <a:gd name="T216" fmla="+- 0 9633 9374"/>
                <a:gd name="T217" fmla="*/ T216 w 267"/>
                <a:gd name="T218" fmla="+- 0 5114 4415"/>
                <a:gd name="T219" fmla="*/ 5114 h 806"/>
                <a:gd name="T220" fmla="+- 0 9652 9374"/>
                <a:gd name="T221" fmla="*/ T220 w 267"/>
                <a:gd name="T222" fmla="+- 0 5110 4415"/>
                <a:gd name="T223" fmla="*/ 5110 h 806"/>
                <a:gd name="T224" fmla="+- 0 9662 9374"/>
                <a:gd name="T225" fmla="*/ T224 w 267"/>
                <a:gd name="T226" fmla="+- 0 5114 4415"/>
                <a:gd name="T227" fmla="*/ 5114 h 806"/>
                <a:gd name="T228" fmla="+- 0 9678 9374"/>
                <a:gd name="T229" fmla="*/ T228 w 267"/>
                <a:gd name="T230" fmla="+- 0 5125 4415"/>
                <a:gd name="T231" fmla="*/ 5125 h 806"/>
                <a:gd name="T232" fmla="+- 0 9698 9374"/>
                <a:gd name="T233" fmla="*/ T232 w 267"/>
                <a:gd name="T234" fmla="+- 0 5139 4415"/>
                <a:gd name="T235" fmla="*/ 5139 h 806"/>
                <a:gd name="T236" fmla="+- 0 9682 9374"/>
                <a:gd name="T237" fmla="*/ T236 w 267"/>
                <a:gd name="T238" fmla="+- 0 5156 4415"/>
                <a:gd name="T239" fmla="*/ 5156 h 806"/>
                <a:gd name="T240" fmla="+- 0 9667 9374"/>
                <a:gd name="T241" fmla="*/ T240 w 267"/>
                <a:gd name="T242" fmla="+- 0 5171 4415"/>
                <a:gd name="T243" fmla="*/ 5171 h 8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Lst>
              <a:rect l="0" t="0" r="r" b="b"/>
              <a:pathLst>
                <a:path w="267" h="806">
                  <a:moveTo>
                    <a:pt x="293" y="756"/>
                  </a:moveTo>
                  <a:lnTo>
                    <a:pt x="281" y="762"/>
                  </a:lnTo>
                  <a:lnTo>
                    <a:pt x="276" y="761"/>
                  </a:lnTo>
                  <a:lnTo>
                    <a:pt x="259" y="748"/>
                  </a:lnTo>
                  <a:lnTo>
                    <a:pt x="267" y="806"/>
                  </a:lnTo>
                  <a:lnTo>
                    <a:pt x="416" y="806"/>
                  </a:lnTo>
                  <a:lnTo>
                    <a:pt x="425" y="805"/>
                  </a:lnTo>
                  <a:lnTo>
                    <a:pt x="436" y="804"/>
                  </a:lnTo>
                  <a:lnTo>
                    <a:pt x="435" y="802"/>
                  </a:lnTo>
                  <a:lnTo>
                    <a:pt x="422" y="786"/>
                  </a:lnTo>
                  <a:lnTo>
                    <a:pt x="407" y="772"/>
                  </a:lnTo>
                  <a:lnTo>
                    <a:pt x="392" y="759"/>
                  </a:lnTo>
                  <a:lnTo>
                    <a:pt x="377" y="746"/>
                  </a:lnTo>
                  <a:lnTo>
                    <a:pt x="361" y="734"/>
                  </a:lnTo>
                  <a:lnTo>
                    <a:pt x="346" y="721"/>
                  </a:lnTo>
                  <a:lnTo>
                    <a:pt x="332" y="706"/>
                  </a:lnTo>
                  <a:lnTo>
                    <a:pt x="320" y="691"/>
                  </a:lnTo>
                  <a:lnTo>
                    <a:pt x="310" y="673"/>
                  </a:lnTo>
                  <a:lnTo>
                    <a:pt x="302" y="653"/>
                  </a:lnTo>
                  <a:lnTo>
                    <a:pt x="69" y="653"/>
                  </a:lnTo>
                  <a:lnTo>
                    <a:pt x="69" y="77"/>
                  </a:lnTo>
                  <a:lnTo>
                    <a:pt x="490" y="77"/>
                  </a:lnTo>
                  <a:lnTo>
                    <a:pt x="490" y="454"/>
                  </a:lnTo>
                  <a:lnTo>
                    <a:pt x="490" y="474"/>
                  </a:lnTo>
                  <a:lnTo>
                    <a:pt x="490" y="480"/>
                  </a:lnTo>
                  <a:lnTo>
                    <a:pt x="493" y="500"/>
                  </a:lnTo>
                  <a:lnTo>
                    <a:pt x="498" y="520"/>
                  </a:lnTo>
                  <a:lnTo>
                    <a:pt x="509" y="518"/>
                  </a:lnTo>
                  <a:lnTo>
                    <a:pt x="515" y="516"/>
                  </a:lnTo>
                  <a:lnTo>
                    <a:pt x="521" y="517"/>
                  </a:lnTo>
                  <a:lnTo>
                    <a:pt x="525" y="517"/>
                  </a:lnTo>
                  <a:lnTo>
                    <a:pt x="547" y="514"/>
                  </a:lnTo>
                  <a:lnTo>
                    <a:pt x="556" y="499"/>
                  </a:lnTo>
                  <a:lnTo>
                    <a:pt x="558" y="476"/>
                  </a:lnTo>
                  <a:lnTo>
                    <a:pt x="558" y="438"/>
                  </a:lnTo>
                  <a:lnTo>
                    <a:pt x="558" y="398"/>
                  </a:lnTo>
                  <a:lnTo>
                    <a:pt x="557" y="318"/>
                  </a:lnTo>
                  <a:lnTo>
                    <a:pt x="557" y="78"/>
                  </a:lnTo>
                  <a:lnTo>
                    <a:pt x="557" y="66"/>
                  </a:lnTo>
                  <a:lnTo>
                    <a:pt x="545" y="22"/>
                  </a:lnTo>
                  <a:lnTo>
                    <a:pt x="510" y="3"/>
                  </a:lnTo>
                  <a:lnTo>
                    <a:pt x="482" y="1"/>
                  </a:lnTo>
                  <a:lnTo>
                    <a:pt x="319" y="0"/>
                  </a:lnTo>
                  <a:lnTo>
                    <a:pt x="74" y="0"/>
                  </a:lnTo>
                  <a:lnTo>
                    <a:pt x="40" y="4"/>
                  </a:lnTo>
                  <a:lnTo>
                    <a:pt x="9" y="27"/>
                  </a:lnTo>
                  <a:lnTo>
                    <a:pt x="0" y="76"/>
                  </a:lnTo>
                  <a:lnTo>
                    <a:pt x="0" y="465"/>
                  </a:lnTo>
                  <a:lnTo>
                    <a:pt x="0" y="725"/>
                  </a:lnTo>
                  <a:lnTo>
                    <a:pt x="1" y="748"/>
                  </a:lnTo>
                  <a:lnTo>
                    <a:pt x="15" y="788"/>
                  </a:lnTo>
                  <a:lnTo>
                    <a:pt x="52" y="804"/>
                  </a:lnTo>
                  <a:lnTo>
                    <a:pt x="81" y="806"/>
                  </a:lnTo>
                  <a:lnTo>
                    <a:pt x="147" y="806"/>
                  </a:lnTo>
                  <a:lnTo>
                    <a:pt x="259" y="699"/>
                  </a:lnTo>
                  <a:lnTo>
                    <a:pt x="278" y="695"/>
                  </a:lnTo>
                  <a:lnTo>
                    <a:pt x="288" y="699"/>
                  </a:lnTo>
                  <a:lnTo>
                    <a:pt x="304" y="710"/>
                  </a:lnTo>
                  <a:lnTo>
                    <a:pt x="324" y="724"/>
                  </a:lnTo>
                  <a:lnTo>
                    <a:pt x="308" y="741"/>
                  </a:lnTo>
                  <a:lnTo>
                    <a:pt x="293" y="756"/>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0" name="Freeform 86"/>
            <p:cNvSpPr>
              <a:spLocks/>
            </p:cNvSpPr>
            <p:nvPr/>
          </p:nvSpPr>
          <p:spPr bwMode="auto">
            <a:xfrm>
              <a:off x="9711" y="4842"/>
              <a:ext cx="378" cy="402"/>
            </a:xfrm>
            <a:custGeom>
              <a:avLst/>
              <a:gdLst>
                <a:gd name="T0" fmla="+- 0 9998 9711"/>
                <a:gd name="T1" fmla="*/ T0 w 378"/>
                <a:gd name="T2" fmla="+- 0 4951 4842"/>
                <a:gd name="T3" fmla="*/ 4951 h 402"/>
                <a:gd name="T4" fmla="+- 0 9958 9711"/>
                <a:gd name="T5" fmla="*/ T4 w 378"/>
                <a:gd name="T6" fmla="+- 0 4955 4842"/>
                <a:gd name="T7" fmla="*/ 4955 h 402"/>
                <a:gd name="T8" fmla="+- 0 9919 9711"/>
                <a:gd name="T9" fmla="*/ T8 w 378"/>
                <a:gd name="T10" fmla="+- 0 4960 4842"/>
                <a:gd name="T11" fmla="*/ 4960 h 402"/>
                <a:gd name="T12" fmla="+- 0 9879 9711"/>
                <a:gd name="T13" fmla="*/ T12 w 378"/>
                <a:gd name="T14" fmla="+- 0 4966 4842"/>
                <a:gd name="T15" fmla="*/ 4966 h 402"/>
                <a:gd name="T16" fmla="+- 0 9857 9711"/>
                <a:gd name="T17" fmla="*/ T16 w 378"/>
                <a:gd name="T18" fmla="+- 0 4967 4842"/>
                <a:gd name="T19" fmla="*/ 4967 h 402"/>
                <a:gd name="T20" fmla="+- 0 9851 9711"/>
                <a:gd name="T21" fmla="*/ T20 w 378"/>
                <a:gd name="T22" fmla="+- 0 4956 4842"/>
                <a:gd name="T23" fmla="*/ 4956 h 402"/>
                <a:gd name="T24" fmla="+- 0 9843 9711"/>
                <a:gd name="T25" fmla="*/ T24 w 378"/>
                <a:gd name="T26" fmla="+- 0 4936 4842"/>
                <a:gd name="T27" fmla="*/ 4936 h 402"/>
                <a:gd name="T28" fmla="+- 0 9828 9711"/>
                <a:gd name="T29" fmla="*/ T28 w 378"/>
                <a:gd name="T30" fmla="+- 0 4899 4842"/>
                <a:gd name="T31" fmla="*/ 4899 h 402"/>
                <a:gd name="T32" fmla="+- 0 9811 9711"/>
                <a:gd name="T33" fmla="*/ T32 w 378"/>
                <a:gd name="T34" fmla="+- 0 4863 4842"/>
                <a:gd name="T35" fmla="*/ 4863 h 402"/>
                <a:gd name="T36" fmla="+- 0 9793 9711"/>
                <a:gd name="T37" fmla="*/ T36 w 378"/>
                <a:gd name="T38" fmla="+- 0 4850 4842"/>
                <a:gd name="T39" fmla="*/ 4850 h 402"/>
                <a:gd name="T40" fmla="+- 0 9773 9711"/>
                <a:gd name="T41" fmla="*/ T40 w 378"/>
                <a:gd name="T42" fmla="+- 0 4843 4842"/>
                <a:gd name="T43" fmla="*/ 4843 h 402"/>
                <a:gd name="T44" fmla="+- 0 9756 9711"/>
                <a:gd name="T45" fmla="*/ T44 w 378"/>
                <a:gd name="T46" fmla="+- 0 4879 4842"/>
                <a:gd name="T47" fmla="*/ 4879 h 402"/>
                <a:gd name="T48" fmla="+- 0 9763 9711"/>
                <a:gd name="T49" fmla="*/ T48 w 378"/>
                <a:gd name="T50" fmla="+- 0 4915 4842"/>
                <a:gd name="T51" fmla="*/ 4915 h 402"/>
                <a:gd name="T52" fmla="+- 0 9777 9711"/>
                <a:gd name="T53" fmla="*/ T52 w 378"/>
                <a:gd name="T54" fmla="+- 0 4954 4842"/>
                <a:gd name="T55" fmla="*/ 4954 h 402"/>
                <a:gd name="T56" fmla="+- 0 9791 9711"/>
                <a:gd name="T57" fmla="*/ T56 w 378"/>
                <a:gd name="T58" fmla="+- 0 4991 4842"/>
                <a:gd name="T59" fmla="*/ 4991 h 402"/>
                <a:gd name="T60" fmla="+- 0 9806 9711"/>
                <a:gd name="T61" fmla="*/ T60 w 378"/>
                <a:gd name="T62" fmla="+- 0 5028 4842"/>
                <a:gd name="T63" fmla="*/ 5028 h 402"/>
                <a:gd name="T64" fmla="+- 0 9820 9711"/>
                <a:gd name="T65" fmla="*/ T64 w 378"/>
                <a:gd name="T66" fmla="+- 0 5066 4842"/>
                <a:gd name="T67" fmla="*/ 5066 h 402"/>
                <a:gd name="T68" fmla="+- 0 9822 9711"/>
                <a:gd name="T69" fmla="*/ T68 w 378"/>
                <a:gd name="T70" fmla="+- 0 5087 4842"/>
                <a:gd name="T71" fmla="*/ 5087 h 402"/>
                <a:gd name="T72" fmla="+- 0 9800 9711"/>
                <a:gd name="T73" fmla="*/ T72 w 378"/>
                <a:gd name="T74" fmla="+- 0 5075 4842"/>
                <a:gd name="T75" fmla="*/ 5075 h 402"/>
                <a:gd name="T76" fmla="+- 0 9779 9711"/>
                <a:gd name="T77" fmla="*/ T76 w 378"/>
                <a:gd name="T78" fmla="+- 0 5064 4842"/>
                <a:gd name="T79" fmla="*/ 5064 h 402"/>
                <a:gd name="T80" fmla="+- 0 9741 9711"/>
                <a:gd name="T81" fmla="*/ T80 w 378"/>
                <a:gd name="T82" fmla="+- 0 5053 4842"/>
                <a:gd name="T83" fmla="*/ 5053 h 402"/>
                <a:gd name="T84" fmla="+- 0 9718 9711"/>
                <a:gd name="T85" fmla="*/ T84 w 378"/>
                <a:gd name="T86" fmla="+- 0 5058 4842"/>
                <a:gd name="T87" fmla="*/ 5058 h 402"/>
                <a:gd name="T88" fmla="+- 0 9711 9711"/>
                <a:gd name="T89" fmla="*/ T88 w 378"/>
                <a:gd name="T90" fmla="+- 0 5072 4842"/>
                <a:gd name="T91" fmla="*/ 5072 h 402"/>
                <a:gd name="T92" fmla="+- 0 9718 9711"/>
                <a:gd name="T93" fmla="*/ T92 w 378"/>
                <a:gd name="T94" fmla="+- 0 5094 4842"/>
                <a:gd name="T95" fmla="*/ 5094 h 402"/>
                <a:gd name="T96" fmla="+- 0 9732 9711"/>
                <a:gd name="T97" fmla="*/ T96 w 378"/>
                <a:gd name="T98" fmla="+- 0 5108 4842"/>
                <a:gd name="T99" fmla="*/ 5108 h 402"/>
                <a:gd name="T100" fmla="+- 0 9751 9711"/>
                <a:gd name="T101" fmla="*/ T100 w 378"/>
                <a:gd name="T102" fmla="+- 0 5124 4842"/>
                <a:gd name="T103" fmla="*/ 5124 h 402"/>
                <a:gd name="T104" fmla="+- 0 9781 9711"/>
                <a:gd name="T105" fmla="*/ T104 w 378"/>
                <a:gd name="T106" fmla="+- 0 5151 4842"/>
                <a:gd name="T107" fmla="*/ 5151 h 402"/>
                <a:gd name="T108" fmla="+- 0 9811 9711"/>
                <a:gd name="T109" fmla="*/ T108 w 378"/>
                <a:gd name="T110" fmla="+- 0 5178 4842"/>
                <a:gd name="T111" fmla="*/ 5178 h 402"/>
                <a:gd name="T112" fmla="+- 0 9840 9711"/>
                <a:gd name="T113" fmla="*/ T112 w 378"/>
                <a:gd name="T114" fmla="+- 0 5205 4842"/>
                <a:gd name="T115" fmla="*/ 5205 h 402"/>
                <a:gd name="T116" fmla="+- 0 9857 9711"/>
                <a:gd name="T117" fmla="*/ T116 w 378"/>
                <a:gd name="T118" fmla="+- 0 5220 4842"/>
                <a:gd name="T119" fmla="*/ 5220 h 402"/>
                <a:gd name="T120" fmla="+- 0 9889 9711"/>
                <a:gd name="T121" fmla="*/ T120 w 378"/>
                <a:gd name="T122" fmla="+- 0 5244 4842"/>
                <a:gd name="T123" fmla="*/ 5244 h 402"/>
                <a:gd name="T124" fmla="+- 0 9928 9711"/>
                <a:gd name="T125" fmla="*/ T124 w 378"/>
                <a:gd name="T126" fmla="+- 0 5245 4842"/>
                <a:gd name="T127" fmla="*/ 5245 h 402"/>
                <a:gd name="T128" fmla="+- 0 9968 9711"/>
                <a:gd name="T129" fmla="*/ T128 w 378"/>
                <a:gd name="T130" fmla="+- 0 5242 4842"/>
                <a:gd name="T131" fmla="*/ 5242 h 402"/>
                <a:gd name="T132" fmla="+- 0 10007 9711"/>
                <a:gd name="T133" fmla="*/ T132 w 378"/>
                <a:gd name="T134" fmla="+- 0 5234 4842"/>
                <a:gd name="T135" fmla="*/ 5234 h 402"/>
                <a:gd name="T136" fmla="+- 0 10044 9711"/>
                <a:gd name="T137" fmla="*/ T136 w 378"/>
                <a:gd name="T138" fmla="+- 0 5218 4842"/>
                <a:gd name="T139" fmla="*/ 5218 h 402"/>
                <a:gd name="T140" fmla="+- 0 10068 9711"/>
                <a:gd name="T141" fmla="*/ T140 w 378"/>
                <a:gd name="T142" fmla="+- 0 5198 4842"/>
                <a:gd name="T143" fmla="*/ 5198 h 402"/>
                <a:gd name="T144" fmla="+- 0 10089 9711"/>
                <a:gd name="T145" fmla="*/ T144 w 378"/>
                <a:gd name="T146" fmla="+- 0 5165 4842"/>
                <a:gd name="T147" fmla="*/ 5165 h 402"/>
                <a:gd name="T148" fmla="+- 0 10088 9711"/>
                <a:gd name="T149" fmla="*/ T148 w 378"/>
                <a:gd name="T150" fmla="+- 0 5142 4842"/>
                <a:gd name="T151" fmla="*/ 5142 h 402"/>
                <a:gd name="T152" fmla="+- 0 10083 9711"/>
                <a:gd name="T153" fmla="*/ T152 w 378"/>
                <a:gd name="T154" fmla="+- 0 5101 4842"/>
                <a:gd name="T155" fmla="*/ 5101 h 402"/>
                <a:gd name="T156" fmla="+- 0 10075 9711"/>
                <a:gd name="T157" fmla="*/ T156 w 378"/>
                <a:gd name="T158" fmla="+- 0 5062 4842"/>
                <a:gd name="T159" fmla="*/ 5062 h 402"/>
                <a:gd name="T160" fmla="+- 0 10063 9711"/>
                <a:gd name="T161" fmla="*/ T160 w 378"/>
                <a:gd name="T162" fmla="+- 0 5024 4842"/>
                <a:gd name="T163" fmla="*/ 5024 h 402"/>
                <a:gd name="T164" fmla="+- 0 10044 9711"/>
                <a:gd name="T165" fmla="*/ T164 w 378"/>
                <a:gd name="T166" fmla="+- 0 4987 4842"/>
                <a:gd name="T167" fmla="*/ 4987 h 402"/>
                <a:gd name="T168" fmla="+- 0 10024 9711"/>
                <a:gd name="T169" fmla="*/ T168 w 378"/>
                <a:gd name="T170" fmla="+- 0 4960 4842"/>
                <a:gd name="T171" fmla="*/ 4960 h 4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378" h="402">
                  <a:moveTo>
                    <a:pt x="298" y="108"/>
                  </a:moveTo>
                  <a:lnTo>
                    <a:pt x="287" y="109"/>
                  </a:lnTo>
                  <a:lnTo>
                    <a:pt x="266" y="111"/>
                  </a:lnTo>
                  <a:lnTo>
                    <a:pt x="247" y="113"/>
                  </a:lnTo>
                  <a:lnTo>
                    <a:pt x="227" y="115"/>
                  </a:lnTo>
                  <a:lnTo>
                    <a:pt x="208" y="118"/>
                  </a:lnTo>
                  <a:lnTo>
                    <a:pt x="188" y="121"/>
                  </a:lnTo>
                  <a:lnTo>
                    <a:pt x="168" y="124"/>
                  </a:lnTo>
                  <a:lnTo>
                    <a:pt x="147" y="127"/>
                  </a:lnTo>
                  <a:lnTo>
                    <a:pt x="146" y="125"/>
                  </a:lnTo>
                  <a:lnTo>
                    <a:pt x="143" y="120"/>
                  </a:lnTo>
                  <a:lnTo>
                    <a:pt x="140" y="114"/>
                  </a:lnTo>
                  <a:lnTo>
                    <a:pt x="140" y="112"/>
                  </a:lnTo>
                  <a:lnTo>
                    <a:pt x="132" y="94"/>
                  </a:lnTo>
                  <a:lnTo>
                    <a:pt x="125" y="75"/>
                  </a:lnTo>
                  <a:lnTo>
                    <a:pt x="117" y="57"/>
                  </a:lnTo>
                  <a:lnTo>
                    <a:pt x="109" y="38"/>
                  </a:lnTo>
                  <a:lnTo>
                    <a:pt x="100" y="21"/>
                  </a:lnTo>
                  <a:lnTo>
                    <a:pt x="99" y="18"/>
                  </a:lnTo>
                  <a:lnTo>
                    <a:pt x="82" y="8"/>
                  </a:lnTo>
                  <a:lnTo>
                    <a:pt x="62" y="0"/>
                  </a:lnTo>
                  <a:lnTo>
                    <a:pt x="62" y="1"/>
                  </a:lnTo>
                  <a:lnTo>
                    <a:pt x="51" y="19"/>
                  </a:lnTo>
                  <a:lnTo>
                    <a:pt x="45" y="37"/>
                  </a:lnTo>
                  <a:lnTo>
                    <a:pt x="47" y="54"/>
                  </a:lnTo>
                  <a:lnTo>
                    <a:pt x="52" y="73"/>
                  </a:lnTo>
                  <a:lnTo>
                    <a:pt x="59" y="92"/>
                  </a:lnTo>
                  <a:lnTo>
                    <a:pt x="66" y="112"/>
                  </a:lnTo>
                  <a:lnTo>
                    <a:pt x="73" y="130"/>
                  </a:lnTo>
                  <a:lnTo>
                    <a:pt x="80" y="149"/>
                  </a:lnTo>
                  <a:lnTo>
                    <a:pt x="87" y="168"/>
                  </a:lnTo>
                  <a:lnTo>
                    <a:pt x="95" y="186"/>
                  </a:lnTo>
                  <a:lnTo>
                    <a:pt x="102" y="205"/>
                  </a:lnTo>
                  <a:lnTo>
                    <a:pt x="109" y="224"/>
                  </a:lnTo>
                  <a:lnTo>
                    <a:pt x="116" y="242"/>
                  </a:lnTo>
                  <a:lnTo>
                    <a:pt x="111" y="245"/>
                  </a:lnTo>
                  <a:lnTo>
                    <a:pt x="105" y="244"/>
                  </a:lnTo>
                  <a:lnTo>
                    <a:pt x="89" y="233"/>
                  </a:lnTo>
                  <a:lnTo>
                    <a:pt x="71" y="224"/>
                  </a:lnTo>
                  <a:lnTo>
                    <a:pt x="68" y="222"/>
                  </a:lnTo>
                  <a:lnTo>
                    <a:pt x="49" y="215"/>
                  </a:lnTo>
                  <a:lnTo>
                    <a:pt x="30" y="211"/>
                  </a:lnTo>
                  <a:lnTo>
                    <a:pt x="21" y="210"/>
                  </a:lnTo>
                  <a:lnTo>
                    <a:pt x="7" y="216"/>
                  </a:lnTo>
                  <a:lnTo>
                    <a:pt x="4" y="223"/>
                  </a:lnTo>
                  <a:lnTo>
                    <a:pt x="0" y="230"/>
                  </a:lnTo>
                  <a:lnTo>
                    <a:pt x="2" y="244"/>
                  </a:lnTo>
                  <a:lnTo>
                    <a:pt x="7" y="252"/>
                  </a:lnTo>
                  <a:lnTo>
                    <a:pt x="21" y="266"/>
                  </a:lnTo>
                  <a:lnTo>
                    <a:pt x="37" y="279"/>
                  </a:lnTo>
                  <a:lnTo>
                    <a:pt x="40" y="282"/>
                  </a:lnTo>
                  <a:lnTo>
                    <a:pt x="55" y="296"/>
                  </a:lnTo>
                  <a:lnTo>
                    <a:pt x="70" y="309"/>
                  </a:lnTo>
                  <a:lnTo>
                    <a:pt x="85" y="323"/>
                  </a:lnTo>
                  <a:lnTo>
                    <a:pt x="100" y="336"/>
                  </a:lnTo>
                  <a:lnTo>
                    <a:pt x="115" y="349"/>
                  </a:lnTo>
                  <a:lnTo>
                    <a:pt x="129" y="363"/>
                  </a:lnTo>
                  <a:lnTo>
                    <a:pt x="144" y="376"/>
                  </a:lnTo>
                  <a:lnTo>
                    <a:pt x="146" y="378"/>
                  </a:lnTo>
                  <a:lnTo>
                    <a:pt x="162" y="394"/>
                  </a:lnTo>
                  <a:lnTo>
                    <a:pt x="178" y="402"/>
                  </a:lnTo>
                  <a:lnTo>
                    <a:pt x="196" y="402"/>
                  </a:lnTo>
                  <a:lnTo>
                    <a:pt x="217" y="403"/>
                  </a:lnTo>
                  <a:lnTo>
                    <a:pt x="237" y="402"/>
                  </a:lnTo>
                  <a:lnTo>
                    <a:pt x="257" y="400"/>
                  </a:lnTo>
                  <a:lnTo>
                    <a:pt x="277" y="397"/>
                  </a:lnTo>
                  <a:lnTo>
                    <a:pt x="296" y="392"/>
                  </a:lnTo>
                  <a:lnTo>
                    <a:pt x="315" y="385"/>
                  </a:lnTo>
                  <a:lnTo>
                    <a:pt x="333" y="376"/>
                  </a:lnTo>
                  <a:lnTo>
                    <a:pt x="350" y="363"/>
                  </a:lnTo>
                  <a:lnTo>
                    <a:pt x="357" y="356"/>
                  </a:lnTo>
                  <a:lnTo>
                    <a:pt x="372" y="340"/>
                  </a:lnTo>
                  <a:lnTo>
                    <a:pt x="378" y="323"/>
                  </a:lnTo>
                  <a:lnTo>
                    <a:pt x="378" y="320"/>
                  </a:lnTo>
                  <a:lnTo>
                    <a:pt x="377" y="300"/>
                  </a:lnTo>
                  <a:lnTo>
                    <a:pt x="375" y="279"/>
                  </a:lnTo>
                  <a:lnTo>
                    <a:pt x="372" y="259"/>
                  </a:lnTo>
                  <a:lnTo>
                    <a:pt x="369" y="239"/>
                  </a:lnTo>
                  <a:lnTo>
                    <a:pt x="364" y="220"/>
                  </a:lnTo>
                  <a:lnTo>
                    <a:pt x="359" y="200"/>
                  </a:lnTo>
                  <a:lnTo>
                    <a:pt x="352" y="182"/>
                  </a:lnTo>
                  <a:lnTo>
                    <a:pt x="343" y="163"/>
                  </a:lnTo>
                  <a:lnTo>
                    <a:pt x="333" y="145"/>
                  </a:lnTo>
                  <a:lnTo>
                    <a:pt x="321" y="128"/>
                  </a:lnTo>
                  <a:lnTo>
                    <a:pt x="313" y="118"/>
                  </a:lnTo>
                  <a:lnTo>
                    <a:pt x="298" y="108"/>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1" name="Freeform 87"/>
            <p:cNvSpPr>
              <a:spLocks/>
            </p:cNvSpPr>
            <p:nvPr/>
          </p:nvSpPr>
          <p:spPr bwMode="auto">
            <a:xfrm>
              <a:off x="9483" y="4575"/>
              <a:ext cx="339" cy="340"/>
            </a:xfrm>
            <a:custGeom>
              <a:avLst/>
              <a:gdLst>
                <a:gd name="T0" fmla="+- 0 9708 9483"/>
                <a:gd name="T1" fmla="*/ T0 w 339"/>
                <a:gd name="T2" fmla="+- 0 4905 4575"/>
                <a:gd name="T3" fmla="*/ 4905 h 340"/>
                <a:gd name="T4" fmla="+- 0 9728 9483"/>
                <a:gd name="T5" fmla="*/ T4 w 339"/>
                <a:gd name="T6" fmla="+- 0 4871 4575"/>
                <a:gd name="T7" fmla="*/ 4871 h 340"/>
                <a:gd name="T8" fmla="+- 0 9734 9483"/>
                <a:gd name="T9" fmla="*/ T8 w 339"/>
                <a:gd name="T10" fmla="+- 0 4839 4575"/>
                <a:gd name="T11" fmla="*/ 4839 h 340"/>
                <a:gd name="T12" fmla="+- 0 9763 9483"/>
                <a:gd name="T13" fmla="*/ T12 w 339"/>
                <a:gd name="T14" fmla="+- 0 4814 4575"/>
                <a:gd name="T15" fmla="*/ 4814 h 340"/>
                <a:gd name="T16" fmla="+- 0 9790 9483"/>
                <a:gd name="T17" fmla="*/ T16 w 339"/>
                <a:gd name="T18" fmla="+- 0 4813 4575"/>
                <a:gd name="T19" fmla="*/ 4813 h 340"/>
                <a:gd name="T20" fmla="+- 0 9816 9483"/>
                <a:gd name="T21" fmla="*/ T20 w 339"/>
                <a:gd name="T22" fmla="+- 0 4788 4575"/>
                <a:gd name="T23" fmla="*/ 4788 h 340"/>
                <a:gd name="T24" fmla="+- 0 9821 9483"/>
                <a:gd name="T25" fmla="*/ T24 w 339"/>
                <a:gd name="T26" fmla="+- 0 4754 4575"/>
                <a:gd name="T27" fmla="*/ 4754 h 340"/>
                <a:gd name="T28" fmla="+- 0 9820 9483"/>
                <a:gd name="T29" fmla="*/ T28 w 339"/>
                <a:gd name="T30" fmla="+- 0 4715 4575"/>
                <a:gd name="T31" fmla="*/ 4715 h 340"/>
                <a:gd name="T32" fmla="+- 0 9809 9483"/>
                <a:gd name="T33" fmla="*/ T32 w 339"/>
                <a:gd name="T34" fmla="+- 0 4679 4575"/>
                <a:gd name="T35" fmla="*/ 4679 h 340"/>
                <a:gd name="T36" fmla="+- 0 9790 9483"/>
                <a:gd name="T37" fmla="*/ T36 w 339"/>
                <a:gd name="T38" fmla="+- 0 4646 4575"/>
                <a:gd name="T39" fmla="*/ 4646 h 340"/>
                <a:gd name="T40" fmla="+- 0 9761 9483"/>
                <a:gd name="T41" fmla="*/ T40 w 339"/>
                <a:gd name="T42" fmla="+- 0 4616 4575"/>
                <a:gd name="T43" fmla="*/ 4616 h 340"/>
                <a:gd name="T44" fmla="+- 0 9728 9483"/>
                <a:gd name="T45" fmla="*/ T44 w 339"/>
                <a:gd name="T46" fmla="+- 0 4593 4575"/>
                <a:gd name="T47" fmla="*/ 4593 h 340"/>
                <a:gd name="T48" fmla="+- 0 9692 9483"/>
                <a:gd name="T49" fmla="*/ T48 w 339"/>
                <a:gd name="T50" fmla="+- 0 4580 4575"/>
                <a:gd name="T51" fmla="*/ 4580 h 340"/>
                <a:gd name="T52" fmla="+- 0 9656 9483"/>
                <a:gd name="T53" fmla="*/ T52 w 339"/>
                <a:gd name="T54" fmla="+- 0 4575 4575"/>
                <a:gd name="T55" fmla="*/ 4575 h 340"/>
                <a:gd name="T56" fmla="+- 0 9618 9483"/>
                <a:gd name="T57" fmla="*/ T56 w 339"/>
                <a:gd name="T58" fmla="+- 0 4580 4575"/>
                <a:gd name="T59" fmla="*/ 4580 h 340"/>
                <a:gd name="T60" fmla="+- 0 9580 9483"/>
                <a:gd name="T61" fmla="*/ T60 w 339"/>
                <a:gd name="T62" fmla="+- 0 4593 4575"/>
                <a:gd name="T63" fmla="*/ 4593 h 340"/>
                <a:gd name="T64" fmla="+- 0 9544 9483"/>
                <a:gd name="T65" fmla="*/ T64 w 339"/>
                <a:gd name="T66" fmla="+- 0 4615 4575"/>
                <a:gd name="T67" fmla="*/ 4615 h 340"/>
                <a:gd name="T68" fmla="+- 0 9515 9483"/>
                <a:gd name="T69" fmla="*/ T68 w 339"/>
                <a:gd name="T70" fmla="+- 0 4645 4575"/>
                <a:gd name="T71" fmla="*/ 4645 h 340"/>
                <a:gd name="T72" fmla="+- 0 9496 9483"/>
                <a:gd name="T73" fmla="*/ T72 w 339"/>
                <a:gd name="T74" fmla="+- 0 4680 4575"/>
                <a:gd name="T75" fmla="*/ 4680 h 340"/>
                <a:gd name="T76" fmla="+- 0 9485 9483"/>
                <a:gd name="T77" fmla="*/ T76 w 339"/>
                <a:gd name="T78" fmla="+- 0 4720 4575"/>
                <a:gd name="T79" fmla="*/ 4720 h 340"/>
                <a:gd name="T80" fmla="+- 0 9483 9483"/>
                <a:gd name="T81" fmla="*/ T80 w 339"/>
                <a:gd name="T82" fmla="+- 0 4750 4575"/>
                <a:gd name="T83" fmla="*/ 4750 h 340"/>
                <a:gd name="T84" fmla="+- 0 9491 9483"/>
                <a:gd name="T85" fmla="*/ T84 w 339"/>
                <a:gd name="T86" fmla="+- 0 4793 4575"/>
                <a:gd name="T87" fmla="*/ 4793 h 340"/>
                <a:gd name="T88" fmla="+- 0 9507 9483"/>
                <a:gd name="T89" fmla="*/ T88 w 339"/>
                <a:gd name="T90" fmla="+- 0 4830 4575"/>
                <a:gd name="T91" fmla="*/ 4830 h 340"/>
                <a:gd name="T92" fmla="+- 0 9531 9483"/>
                <a:gd name="T93" fmla="*/ T92 w 339"/>
                <a:gd name="T94" fmla="+- 0 4862 4575"/>
                <a:gd name="T95" fmla="*/ 4862 h 340"/>
                <a:gd name="T96" fmla="+- 0 9561 9483"/>
                <a:gd name="T97" fmla="*/ T96 w 339"/>
                <a:gd name="T98" fmla="+- 0 4887 4575"/>
                <a:gd name="T99" fmla="*/ 4887 h 340"/>
                <a:gd name="T100" fmla="+- 0 9596 9483"/>
                <a:gd name="T101" fmla="*/ T100 w 339"/>
                <a:gd name="T102" fmla="+- 0 4904 4575"/>
                <a:gd name="T103" fmla="*/ 4904 h 340"/>
                <a:gd name="T104" fmla="+- 0 9619 9483"/>
                <a:gd name="T105" fmla="*/ T104 w 339"/>
                <a:gd name="T106" fmla="+- 0 4801 4575"/>
                <a:gd name="T107" fmla="*/ 4801 h 340"/>
                <a:gd name="T108" fmla="+- 0 9610 9483"/>
                <a:gd name="T109" fmla="*/ T108 w 339"/>
                <a:gd name="T110" fmla="+- 0 4784 4575"/>
                <a:gd name="T111" fmla="*/ 4784 h 340"/>
                <a:gd name="T112" fmla="+- 0 9573 9483"/>
                <a:gd name="T113" fmla="*/ T112 w 339"/>
                <a:gd name="T114" fmla="+- 0 4777 4575"/>
                <a:gd name="T115" fmla="*/ 4777 h 340"/>
                <a:gd name="T116" fmla="+- 0 9550 9483"/>
                <a:gd name="T117" fmla="*/ T116 w 339"/>
                <a:gd name="T118" fmla="+- 0 4714 4575"/>
                <a:gd name="T119" fmla="*/ 4714 h 340"/>
                <a:gd name="T120" fmla="+- 0 9575 9483"/>
                <a:gd name="T121" fmla="*/ T120 w 339"/>
                <a:gd name="T122" fmla="+- 0 4713 4575"/>
                <a:gd name="T123" fmla="*/ 4713 h 340"/>
                <a:gd name="T124" fmla="+- 0 9611 9483"/>
                <a:gd name="T125" fmla="*/ T124 w 339"/>
                <a:gd name="T126" fmla="+- 0 4705 4575"/>
                <a:gd name="T127" fmla="*/ 4705 h 340"/>
                <a:gd name="T128" fmla="+- 0 9619 9483"/>
                <a:gd name="T129" fmla="*/ T128 w 339"/>
                <a:gd name="T130" fmla="+- 0 4687 4575"/>
                <a:gd name="T131" fmla="*/ 4687 h 340"/>
                <a:gd name="T132" fmla="+- 0 9622 9483"/>
                <a:gd name="T133" fmla="*/ T132 w 339"/>
                <a:gd name="T134" fmla="+- 0 4643 4575"/>
                <a:gd name="T135" fmla="*/ 4643 h 340"/>
                <a:gd name="T136" fmla="+- 0 9636 9483"/>
                <a:gd name="T137" fmla="*/ T136 w 339"/>
                <a:gd name="T138" fmla="+- 0 4640 4575"/>
                <a:gd name="T139" fmla="*/ 4640 h 340"/>
                <a:gd name="T140" fmla="+- 0 9648 9483"/>
                <a:gd name="T141" fmla="*/ T140 w 339"/>
                <a:gd name="T142" fmla="+- 0 4640 4575"/>
                <a:gd name="T143" fmla="*/ 4640 h 340"/>
                <a:gd name="T144" fmla="+- 0 9685 9483"/>
                <a:gd name="T145" fmla="*/ T144 w 339"/>
                <a:gd name="T146" fmla="+- 0 4651 4575"/>
                <a:gd name="T147" fmla="*/ 4651 h 340"/>
                <a:gd name="T148" fmla="+- 0 9687 9483"/>
                <a:gd name="T149" fmla="*/ T148 w 339"/>
                <a:gd name="T150" fmla="+- 0 4691 4575"/>
                <a:gd name="T151" fmla="*/ 4691 h 340"/>
                <a:gd name="T152" fmla="+- 0 9717 9483"/>
                <a:gd name="T153" fmla="*/ T152 w 339"/>
                <a:gd name="T154" fmla="+- 0 4711 4575"/>
                <a:gd name="T155" fmla="*/ 4711 h 340"/>
                <a:gd name="T156" fmla="+- 0 9742 9483"/>
                <a:gd name="T157" fmla="*/ T156 w 339"/>
                <a:gd name="T158" fmla="+- 0 4711 4575"/>
                <a:gd name="T159" fmla="*/ 4711 h 340"/>
                <a:gd name="T160" fmla="+- 0 9756 9483"/>
                <a:gd name="T161" fmla="*/ T160 w 339"/>
                <a:gd name="T162" fmla="+- 0 4776 4575"/>
                <a:gd name="T163" fmla="*/ 4776 h 340"/>
                <a:gd name="T164" fmla="+- 0 9728 9483"/>
                <a:gd name="T165" fmla="*/ T164 w 339"/>
                <a:gd name="T166" fmla="+- 0 4777 4575"/>
                <a:gd name="T167" fmla="*/ 4777 h 340"/>
                <a:gd name="T168" fmla="+- 0 9693 9483"/>
                <a:gd name="T169" fmla="*/ T168 w 339"/>
                <a:gd name="T170" fmla="+- 0 4786 4575"/>
                <a:gd name="T171" fmla="*/ 4786 h 340"/>
                <a:gd name="T172" fmla="+- 0 9685 9483"/>
                <a:gd name="T173" fmla="*/ T172 w 339"/>
                <a:gd name="T174" fmla="+- 0 4806 4575"/>
                <a:gd name="T175" fmla="*/ 4806 h 340"/>
                <a:gd name="T176" fmla="+- 0 9684 9483"/>
                <a:gd name="T177" fmla="*/ T176 w 339"/>
                <a:gd name="T178" fmla="+- 0 4849 4575"/>
                <a:gd name="T179" fmla="*/ 4849 h 340"/>
                <a:gd name="T180" fmla="+- 0 9696 9483"/>
                <a:gd name="T181" fmla="*/ T180 w 339"/>
                <a:gd name="T182" fmla="+- 0 4909 4575"/>
                <a:gd name="T183" fmla="*/ 4909 h 3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339" h="340">
                  <a:moveTo>
                    <a:pt x="213" y="334"/>
                  </a:moveTo>
                  <a:lnTo>
                    <a:pt x="225" y="330"/>
                  </a:lnTo>
                  <a:lnTo>
                    <a:pt x="240" y="319"/>
                  </a:lnTo>
                  <a:lnTo>
                    <a:pt x="245" y="296"/>
                  </a:lnTo>
                  <a:lnTo>
                    <a:pt x="245" y="286"/>
                  </a:lnTo>
                  <a:lnTo>
                    <a:pt x="251" y="264"/>
                  </a:lnTo>
                  <a:lnTo>
                    <a:pt x="263" y="249"/>
                  </a:lnTo>
                  <a:lnTo>
                    <a:pt x="280" y="239"/>
                  </a:lnTo>
                  <a:lnTo>
                    <a:pt x="301" y="238"/>
                  </a:lnTo>
                  <a:lnTo>
                    <a:pt x="307" y="238"/>
                  </a:lnTo>
                  <a:lnTo>
                    <a:pt x="326" y="232"/>
                  </a:lnTo>
                  <a:lnTo>
                    <a:pt x="333" y="213"/>
                  </a:lnTo>
                  <a:lnTo>
                    <a:pt x="336" y="200"/>
                  </a:lnTo>
                  <a:lnTo>
                    <a:pt x="338" y="179"/>
                  </a:lnTo>
                  <a:lnTo>
                    <a:pt x="339" y="159"/>
                  </a:lnTo>
                  <a:lnTo>
                    <a:pt x="337" y="140"/>
                  </a:lnTo>
                  <a:lnTo>
                    <a:pt x="333" y="122"/>
                  </a:lnTo>
                  <a:lnTo>
                    <a:pt x="326" y="104"/>
                  </a:lnTo>
                  <a:lnTo>
                    <a:pt x="317" y="87"/>
                  </a:lnTo>
                  <a:lnTo>
                    <a:pt x="307" y="71"/>
                  </a:lnTo>
                  <a:lnTo>
                    <a:pt x="293" y="56"/>
                  </a:lnTo>
                  <a:lnTo>
                    <a:pt x="278" y="41"/>
                  </a:lnTo>
                  <a:lnTo>
                    <a:pt x="262" y="29"/>
                  </a:lnTo>
                  <a:lnTo>
                    <a:pt x="245" y="18"/>
                  </a:lnTo>
                  <a:lnTo>
                    <a:pt x="227" y="10"/>
                  </a:lnTo>
                  <a:lnTo>
                    <a:pt x="209" y="5"/>
                  </a:lnTo>
                  <a:lnTo>
                    <a:pt x="191" y="1"/>
                  </a:lnTo>
                  <a:lnTo>
                    <a:pt x="173" y="0"/>
                  </a:lnTo>
                  <a:lnTo>
                    <a:pt x="154" y="1"/>
                  </a:lnTo>
                  <a:lnTo>
                    <a:pt x="135" y="5"/>
                  </a:lnTo>
                  <a:lnTo>
                    <a:pt x="116" y="10"/>
                  </a:lnTo>
                  <a:lnTo>
                    <a:pt x="97" y="18"/>
                  </a:lnTo>
                  <a:lnTo>
                    <a:pt x="79" y="28"/>
                  </a:lnTo>
                  <a:lnTo>
                    <a:pt x="61" y="40"/>
                  </a:lnTo>
                  <a:lnTo>
                    <a:pt x="45" y="54"/>
                  </a:lnTo>
                  <a:lnTo>
                    <a:pt x="32" y="70"/>
                  </a:lnTo>
                  <a:lnTo>
                    <a:pt x="21" y="87"/>
                  </a:lnTo>
                  <a:lnTo>
                    <a:pt x="13" y="105"/>
                  </a:lnTo>
                  <a:lnTo>
                    <a:pt x="6" y="125"/>
                  </a:lnTo>
                  <a:lnTo>
                    <a:pt x="2" y="145"/>
                  </a:lnTo>
                  <a:lnTo>
                    <a:pt x="0" y="167"/>
                  </a:lnTo>
                  <a:lnTo>
                    <a:pt x="0" y="175"/>
                  </a:lnTo>
                  <a:lnTo>
                    <a:pt x="3" y="197"/>
                  </a:lnTo>
                  <a:lnTo>
                    <a:pt x="8" y="218"/>
                  </a:lnTo>
                  <a:lnTo>
                    <a:pt x="15" y="237"/>
                  </a:lnTo>
                  <a:lnTo>
                    <a:pt x="24" y="255"/>
                  </a:lnTo>
                  <a:lnTo>
                    <a:pt x="35" y="272"/>
                  </a:lnTo>
                  <a:lnTo>
                    <a:pt x="48" y="287"/>
                  </a:lnTo>
                  <a:lnTo>
                    <a:pt x="62" y="300"/>
                  </a:lnTo>
                  <a:lnTo>
                    <a:pt x="78" y="312"/>
                  </a:lnTo>
                  <a:lnTo>
                    <a:pt x="95" y="322"/>
                  </a:lnTo>
                  <a:lnTo>
                    <a:pt x="113" y="329"/>
                  </a:lnTo>
                  <a:lnTo>
                    <a:pt x="132" y="335"/>
                  </a:lnTo>
                  <a:lnTo>
                    <a:pt x="136" y="226"/>
                  </a:lnTo>
                  <a:lnTo>
                    <a:pt x="130" y="212"/>
                  </a:lnTo>
                  <a:lnTo>
                    <a:pt x="127" y="209"/>
                  </a:lnTo>
                  <a:lnTo>
                    <a:pt x="111" y="204"/>
                  </a:lnTo>
                  <a:lnTo>
                    <a:pt x="90" y="202"/>
                  </a:lnTo>
                  <a:lnTo>
                    <a:pt x="67" y="201"/>
                  </a:lnTo>
                  <a:lnTo>
                    <a:pt x="67" y="139"/>
                  </a:lnTo>
                  <a:lnTo>
                    <a:pt x="71" y="138"/>
                  </a:lnTo>
                  <a:lnTo>
                    <a:pt x="92" y="138"/>
                  </a:lnTo>
                  <a:lnTo>
                    <a:pt x="113" y="137"/>
                  </a:lnTo>
                  <a:lnTo>
                    <a:pt x="128" y="130"/>
                  </a:lnTo>
                  <a:lnTo>
                    <a:pt x="130" y="128"/>
                  </a:lnTo>
                  <a:lnTo>
                    <a:pt x="136" y="112"/>
                  </a:lnTo>
                  <a:lnTo>
                    <a:pt x="137" y="91"/>
                  </a:lnTo>
                  <a:lnTo>
                    <a:pt x="139" y="68"/>
                  </a:lnTo>
                  <a:lnTo>
                    <a:pt x="145" y="67"/>
                  </a:lnTo>
                  <a:lnTo>
                    <a:pt x="153" y="65"/>
                  </a:lnTo>
                  <a:lnTo>
                    <a:pt x="161" y="65"/>
                  </a:lnTo>
                  <a:lnTo>
                    <a:pt x="165" y="65"/>
                  </a:lnTo>
                  <a:lnTo>
                    <a:pt x="192" y="66"/>
                  </a:lnTo>
                  <a:lnTo>
                    <a:pt x="202" y="76"/>
                  </a:lnTo>
                  <a:lnTo>
                    <a:pt x="203" y="105"/>
                  </a:lnTo>
                  <a:lnTo>
                    <a:pt x="204" y="116"/>
                  </a:lnTo>
                  <a:lnTo>
                    <a:pt x="212" y="133"/>
                  </a:lnTo>
                  <a:lnTo>
                    <a:pt x="234" y="136"/>
                  </a:lnTo>
                  <a:lnTo>
                    <a:pt x="246" y="135"/>
                  </a:lnTo>
                  <a:lnTo>
                    <a:pt x="259" y="136"/>
                  </a:lnTo>
                  <a:lnTo>
                    <a:pt x="273" y="136"/>
                  </a:lnTo>
                  <a:lnTo>
                    <a:pt x="273" y="201"/>
                  </a:lnTo>
                  <a:lnTo>
                    <a:pt x="267" y="201"/>
                  </a:lnTo>
                  <a:lnTo>
                    <a:pt x="245" y="202"/>
                  </a:lnTo>
                  <a:lnTo>
                    <a:pt x="225" y="204"/>
                  </a:lnTo>
                  <a:lnTo>
                    <a:pt x="210" y="211"/>
                  </a:lnTo>
                  <a:lnTo>
                    <a:pt x="207" y="214"/>
                  </a:lnTo>
                  <a:lnTo>
                    <a:pt x="202" y="231"/>
                  </a:lnTo>
                  <a:lnTo>
                    <a:pt x="202" y="252"/>
                  </a:lnTo>
                  <a:lnTo>
                    <a:pt x="201" y="274"/>
                  </a:lnTo>
                  <a:lnTo>
                    <a:pt x="192" y="338"/>
                  </a:lnTo>
                  <a:lnTo>
                    <a:pt x="213" y="33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2" name="Freeform 88"/>
            <p:cNvSpPr>
              <a:spLocks/>
            </p:cNvSpPr>
            <p:nvPr/>
          </p:nvSpPr>
          <p:spPr bwMode="auto">
            <a:xfrm>
              <a:off x="9483" y="4575"/>
              <a:ext cx="339" cy="340"/>
            </a:xfrm>
            <a:custGeom>
              <a:avLst/>
              <a:gdLst>
                <a:gd name="T0" fmla="+- 0 9620 9483"/>
                <a:gd name="T1" fmla="*/ T0 w 339"/>
                <a:gd name="T2" fmla="+- 0 4822 4575"/>
                <a:gd name="T3" fmla="*/ 4822 h 340"/>
                <a:gd name="T4" fmla="+- 0 9619 9483"/>
                <a:gd name="T5" fmla="*/ T4 w 339"/>
                <a:gd name="T6" fmla="+- 0 4801 4575"/>
                <a:gd name="T7" fmla="*/ 4801 h 340"/>
                <a:gd name="T8" fmla="+- 0 9615 9483"/>
                <a:gd name="T9" fmla="*/ T8 w 339"/>
                <a:gd name="T10" fmla="+- 0 4910 4575"/>
                <a:gd name="T11" fmla="*/ 4910 h 340"/>
                <a:gd name="T12" fmla="+- 0 9634 9483"/>
                <a:gd name="T13" fmla="*/ T12 w 339"/>
                <a:gd name="T14" fmla="+- 0 4913 4575"/>
                <a:gd name="T15" fmla="*/ 4913 h 340"/>
                <a:gd name="T16" fmla="+- 0 9654 9483"/>
                <a:gd name="T17" fmla="*/ T16 w 339"/>
                <a:gd name="T18" fmla="+- 0 4915 4575"/>
                <a:gd name="T19" fmla="*/ 4915 h 340"/>
                <a:gd name="T20" fmla="+- 0 9675 9483"/>
                <a:gd name="T21" fmla="*/ T20 w 339"/>
                <a:gd name="T22" fmla="+- 0 4913 4575"/>
                <a:gd name="T23" fmla="*/ 4913 h 340"/>
                <a:gd name="T24" fmla="+- 0 9684 9483"/>
                <a:gd name="T25" fmla="*/ T24 w 339"/>
                <a:gd name="T26" fmla="+- 0 4849 4575"/>
                <a:gd name="T27" fmla="*/ 4849 h 340"/>
                <a:gd name="T28" fmla="+- 0 9621 9483"/>
                <a:gd name="T29" fmla="*/ T28 w 339"/>
                <a:gd name="T30" fmla="+- 0 4849 4575"/>
                <a:gd name="T31" fmla="*/ 4849 h 340"/>
                <a:gd name="T32" fmla="+- 0 9621 9483"/>
                <a:gd name="T33" fmla="*/ T32 w 339"/>
                <a:gd name="T34" fmla="+- 0 4843 4575"/>
                <a:gd name="T35" fmla="*/ 4843 h 340"/>
                <a:gd name="T36" fmla="+- 0 9620 9483"/>
                <a:gd name="T37" fmla="*/ T36 w 339"/>
                <a:gd name="T38" fmla="+- 0 4822 4575"/>
                <a:gd name="T39" fmla="*/ 4822 h 34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39" h="340">
                  <a:moveTo>
                    <a:pt x="137" y="247"/>
                  </a:moveTo>
                  <a:lnTo>
                    <a:pt x="136" y="226"/>
                  </a:lnTo>
                  <a:lnTo>
                    <a:pt x="132" y="335"/>
                  </a:lnTo>
                  <a:lnTo>
                    <a:pt x="151" y="338"/>
                  </a:lnTo>
                  <a:lnTo>
                    <a:pt x="171" y="340"/>
                  </a:lnTo>
                  <a:lnTo>
                    <a:pt x="192" y="338"/>
                  </a:lnTo>
                  <a:lnTo>
                    <a:pt x="201" y="274"/>
                  </a:lnTo>
                  <a:lnTo>
                    <a:pt x="138" y="274"/>
                  </a:lnTo>
                  <a:lnTo>
                    <a:pt x="138" y="268"/>
                  </a:lnTo>
                  <a:lnTo>
                    <a:pt x="137" y="24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3" name="Freeform 89"/>
            <p:cNvSpPr>
              <a:spLocks/>
            </p:cNvSpPr>
            <p:nvPr/>
          </p:nvSpPr>
          <p:spPr bwMode="auto">
            <a:xfrm>
              <a:off x="9622" y="5110"/>
              <a:ext cx="77" cy="66"/>
            </a:xfrm>
            <a:custGeom>
              <a:avLst/>
              <a:gdLst>
                <a:gd name="T0" fmla="+- 0 9624 9622"/>
                <a:gd name="T1" fmla="*/ T0 w 77"/>
                <a:gd name="T2" fmla="+- 0 5150 5110"/>
                <a:gd name="T3" fmla="*/ 5150 h 66"/>
                <a:gd name="T4" fmla="+- 0 9638 9622"/>
                <a:gd name="T5" fmla="*/ T4 w 77"/>
                <a:gd name="T6" fmla="+- 0 5168 5110"/>
                <a:gd name="T7" fmla="*/ 5168 h 66"/>
                <a:gd name="T8" fmla="+- 0 9655 9622"/>
                <a:gd name="T9" fmla="*/ T8 w 77"/>
                <a:gd name="T10" fmla="+- 0 5177 5110"/>
                <a:gd name="T11" fmla="*/ 5177 h 66"/>
                <a:gd name="T12" fmla="+- 0 9666 9622"/>
                <a:gd name="T13" fmla="*/ T12 w 77"/>
                <a:gd name="T14" fmla="+- 0 5172 5110"/>
                <a:gd name="T15" fmla="*/ 5172 h 66"/>
                <a:gd name="T16" fmla="+- 0 9680 9622"/>
                <a:gd name="T17" fmla="*/ T16 w 77"/>
                <a:gd name="T18" fmla="+- 0 5158 5110"/>
                <a:gd name="T19" fmla="*/ 5158 h 66"/>
                <a:gd name="T20" fmla="+- 0 9698 9622"/>
                <a:gd name="T21" fmla="*/ T20 w 77"/>
                <a:gd name="T22" fmla="+- 0 5139 5110"/>
                <a:gd name="T23" fmla="*/ 5139 h 66"/>
                <a:gd name="T24" fmla="+- 0 9683 9622"/>
                <a:gd name="T25" fmla="*/ T24 w 77"/>
                <a:gd name="T26" fmla="+- 0 5128 5110"/>
                <a:gd name="T27" fmla="*/ 5128 h 66"/>
                <a:gd name="T28" fmla="+- 0 9666 9622"/>
                <a:gd name="T29" fmla="*/ T28 w 77"/>
                <a:gd name="T30" fmla="+- 0 5116 5110"/>
                <a:gd name="T31" fmla="*/ 5116 h 66"/>
                <a:gd name="T32" fmla="+- 0 9652 9622"/>
                <a:gd name="T33" fmla="*/ T32 w 77"/>
                <a:gd name="T34" fmla="+- 0 5110 5110"/>
                <a:gd name="T35" fmla="*/ 5110 h 66"/>
                <a:gd name="T36" fmla="+- 0 9635 9622"/>
                <a:gd name="T37" fmla="*/ T36 w 77"/>
                <a:gd name="T38" fmla="+- 0 5113 5110"/>
                <a:gd name="T39" fmla="*/ 5113 h 66"/>
                <a:gd name="T40" fmla="+- 0 9623 9622"/>
                <a:gd name="T41" fmla="*/ T40 w 77"/>
                <a:gd name="T42" fmla="+- 0 5125 5110"/>
                <a:gd name="T43" fmla="*/ 5125 h 66"/>
                <a:gd name="T44" fmla="+- 0 9622 9622"/>
                <a:gd name="T45" fmla="*/ T44 w 77"/>
                <a:gd name="T46" fmla="+- 0 5144 5110"/>
                <a:gd name="T47" fmla="*/ 5144 h 66"/>
                <a:gd name="T48" fmla="+- 0 9624 9622"/>
                <a:gd name="T49" fmla="*/ T48 w 77"/>
                <a:gd name="T50" fmla="+- 0 5150 5110"/>
                <a:gd name="T51" fmla="*/ 5150 h 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Lst>
              <a:rect l="0" t="0" r="r" b="b"/>
              <a:pathLst>
                <a:path w="77" h="66">
                  <a:moveTo>
                    <a:pt x="2" y="40"/>
                  </a:moveTo>
                  <a:lnTo>
                    <a:pt x="16" y="58"/>
                  </a:lnTo>
                  <a:lnTo>
                    <a:pt x="33" y="67"/>
                  </a:lnTo>
                  <a:lnTo>
                    <a:pt x="44" y="62"/>
                  </a:lnTo>
                  <a:lnTo>
                    <a:pt x="58" y="48"/>
                  </a:lnTo>
                  <a:lnTo>
                    <a:pt x="76" y="29"/>
                  </a:lnTo>
                  <a:lnTo>
                    <a:pt x="61" y="18"/>
                  </a:lnTo>
                  <a:lnTo>
                    <a:pt x="44" y="6"/>
                  </a:lnTo>
                  <a:lnTo>
                    <a:pt x="30" y="0"/>
                  </a:lnTo>
                  <a:lnTo>
                    <a:pt x="13" y="3"/>
                  </a:lnTo>
                  <a:lnTo>
                    <a:pt x="1" y="15"/>
                  </a:lnTo>
                  <a:lnTo>
                    <a:pt x="0" y="34"/>
                  </a:lnTo>
                  <a:lnTo>
                    <a:pt x="2" y="4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4" name="Freeform 90"/>
            <p:cNvSpPr>
              <a:spLocks/>
            </p:cNvSpPr>
            <p:nvPr/>
          </p:nvSpPr>
          <p:spPr bwMode="auto">
            <a:xfrm>
              <a:off x="9550" y="4640"/>
              <a:ext cx="206" cy="209"/>
            </a:xfrm>
            <a:custGeom>
              <a:avLst/>
              <a:gdLst>
                <a:gd name="T0" fmla="+- 0 9613 9550"/>
                <a:gd name="T1" fmla="*/ T0 w 206"/>
                <a:gd name="T2" fmla="+- 0 4787 4640"/>
                <a:gd name="T3" fmla="*/ 4787 h 209"/>
                <a:gd name="T4" fmla="+- 0 9615 9550"/>
                <a:gd name="T5" fmla="*/ T4 w 206"/>
                <a:gd name="T6" fmla="+- 0 4790 4640"/>
                <a:gd name="T7" fmla="*/ 4790 h 209"/>
                <a:gd name="T8" fmla="+- 0 9620 9550"/>
                <a:gd name="T9" fmla="*/ T8 w 206"/>
                <a:gd name="T10" fmla="+- 0 4806 4640"/>
                <a:gd name="T11" fmla="*/ 4806 h 209"/>
                <a:gd name="T12" fmla="+- 0 9620 9550"/>
                <a:gd name="T13" fmla="*/ T12 w 206"/>
                <a:gd name="T14" fmla="+- 0 4827 4640"/>
                <a:gd name="T15" fmla="*/ 4827 h 209"/>
                <a:gd name="T16" fmla="+- 0 9621 9550"/>
                <a:gd name="T17" fmla="*/ T16 w 206"/>
                <a:gd name="T18" fmla="+- 0 4849 4640"/>
                <a:gd name="T19" fmla="*/ 4849 h 209"/>
                <a:gd name="T20" fmla="+- 0 9684 9550"/>
                <a:gd name="T21" fmla="*/ T20 w 206"/>
                <a:gd name="T22" fmla="+- 0 4849 4640"/>
                <a:gd name="T23" fmla="*/ 4849 h 209"/>
                <a:gd name="T24" fmla="+- 0 9684 9550"/>
                <a:gd name="T25" fmla="*/ T24 w 206"/>
                <a:gd name="T26" fmla="+- 0 4843 4640"/>
                <a:gd name="T27" fmla="*/ 4843 h 209"/>
                <a:gd name="T28" fmla="+- 0 9685 9550"/>
                <a:gd name="T29" fmla="*/ T28 w 206"/>
                <a:gd name="T30" fmla="+- 0 4821 4640"/>
                <a:gd name="T31" fmla="*/ 4821 h 209"/>
                <a:gd name="T32" fmla="+- 0 9686 9550"/>
                <a:gd name="T33" fmla="*/ T32 w 206"/>
                <a:gd name="T34" fmla="+- 0 4801 4640"/>
                <a:gd name="T35" fmla="*/ 4801 h 209"/>
                <a:gd name="T36" fmla="+- 0 9693 9550"/>
                <a:gd name="T37" fmla="*/ T36 w 206"/>
                <a:gd name="T38" fmla="+- 0 4786 4640"/>
                <a:gd name="T39" fmla="*/ 4786 h 209"/>
                <a:gd name="T40" fmla="+- 0 9697 9550"/>
                <a:gd name="T41" fmla="*/ T40 w 206"/>
                <a:gd name="T42" fmla="+- 0 4783 4640"/>
                <a:gd name="T43" fmla="*/ 4783 h 209"/>
                <a:gd name="T44" fmla="+- 0 9714 9550"/>
                <a:gd name="T45" fmla="*/ T44 w 206"/>
                <a:gd name="T46" fmla="+- 0 4778 4640"/>
                <a:gd name="T47" fmla="*/ 4778 h 209"/>
                <a:gd name="T48" fmla="+- 0 9735 9550"/>
                <a:gd name="T49" fmla="*/ T48 w 206"/>
                <a:gd name="T50" fmla="+- 0 4777 4640"/>
                <a:gd name="T51" fmla="*/ 4777 h 209"/>
                <a:gd name="T52" fmla="+- 0 9756 9550"/>
                <a:gd name="T53" fmla="*/ T52 w 206"/>
                <a:gd name="T54" fmla="+- 0 4776 4640"/>
                <a:gd name="T55" fmla="*/ 4776 h 209"/>
                <a:gd name="T56" fmla="+- 0 9756 9550"/>
                <a:gd name="T57" fmla="*/ T56 w 206"/>
                <a:gd name="T58" fmla="+- 0 4711 4640"/>
                <a:gd name="T59" fmla="*/ 4711 h 209"/>
                <a:gd name="T60" fmla="+- 0 9742 9550"/>
                <a:gd name="T61" fmla="*/ T60 w 206"/>
                <a:gd name="T62" fmla="+- 0 4711 4640"/>
                <a:gd name="T63" fmla="*/ 4711 h 209"/>
                <a:gd name="T64" fmla="+- 0 9729 9550"/>
                <a:gd name="T65" fmla="*/ T64 w 206"/>
                <a:gd name="T66" fmla="+- 0 4710 4640"/>
                <a:gd name="T67" fmla="*/ 4710 h 209"/>
                <a:gd name="T68" fmla="+- 0 9717 9550"/>
                <a:gd name="T69" fmla="*/ T68 w 206"/>
                <a:gd name="T70" fmla="+- 0 4711 4640"/>
                <a:gd name="T71" fmla="*/ 4711 h 209"/>
                <a:gd name="T72" fmla="+- 0 9706 9550"/>
                <a:gd name="T73" fmla="*/ T72 w 206"/>
                <a:gd name="T74" fmla="+- 0 4711 4640"/>
                <a:gd name="T75" fmla="*/ 4711 h 209"/>
                <a:gd name="T76" fmla="+- 0 9690 9550"/>
                <a:gd name="T77" fmla="*/ T76 w 206"/>
                <a:gd name="T78" fmla="+- 0 4703 4640"/>
                <a:gd name="T79" fmla="*/ 4703 h 209"/>
                <a:gd name="T80" fmla="+- 0 9686 9550"/>
                <a:gd name="T81" fmla="*/ T80 w 206"/>
                <a:gd name="T82" fmla="+- 0 4680 4640"/>
                <a:gd name="T83" fmla="*/ 4680 h 209"/>
                <a:gd name="T84" fmla="+- 0 9686 9550"/>
                <a:gd name="T85" fmla="*/ T84 w 206"/>
                <a:gd name="T86" fmla="+- 0 4676 4640"/>
                <a:gd name="T87" fmla="*/ 4676 h 209"/>
                <a:gd name="T88" fmla="+- 0 9685 9550"/>
                <a:gd name="T89" fmla="*/ T88 w 206"/>
                <a:gd name="T90" fmla="+- 0 4650 4640"/>
                <a:gd name="T91" fmla="*/ 4650 h 209"/>
                <a:gd name="T92" fmla="+- 0 9673 9550"/>
                <a:gd name="T93" fmla="*/ T92 w 206"/>
                <a:gd name="T94" fmla="+- 0 4640 4640"/>
                <a:gd name="T95" fmla="*/ 4640 h 209"/>
                <a:gd name="T96" fmla="+- 0 9644 9550"/>
                <a:gd name="T97" fmla="*/ T96 w 206"/>
                <a:gd name="T98" fmla="+- 0 4640 4640"/>
                <a:gd name="T99" fmla="*/ 4640 h 209"/>
                <a:gd name="T100" fmla="+- 0 9636 9550"/>
                <a:gd name="T101" fmla="*/ T100 w 206"/>
                <a:gd name="T102" fmla="+- 0 4640 4640"/>
                <a:gd name="T103" fmla="*/ 4640 h 209"/>
                <a:gd name="T104" fmla="+- 0 9628 9550"/>
                <a:gd name="T105" fmla="*/ T104 w 206"/>
                <a:gd name="T106" fmla="+- 0 4642 4640"/>
                <a:gd name="T107" fmla="*/ 4642 h 209"/>
                <a:gd name="T108" fmla="+- 0 9622 9550"/>
                <a:gd name="T109" fmla="*/ T108 w 206"/>
                <a:gd name="T110" fmla="+- 0 4643 4640"/>
                <a:gd name="T111" fmla="*/ 4643 h 209"/>
                <a:gd name="T112" fmla="+- 0 9621 9550"/>
                <a:gd name="T113" fmla="*/ T112 w 206"/>
                <a:gd name="T114" fmla="+- 0 4649 4640"/>
                <a:gd name="T115" fmla="*/ 4649 h 209"/>
                <a:gd name="T116" fmla="+- 0 9620 9550"/>
                <a:gd name="T117" fmla="*/ T116 w 206"/>
                <a:gd name="T118" fmla="+- 0 4671 4640"/>
                <a:gd name="T119" fmla="*/ 4671 h 209"/>
                <a:gd name="T120" fmla="+- 0 9618 9550"/>
                <a:gd name="T121" fmla="*/ T120 w 206"/>
                <a:gd name="T122" fmla="+- 0 4691 4640"/>
                <a:gd name="T123" fmla="*/ 4691 h 209"/>
                <a:gd name="T124" fmla="+- 0 9611 9550"/>
                <a:gd name="T125" fmla="*/ T124 w 206"/>
                <a:gd name="T126" fmla="+- 0 4705 4640"/>
                <a:gd name="T127" fmla="*/ 4705 h 209"/>
                <a:gd name="T128" fmla="+- 0 9609 9550"/>
                <a:gd name="T129" fmla="*/ T128 w 206"/>
                <a:gd name="T130" fmla="+- 0 4707 4640"/>
                <a:gd name="T131" fmla="*/ 4707 h 209"/>
                <a:gd name="T132" fmla="+- 0 9593 9550"/>
                <a:gd name="T133" fmla="*/ T132 w 206"/>
                <a:gd name="T134" fmla="+- 0 4712 4640"/>
                <a:gd name="T135" fmla="*/ 4712 h 209"/>
                <a:gd name="T136" fmla="+- 0 9572 9550"/>
                <a:gd name="T137" fmla="*/ T136 w 206"/>
                <a:gd name="T138" fmla="+- 0 4713 4640"/>
                <a:gd name="T139" fmla="*/ 4713 h 209"/>
                <a:gd name="T140" fmla="+- 0 9550 9550"/>
                <a:gd name="T141" fmla="*/ T140 w 206"/>
                <a:gd name="T142" fmla="+- 0 4714 4640"/>
                <a:gd name="T143" fmla="*/ 4714 h 209"/>
                <a:gd name="T144" fmla="+- 0 9550 9550"/>
                <a:gd name="T145" fmla="*/ T144 w 206"/>
                <a:gd name="T146" fmla="+- 0 4776 4640"/>
                <a:gd name="T147" fmla="*/ 4776 h 209"/>
                <a:gd name="T148" fmla="+- 0 9556 9550"/>
                <a:gd name="T149" fmla="*/ T148 w 206"/>
                <a:gd name="T150" fmla="+- 0 4777 4640"/>
                <a:gd name="T151" fmla="*/ 4777 h 209"/>
                <a:gd name="T152" fmla="+- 0 9578 9550"/>
                <a:gd name="T153" fmla="*/ T152 w 206"/>
                <a:gd name="T154" fmla="+- 0 4778 4640"/>
                <a:gd name="T155" fmla="*/ 4778 h 209"/>
                <a:gd name="T156" fmla="+- 0 9598 9550"/>
                <a:gd name="T157" fmla="*/ T156 w 206"/>
                <a:gd name="T158" fmla="+- 0 4780 4640"/>
                <a:gd name="T159" fmla="*/ 4780 h 209"/>
                <a:gd name="T160" fmla="+- 0 9613 9550"/>
                <a:gd name="T161" fmla="*/ T160 w 206"/>
                <a:gd name="T162" fmla="+- 0 4787 4640"/>
                <a:gd name="T163" fmla="*/ 4787 h 20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206" h="209">
                  <a:moveTo>
                    <a:pt x="63" y="147"/>
                  </a:moveTo>
                  <a:lnTo>
                    <a:pt x="65" y="150"/>
                  </a:lnTo>
                  <a:lnTo>
                    <a:pt x="70" y="166"/>
                  </a:lnTo>
                  <a:lnTo>
                    <a:pt x="70" y="187"/>
                  </a:lnTo>
                  <a:lnTo>
                    <a:pt x="71" y="209"/>
                  </a:lnTo>
                  <a:lnTo>
                    <a:pt x="134" y="209"/>
                  </a:lnTo>
                  <a:lnTo>
                    <a:pt x="134" y="203"/>
                  </a:lnTo>
                  <a:lnTo>
                    <a:pt x="135" y="181"/>
                  </a:lnTo>
                  <a:lnTo>
                    <a:pt x="136" y="161"/>
                  </a:lnTo>
                  <a:lnTo>
                    <a:pt x="143" y="146"/>
                  </a:lnTo>
                  <a:lnTo>
                    <a:pt x="147" y="143"/>
                  </a:lnTo>
                  <a:lnTo>
                    <a:pt x="164" y="138"/>
                  </a:lnTo>
                  <a:lnTo>
                    <a:pt x="185" y="137"/>
                  </a:lnTo>
                  <a:lnTo>
                    <a:pt x="206" y="136"/>
                  </a:lnTo>
                  <a:lnTo>
                    <a:pt x="206" y="71"/>
                  </a:lnTo>
                  <a:lnTo>
                    <a:pt x="192" y="71"/>
                  </a:lnTo>
                  <a:lnTo>
                    <a:pt x="179" y="70"/>
                  </a:lnTo>
                  <a:lnTo>
                    <a:pt x="167" y="71"/>
                  </a:lnTo>
                  <a:lnTo>
                    <a:pt x="156" y="71"/>
                  </a:lnTo>
                  <a:lnTo>
                    <a:pt x="140" y="63"/>
                  </a:lnTo>
                  <a:lnTo>
                    <a:pt x="136" y="40"/>
                  </a:lnTo>
                  <a:lnTo>
                    <a:pt x="136" y="36"/>
                  </a:lnTo>
                  <a:lnTo>
                    <a:pt x="135" y="10"/>
                  </a:lnTo>
                  <a:lnTo>
                    <a:pt x="123" y="0"/>
                  </a:lnTo>
                  <a:lnTo>
                    <a:pt x="94" y="0"/>
                  </a:lnTo>
                  <a:lnTo>
                    <a:pt x="86" y="0"/>
                  </a:lnTo>
                  <a:lnTo>
                    <a:pt x="78" y="2"/>
                  </a:lnTo>
                  <a:lnTo>
                    <a:pt x="72" y="3"/>
                  </a:lnTo>
                  <a:lnTo>
                    <a:pt x="71" y="9"/>
                  </a:lnTo>
                  <a:lnTo>
                    <a:pt x="70" y="31"/>
                  </a:lnTo>
                  <a:lnTo>
                    <a:pt x="68" y="51"/>
                  </a:lnTo>
                  <a:lnTo>
                    <a:pt x="61" y="65"/>
                  </a:lnTo>
                  <a:lnTo>
                    <a:pt x="59" y="67"/>
                  </a:lnTo>
                  <a:lnTo>
                    <a:pt x="43" y="72"/>
                  </a:lnTo>
                  <a:lnTo>
                    <a:pt x="22" y="73"/>
                  </a:lnTo>
                  <a:lnTo>
                    <a:pt x="0" y="74"/>
                  </a:lnTo>
                  <a:lnTo>
                    <a:pt x="0" y="136"/>
                  </a:lnTo>
                  <a:lnTo>
                    <a:pt x="6" y="137"/>
                  </a:lnTo>
                  <a:lnTo>
                    <a:pt x="28" y="138"/>
                  </a:lnTo>
                  <a:lnTo>
                    <a:pt x="48" y="140"/>
                  </a:lnTo>
                  <a:lnTo>
                    <a:pt x="63" y="147"/>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5" name="Freeform 91"/>
            <p:cNvSpPr>
              <a:spLocks/>
            </p:cNvSpPr>
            <p:nvPr/>
          </p:nvSpPr>
          <p:spPr bwMode="auto">
            <a:xfrm>
              <a:off x="9362" y="9100"/>
              <a:ext cx="583" cy="583"/>
            </a:xfrm>
            <a:custGeom>
              <a:avLst/>
              <a:gdLst>
                <a:gd name="T0" fmla="+- 0 9677 9362"/>
                <a:gd name="T1" fmla="*/ T0 w 583"/>
                <a:gd name="T2" fmla="+- 0 9682 9100"/>
                <a:gd name="T3" fmla="*/ 9682 h 583"/>
                <a:gd name="T4" fmla="+- 0 9723 9362"/>
                <a:gd name="T5" fmla="*/ T4 w 583"/>
                <a:gd name="T6" fmla="+- 0 9674 9100"/>
                <a:gd name="T7" fmla="*/ 9674 h 583"/>
                <a:gd name="T8" fmla="+- 0 9766 9362"/>
                <a:gd name="T9" fmla="*/ T8 w 583"/>
                <a:gd name="T10" fmla="+- 0 9660 9100"/>
                <a:gd name="T11" fmla="*/ 9660 h 583"/>
                <a:gd name="T12" fmla="+- 0 9806 9362"/>
                <a:gd name="T13" fmla="*/ T12 w 583"/>
                <a:gd name="T14" fmla="+- 0 9639 9100"/>
                <a:gd name="T15" fmla="*/ 9639 h 583"/>
                <a:gd name="T16" fmla="+- 0 9842 9362"/>
                <a:gd name="T17" fmla="*/ T16 w 583"/>
                <a:gd name="T18" fmla="+- 0 9612 9100"/>
                <a:gd name="T19" fmla="*/ 9612 h 583"/>
                <a:gd name="T20" fmla="+- 0 9874 9362"/>
                <a:gd name="T21" fmla="*/ T20 w 583"/>
                <a:gd name="T22" fmla="+- 0 9581 9100"/>
                <a:gd name="T23" fmla="*/ 9581 h 583"/>
                <a:gd name="T24" fmla="+- 0 9900 9362"/>
                <a:gd name="T25" fmla="*/ T24 w 583"/>
                <a:gd name="T26" fmla="+- 0 9545 9100"/>
                <a:gd name="T27" fmla="*/ 9545 h 583"/>
                <a:gd name="T28" fmla="+- 0 9921 9362"/>
                <a:gd name="T29" fmla="*/ T28 w 583"/>
                <a:gd name="T30" fmla="+- 0 9505 9100"/>
                <a:gd name="T31" fmla="*/ 9505 h 583"/>
                <a:gd name="T32" fmla="+- 0 9936 9362"/>
                <a:gd name="T33" fmla="*/ T32 w 583"/>
                <a:gd name="T34" fmla="+- 0 9461 9100"/>
                <a:gd name="T35" fmla="*/ 9461 h 583"/>
                <a:gd name="T36" fmla="+- 0 9943 9362"/>
                <a:gd name="T37" fmla="*/ T36 w 583"/>
                <a:gd name="T38" fmla="+- 0 9415 9100"/>
                <a:gd name="T39" fmla="*/ 9415 h 583"/>
                <a:gd name="T40" fmla="+- 0 9943 9362"/>
                <a:gd name="T41" fmla="*/ T40 w 583"/>
                <a:gd name="T42" fmla="+- 0 9367 9100"/>
                <a:gd name="T43" fmla="*/ 9367 h 583"/>
                <a:gd name="T44" fmla="+- 0 9936 9362"/>
                <a:gd name="T45" fmla="*/ T44 w 583"/>
                <a:gd name="T46" fmla="+- 0 9321 9100"/>
                <a:gd name="T47" fmla="*/ 9321 h 583"/>
                <a:gd name="T48" fmla="+- 0 9921 9362"/>
                <a:gd name="T49" fmla="*/ T48 w 583"/>
                <a:gd name="T50" fmla="+- 0 9278 9100"/>
                <a:gd name="T51" fmla="*/ 9278 h 583"/>
                <a:gd name="T52" fmla="+- 0 9900 9362"/>
                <a:gd name="T53" fmla="*/ T52 w 583"/>
                <a:gd name="T54" fmla="+- 0 9238 9100"/>
                <a:gd name="T55" fmla="*/ 9238 h 583"/>
                <a:gd name="T56" fmla="+- 0 9874 9362"/>
                <a:gd name="T57" fmla="*/ T56 w 583"/>
                <a:gd name="T58" fmla="+- 0 9202 9100"/>
                <a:gd name="T59" fmla="*/ 9202 h 583"/>
                <a:gd name="T60" fmla="+- 0 9842 9362"/>
                <a:gd name="T61" fmla="*/ T60 w 583"/>
                <a:gd name="T62" fmla="+- 0 9170 9100"/>
                <a:gd name="T63" fmla="*/ 9170 h 583"/>
                <a:gd name="T64" fmla="+- 0 9806 9362"/>
                <a:gd name="T65" fmla="*/ T64 w 583"/>
                <a:gd name="T66" fmla="+- 0 9144 9100"/>
                <a:gd name="T67" fmla="*/ 9144 h 583"/>
                <a:gd name="T68" fmla="+- 0 9766 9362"/>
                <a:gd name="T69" fmla="*/ T68 w 583"/>
                <a:gd name="T70" fmla="+- 0 9123 9100"/>
                <a:gd name="T71" fmla="*/ 9123 h 583"/>
                <a:gd name="T72" fmla="+- 0 9723 9362"/>
                <a:gd name="T73" fmla="*/ T72 w 583"/>
                <a:gd name="T74" fmla="+- 0 9108 9100"/>
                <a:gd name="T75" fmla="*/ 9108 h 583"/>
                <a:gd name="T76" fmla="+- 0 9677 9362"/>
                <a:gd name="T77" fmla="*/ T76 w 583"/>
                <a:gd name="T78" fmla="+- 0 9101 9100"/>
                <a:gd name="T79" fmla="*/ 9101 h 583"/>
                <a:gd name="T80" fmla="+- 0 9629 9362"/>
                <a:gd name="T81" fmla="*/ T80 w 583"/>
                <a:gd name="T82" fmla="+- 0 9101 9100"/>
                <a:gd name="T83" fmla="*/ 9101 h 583"/>
                <a:gd name="T84" fmla="+- 0 9583 9362"/>
                <a:gd name="T85" fmla="*/ T84 w 583"/>
                <a:gd name="T86" fmla="+- 0 9108 9100"/>
                <a:gd name="T87" fmla="*/ 9108 h 583"/>
                <a:gd name="T88" fmla="+- 0 9539 9362"/>
                <a:gd name="T89" fmla="*/ T88 w 583"/>
                <a:gd name="T90" fmla="+- 0 9123 9100"/>
                <a:gd name="T91" fmla="*/ 9123 h 583"/>
                <a:gd name="T92" fmla="+- 0 9499 9362"/>
                <a:gd name="T93" fmla="*/ T92 w 583"/>
                <a:gd name="T94" fmla="+- 0 9144 9100"/>
                <a:gd name="T95" fmla="*/ 9144 h 583"/>
                <a:gd name="T96" fmla="+- 0 9463 9362"/>
                <a:gd name="T97" fmla="*/ T96 w 583"/>
                <a:gd name="T98" fmla="+- 0 9170 9100"/>
                <a:gd name="T99" fmla="*/ 9170 h 583"/>
                <a:gd name="T100" fmla="+- 0 9432 9362"/>
                <a:gd name="T101" fmla="*/ T100 w 583"/>
                <a:gd name="T102" fmla="+- 0 9202 9100"/>
                <a:gd name="T103" fmla="*/ 9202 h 583"/>
                <a:gd name="T104" fmla="+- 0 9405 9362"/>
                <a:gd name="T105" fmla="*/ T104 w 583"/>
                <a:gd name="T106" fmla="+- 0 9238 9100"/>
                <a:gd name="T107" fmla="*/ 9238 h 583"/>
                <a:gd name="T108" fmla="+- 0 9384 9362"/>
                <a:gd name="T109" fmla="*/ T108 w 583"/>
                <a:gd name="T110" fmla="+- 0 9278 9100"/>
                <a:gd name="T111" fmla="*/ 9278 h 583"/>
                <a:gd name="T112" fmla="+- 0 9370 9362"/>
                <a:gd name="T113" fmla="*/ T112 w 583"/>
                <a:gd name="T114" fmla="+- 0 9321 9100"/>
                <a:gd name="T115" fmla="*/ 9321 h 583"/>
                <a:gd name="T116" fmla="+- 0 9362 9362"/>
                <a:gd name="T117" fmla="*/ T116 w 583"/>
                <a:gd name="T118" fmla="+- 0 9367 9100"/>
                <a:gd name="T119" fmla="*/ 9367 h 583"/>
                <a:gd name="T120" fmla="+- 0 9362 9362"/>
                <a:gd name="T121" fmla="*/ T120 w 583"/>
                <a:gd name="T122" fmla="+- 0 9415 9100"/>
                <a:gd name="T123" fmla="*/ 9415 h 583"/>
                <a:gd name="T124" fmla="+- 0 9370 9362"/>
                <a:gd name="T125" fmla="*/ T124 w 583"/>
                <a:gd name="T126" fmla="+- 0 9461 9100"/>
                <a:gd name="T127" fmla="*/ 9461 h 583"/>
                <a:gd name="T128" fmla="+- 0 9384 9362"/>
                <a:gd name="T129" fmla="*/ T128 w 583"/>
                <a:gd name="T130" fmla="+- 0 9505 9100"/>
                <a:gd name="T131" fmla="*/ 9505 h 583"/>
                <a:gd name="T132" fmla="+- 0 9405 9362"/>
                <a:gd name="T133" fmla="*/ T132 w 583"/>
                <a:gd name="T134" fmla="+- 0 9545 9100"/>
                <a:gd name="T135" fmla="*/ 9545 h 583"/>
                <a:gd name="T136" fmla="+- 0 9432 9362"/>
                <a:gd name="T137" fmla="*/ T136 w 583"/>
                <a:gd name="T138" fmla="+- 0 9581 9100"/>
                <a:gd name="T139" fmla="*/ 9581 h 583"/>
                <a:gd name="T140" fmla="+- 0 9463 9362"/>
                <a:gd name="T141" fmla="*/ T140 w 583"/>
                <a:gd name="T142" fmla="+- 0 9612 9100"/>
                <a:gd name="T143" fmla="*/ 9612 h 583"/>
                <a:gd name="T144" fmla="+- 0 9499 9362"/>
                <a:gd name="T145" fmla="*/ T144 w 583"/>
                <a:gd name="T146" fmla="+- 0 9639 9100"/>
                <a:gd name="T147" fmla="*/ 9639 h 583"/>
                <a:gd name="T148" fmla="+- 0 9539 9362"/>
                <a:gd name="T149" fmla="*/ T148 w 583"/>
                <a:gd name="T150" fmla="+- 0 9660 9100"/>
                <a:gd name="T151" fmla="*/ 9660 h 583"/>
                <a:gd name="T152" fmla="+- 0 9583 9362"/>
                <a:gd name="T153" fmla="*/ T152 w 583"/>
                <a:gd name="T154" fmla="+- 0 9674 9100"/>
                <a:gd name="T155" fmla="*/ 9674 h 583"/>
                <a:gd name="T156" fmla="+- 0 9629 9362"/>
                <a:gd name="T157" fmla="*/ T156 w 583"/>
                <a:gd name="T158" fmla="+- 0 9682 9100"/>
                <a:gd name="T159" fmla="*/ 9682 h 5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583" h="583">
                  <a:moveTo>
                    <a:pt x="291" y="583"/>
                  </a:moveTo>
                  <a:lnTo>
                    <a:pt x="315" y="582"/>
                  </a:lnTo>
                  <a:lnTo>
                    <a:pt x="338" y="579"/>
                  </a:lnTo>
                  <a:lnTo>
                    <a:pt x="361" y="574"/>
                  </a:lnTo>
                  <a:lnTo>
                    <a:pt x="383" y="568"/>
                  </a:lnTo>
                  <a:lnTo>
                    <a:pt x="404" y="560"/>
                  </a:lnTo>
                  <a:lnTo>
                    <a:pt x="425" y="550"/>
                  </a:lnTo>
                  <a:lnTo>
                    <a:pt x="444" y="539"/>
                  </a:lnTo>
                  <a:lnTo>
                    <a:pt x="463" y="526"/>
                  </a:lnTo>
                  <a:lnTo>
                    <a:pt x="480" y="512"/>
                  </a:lnTo>
                  <a:lnTo>
                    <a:pt x="497" y="497"/>
                  </a:lnTo>
                  <a:lnTo>
                    <a:pt x="512" y="481"/>
                  </a:lnTo>
                  <a:lnTo>
                    <a:pt x="526" y="463"/>
                  </a:lnTo>
                  <a:lnTo>
                    <a:pt x="538" y="445"/>
                  </a:lnTo>
                  <a:lnTo>
                    <a:pt x="550" y="425"/>
                  </a:lnTo>
                  <a:lnTo>
                    <a:pt x="559" y="405"/>
                  </a:lnTo>
                  <a:lnTo>
                    <a:pt x="567" y="383"/>
                  </a:lnTo>
                  <a:lnTo>
                    <a:pt x="574" y="361"/>
                  </a:lnTo>
                  <a:lnTo>
                    <a:pt x="578" y="339"/>
                  </a:lnTo>
                  <a:lnTo>
                    <a:pt x="581" y="315"/>
                  </a:lnTo>
                  <a:lnTo>
                    <a:pt x="582" y="291"/>
                  </a:lnTo>
                  <a:lnTo>
                    <a:pt x="581" y="267"/>
                  </a:lnTo>
                  <a:lnTo>
                    <a:pt x="578" y="244"/>
                  </a:lnTo>
                  <a:lnTo>
                    <a:pt x="574" y="221"/>
                  </a:lnTo>
                  <a:lnTo>
                    <a:pt x="567" y="199"/>
                  </a:lnTo>
                  <a:lnTo>
                    <a:pt x="559" y="178"/>
                  </a:lnTo>
                  <a:lnTo>
                    <a:pt x="550" y="157"/>
                  </a:lnTo>
                  <a:lnTo>
                    <a:pt x="538" y="138"/>
                  </a:lnTo>
                  <a:lnTo>
                    <a:pt x="526" y="119"/>
                  </a:lnTo>
                  <a:lnTo>
                    <a:pt x="512" y="102"/>
                  </a:lnTo>
                  <a:lnTo>
                    <a:pt x="497" y="85"/>
                  </a:lnTo>
                  <a:lnTo>
                    <a:pt x="480" y="70"/>
                  </a:lnTo>
                  <a:lnTo>
                    <a:pt x="463" y="56"/>
                  </a:lnTo>
                  <a:lnTo>
                    <a:pt x="444" y="44"/>
                  </a:lnTo>
                  <a:lnTo>
                    <a:pt x="425" y="33"/>
                  </a:lnTo>
                  <a:lnTo>
                    <a:pt x="404" y="23"/>
                  </a:lnTo>
                  <a:lnTo>
                    <a:pt x="383" y="15"/>
                  </a:lnTo>
                  <a:lnTo>
                    <a:pt x="361" y="8"/>
                  </a:lnTo>
                  <a:lnTo>
                    <a:pt x="338" y="4"/>
                  </a:lnTo>
                  <a:lnTo>
                    <a:pt x="315" y="1"/>
                  </a:lnTo>
                  <a:lnTo>
                    <a:pt x="291" y="0"/>
                  </a:lnTo>
                  <a:lnTo>
                    <a:pt x="267" y="1"/>
                  </a:lnTo>
                  <a:lnTo>
                    <a:pt x="244" y="4"/>
                  </a:lnTo>
                  <a:lnTo>
                    <a:pt x="221" y="8"/>
                  </a:lnTo>
                  <a:lnTo>
                    <a:pt x="199" y="15"/>
                  </a:lnTo>
                  <a:lnTo>
                    <a:pt x="177" y="23"/>
                  </a:lnTo>
                  <a:lnTo>
                    <a:pt x="157" y="33"/>
                  </a:lnTo>
                  <a:lnTo>
                    <a:pt x="137" y="44"/>
                  </a:lnTo>
                  <a:lnTo>
                    <a:pt x="119" y="56"/>
                  </a:lnTo>
                  <a:lnTo>
                    <a:pt x="101" y="70"/>
                  </a:lnTo>
                  <a:lnTo>
                    <a:pt x="85" y="85"/>
                  </a:lnTo>
                  <a:lnTo>
                    <a:pt x="70" y="102"/>
                  </a:lnTo>
                  <a:lnTo>
                    <a:pt x="56" y="119"/>
                  </a:lnTo>
                  <a:lnTo>
                    <a:pt x="43" y="138"/>
                  </a:lnTo>
                  <a:lnTo>
                    <a:pt x="32" y="157"/>
                  </a:lnTo>
                  <a:lnTo>
                    <a:pt x="22" y="178"/>
                  </a:lnTo>
                  <a:lnTo>
                    <a:pt x="14" y="199"/>
                  </a:lnTo>
                  <a:lnTo>
                    <a:pt x="8" y="221"/>
                  </a:lnTo>
                  <a:lnTo>
                    <a:pt x="3" y="244"/>
                  </a:lnTo>
                  <a:lnTo>
                    <a:pt x="0" y="267"/>
                  </a:lnTo>
                  <a:lnTo>
                    <a:pt x="0" y="291"/>
                  </a:lnTo>
                  <a:lnTo>
                    <a:pt x="0" y="315"/>
                  </a:lnTo>
                  <a:lnTo>
                    <a:pt x="3" y="339"/>
                  </a:lnTo>
                  <a:lnTo>
                    <a:pt x="8" y="361"/>
                  </a:lnTo>
                  <a:lnTo>
                    <a:pt x="14" y="383"/>
                  </a:lnTo>
                  <a:lnTo>
                    <a:pt x="22" y="405"/>
                  </a:lnTo>
                  <a:lnTo>
                    <a:pt x="32" y="425"/>
                  </a:lnTo>
                  <a:lnTo>
                    <a:pt x="43" y="445"/>
                  </a:lnTo>
                  <a:lnTo>
                    <a:pt x="56" y="463"/>
                  </a:lnTo>
                  <a:lnTo>
                    <a:pt x="70" y="481"/>
                  </a:lnTo>
                  <a:lnTo>
                    <a:pt x="85" y="497"/>
                  </a:lnTo>
                  <a:lnTo>
                    <a:pt x="101" y="512"/>
                  </a:lnTo>
                  <a:lnTo>
                    <a:pt x="119" y="526"/>
                  </a:lnTo>
                  <a:lnTo>
                    <a:pt x="137" y="539"/>
                  </a:lnTo>
                  <a:lnTo>
                    <a:pt x="157" y="550"/>
                  </a:lnTo>
                  <a:lnTo>
                    <a:pt x="177" y="560"/>
                  </a:lnTo>
                  <a:lnTo>
                    <a:pt x="199" y="568"/>
                  </a:lnTo>
                  <a:lnTo>
                    <a:pt x="221" y="574"/>
                  </a:lnTo>
                  <a:lnTo>
                    <a:pt x="244" y="579"/>
                  </a:lnTo>
                  <a:lnTo>
                    <a:pt x="267" y="582"/>
                  </a:lnTo>
                  <a:lnTo>
                    <a:pt x="291" y="583"/>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6" name="Freeform 92"/>
            <p:cNvSpPr>
              <a:spLocks/>
            </p:cNvSpPr>
            <p:nvPr/>
          </p:nvSpPr>
          <p:spPr bwMode="auto">
            <a:xfrm>
              <a:off x="8138" y="2143"/>
              <a:ext cx="583" cy="701"/>
            </a:xfrm>
            <a:custGeom>
              <a:avLst/>
              <a:gdLst>
                <a:gd name="T0" fmla="+- 0 8138 8138"/>
                <a:gd name="T1" fmla="*/ T0 w 583"/>
                <a:gd name="T2" fmla="+- 0 2143 2143"/>
                <a:gd name="T3" fmla="*/ 2143 h 701"/>
                <a:gd name="T4" fmla="+- 0 8138 8138"/>
                <a:gd name="T5" fmla="*/ T4 w 583"/>
                <a:gd name="T6" fmla="+- 0 2843 2143"/>
                <a:gd name="T7" fmla="*/ 2843 h 701"/>
                <a:gd name="T8" fmla="+- 0 8720 8138"/>
                <a:gd name="T9" fmla="*/ T8 w 583"/>
                <a:gd name="T10" fmla="+- 0 2843 2143"/>
                <a:gd name="T11" fmla="*/ 2843 h 701"/>
                <a:gd name="T12" fmla="+- 0 8720 8138"/>
                <a:gd name="T13" fmla="*/ T12 w 583"/>
                <a:gd name="T14" fmla="+- 0 2315 2143"/>
                <a:gd name="T15" fmla="*/ 2315 h 701"/>
                <a:gd name="T16" fmla="+- 0 8627 8138"/>
                <a:gd name="T17" fmla="*/ T16 w 583"/>
                <a:gd name="T18" fmla="+- 0 2255 2143"/>
                <a:gd name="T19" fmla="*/ 2255 h 701"/>
                <a:gd name="T20" fmla="+- 0 8542 8138"/>
                <a:gd name="T21" fmla="*/ T20 w 583"/>
                <a:gd name="T22" fmla="+- 0 2143 2143"/>
                <a:gd name="T23" fmla="*/ 2143 h 701"/>
                <a:gd name="T24" fmla="+- 0 8138 8138"/>
                <a:gd name="T25" fmla="*/ T24 w 583"/>
                <a:gd name="T26" fmla="+- 0 2143 2143"/>
                <a:gd name="T27" fmla="*/ 2143 h 701"/>
              </a:gdLst>
              <a:ahLst/>
              <a:cxnLst>
                <a:cxn ang="0">
                  <a:pos x="T1" y="T3"/>
                </a:cxn>
                <a:cxn ang="0">
                  <a:pos x="T5" y="T7"/>
                </a:cxn>
                <a:cxn ang="0">
                  <a:pos x="T9" y="T11"/>
                </a:cxn>
                <a:cxn ang="0">
                  <a:pos x="T13" y="T15"/>
                </a:cxn>
                <a:cxn ang="0">
                  <a:pos x="T17" y="T19"/>
                </a:cxn>
                <a:cxn ang="0">
                  <a:pos x="T21" y="T23"/>
                </a:cxn>
                <a:cxn ang="0">
                  <a:pos x="T25" y="T27"/>
                </a:cxn>
              </a:cxnLst>
              <a:rect l="0" t="0" r="r" b="b"/>
              <a:pathLst>
                <a:path w="583" h="701">
                  <a:moveTo>
                    <a:pt x="0" y="0"/>
                  </a:moveTo>
                  <a:lnTo>
                    <a:pt x="0" y="700"/>
                  </a:lnTo>
                  <a:lnTo>
                    <a:pt x="582" y="700"/>
                  </a:lnTo>
                  <a:lnTo>
                    <a:pt x="582" y="172"/>
                  </a:lnTo>
                  <a:lnTo>
                    <a:pt x="489" y="112"/>
                  </a:lnTo>
                  <a:lnTo>
                    <a:pt x="404" y="0"/>
                  </a:lnTo>
                  <a:lnTo>
                    <a:pt x="0" y="0"/>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7" name="Freeform 93"/>
            <p:cNvSpPr>
              <a:spLocks/>
            </p:cNvSpPr>
            <p:nvPr/>
          </p:nvSpPr>
          <p:spPr bwMode="auto">
            <a:xfrm>
              <a:off x="8112" y="2143"/>
              <a:ext cx="625" cy="731"/>
            </a:xfrm>
            <a:custGeom>
              <a:avLst/>
              <a:gdLst>
                <a:gd name="T0" fmla="+- 0 8144 8112"/>
                <a:gd name="T1" fmla="*/ T0 w 625"/>
                <a:gd name="T2" fmla="+- 0 2194 2143"/>
                <a:gd name="T3" fmla="*/ 2194 h 731"/>
                <a:gd name="T4" fmla="+- 0 8146 8112"/>
                <a:gd name="T5" fmla="*/ T4 w 625"/>
                <a:gd name="T6" fmla="+- 0 2176 2143"/>
                <a:gd name="T7" fmla="*/ 2176 h 731"/>
                <a:gd name="T8" fmla="+- 0 8540 8112"/>
                <a:gd name="T9" fmla="*/ T8 w 625"/>
                <a:gd name="T10" fmla="+- 0 2290 2143"/>
                <a:gd name="T11" fmla="*/ 2290 h 731"/>
                <a:gd name="T12" fmla="+- 0 8547 8112"/>
                <a:gd name="T13" fmla="*/ T12 w 625"/>
                <a:gd name="T14" fmla="+- 0 2317 2143"/>
                <a:gd name="T15" fmla="*/ 2317 h 731"/>
                <a:gd name="T16" fmla="+- 0 8586 8112"/>
                <a:gd name="T17" fmla="*/ T16 w 625"/>
                <a:gd name="T18" fmla="+- 0 2334 2143"/>
                <a:gd name="T19" fmla="*/ 2334 h 731"/>
                <a:gd name="T20" fmla="+- 0 8677 8112"/>
                <a:gd name="T21" fmla="*/ T20 w 625"/>
                <a:gd name="T22" fmla="+- 0 2333 2143"/>
                <a:gd name="T23" fmla="*/ 2333 h 731"/>
                <a:gd name="T24" fmla="+- 0 8700 8112"/>
                <a:gd name="T25" fmla="*/ T24 w 625"/>
                <a:gd name="T26" fmla="+- 0 2339 2143"/>
                <a:gd name="T27" fmla="*/ 2339 h 731"/>
                <a:gd name="T28" fmla="+- 0 8705 8112"/>
                <a:gd name="T29" fmla="*/ T28 w 625"/>
                <a:gd name="T30" fmla="+- 0 2375 2143"/>
                <a:gd name="T31" fmla="*/ 2375 h 731"/>
                <a:gd name="T32" fmla="+- 0 8705 8112"/>
                <a:gd name="T33" fmla="*/ T32 w 625"/>
                <a:gd name="T34" fmla="+- 0 2435 2143"/>
                <a:gd name="T35" fmla="*/ 2435 h 731"/>
                <a:gd name="T36" fmla="+- 0 8714 8112"/>
                <a:gd name="T37" fmla="*/ T36 w 625"/>
                <a:gd name="T38" fmla="+- 0 2457 2143"/>
                <a:gd name="T39" fmla="*/ 2457 h 731"/>
                <a:gd name="T40" fmla="+- 0 8737 8112"/>
                <a:gd name="T41" fmla="*/ T40 w 625"/>
                <a:gd name="T42" fmla="+- 0 2436 2143"/>
                <a:gd name="T43" fmla="*/ 2436 h 731"/>
                <a:gd name="T44" fmla="+- 0 8737 8112"/>
                <a:gd name="T45" fmla="*/ T44 w 625"/>
                <a:gd name="T46" fmla="+- 0 2376 2143"/>
                <a:gd name="T47" fmla="*/ 2376 h 731"/>
                <a:gd name="T48" fmla="+- 0 8719 8112"/>
                <a:gd name="T49" fmla="*/ T48 w 625"/>
                <a:gd name="T50" fmla="+- 0 2296 2143"/>
                <a:gd name="T51" fmla="*/ 2296 h 731"/>
                <a:gd name="T52" fmla="+- 0 8668 8112"/>
                <a:gd name="T53" fmla="*/ T52 w 625"/>
                <a:gd name="T54" fmla="+- 0 2245 2143"/>
                <a:gd name="T55" fmla="*/ 2245 h 731"/>
                <a:gd name="T56" fmla="+- 0 8611 8112"/>
                <a:gd name="T57" fmla="*/ T56 w 625"/>
                <a:gd name="T58" fmla="+- 0 2190 2143"/>
                <a:gd name="T59" fmla="*/ 2190 h 731"/>
                <a:gd name="T60" fmla="+- 0 8553 8112"/>
                <a:gd name="T61" fmla="*/ T60 w 625"/>
                <a:gd name="T62" fmla="+- 0 2147 2143"/>
                <a:gd name="T63" fmla="*/ 2147 h 731"/>
                <a:gd name="T64" fmla="+- 0 8469 8112"/>
                <a:gd name="T65" fmla="*/ T64 w 625"/>
                <a:gd name="T66" fmla="+- 0 2143 2143"/>
                <a:gd name="T67" fmla="*/ 2143 h 731"/>
                <a:gd name="T68" fmla="+- 0 8229 8112"/>
                <a:gd name="T69" fmla="*/ T68 w 625"/>
                <a:gd name="T70" fmla="+- 0 2143 2143"/>
                <a:gd name="T71" fmla="*/ 2143 h 731"/>
                <a:gd name="T72" fmla="+- 0 8144 8112"/>
                <a:gd name="T73" fmla="*/ T72 w 625"/>
                <a:gd name="T74" fmla="+- 0 2145 2143"/>
                <a:gd name="T75" fmla="*/ 2145 h 731"/>
                <a:gd name="T76" fmla="+- 0 8112 8112"/>
                <a:gd name="T77" fmla="*/ T76 w 625"/>
                <a:gd name="T78" fmla="+- 0 2196 2143"/>
                <a:gd name="T79" fmla="*/ 2196 h 731"/>
                <a:gd name="T80" fmla="+- 0 8115 8112"/>
                <a:gd name="T81" fmla="*/ T80 w 625"/>
                <a:gd name="T82" fmla="+- 0 2844 2143"/>
                <a:gd name="T83" fmla="*/ 2844 h 731"/>
                <a:gd name="T84" fmla="+- 0 8141 8112"/>
                <a:gd name="T85" fmla="*/ T84 w 625"/>
                <a:gd name="T86" fmla="+- 0 2871 2143"/>
                <a:gd name="T87" fmla="*/ 2871 h 731"/>
                <a:gd name="T88" fmla="+- 0 8574 8112"/>
                <a:gd name="T89" fmla="*/ T88 w 625"/>
                <a:gd name="T90" fmla="+- 0 2873 2143"/>
                <a:gd name="T91" fmla="*/ 2873 h 731"/>
                <a:gd name="T92" fmla="+- 0 8714 8112"/>
                <a:gd name="T93" fmla="*/ T92 w 625"/>
                <a:gd name="T94" fmla="+- 0 2868 2143"/>
                <a:gd name="T95" fmla="*/ 2868 h 731"/>
                <a:gd name="T96" fmla="+- 0 8734 8112"/>
                <a:gd name="T97" fmla="*/ T96 w 625"/>
                <a:gd name="T98" fmla="+- 0 2813 2143"/>
                <a:gd name="T99" fmla="*/ 2813 h 731"/>
                <a:gd name="T100" fmla="+- 0 8709 8112"/>
                <a:gd name="T101" fmla="*/ T100 w 625"/>
                <a:gd name="T102" fmla="+- 0 2805 2143"/>
                <a:gd name="T103" fmla="*/ 2805 h 731"/>
                <a:gd name="T104" fmla="+- 0 8704 8112"/>
                <a:gd name="T105" fmla="*/ T104 w 625"/>
                <a:gd name="T106" fmla="+- 0 2830 2143"/>
                <a:gd name="T107" fmla="*/ 2830 h 731"/>
                <a:gd name="T108" fmla="+- 0 8693 8112"/>
                <a:gd name="T109" fmla="*/ T108 w 625"/>
                <a:gd name="T110" fmla="+- 0 2841 2143"/>
                <a:gd name="T111" fmla="*/ 2841 h 731"/>
                <a:gd name="T112" fmla="+- 0 8273 8112"/>
                <a:gd name="T113" fmla="*/ T112 w 625"/>
                <a:gd name="T114" fmla="+- 0 2843 2143"/>
                <a:gd name="T115" fmla="*/ 2843 h 731"/>
                <a:gd name="T116" fmla="+- 0 8170 8112"/>
                <a:gd name="T117" fmla="*/ T116 w 625"/>
                <a:gd name="T118" fmla="+- 0 2844 2143"/>
                <a:gd name="T119" fmla="*/ 2844 h 731"/>
                <a:gd name="T120" fmla="+- 0 8144 8112"/>
                <a:gd name="T121" fmla="*/ T120 w 625"/>
                <a:gd name="T122" fmla="+- 0 2814 2143"/>
                <a:gd name="T123" fmla="*/ 2814 h 731"/>
                <a:gd name="T124" fmla="+- 0 8144 8112"/>
                <a:gd name="T125" fmla="*/ T124 w 625"/>
                <a:gd name="T126" fmla="+- 0 2264 2143"/>
                <a:gd name="T127" fmla="*/ 2264 h 7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Lst>
              <a:rect l="0" t="0" r="r" b="b"/>
              <a:pathLst>
                <a:path w="625" h="731">
                  <a:moveTo>
                    <a:pt x="32" y="121"/>
                  </a:moveTo>
                  <a:lnTo>
                    <a:pt x="32" y="51"/>
                  </a:lnTo>
                  <a:lnTo>
                    <a:pt x="33" y="43"/>
                  </a:lnTo>
                  <a:lnTo>
                    <a:pt x="34" y="33"/>
                  </a:lnTo>
                  <a:lnTo>
                    <a:pt x="428" y="33"/>
                  </a:lnTo>
                  <a:lnTo>
                    <a:pt x="428" y="147"/>
                  </a:lnTo>
                  <a:lnTo>
                    <a:pt x="428" y="152"/>
                  </a:lnTo>
                  <a:lnTo>
                    <a:pt x="435" y="174"/>
                  </a:lnTo>
                  <a:lnTo>
                    <a:pt x="450" y="186"/>
                  </a:lnTo>
                  <a:lnTo>
                    <a:pt x="474" y="191"/>
                  </a:lnTo>
                  <a:lnTo>
                    <a:pt x="545" y="191"/>
                  </a:lnTo>
                  <a:lnTo>
                    <a:pt x="565" y="190"/>
                  </a:lnTo>
                  <a:lnTo>
                    <a:pt x="567" y="190"/>
                  </a:lnTo>
                  <a:lnTo>
                    <a:pt x="588" y="196"/>
                  </a:lnTo>
                  <a:lnTo>
                    <a:pt x="594" y="217"/>
                  </a:lnTo>
                  <a:lnTo>
                    <a:pt x="593" y="232"/>
                  </a:lnTo>
                  <a:lnTo>
                    <a:pt x="593" y="252"/>
                  </a:lnTo>
                  <a:lnTo>
                    <a:pt x="593" y="292"/>
                  </a:lnTo>
                  <a:lnTo>
                    <a:pt x="593" y="312"/>
                  </a:lnTo>
                  <a:lnTo>
                    <a:pt x="602" y="314"/>
                  </a:lnTo>
                  <a:lnTo>
                    <a:pt x="620" y="311"/>
                  </a:lnTo>
                  <a:lnTo>
                    <a:pt x="625" y="293"/>
                  </a:lnTo>
                  <a:lnTo>
                    <a:pt x="625" y="273"/>
                  </a:lnTo>
                  <a:lnTo>
                    <a:pt x="625" y="233"/>
                  </a:lnTo>
                  <a:lnTo>
                    <a:pt x="624" y="193"/>
                  </a:lnTo>
                  <a:lnTo>
                    <a:pt x="607" y="153"/>
                  </a:lnTo>
                  <a:lnTo>
                    <a:pt x="585" y="130"/>
                  </a:lnTo>
                  <a:lnTo>
                    <a:pt x="556" y="102"/>
                  </a:lnTo>
                  <a:lnTo>
                    <a:pt x="528" y="74"/>
                  </a:lnTo>
                  <a:lnTo>
                    <a:pt x="499" y="47"/>
                  </a:lnTo>
                  <a:lnTo>
                    <a:pt x="469" y="20"/>
                  </a:lnTo>
                  <a:lnTo>
                    <a:pt x="441" y="4"/>
                  </a:lnTo>
                  <a:lnTo>
                    <a:pt x="417" y="1"/>
                  </a:lnTo>
                  <a:lnTo>
                    <a:pt x="357" y="0"/>
                  </a:lnTo>
                  <a:lnTo>
                    <a:pt x="297" y="0"/>
                  </a:lnTo>
                  <a:lnTo>
                    <a:pt x="117" y="0"/>
                  </a:lnTo>
                  <a:lnTo>
                    <a:pt x="57" y="0"/>
                  </a:lnTo>
                  <a:lnTo>
                    <a:pt x="32" y="2"/>
                  </a:lnTo>
                  <a:lnTo>
                    <a:pt x="3" y="26"/>
                  </a:lnTo>
                  <a:lnTo>
                    <a:pt x="0" y="53"/>
                  </a:lnTo>
                  <a:lnTo>
                    <a:pt x="0" y="677"/>
                  </a:lnTo>
                  <a:lnTo>
                    <a:pt x="3" y="701"/>
                  </a:lnTo>
                  <a:lnTo>
                    <a:pt x="11" y="719"/>
                  </a:lnTo>
                  <a:lnTo>
                    <a:pt x="29" y="728"/>
                  </a:lnTo>
                  <a:lnTo>
                    <a:pt x="57" y="730"/>
                  </a:lnTo>
                  <a:lnTo>
                    <a:pt x="462" y="730"/>
                  </a:lnTo>
                  <a:lnTo>
                    <a:pt x="577" y="730"/>
                  </a:lnTo>
                  <a:lnTo>
                    <a:pt x="602" y="725"/>
                  </a:lnTo>
                  <a:lnTo>
                    <a:pt x="625" y="696"/>
                  </a:lnTo>
                  <a:lnTo>
                    <a:pt x="622" y="670"/>
                  </a:lnTo>
                  <a:lnTo>
                    <a:pt x="607" y="667"/>
                  </a:lnTo>
                  <a:lnTo>
                    <a:pt x="597" y="662"/>
                  </a:lnTo>
                  <a:lnTo>
                    <a:pt x="594" y="678"/>
                  </a:lnTo>
                  <a:lnTo>
                    <a:pt x="592" y="687"/>
                  </a:lnTo>
                  <a:lnTo>
                    <a:pt x="590" y="698"/>
                  </a:lnTo>
                  <a:lnTo>
                    <a:pt x="581" y="698"/>
                  </a:lnTo>
                  <a:lnTo>
                    <a:pt x="573" y="700"/>
                  </a:lnTo>
                  <a:lnTo>
                    <a:pt x="161" y="700"/>
                  </a:lnTo>
                  <a:lnTo>
                    <a:pt x="85" y="700"/>
                  </a:lnTo>
                  <a:lnTo>
                    <a:pt x="58" y="701"/>
                  </a:lnTo>
                  <a:lnTo>
                    <a:pt x="36" y="693"/>
                  </a:lnTo>
                  <a:lnTo>
                    <a:pt x="32" y="671"/>
                  </a:lnTo>
                  <a:lnTo>
                    <a:pt x="32" y="579"/>
                  </a:lnTo>
                  <a:lnTo>
                    <a:pt x="32" y="12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8" name="Freeform 94"/>
            <p:cNvSpPr>
              <a:spLocks/>
            </p:cNvSpPr>
            <p:nvPr/>
          </p:nvSpPr>
          <p:spPr bwMode="auto">
            <a:xfrm>
              <a:off x="8580" y="2484"/>
              <a:ext cx="186" cy="299"/>
            </a:xfrm>
            <a:custGeom>
              <a:avLst/>
              <a:gdLst>
                <a:gd name="T0" fmla="+- 0 8699 8580"/>
                <a:gd name="T1" fmla="*/ T0 w 186"/>
                <a:gd name="T2" fmla="+- 0 2666 2484"/>
                <a:gd name="T3" fmla="*/ 2666 h 299"/>
                <a:gd name="T4" fmla="+- 0 8679 8580"/>
                <a:gd name="T5" fmla="*/ T4 w 186"/>
                <a:gd name="T6" fmla="+- 0 2665 2484"/>
                <a:gd name="T7" fmla="*/ 2665 h 299"/>
                <a:gd name="T8" fmla="+- 0 8659 8580"/>
                <a:gd name="T9" fmla="*/ T8 w 186"/>
                <a:gd name="T10" fmla="+- 0 2664 2484"/>
                <a:gd name="T11" fmla="*/ 2664 h 299"/>
                <a:gd name="T12" fmla="+- 0 8639 8580"/>
                <a:gd name="T13" fmla="*/ T12 w 186"/>
                <a:gd name="T14" fmla="+- 0 2663 2484"/>
                <a:gd name="T15" fmla="*/ 2663 h 299"/>
                <a:gd name="T16" fmla="+- 0 8650 8580"/>
                <a:gd name="T17" fmla="*/ T16 w 186"/>
                <a:gd name="T18" fmla="+- 0 2758 2484"/>
                <a:gd name="T19" fmla="*/ 2758 h 299"/>
                <a:gd name="T20" fmla="+- 0 8670 8580"/>
                <a:gd name="T21" fmla="*/ T20 w 186"/>
                <a:gd name="T22" fmla="+- 0 2769 2484"/>
                <a:gd name="T23" fmla="*/ 2769 h 299"/>
                <a:gd name="T24" fmla="+- 0 8691 8580"/>
                <a:gd name="T25" fmla="*/ T24 w 186"/>
                <a:gd name="T26" fmla="+- 0 2776 2484"/>
                <a:gd name="T27" fmla="*/ 2776 h 299"/>
                <a:gd name="T28" fmla="+- 0 8713 8580"/>
                <a:gd name="T29" fmla="*/ T28 w 186"/>
                <a:gd name="T30" fmla="+- 0 2781 2484"/>
                <a:gd name="T31" fmla="*/ 2781 h 299"/>
                <a:gd name="T32" fmla="+- 0 8737 8580"/>
                <a:gd name="T33" fmla="*/ T32 w 186"/>
                <a:gd name="T34" fmla="+- 0 2782 2484"/>
                <a:gd name="T35" fmla="*/ 2782 h 299"/>
                <a:gd name="T36" fmla="+- 0 8755 8580"/>
                <a:gd name="T37" fmla="*/ T36 w 186"/>
                <a:gd name="T38" fmla="+- 0 2781 2484"/>
                <a:gd name="T39" fmla="*/ 2781 h 299"/>
                <a:gd name="T40" fmla="+- 0 8766 8580"/>
                <a:gd name="T41" fmla="*/ T40 w 186"/>
                <a:gd name="T42" fmla="+- 0 2726 2484"/>
                <a:gd name="T43" fmla="*/ 2726 h 299"/>
                <a:gd name="T44" fmla="+- 0 8706 8580"/>
                <a:gd name="T45" fmla="*/ T44 w 186"/>
                <a:gd name="T46" fmla="+- 0 2726 2484"/>
                <a:gd name="T47" fmla="*/ 2726 h 299"/>
                <a:gd name="T48" fmla="+- 0 8706 8580"/>
                <a:gd name="T49" fmla="*/ T48 w 186"/>
                <a:gd name="T50" fmla="+- 0 2667 2484"/>
                <a:gd name="T51" fmla="*/ 2667 h 299"/>
                <a:gd name="T52" fmla="+- 0 8699 8580"/>
                <a:gd name="T53" fmla="*/ T52 w 186"/>
                <a:gd name="T54" fmla="+- 0 2666 2484"/>
                <a:gd name="T55" fmla="*/ 2666 h 2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Lst>
              <a:rect l="0" t="0" r="r" b="b"/>
              <a:pathLst>
                <a:path w="186" h="299">
                  <a:moveTo>
                    <a:pt x="119" y="182"/>
                  </a:moveTo>
                  <a:lnTo>
                    <a:pt x="99" y="181"/>
                  </a:lnTo>
                  <a:lnTo>
                    <a:pt x="79" y="180"/>
                  </a:lnTo>
                  <a:lnTo>
                    <a:pt x="59" y="179"/>
                  </a:lnTo>
                  <a:lnTo>
                    <a:pt x="70" y="274"/>
                  </a:lnTo>
                  <a:lnTo>
                    <a:pt x="90" y="285"/>
                  </a:lnTo>
                  <a:lnTo>
                    <a:pt x="111" y="292"/>
                  </a:lnTo>
                  <a:lnTo>
                    <a:pt x="133" y="297"/>
                  </a:lnTo>
                  <a:lnTo>
                    <a:pt x="157" y="298"/>
                  </a:lnTo>
                  <a:lnTo>
                    <a:pt x="175" y="297"/>
                  </a:lnTo>
                  <a:lnTo>
                    <a:pt x="186" y="242"/>
                  </a:lnTo>
                  <a:lnTo>
                    <a:pt x="126" y="242"/>
                  </a:lnTo>
                  <a:lnTo>
                    <a:pt x="126" y="183"/>
                  </a:lnTo>
                  <a:lnTo>
                    <a:pt x="119" y="182"/>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9" name="Freeform 95"/>
            <p:cNvSpPr>
              <a:spLocks/>
            </p:cNvSpPr>
            <p:nvPr/>
          </p:nvSpPr>
          <p:spPr bwMode="auto">
            <a:xfrm>
              <a:off x="8580" y="2484"/>
              <a:ext cx="186" cy="299"/>
            </a:xfrm>
            <a:custGeom>
              <a:avLst/>
              <a:gdLst>
                <a:gd name="T0" fmla="+- 0 8766 8580"/>
                <a:gd name="T1" fmla="*/ T0 w 186"/>
                <a:gd name="T2" fmla="+- 0 2541 2484"/>
                <a:gd name="T3" fmla="*/ 2541 h 299"/>
                <a:gd name="T4" fmla="+- 0 8769 8580"/>
                <a:gd name="T5" fmla="*/ T4 w 186"/>
                <a:gd name="T6" fmla="+- 0 2579 2484"/>
                <a:gd name="T7" fmla="*/ 2579 h 299"/>
                <a:gd name="T8" fmla="+- 0 8791 8580"/>
                <a:gd name="T9" fmla="*/ T8 w 186"/>
                <a:gd name="T10" fmla="+- 0 2601 2484"/>
                <a:gd name="T11" fmla="*/ 2601 h 299"/>
                <a:gd name="T12" fmla="+- 0 8830 8580"/>
                <a:gd name="T13" fmla="*/ T12 w 186"/>
                <a:gd name="T14" fmla="+- 0 2603 2484"/>
                <a:gd name="T15" fmla="*/ 2603 h 299"/>
                <a:gd name="T16" fmla="+- 0 8837 8580"/>
                <a:gd name="T17" fmla="*/ T16 w 186"/>
                <a:gd name="T18" fmla="+- 0 2635 2484"/>
                <a:gd name="T19" fmla="*/ 2635 h 299"/>
                <a:gd name="T20" fmla="+- 0 8824 8580"/>
                <a:gd name="T21" fmla="*/ T20 w 186"/>
                <a:gd name="T22" fmla="+- 0 2657 2484"/>
                <a:gd name="T23" fmla="*/ 2657 h 299"/>
                <a:gd name="T24" fmla="+- 0 8771 8580"/>
                <a:gd name="T25" fmla="*/ T24 w 186"/>
                <a:gd name="T26" fmla="+- 0 2668 2484"/>
                <a:gd name="T27" fmla="*/ 2668 h 299"/>
                <a:gd name="T28" fmla="+- 0 8768 8580"/>
                <a:gd name="T29" fmla="*/ T28 w 186"/>
                <a:gd name="T30" fmla="+- 0 2705 2484"/>
                <a:gd name="T31" fmla="*/ 2705 h 299"/>
                <a:gd name="T32" fmla="+- 0 8755 8580"/>
                <a:gd name="T33" fmla="*/ T32 w 186"/>
                <a:gd name="T34" fmla="+- 0 2781 2484"/>
                <a:gd name="T35" fmla="*/ 2781 h 299"/>
                <a:gd name="T36" fmla="+- 0 8798 8580"/>
                <a:gd name="T37" fmla="*/ T36 w 186"/>
                <a:gd name="T38" fmla="+- 0 2770 2484"/>
                <a:gd name="T39" fmla="*/ 2770 h 299"/>
                <a:gd name="T40" fmla="+- 0 8836 8580"/>
                <a:gd name="T41" fmla="*/ T40 w 186"/>
                <a:gd name="T42" fmla="+- 0 2747 2484"/>
                <a:gd name="T43" fmla="*/ 2747 h 299"/>
                <a:gd name="T44" fmla="+- 0 8866 8580"/>
                <a:gd name="T45" fmla="*/ T44 w 186"/>
                <a:gd name="T46" fmla="+- 0 2716 2484"/>
                <a:gd name="T47" fmla="*/ 2716 h 299"/>
                <a:gd name="T48" fmla="+- 0 8885 8580"/>
                <a:gd name="T49" fmla="*/ T48 w 186"/>
                <a:gd name="T50" fmla="+- 0 2677 2484"/>
                <a:gd name="T51" fmla="*/ 2677 h 299"/>
                <a:gd name="T52" fmla="+- 0 8892 8580"/>
                <a:gd name="T53" fmla="*/ T52 w 186"/>
                <a:gd name="T54" fmla="+- 0 2634 2484"/>
                <a:gd name="T55" fmla="*/ 2634 h 299"/>
                <a:gd name="T56" fmla="+- 0 8886 8580"/>
                <a:gd name="T57" fmla="*/ T56 w 186"/>
                <a:gd name="T58" fmla="+- 0 2591 2484"/>
                <a:gd name="T59" fmla="*/ 2591 h 299"/>
                <a:gd name="T60" fmla="+- 0 8868 8580"/>
                <a:gd name="T61" fmla="*/ T60 w 186"/>
                <a:gd name="T62" fmla="+- 0 2553 2484"/>
                <a:gd name="T63" fmla="*/ 2553 h 299"/>
                <a:gd name="T64" fmla="+- 0 8839 8580"/>
                <a:gd name="T65" fmla="*/ T64 w 186"/>
                <a:gd name="T66" fmla="+- 0 2521 2484"/>
                <a:gd name="T67" fmla="*/ 2521 h 299"/>
                <a:gd name="T68" fmla="+- 0 8801 8580"/>
                <a:gd name="T69" fmla="*/ T68 w 186"/>
                <a:gd name="T70" fmla="+- 0 2498 2484"/>
                <a:gd name="T71" fmla="*/ 2498 h 299"/>
                <a:gd name="T72" fmla="+- 0 8758 8580"/>
                <a:gd name="T73" fmla="*/ T72 w 186"/>
                <a:gd name="T74" fmla="+- 0 2485 2484"/>
                <a:gd name="T75" fmla="*/ 2485 h 299"/>
                <a:gd name="T76" fmla="+- 0 8714 8580"/>
                <a:gd name="T77" fmla="*/ T76 w 186"/>
                <a:gd name="T78" fmla="+- 0 2485 2484"/>
                <a:gd name="T79" fmla="*/ 2485 h 299"/>
                <a:gd name="T80" fmla="+- 0 8670 8580"/>
                <a:gd name="T81" fmla="*/ T80 w 186"/>
                <a:gd name="T82" fmla="+- 0 2497 2484"/>
                <a:gd name="T83" fmla="*/ 2497 h 299"/>
                <a:gd name="T84" fmla="+- 0 8633 8580"/>
                <a:gd name="T85" fmla="*/ T84 w 186"/>
                <a:gd name="T86" fmla="+- 0 2520 2484"/>
                <a:gd name="T87" fmla="*/ 2520 h 299"/>
                <a:gd name="T88" fmla="+- 0 8605 8580"/>
                <a:gd name="T89" fmla="*/ T88 w 186"/>
                <a:gd name="T90" fmla="+- 0 2552 2484"/>
                <a:gd name="T91" fmla="*/ 2552 h 299"/>
                <a:gd name="T92" fmla="+- 0 8586 8580"/>
                <a:gd name="T93" fmla="*/ T92 w 186"/>
                <a:gd name="T94" fmla="+- 0 2591 2484"/>
                <a:gd name="T95" fmla="*/ 2591 h 299"/>
                <a:gd name="T96" fmla="+- 0 8580 8580"/>
                <a:gd name="T97" fmla="*/ T96 w 186"/>
                <a:gd name="T98" fmla="+- 0 2635 2484"/>
                <a:gd name="T99" fmla="*/ 2635 h 299"/>
                <a:gd name="T100" fmla="+- 0 8586 8580"/>
                <a:gd name="T101" fmla="*/ T100 w 186"/>
                <a:gd name="T102" fmla="+- 0 2674 2484"/>
                <a:gd name="T103" fmla="*/ 2674 h 299"/>
                <a:gd name="T104" fmla="+- 0 8604 8580"/>
                <a:gd name="T105" fmla="*/ T104 w 186"/>
                <a:gd name="T106" fmla="+- 0 2713 2484"/>
                <a:gd name="T107" fmla="*/ 2713 h 299"/>
                <a:gd name="T108" fmla="+- 0 8633 8580"/>
                <a:gd name="T109" fmla="*/ T108 w 186"/>
                <a:gd name="T110" fmla="+- 0 2746 2484"/>
                <a:gd name="T111" fmla="*/ 2746 h 299"/>
                <a:gd name="T112" fmla="+- 0 8639 8580"/>
                <a:gd name="T113" fmla="*/ T112 w 186"/>
                <a:gd name="T114" fmla="+- 0 2663 2484"/>
                <a:gd name="T115" fmla="*/ 2663 h 299"/>
                <a:gd name="T116" fmla="+- 0 8642 8580"/>
                <a:gd name="T117" fmla="*/ T116 w 186"/>
                <a:gd name="T118" fmla="+- 0 2603 2484"/>
                <a:gd name="T119" fmla="*/ 2603 h 299"/>
                <a:gd name="T120" fmla="+- 0 8682 8580"/>
                <a:gd name="T121" fmla="*/ T120 w 186"/>
                <a:gd name="T122" fmla="+- 0 2601 2484"/>
                <a:gd name="T123" fmla="*/ 2601 h 299"/>
                <a:gd name="T124" fmla="+- 0 8703 8580"/>
                <a:gd name="T125" fmla="*/ T124 w 186"/>
                <a:gd name="T126" fmla="+- 0 2581 2484"/>
                <a:gd name="T127" fmla="*/ 2581 h 299"/>
                <a:gd name="T128" fmla="+- 0 8705 8580"/>
                <a:gd name="T129" fmla="*/ T128 w 186"/>
                <a:gd name="T130" fmla="+- 0 2541 2484"/>
                <a:gd name="T131" fmla="*/ 2541 h 2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186" h="299">
                  <a:moveTo>
                    <a:pt x="125" y="57"/>
                  </a:moveTo>
                  <a:lnTo>
                    <a:pt x="186" y="57"/>
                  </a:lnTo>
                  <a:lnTo>
                    <a:pt x="188" y="75"/>
                  </a:lnTo>
                  <a:lnTo>
                    <a:pt x="189" y="95"/>
                  </a:lnTo>
                  <a:lnTo>
                    <a:pt x="190" y="116"/>
                  </a:lnTo>
                  <a:lnTo>
                    <a:pt x="211" y="117"/>
                  </a:lnTo>
                  <a:lnTo>
                    <a:pt x="231" y="118"/>
                  </a:lnTo>
                  <a:lnTo>
                    <a:pt x="250" y="119"/>
                  </a:lnTo>
                  <a:lnTo>
                    <a:pt x="253" y="131"/>
                  </a:lnTo>
                  <a:lnTo>
                    <a:pt x="257" y="151"/>
                  </a:lnTo>
                  <a:lnTo>
                    <a:pt x="254" y="165"/>
                  </a:lnTo>
                  <a:lnTo>
                    <a:pt x="244" y="173"/>
                  </a:lnTo>
                  <a:lnTo>
                    <a:pt x="223" y="179"/>
                  </a:lnTo>
                  <a:lnTo>
                    <a:pt x="191" y="184"/>
                  </a:lnTo>
                  <a:lnTo>
                    <a:pt x="189" y="201"/>
                  </a:lnTo>
                  <a:lnTo>
                    <a:pt x="188" y="221"/>
                  </a:lnTo>
                  <a:lnTo>
                    <a:pt x="186" y="242"/>
                  </a:lnTo>
                  <a:lnTo>
                    <a:pt x="175" y="297"/>
                  </a:lnTo>
                  <a:lnTo>
                    <a:pt x="197" y="293"/>
                  </a:lnTo>
                  <a:lnTo>
                    <a:pt x="218" y="286"/>
                  </a:lnTo>
                  <a:lnTo>
                    <a:pt x="238" y="276"/>
                  </a:lnTo>
                  <a:lnTo>
                    <a:pt x="256" y="263"/>
                  </a:lnTo>
                  <a:lnTo>
                    <a:pt x="272" y="248"/>
                  </a:lnTo>
                  <a:lnTo>
                    <a:pt x="286" y="232"/>
                  </a:lnTo>
                  <a:lnTo>
                    <a:pt x="297" y="213"/>
                  </a:lnTo>
                  <a:lnTo>
                    <a:pt x="305" y="193"/>
                  </a:lnTo>
                  <a:lnTo>
                    <a:pt x="311" y="172"/>
                  </a:lnTo>
                  <a:lnTo>
                    <a:pt x="312" y="150"/>
                  </a:lnTo>
                  <a:lnTo>
                    <a:pt x="311" y="129"/>
                  </a:lnTo>
                  <a:lnTo>
                    <a:pt x="306" y="107"/>
                  </a:lnTo>
                  <a:lnTo>
                    <a:pt x="298" y="87"/>
                  </a:lnTo>
                  <a:lnTo>
                    <a:pt x="288" y="69"/>
                  </a:lnTo>
                  <a:lnTo>
                    <a:pt x="274" y="52"/>
                  </a:lnTo>
                  <a:lnTo>
                    <a:pt x="259" y="37"/>
                  </a:lnTo>
                  <a:lnTo>
                    <a:pt x="241" y="24"/>
                  </a:lnTo>
                  <a:lnTo>
                    <a:pt x="221" y="14"/>
                  </a:lnTo>
                  <a:lnTo>
                    <a:pt x="200" y="6"/>
                  </a:lnTo>
                  <a:lnTo>
                    <a:pt x="178" y="1"/>
                  </a:lnTo>
                  <a:lnTo>
                    <a:pt x="155" y="0"/>
                  </a:lnTo>
                  <a:lnTo>
                    <a:pt x="134" y="1"/>
                  </a:lnTo>
                  <a:lnTo>
                    <a:pt x="111" y="6"/>
                  </a:lnTo>
                  <a:lnTo>
                    <a:pt x="90" y="13"/>
                  </a:lnTo>
                  <a:lnTo>
                    <a:pt x="71" y="23"/>
                  </a:lnTo>
                  <a:lnTo>
                    <a:pt x="53" y="36"/>
                  </a:lnTo>
                  <a:lnTo>
                    <a:pt x="38" y="51"/>
                  </a:lnTo>
                  <a:lnTo>
                    <a:pt x="25" y="68"/>
                  </a:lnTo>
                  <a:lnTo>
                    <a:pt x="14" y="87"/>
                  </a:lnTo>
                  <a:lnTo>
                    <a:pt x="6" y="107"/>
                  </a:lnTo>
                  <a:lnTo>
                    <a:pt x="2" y="129"/>
                  </a:lnTo>
                  <a:lnTo>
                    <a:pt x="0" y="151"/>
                  </a:lnTo>
                  <a:lnTo>
                    <a:pt x="1" y="169"/>
                  </a:lnTo>
                  <a:lnTo>
                    <a:pt x="6" y="190"/>
                  </a:lnTo>
                  <a:lnTo>
                    <a:pt x="14" y="211"/>
                  </a:lnTo>
                  <a:lnTo>
                    <a:pt x="24" y="229"/>
                  </a:lnTo>
                  <a:lnTo>
                    <a:pt x="37" y="247"/>
                  </a:lnTo>
                  <a:lnTo>
                    <a:pt x="53" y="262"/>
                  </a:lnTo>
                  <a:lnTo>
                    <a:pt x="70" y="274"/>
                  </a:lnTo>
                  <a:lnTo>
                    <a:pt x="59" y="179"/>
                  </a:lnTo>
                  <a:lnTo>
                    <a:pt x="59" y="119"/>
                  </a:lnTo>
                  <a:lnTo>
                    <a:pt x="62" y="119"/>
                  </a:lnTo>
                  <a:lnTo>
                    <a:pt x="82" y="118"/>
                  </a:lnTo>
                  <a:lnTo>
                    <a:pt x="102" y="117"/>
                  </a:lnTo>
                  <a:lnTo>
                    <a:pt x="122" y="116"/>
                  </a:lnTo>
                  <a:lnTo>
                    <a:pt x="123" y="97"/>
                  </a:lnTo>
                  <a:lnTo>
                    <a:pt x="124" y="77"/>
                  </a:lnTo>
                  <a:lnTo>
                    <a:pt x="125" y="5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0" name="Freeform 96"/>
            <p:cNvSpPr>
              <a:spLocks/>
            </p:cNvSpPr>
            <p:nvPr/>
          </p:nvSpPr>
          <p:spPr bwMode="auto">
            <a:xfrm>
              <a:off x="8042" y="2210"/>
              <a:ext cx="624" cy="730"/>
            </a:xfrm>
            <a:custGeom>
              <a:avLst/>
              <a:gdLst>
                <a:gd name="T0" fmla="+- 0 8073 8042"/>
                <a:gd name="T1" fmla="*/ T0 w 624"/>
                <a:gd name="T2" fmla="+- 0 2455 2210"/>
                <a:gd name="T3" fmla="*/ 2455 h 730"/>
                <a:gd name="T4" fmla="+- 0 8074 8042"/>
                <a:gd name="T5" fmla="*/ T4 w 624"/>
                <a:gd name="T6" fmla="+- 0 2336 2210"/>
                <a:gd name="T7" fmla="*/ 2336 h 730"/>
                <a:gd name="T8" fmla="+- 0 8074 8042"/>
                <a:gd name="T9" fmla="*/ T8 w 624"/>
                <a:gd name="T10" fmla="+- 0 2276 2210"/>
                <a:gd name="T11" fmla="*/ 2276 h 730"/>
                <a:gd name="T12" fmla="+- 0 8077 8042"/>
                <a:gd name="T13" fmla="*/ T12 w 624"/>
                <a:gd name="T14" fmla="+- 0 2251 2210"/>
                <a:gd name="T15" fmla="*/ 2251 h 730"/>
                <a:gd name="T16" fmla="+- 0 8082 8042"/>
                <a:gd name="T17" fmla="*/ T16 w 624"/>
                <a:gd name="T18" fmla="+- 0 2231 2210"/>
                <a:gd name="T19" fmla="*/ 2231 h 730"/>
                <a:gd name="T20" fmla="+- 0 8087 8042"/>
                <a:gd name="T21" fmla="*/ T20 w 624"/>
                <a:gd name="T22" fmla="+- 0 2210 2210"/>
                <a:gd name="T23" fmla="*/ 2210 h 730"/>
                <a:gd name="T24" fmla="+- 0 8077 8042"/>
                <a:gd name="T25" fmla="*/ T24 w 624"/>
                <a:gd name="T26" fmla="+- 0 2212 2210"/>
                <a:gd name="T27" fmla="*/ 2212 h 730"/>
                <a:gd name="T28" fmla="+- 0 8055 8042"/>
                <a:gd name="T29" fmla="*/ T28 w 624"/>
                <a:gd name="T30" fmla="+- 0 2222 2210"/>
                <a:gd name="T31" fmla="*/ 2222 h 730"/>
                <a:gd name="T32" fmla="+- 0 8044 8042"/>
                <a:gd name="T33" fmla="*/ T32 w 624"/>
                <a:gd name="T34" fmla="+- 0 2238 2210"/>
                <a:gd name="T35" fmla="*/ 2238 h 730"/>
                <a:gd name="T36" fmla="+- 0 8042 8042"/>
                <a:gd name="T37" fmla="*/ T36 w 624"/>
                <a:gd name="T38" fmla="+- 0 2259 2210"/>
                <a:gd name="T39" fmla="*/ 2259 h 730"/>
                <a:gd name="T40" fmla="+- 0 8042 8042"/>
                <a:gd name="T41" fmla="*/ T40 w 624"/>
                <a:gd name="T42" fmla="+- 0 2449 2210"/>
                <a:gd name="T43" fmla="*/ 2449 h 730"/>
                <a:gd name="T44" fmla="+- 0 8042 8042"/>
                <a:gd name="T45" fmla="*/ T44 w 624"/>
                <a:gd name="T46" fmla="+- 0 2892 2210"/>
                <a:gd name="T47" fmla="*/ 2892 h 730"/>
                <a:gd name="T48" fmla="+- 0 8050 8042"/>
                <a:gd name="T49" fmla="*/ T48 w 624"/>
                <a:gd name="T50" fmla="+- 0 2926 2210"/>
                <a:gd name="T51" fmla="*/ 2926 h 730"/>
                <a:gd name="T52" fmla="+- 0 8093 8042"/>
                <a:gd name="T53" fmla="*/ T52 w 624"/>
                <a:gd name="T54" fmla="+- 0 2940 2210"/>
                <a:gd name="T55" fmla="*/ 2940 h 730"/>
                <a:gd name="T56" fmla="+- 0 8162 8042"/>
                <a:gd name="T57" fmla="*/ T56 w 624"/>
                <a:gd name="T58" fmla="+- 0 2940 2210"/>
                <a:gd name="T59" fmla="*/ 2940 h 730"/>
                <a:gd name="T60" fmla="+- 0 8621 8042"/>
                <a:gd name="T61" fmla="*/ T60 w 624"/>
                <a:gd name="T62" fmla="+- 0 2940 2210"/>
                <a:gd name="T63" fmla="*/ 2940 h 730"/>
                <a:gd name="T64" fmla="+- 0 8643 8042"/>
                <a:gd name="T65" fmla="*/ T64 w 624"/>
                <a:gd name="T66" fmla="+- 0 2936 2210"/>
                <a:gd name="T67" fmla="*/ 2936 h 730"/>
                <a:gd name="T68" fmla="+- 0 8659 8042"/>
                <a:gd name="T69" fmla="*/ T68 w 624"/>
                <a:gd name="T70" fmla="+- 0 2924 2210"/>
                <a:gd name="T71" fmla="*/ 2924 h 730"/>
                <a:gd name="T72" fmla="+- 0 8666 8042"/>
                <a:gd name="T73" fmla="*/ T72 w 624"/>
                <a:gd name="T74" fmla="+- 0 2899 2210"/>
                <a:gd name="T75" fmla="*/ 2899 h 730"/>
                <a:gd name="T76" fmla="+- 0 8659 8042"/>
                <a:gd name="T77" fmla="*/ T76 w 624"/>
                <a:gd name="T78" fmla="+- 0 2900 2210"/>
                <a:gd name="T79" fmla="*/ 2900 h 730"/>
                <a:gd name="T80" fmla="+- 0 8638 8042"/>
                <a:gd name="T81" fmla="*/ T80 w 624"/>
                <a:gd name="T82" fmla="+- 0 2904 2210"/>
                <a:gd name="T83" fmla="*/ 2904 h 730"/>
                <a:gd name="T84" fmla="+- 0 8619 8042"/>
                <a:gd name="T85" fmla="*/ T84 w 624"/>
                <a:gd name="T86" fmla="+- 0 2907 2210"/>
                <a:gd name="T87" fmla="*/ 2907 h 730"/>
                <a:gd name="T88" fmla="+- 0 8600 8042"/>
                <a:gd name="T89" fmla="*/ T88 w 624"/>
                <a:gd name="T90" fmla="+- 0 2909 2210"/>
                <a:gd name="T91" fmla="*/ 2909 h 730"/>
                <a:gd name="T92" fmla="+- 0 8526 8042"/>
                <a:gd name="T93" fmla="*/ T92 w 624"/>
                <a:gd name="T94" fmla="+- 0 2909 2210"/>
                <a:gd name="T95" fmla="*/ 2909 h 730"/>
                <a:gd name="T96" fmla="+- 0 8231 8042"/>
                <a:gd name="T97" fmla="*/ T96 w 624"/>
                <a:gd name="T98" fmla="+- 0 2909 2210"/>
                <a:gd name="T99" fmla="*/ 2909 h 730"/>
                <a:gd name="T100" fmla="+- 0 8158 8042"/>
                <a:gd name="T101" fmla="*/ T100 w 624"/>
                <a:gd name="T102" fmla="+- 0 2910 2210"/>
                <a:gd name="T103" fmla="*/ 2910 h 730"/>
                <a:gd name="T104" fmla="+- 0 8109 8042"/>
                <a:gd name="T105" fmla="*/ T104 w 624"/>
                <a:gd name="T106" fmla="+- 0 2910 2210"/>
                <a:gd name="T107" fmla="*/ 2910 h 730"/>
                <a:gd name="T108" fmla="+- 0 8092 8042"/>
                <a:gd name="T109" fmla="*/ T108 w 624"/>
                <a:gd name="T110" fmla="+- 0 2909 2210"/>
                <a:gd name="T111" fmla="*/ 2909 h 730"/>
                <a:gd name="T112" fmla="+- 0 8077 8042"/>
                <a:gd name="T113" fmla="*/ T112 w 624"/>
                <a:gd name="T114" fmla="+- 0 2898 2210"/>
                <a:gd name="T115" fmla="*/ 2898 h 730"/>
                <a:gd name="T116" fmla="+- 0 8073 8042"/>
                <a:gd name="T117" fmla="*/ T116 w 624"/>
                <a:gd name="T118" fmla="+- 0 2874 2210"/>
                <a:gd name="T119" fmla="*/ 2874 h 730"/>
                <a:gd name="T120" fmla="+- 0 8073 8042"/>
                <a:gd name="T121" fmla="*/ T120 w 624"/>
                <a:gd name="T122" fmla="+- 0 2815 2210"/>
                <a:gd name="T123" fmla="*/ 2815 h 730"/>
                <a:gd name="T124" fmla="+- 0 8073 8042"/>
                <a:gd name="T125" fmla="*/ T124 w 624"/>
                <a:gd name="T126" fmla="+- 0 2725 2210"/>
                <a:gd name="T127" fmla="*/ 2725 h 730"/>
                <a:gd name="T128" fmla="+- 0 8073 8042"/>
                <a:gd name="T129" fmla="*/ T128 w 624"/>
                <a:gd name="T130" fmla="+- 0 2455 2210"/>
                <a:gd name="T131" fmla="*/ 2455 h 7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624" h="730">
                  <a:moveTo>
                    <a:pt x="31" y="245"/>
                  </a:moveTo>
                  <a:lnTo>
                    <a:pt x="32" y="126"/>
                  </a:lnTo>
                  <a:lnTo>
                    <a:pt x="32" y="66"/>
                  </a:lnTo>
                  <a:lnTo>
                    <a:pt x="35" y="41"/>
                  </a:lnTo>
                  <a:lnTo>
                    <a:pt x="40" y="21"/>
                  </a:lnTo>
                  <a:lnTo>
                    <a:pt x="45" y="0"/>
                  </a:lnTo>
                  <a:lnTo>
                    <a:pt x="35" y="2"/>
                  </a:lnTo>
                  <a:lnTo>
                    <a:pt x="13" y="12"/>
                  </a:lnTo>
                  <a:lnTo>
                    <a:pt x="2" y="28"/>
                  </a:lnTo>
                  <a:lnTo>
                    <a:pt x="0" y="49"/>
                  </a:lnTo>
                  <a:lnTo>
                    <a:pt x="0" y="239"/>
                  </a:lnTo>
                  <a:lnTo>
                    <a:pt x="0" y="682"/>
                  </a:lnTo>
                  <a:lnTo>
                    <a:pt x="8" y="716"/>
                  </a:lnTo>
                  <a:lnTo>
                    <a:pt x="51" y="730"/>
                  </a:lnTo>
                  <a:lnTo>
                    <a:pt x="120" y="730"/>
                  </a:lnTo>
                  <a:lnTo>
                    <a:pt x="579" y="730"/>
                  </a:lnTo>
                  <a:lnTo>
                    <a:pt x="601" y="726"/>
                  </a:lnTo>
                  <a:lnTo>
                    <a:pt x="617" y="714"/>
                  </a:lnTo>
                  <a:lnTo>
                    <a:pt x="624" y="689"/>
                  </a:lnTo>
                  <a:lnTo>
                    <a:pt x="617" y="690"/>
                  </a:lnTo>
                  <a:lnTo>
                    <a:pt x="596" y="694"/>
                  </a:lnTo>
                  <a:lnTo>
                    <a:pt x="577" y="697"/>
                  </a:lnTo>
                  <a:lnTo>
                    <a:pt x="558" y="699"/>
                  </a:lnTo>
                  <a:lnTo>
                    <a:pt x="484" y="699"/>
                  </a:lnTo>
                  <a:lnTo>
                    <a:pt x="189" y="699"/>
                  </a:lnTo>
                  <a:lnTo>
                    <a:pt x="116" y="700"/>
                  </a:lnTo>
                  <a:lnTo>
                    <a:pt x="67" y="700"/>
                  </a:lnTo>
                  <a:lnTo>
                    <a:pt x="50" y="699"/>
                  </a:lnTo>
                  <a:lnTo>
                    <a:pt x="35" y="688"/>
                  </a:lnTo>
                  <a:lnTo>
                    <a:pt x="31" y="664"/>
                  </a:lnTo>
                  <a:lnTo>
                    <a:pt x="31" y="605"/>
                  </a:lnTo>
                  <a:lnTo>
                    <a:pt x="31" y="515"/>
                  </a:lnTo>
                  <a:lnTo>
                    <a:pt x="31" y="245"/>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1" name="Freeform 97"/>
            <p:cNvSpPr>
              <a:spLocks/>
            </p:cNvSpPr>
            <p:nvPr/>
          </p:nvSpPr>
          <p:spPr bwMode="auto">
            <a:xfrm>
              <a:off x="8211" y="2493"/>
              <a:ext cx="410" cy="26"/>
            </a:xfrm>
            <a:custGeom>
              <a:avLst/>
              <a:gdLst>
                <a:gd name="T0" fmla="+- 0 8621 8211"/>
                <a:gd name="T1" fmla="*/ T0 w 410"/>
                <a:gd name="T2" fmla="+- 0 2500 2493"/>
                <a:gd name="T3" fmla="*/ 2500 h 26"/>
                <a:gd name="T4" fmla="+- 0 8620 8211"/>
                <a:gd name="T5" fmla="*/ T4 w 410"/>
                <a:gd name="T6" fmla="+- 0 2498 2493"/>
                <a:gd name="T7" fmla="*/ 2498 h 26"/>
                <a:gd name="T8" fmla="+- 0 8617 8211"/>
                <a:gd name="T9" fmla="*/ T8 w 410"/>
                <a:gd name="T10" fmla="+- 0 2493 2493"/>
                <a:gd name="T11" fmla="*/ 2493 h 26"/>
                <a:gd name="T12" fmla="+- 0 8213 8211"/>
                <a:gd name="T13" fmla="*/ T12 w 410"/>
                <a:gd name="T14" fmla="+- 0 2493 2493"/>
                <a:gd name="T15" fmla="*/ 2493 h 26"/>
                <a:gd name="T16" fmla="+- 0 8211 8211"/>
                <a:gd name="T17" fmla="*/ T16 w 410"/>
                <a:gd name="T18" fmla="+- 0 2503 2493"/>
                <a:gd name="T19" fmla="*/ 2503 h 26"/>
                <a:gd name="T20" fmla="+- 0 8218 8211"/>
                <a:gd name="T21" fmla="*/ T20 w 410"/>
                <a:gd name="T22" fmla="+- 0 2516 2493"/>
                <a:gd name="T23" fmla="*/ 2516 h 26"/>
                <a:gd name="T24" fmla="+- 0 8237 8211"/>
                <a:gd name="T25" fmla="*/ T24 w 410"/>
                <a:gd name="T26" fmla="+- 0 2519 2493"/>
                <a:gd name="T27" fmla="*/ 2519 h 26"/>
                <a:gd name="T28" fmla="+- 0 8534 8211"/>
                <a:gd name="T29" fmla="*/ T28 w 410"/>
                <a:gd name="T30" fmla="+- 0 2518 2493"/>
                <a:gd name="T31" fmla="*/ 2518 h 26"/>
                <a:gd name="T32" fmla="+- 0 8554 8211"/>
                <a:gd name="T33" fmla="*/ T32 w 410"/>
                <a:gd name="T34" fmla="+- 0 2518 2493"/>
                <a:gd name="T35" fmla="*/ 2518 h 26"/>
                <a:gd name="T36" fmla="+- 0 8574 8211"/>
                <a:gd name="T37" fmla="*/ T36 w 410"/>
                <a:gd name="T38" fmla="+- 0 2518 2493"/>
                <a:gd name="T39" fmla="*/ 2518 h 26"/>
                <a:gd name="T40" fmla="+- 0 8602 8211"/>
                <a:gd name="T41" fmla="*/ T40 w 410"/>
                <a:gd name="T42" fmla="+- 0 2509 2493"/>
                <a:gd name="T43" fmla="*/ 2509 h 26"/>
                <a:gd name="T44" fmla="+- 0 8621 8211"/>
                <a:gd name="T45" fmla="*/ T44 w 410"/>
                <a:gd name="T46" fmla="+- 0 2500 2493"/>
                <a:gd name="T47" fmla="*/ 2500 h 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410" h="26">
                  <a:moveTo>
                    <a:pt x="410" y="7"/>
                  </a:moveTo>
                  <a:lnTo>
                    <a:pt x="409" y="5"/>
                  </a:lnTo>
                  <a:lnTo>
                    <a:pt x="406" y="0"/>
                  </a:lnTo>
                  <a:lnTo>
                    <a:pt x="2" y="0"/>
                  </a:lnTo>
                  <a:lnTo>
                    <a:pt x="0" y="10"/>
                  </a:lnTo>
                  <a:lnTo>
                    <a:pt x="7" y="23"/>
                  </a:lnTo>
                  <a:lnTo>
                    <a:pt x="26" y="26"/>
                  </a:lnTo>
                  <a:lnTo>
                    <a:pt x="323" y="25"/>
                  </a:lnTo>
                  <a:lnTo>
                    <a:pt x="343" y="25"/>
                  </a:lnTo>
                  <a:lnTo>
                    <a:pt x="363" y="25"/>
                  </a:lnTo>
                  <a:lnTo>
                    <a:pt x="391" y="16"/>
                  </a:lnTo>
                  <a:lnTo>
                    <a:pt x="410" y="7"/>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2" name="Freeform 98"/>
            <p:cNvSpPr>
              <a:spLocks/>
            </p:cNvSpPr>
            <p:nvPr/>
          </p:nvSpPr>
          <p:spPr bwMode="auto">
            <a:xfrm>
              <a:off x="8211" y="2573"/>
              <a:ext cx="348" cy="27"/>
            </a:xfrm>
            <a:custGeom>
              <a:avLst/>
              <a:gdLst>
                <a:gd name="T0" fmla="+- 0 8214 8211"/>
                <a:gd name="T1" fmla="*/ T0 w 348"/>
                <a:gd name="T2" fmla="+- 0 2573 2573"/>
                <a:gd name="T3" fmla="*/ 2573 h 27"/>
                <a:gd name="T4" fmla="+- 0 8211 8211"/>
                <a:gd name="T5" fmla="*/ T4 w 348"/>
                <a:gd name="T6" fmla="+- 0 2587 2573"/>
                <a:gd name="T7" fmla="*/ 2587 h 27"/>
                <a:gd name="T8" fmla="+- 0 8218 8211"/>
                <a:gd name="T9" fmla="*/ T8 w 348"/>
                <a:gd name="T10" fmla="+- 0 2599 2573"/>
                <a:gd name="T11" fmla="*/ 2599 h 27"/>
                <a:gd name="T12" fmla="+- 0 8237 8211"/>
                <a:gd name="T13" fmla="*/ T12 w 348"/>
                <a:gd name="T14" fmla="+- 0 2601 2573"/>
                <a:gd name="T15" fmla="*/ 2601 h 27"/>
                <a:gd name="T16" fmla="+- 0 8312 8211"/>
                <a:gd name="T17" fmla="*/ T16 w 348"/>
                <a:gd name="T18" fmla="+- 0 2601 2573"/>
                <a:gd name="T19" fmla="*/ 2601 h 27"/>
                <a:gd name="T20" fmla="+- 0 8512 8211"/>
                <a:gd name="T21" fmla="*/ T20 w 348"/>
                <a:gd name="T22" fmla="+- 0 2601 2573"/>
                <a:gd name="T23" fmla="*/ 2601 h 27"/>
                <a:gd name="T24" fmla="+- 0 8536 8211"/>
                <a:gd name="T25" fmla="*/ T24 w 348"/>
                <a:gd name="T26" fmla="+- 0 2601 2573"/>
                <a:gd name="T27" fmla="*/ 2601 h 27"/>
                <a:gd name="T28" fmla="+- 0 8555 8211"/>
                <a:gd name="T29" fmla="*/ T28 w 348"/>
                <a:gd name="T30" fmla="+- 0 2594 2573"/>
                <a:gd name="T31" fmla="*/ 2594 h 27"/>
                <a:gd name="T32" fmla="+- 0 8558 8211"/>
                <a:gd name="T33" fmla="*/ T32 w 348"/>
                <a:gd name="T34" fmla="+- 0 2573 2573"/>
                <a:gd name="T35" fmla="*/ 2573 h 27"/>
                <a:gd name="T36" fmla="+- 0 8214 8211"/>
                <a:gd name="T37" fmla="*/ T36 w 348"/>
                <a:gd name="T38" fmla="+- 0 2573 2573"/>
                <a:gd name="T39" fmla="*/ 2573 h 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348" h="27">
                  <a:moveTo>
                    <a:pt x="3" y="0"/>
                  </a:moveTo>
                  <a:lnTo>
                    <a:pt x="0" y="14"/>
                  </a:lnTo>
                  <a:lnTo>
                    <a:pt x="7" y="26"/>
                  </a:lnTo>
                  <a:lnTo>
                    <a:pt x="26" y="28"/>
                  </a:lnTo>
                  <a:lnTo>
                    <a:pt x="101" y="28"/>
                  </a:lnTo>
                  <a:lnTo>
                    <a:pt x="301" y="28"/>
                  </a:lnTo>
                  <a:lnTo>
                    <a:pt x="325" y="28"/>
                  </a:lnTo>
                  <a:lnTo>
                    <a:pt x="344" y="21"/>
                  </a:lnTo>
                  <a:lnTo>
                    <a:pt x="347" y="0"/>
                  </a:lnTo>
                  <a:lnTo>
                    <a:pt x="3"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3" name="Freeform 99"/>
            <p:cNvSpPr>
              <a:spLocks/>
            </p:cNvSpPr>
            <p:nvPr/>
          </p:nvSpPr>
          <p:spPr bwMode="auto">
            <a:xfrm>
              <a:off x="8207" y="2654"/>
              <a:ext cx="352" cy="26"/>
            </a:xfrm>
            <a:custGeom>
              <a:avLst/>
              <a:gdLst>
                <a:gd name="T0" fmla="+- 0 8216 8207"/>
                <a:gd name="T1" fmla="*/ T0 w 352"/>
                <a:gd name="T2" fmla="+- 0 2665 2654"/>
                <a:gd name="T3" fmla="*/ 2665 h 26"/>
                <a:gd name="T4" fmla="+- 0 8207 8207"/>
                <a:gd name="T5" fmla="*/ T4 w 352"/>
                <a:gd name="T6" fmla="+- 0 2671 2654"/>
                <a:gd name="T7" fmla="*/ 2671 h 26"/>
                <a:gd name="T8" fmla="+- 0 8210 8207"/>
                <a:gd name="T9" fmla="*/ T8 w 352"/>
                <a:gd name="T10" fmla="+- 0 2674 2654"/>
                <a:gd name="T11" fmla="*/ 2674 h 26"/>
                <a:gd name="T12" fmla="+- 0 8215 8207"/>
                <a:gd name="T13" fmla="*/ T12 w 352"/>
                <a:gd name="T14" fmla="+- 0 2680 2654"/>
                <a:gd name="T15" fmla="*/ 2680 h 26"/>
                <a:gd name="T16" fmla="+- 0 8554 8207"/>
                <a:gd name="T17" fmla="*/ T16 w 352"/>
                <a:gd name="T18" fmla="+- 0 2680 2654"/>
                <a:gd name="T19" fmla="*/ 2680 h 26"/>
                <a:gd name="T20" fmla="+- 0 8556 8207"/>
                <a:gd name="T21" fmla="*/ T20 w 352"/>
                <a:gd name="T22" fmla="+- 0 2677 2654"/>
                <a:gd name="T23" fmla="*/ 2677 h 26"/>
                <a:gd name="T24" fmla="+- 0 8559 8207"/>
                <a:gd name="T25" fmla="*/ T24 w 352"/>
                <a:gd name="T26" fmla="+- 0 2670 2654"/>
                <a:gd name="T27" fmla="*/ 2670 h 26"/>
                <a:gd name="T28" fmla="+- 0 8550 8207"/>
                <a:gd name="T29" fmla="*/ T28 w 352"/>
                <a:gd name="T30" fmla="+- 0 2665 2654"/>
                <a:gd name="T31" fmla="*/ 2665 h 26"/>
                <a:gd name="T32" fmla="+- 0 8541 8207"/>
                <a:gd name="T33" fmla="*/ T32 w 352"/>
                <a:gd name="T34" fmla="+- 0 2655 2654"/>
                <a:gd name="T35" fmla="*/ 2655 h 26"/>
                <a:gd name="T36" fmla="+- 0 8513 8207"/>
                <a:gd name="T37" fmla="*/ T36 w 352"/>
                <a:gd name="T38" fmla="+- 0 2655 2654"/>
                <a:gd name="T39" fmla="*/ 2655 h 26"/>
                <a:gd name="T40" fmla="+- 0 8473 8207"/>
                <a:gd name="T41" fmla="*/ T40 w 352"/>
                <a:gd name="T42" fmla="+- 0 2655 2654"/>
                <a:gd name="T43" fmla="*/ 2655 h 26"/>
                <a:gd name="T44" fmla="+- 0 8413 8207"/>
                <a:gd name="T45" fmla="*/ T44 w 352"/>
                <a:gd name="T46" fmla="+- 0 2654 2654"/>
                <a:gd name="T47" fmla="*/ 2654 h 26"/>
                <a:gd name="T48" fmla="+- 0 8313 8207"/>
                <a:gd name="T49" fmla="*/ T48 w 352"/>
                <a:gd name="T50" fmla="+- 0 2655 2654"/>
                <a:gd name="T51" fmla="*/ 2655 h 26"/>
                <a:gd name="T52" fmla="+- 0 8273 8207"/>
                <a:gd name="T53" fmla="*/ T52 w 352"/>
                <a:gd name="T54" fmla="+- 0 2655 2654"/>
                <a:gd name="T55" fmla="*/ 2655 h 26"/>
                <a:gd name="T56" fmla="+- 0 8253 8207"/>
                <a:gd name="T57" fmla="*/ T56 w 352"/>
                <a:gd name="T58" fmla="+- 0 2655 2654"/>
                <a:gd name="T59" fmla="*/ 2655 h 26"/>
                <a:gd name="T60" fmla="+- 0 8233 8207"/>
                <a:gd name="T61" fmla="*/ T60 w 352"/>
                <a:gd name="T62" fmla="+- 0 2655 2654"/>
                <a:gd name="T63" fmla="*/ 2655 h 26"/>
                <a:gd name="T64" fmla="+- 0 8224 8207"/>
                <a:gd name="T65" fmla="*/ T64 w 352"/>
                <a:gd name="T66" fmla="+- 0 2655 2654"/>
                <a:gd name="T67" fmla="*/ 2655 h 26"/>
                <a:gd name="T68" fmla="+- 0 8216 8207"/>
                <a:gd name="T69" fmla="*/ T68 w 352"/>
                <a:gd name="T70" fmla="+- 0 2665 2654"/>
                <a:gd name="T71" fmla="*/ 2665 h 2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352" h="26">
                  <a:moveTo>
                    <a:pt x="9" y="11"/>
                  </a:moveTo>
                  <a:lnTo>
                    <a:pt x="0" y="17"/>
                  </a:lnTo>
                  <a:lnTo>
                    <a:pt x="3" y="20"/>
                  </a:lnTo>
                  <a:lnTo>
                    <a:pt x="8" y="26"/>
                  </a:lnTo>
                  <a:lnTo>
                    <a:pt x="347" y="26"/>
                  </a:lnTo>
                  <a:lnTo>
                    <a:pt x="349" y="23"/>
                  </a:lnTo>
                  <a:lnTo>
                    <a:pt x="352" y="16"/>
                  </a:lnTo>
                  <a:lnTo>
                    <a:pt x="343" y="11"/>
                  </a:lnTo>
                  <a:lnTo>
                    <a:pt x="334" y="1"/>
                  </a:lnTo>
                  <a:lnTo>
                    <a:pt x="306" y="1"/>
                  </a:lnTo>
                  <a:lnTo>
                    <a:pt x="266" y="1"/>
                  </a:lnTo>
                  <a:lnTo>
                    <a:pt x="206" y="0"/>
                  </a:lnTo>
                  <a:lnTo>
                    <a:pt x="106" y="1"/>
                  </a:lnTo>
                  <a:lnTo>
                    <a:pt x="66" y="1"/>
                  </a:lnTo>
                  <a:lnTo>
                    <a:pt x="46" y="1"/>
                  </a:lnTo>
                  <a:lnTo>
                    <a:pt x="26" y="1"/>
                  </a:lnTo>
                  <a:lnTo>
                    <a:pt x="17" y="1"/>
                  </a:lnTo>
                  <a:lnTo>
                    <a:pt x="9" y="11"/>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4" name="Freeform 100"/>
            <p:cNvSpPr>
              <a:spLocks/>
            </p:cNvSpPr>
            <p:nvPr/>
          </p:nvSpPr>
          <p:spPr bwMode="auto">
            <a:xfrm>
              <a:off x="8211" y="2737"/>
              <a:ext cx="396" cy="27"/>
            </a:xfrm>
            <a:custGeom>
              <a:avLst/>
              <a:gdLst>
                <a:gd name="T0" fmla="+- 0 8219 8211"/>
                <a:gd name="T1" fmla="*/ T0 w 396"/>
                <a:gd name="T2" fmla="+- 0 2746 2737"/>
                <a:gd name="T3" fmla="*/ 2746 h 27"/>
                <a:gd name="T4" fmla="+- 0 8211 8211"/>
                <a:gd name="T5" fmla="*/ T4 w 396"/>
                <a:gd name="T6" fmla="+- 0 2750 2737"/>
                <a:gd name="T7" fmla="*/ 2750 h 27"/>
                <a:gd name="T8" fmla="+- 0 8220 8211"/>
                <a:gd name="T9" fmla="*/ T8 w 396"/>
                <a:gd name="T10" fmla="+- 0 2755 2737"/>
                <a:gd name="T11" fmla="*/ 2755 h 27"/>
                <a:gd name="T12" fmla="+- 0 8228 8211"/>
                <a:gd name="T13" fmla="*/ T12 w 396"/>
                <a:gd name="T14" fmla="+- 0 2763 2737"/>
                <a:gd name="T15" fmla="*/ 2763 h 27"/>
                <a:gd name="T16" fmla="+- 0 8241 8211"/>
                <a:gd name="T17" fmla="*/ T16 w 396"/>
                <a:gd name="T18" fmla="+- 0 2763 2737"/>
                <a:gd name="T19" fmla="*/ 2763 h 27"/>
                <a:gd name="T20" fmla="+- 0 8261 8211"/>
                <a:gd name="T21" fmla="*/ T20 w 396"/>
                <a:gd name="T22" fmla="+- 0 2764 2737"/>
                <a:gd name="T23" fmla="*/ 2764 h 27"/>
                <a:gd name="T24" fmla="+- 0 8301 8211"/>
                <a:gd name="T25" fmla="*/ T24 w 396"/>
                <a:gd name="T26" fmla="+- 0 2764 2737"/>
                <a:gd name="T27" fmla="*/ 2764 h 27"/>
                <a:gd name="T28" fmla="+- 0 8603 8211"/>
                <a:gd name="T29" fmla="*/ T28 w 396"/>
                <a:gd name="T30" fmla="+- 0 2764 2737"/>
                <a:gd name="T31" fmla="*/ 2764 h 27"/>
                <a:gd name="T32" fmla="+- 0 8604 8211"/>
                <a:gd name="T33" fmla="*/ T32 w 396"/>
                <a:gd name="T34" fmla="+- 0 2760 2737"/>
                <a:gd name="T35" fmla="*/ 2760 h 27"/>
                <a:gd name="T36" fmla="+- 0 8607 8211"/>
                <a:gd name="T37" fmla="*/ T36 w 396"/>
                <a:gd name="T38" fmla="+- 0 2753 2737"/>
                <a:gd name="T39" fmla="*/ 2753 h 27"/>
                <a:gd name="T40" fmla="+- 0 8588 8211"/>
                <a:gd name="T41" fmla="*/ T40 w 396"/>
                <a:gd name="T42" fmla="+- 0 2743 2737"/>
                <a:gd name="T43" fmla="*/ 2743 h 27"/>
                <a:gd name="T44" fmla="+- 0 8569 8211"/>
                <a:gd name="T45" fmla="*/ T44 w 396"/>
                <a:gd name="T46" fmla="+- 0 2738 2737"/>
                <a:gd name="T47" fmla="*/ 2738 h 27"/>
                <a:gd name="T48" fmla="+- 0 8535 8211"/>
                <a:gd name="T49" fmla="*/ T48 w 396"/>
                <a:gd name="T50" fmla="+- 0 2737 2737"/>
                <a:gd name="T51" fmla="*/ 2737 h 27"/>
                <a:gd name="T52" fmla="+- 0 8495 8211"/>
                <a:gd name="T53" fmla="*/ T52 w 396"/>
                <a:gd name="T54" fmla="+- 0 2737 2737"/>
                <a:gd name="T55" fmla="*/ 2737 h 27"/>
                <a:gd name="T56" fmla="+- 0 8435 8211"/>
                <a:gd name="T57" fmla="*/ T56 w 396"/>
                <a:gd name="T58" fmla="+- 0 2737 2737"/>
                <a:gd name="T59" fmla="*/ 2737 h 27"/>
                <a:gd name="T60" fmla="+- 0 8295 8211"/>
                <a:gd name="T61" fmla="*/ T60 w 396"/>
                <a:gd name="T62" fmla="+- 0 2737 2737"/>
                <a:gd name="T63" fmla="*/ 2737 h 27"/>
                <a:gd name="T64" fmla="+- 0 8255 8211"/>
                <a:gd name="T65" fmla="*/ T64 w 396"/>
                <a:gd name="T66" fmla="+- 0 2737 2737"/>
                <a:gd name="T67" fmla="*/ 2737 h 27"/>
                <a:gd name="T68" fmla="+- 0 8227 8211"/>
                <a:gd name="T69" fmla="*/ T68 w 396"/>
                <a:gd name="T70" fmla="+- 0 2738 2737"/>
                <a:gd name="T71" fmla="*/ 2738 h 27"/>
                <a:gd name="T72" fmla="+- 0 8219 8211"/>
                <a:gd name="T73" fmla="*/ T72 w 396"/>
                <a:gd name="T74" fmla="+- 0 2746 2737"/>
                <a:gd name="T75" fmla="*/ 2746 h 2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396" h="27">
                  <a:moveTo>
                    <a:pt x="8" y="9"/>
                  </a:moveTo>
                  <a:lnTo>
                    <a:pt x="0" y="13"/>
                  </a:lnTo>
                  <a:lnTo>
                    <a:pt x="9" y="18"/>
                  </a:lnTo>
                  <a:lnTo>
                    <a:pt x="17" y="26"/>
                  </a:lnTo>
                  <a:lnTo>
                    <a:pt x="30" y="26"/>
                  </a:lnTo>
                  <a:lnTo>
                    <a:pt x="50" y="27"/>
                  </a:lnTo>
                  <a:lnTo>
                    <a:pt x="90" y="27"/>
                  </a:lnTo>
                  <a:lnTo>
                    <a:pt x="392" y="27"/>
                  </a:lnTo>
                  <a:lnTo>
                    <a:pt x="393" y="23"/>
                  </a:lnTo>
                  <a:lnTo>
                    <a:pt x="396" y="16"/>
                  </a:lnTo>
                  <a:lnTo>
                    <a:pt x="377" y="6"/>
                  </a:lnTo>
                  <a:lnTo>
                    <a:pt x="358" y="1"/>
                  </a:lnTo>
                  <a:lnTo>
                    <a:pt x="324" y="0"/>
                  </a:lnTo>
                  <a:lnTo>
                    <a:pt x="284" y="0"/>
                  </a:lnTo>
                  <a:lnTo>
                    <a:pt x="224" y="0"/>
                  </a:lnTo>
                  <a:lnTo>
                    <a:pt x="84" y="0"/>
                  </a:lnTo>
                  <a:lnTo>
                    <a:pt x="44" y="0"/>
                  </a:lnTo>
                  <a:lnTo>
                    <a:pt x="16" y="1"/>
                  </a:lnTo>
                  <a:lnTo>
                    <a:pt x="8" y="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5" name="Freeform 101"/>
            <p:cNvSpPr>
              <a:spLocks/>
            </p:cNvSpPr>
            <p:nvPr/>
          </p:nvSpPr>
          <p:spPr bwMode="auto">
            <a:xfrm>
              <a:off x="8639" y="2541"/>
              <a:ext cx="197" cy="185"/>
            </a:xfrm>
            <a:custGeom>
              <a:avLst/>
              <a:gdLst>
                <a:gd name="T0" fmla="+- 0 8646 8639"/>
                <a:gd name="T1" fmla="*/ T0 w 197"/>
                <a:gd name="T2" fmla="+- 0 2663 2541"/>
                <a:gd name="T3" fmla="*/ 2663 h 185"/>
                <a:gd name="T4" fmla="+- 0 8665 8639"/>
                <a:gd name="T5" fmla="*/ T4 w 197"/>
                <a:gd name="T6" fmla="+- 0 2664 2541"/>
                <a:gd name="T7" fmla="*/ 2664 h 185"/>
                <a:gd name="T8" fmla="+- 0 8685 8639"/>
                <a:gd name="T9" fmla="*/ T8 w 197"/>
                <a:gd name="T10" fmla="+- 0 2665 2541"/>
                <a:gd name="T11" fmla="*/ 2665 h 185"/>
                <a:gd name="T12" fmla="+- 0 8705 8639"/>
                <a:gd name="T13" fmla="*/ T12 w 197"/>
                <a:gd name="T14" fmla="+- 0 2667 2541"/>
                <a:gd name="T15" fmla="*/ 2667 h 185"/>
                <a:gd name="T16" fmla="+- 0 8705 8639"/>
                <a:gd name="T17" fmla="*/ T16 w 197"/>
                <a:gd name="T18" fmla="+- 0 2726 2541"/>
                <a:gd name="T19" fmla="*/ 2726 h 185"/>
                <a:gd name="T20" fmla="+- 0 8766 8639"/>
                <a:gd name="T21" fmla="*/ T20 w 197"/>
                <a:gd name="T22" fmla="+- 0 2726 2541"/>
                <a:gd name="T23" fmla="*/ 2726 h 185"/>
                <a:gd name="T24" fmla="+- 0 8768 8639"/>
                <a:gd name="T25" fmla="*/ T24 w 197"/>
                <a:gd name="T26" fmla="+- 0 2707 2541"/>
                <a:gd name="T27" fmla="*/ 2707 h 185"/>
                <a:gd name="T28" fmla="+- 0 8769 8639"/>
                <a:gd name="T29" fmla="*/ T28 w 197"/>
                <a:gd name="T30" fmla="+- 0 2687 2541"/>
                <a:gd name="T31" fmla="*/ 2687 h 185"/>
                <a:gd name="T32" fmla="+- 0 8771 8639"/>
                <a:gd name="T33" fmla="*/ T32 w 197"/>
                <a:gd name="T34" fmla="+- 0 2668 2541"/>
                <a:gd name="T35" fmla="*/ 2668 h 185"/>
                <a:gd name="T36" fmla="+- 0 8787 8639"/>
                <a:gd name="T37" fmla="*/ T36 w 197"/>
                <a:gd name="T38" fmla="+- 0 2666 2541"/>
                <a:gd name="T39" fmla="*/ 2666 h 185"/>
                <a:gd name="T40" fmla="+- 0 8814 8639"/>
                <a:gd name="T41" fmla="*/ T40 w 197"/>
                <a:gd name="T42" fmla="+- 0 2661 2541"/>
                <a:gd name="T43" fmla="*/ 2661 h 185"/>
                <a:gd name="T44" fmla="+- 0 8829 8639"/>
                <a:gd name="T45" fmla="*/ T44 w 197"/>
                <a:gd name="T46" fmla="+- 0 2654 2541"/>
                <a:gd name="T47" fmla="*/ 2654 h 185"/>
                <a:gd name="T48" fmla="+- 0 8836 8639"/>
                <a:gd name="T49" fmla="*/ T48 w 197"/>
                <a:gd name="T50" fmla="+- 0 2643 2541"/>
                <a:gd name="T51" fmla="*/ 2643 h 185"/>
                <a:gd name="T52" fmla="+- 0 8836 8639"/>
                <a:gd name="T53" fmla="*/ T52 w 197"/>
                <a:gd name="T54" fmla="+- 0 2627 2541"/>
                <a:gd name="T55" fmla="*/ 2627 h 185"/>
                <a:gd name="T56" fmla="+- 0 8830 8639"/>
                <a:gd name="T57" fmla="*/ T56 w 197"/>
                <a:gd name="T58" fmla="+- 0 2603 2541"/>
                <a:gd name="T59" fmla="*/ 2603 h 185"/>
                <a:gd name="T60" fmla="+- 0 8811 8639"/>
                <a:gd name="T61" fmla="*/ T60 w 197"/>
                <a:gd name="T62" fmla="+- 0 2602 2541"/>
                <a:gd name="T63" fmla="*/ 2602 h 185"/>
                <a:gd name="T64" fmla="+- 0 8792 8639"/>
                <a:gd name="T65" fmla="*/ T64 w 197"/>
                <a:gd name="T66" fmla="+- 0 2601 2541"/>
                <a:gd name="T67" fmla="*/ 2601 h 185"/>
                <a:gd name="T68" fmla="+- 0 8770 8639"/>
                <a:gd name="T69" fmla="*/ T68 w 197"/>
                <a:gd name="T70" fmla="+- 0 2600 2541"/>
                <a:gd name="T71" fmla="*/ 2600 h 185"/>
                <a:gd name="T72" fmla="+- 0 8769 8639"/>
                <a:gd name="T73" fmla="*/ T72 w 197"/>
                <a:gd name="T74" fmla="+- 0 2579 2541"/>
                <a:gd name="T75" fmla="*/ 2579 h 185"/>
                <a:gd name="T76" fmla="+- 0 8768 8639"/>
                <a:gd name="T77" fmla="*/ T76 w 197"/>
                <a:gd name="T78" fmla="+- 0 2560 2541"/>
                <a:gd name="T79" fmla="*/ 2560 h 185"/>
                <a:gd name="T80" fmla="+- 0 8766 8639"/>
                <a:gd name="T81" fmla="*/ T80 w 197"/>
                <a:gd name="T82" fmla="+- 0 2541 2541"/>
                <a:gd name="T83" fmla="*/ 2541 h 185"/>
                <a:gd name="T84" fmla="+- 0 8705 8639"/>
                <a:gd name="T85" fmla="*/ T84 w 197"/>
                <a:gd name="T86" fmla="+- 0 2541 2541"/>
                <a:gd name="T87" fmla="*/ 2541 h 185"/>
                <a:gd name="T88" fmla="+- 0 8704 8639"/>
                <a:gd name="T89" fmla="*/ T88 w 197"/>
                <a:gd name="T90" fmla="+- 0 2561 2541"/>
                <a:gd name="T91" fmla="*/ 2561 h 185"/>
                <a:gd name="T92" fmla="+- 0 8703 8639"/>
                <a:gd name="T93" fmla="*/ T92 w 197"/>
                <a:gd name="T94" fmla="+- 0 2581 2541"/>
                <a:gd name="T95" fmla="*/ 2581 h 185"/>
                <a:gd name="T96" fmla="+- 0 8702 8639"/>
                <a:gd name="T97" fmla="*/ T96 w 197"/>
                <a:gd name="T98" fmla="+- 0 2600 2541"/>
                <a:gd name="T99" fmla="*/ 2600 h 185"/>
                <a:gd name="T100" fmla="+- 0 8699 8639"/>
                <a:gd name="T101" fmla="*/ T100 w 197"/>
                <a:gd name="T102" fmla="+- 0 2600 2541"/>
                <a:gd name="T103" fmla="*/ 2600 h 185"/>
                <a:gd name="T104" fmla="+- 0 8679 8639"/>
                <a:gd name="T105" fmla="*/ T104 w 197"/>
                <a:gd name="T106" fmla="+- 0 2601 2541"/>
                <a:gd name="T107" fmla="*/ 2601 h 185"/>
                <a:gd name="T108" fmla="+- 0 8659 8639"/>
                <a:gd name="T109" fmla="*/ T108 w 197"/>
                <a:gd name="T110" fmla="+- 0 2602 2541"/>
                <a:gd name="T111" fmla="*/ 2602 h 185"/>
                <a:gd name="T112" fmla="+- 0 8639 8639"/>
                <a:gd name="T113" fmla="*/ T112 w 197"/>
                <a:gd name="T114" fmla="+- 0 2603 2541"/>
                <a:gd name="T115" fmla="*/ 2603 h 185"/>
                <a:gd name="T116" fmla="+- 0 8639 8639"/>
                <a:gd name="T117" fmla="*/ T116 w 197"/>
                <a:gd name="T118" fmla="+- 0 2663 2541"/>
                <a:gd name="T119" fmla="*/ 2663 h 185"/>
                <a:gd name="T120" fmla="+- 0 8646 8639"/>
                <a:gd name="T121" fmla="*/ T120 w 197"/>
                <a:gd name="T122" fmla="+- 0 2663 2541"/>
                <a:gd name="T123" fmla="*/ 2663 h 1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Lst>
              <a:rect l="0" t="0" r="r" b="b"/>
              <a:pathLst>
                <a:path w="197" h="185">
                  <a:moveTo>
                    <a:pt x="7" y="122"/>
                  </a:moveTo>
                  <a:lnTo>
                    <a:pt x="26" y="123"/>
                  </a:lnTo>
                  <a:lnTo>
                    <a:pt x="46" y="124"/>
                  </a:lnTo>
                  <a:lnTo>
                    <a:pt x="66" y="126"/>
                  </a:lnTo>
                  <a:lnTo>
                    <a:pt x="66" y="185"/>
                  </a:lnTo>
                  <a:lnTo>
                    <a:pt x="127" y="185"/>
                  </a:lnTo>
                  <a:lnTo>
                    <a:pt x="129" y="166"/>
                  </a:lnTo>
                  <a:lnTo>
                    <a:pt x="130" y="146"/>
                  </a:lnTo>
                  <a:lnTo>
                    <a:pt x="132" y="127"/>
                  </a:lnTo>
                  <a:lnTo>
                    <a:pt x="148" y="125"/>
                  </a:lnTo>
                  <a:lnTo>
                    <a:pt x="175" y="120"/>
                  </a:lnTo>
                  <a:lnTo>
                    <a:pt x="190" y="113"/>
                  </a:lnTo>
                  <a:lnTo>
                    <a:pt x="197" y="102"/>
                  </a:lnTo>
                  <a:lnTo>
                    <a:pt x="197" y="86"/>
                  </a:lnTo>
                  <a:lnTo>
                    <a:pt x="191" y="62"/>
                  </a:lnTo>
                  <a:lnTo>
                    <a:pt x="172" y="61"/>
                  </a:lnTo>
                  <a:lnTo>
                    <a:pt x="153" y="60"/>
                  </a:lnTo>
                  <a:lnTo>
                    <a:pt x="131" y="59"/>
                  </a:lnTo>
                  <a:lnTo>
                    <a:pt x="130" y="38"/>
                  </a:lnTo>
                  <a:lnTo>
                    <a:pt x="129" y="19"/>
                  </a:lnTo>
                  <a:lnTo>
                    <a:pt x="127" y="0"/>
                  </a:lnTo>
                  <a:lnTo>
                    <a:pt x="66" y="0"/>
                  </a:lnTo>
                  <a:lnTo>
                    <a:pt x="65" y="20"/>
                  </a:lnTo>
                  <a:lnTo>
                    <a:pt x="64" y="40"/>
                  </a:lnTo>
                  <a:lnTo>
                    <a:pt x="63" y="59"/>
                  </a:lnTo>
                  <a:lnTo>
                    <a:pt x="60" y="59"/>
                  </a:lnTo>
                  <a:lnTo>
                    <a:pt x="40" y="60"/>
                  </a:lnTo>
                  <a:lnTo>
                    <a:pt x="20" y="61"/>
                  </a:lnTo>
                  <a:lnTo>
                    <a:pt x="0" y="62"/>
                  </a:lnTo>
                  <a:lnTo>
                    <a:pt x="0" y="122"/>
                  </a:lnTo>
                  <a:lnTo>
                    <a:pt x="7" y="122"/>
                  </a:lnTo>
                  <a:close/>
                </a:path>
              </a:pathLst>
            </a:custGeom>
            <a:solidFill>
              <a:srgbClr val="FDFDF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6" name="Freeform 102"/>
            <p:cNvSpPr>
              <a:spLocks/>
            </p:cNvSpPr>
            <p:nvPr/>
          </p:nvSpPr>
          <p:spPr bwMode="auto">
            <a:xfrm>
              <a:off x="9322" y="9057"/>
              <a:ext cx="565" cy="659"/>
            </a:xfrm>
            <a:custGeom>
              <a:avLst/>
              <a:gdLst>
                <a:gd name="T0" fmla="+- 0 9437 9322"/>
                <a:gd name="T1" fmla="*/ T0 w 565"/>
                <a:gd name="T2" fmla="+- 0 9467 9057"/>
                <a:gd name="T3" fmla="*/ 9467 h 659"/>
                <a:gd name="T4" fmla="+- 0 9427 9322"/>
                <a:gd name="T5" fmla="*/ T4 w 565"/>
                <a:gd name="T6" fmla="+- 0 9425 9057"/>
                <a:gd name="T7" fmla="*/ 9425 h 659"/>
                <a:gd name="T8" fmla="+- 0 9422 9322"/>
                <a:gd name="T9" fmla="*/ T8 w 565"/>
                <a:gd name="T10" fmla="+- 0 9382 9057"/>
                <a:gd name="T11" fmla="*/ 9382 h 659"/>
                <a:gd name="T12" fmla="+- 0 9425 9322"/>
                <a:gd name="T13" fmla="*/ T12 w 565"/>
                <a:gd name="T14" fmla="+- 0 9337 9057"/>
                <a:gd name="T15" fmla="*/ 9337 h 659"/>
                <a:gd name="T16" fmla="+- 0 9434 9322"/>
                <a:gd name="T17" fmla="*/ T16 w 565"/>
                <a:gd name="T18" fmla="+- 0 9296 9057"/>
                <a:gd name="T19" fmla="*/ 9296 h 659"/>
                <a:gd name="T20" fmla="+- 0 9450 9322"/>
                <a:gd name="T21" fmla="*/ T20 w 565"/>
                <a:gd name="T22" fmla="+- 0 9257 9057"/>
                <a:gd name="T23" fmla="*/ 9257 h 659"/>
                <a:gd name="T24" fmla="+- 0 9472 9322"/>
                <a:gd name="T25" fmla="*/ T24 w 565"/>
                <a:gd name="T26" fmla="+- 0 9221 9057"/>
                <a:gd name="T27" fmla="*/ 9221 h 659"/>
                <a:gd name="T28" fmla="+- 0 9500 9322"/>
                <a:gd name="T29" fmla="*/ T28 w 565"/>
                <a:gd name="T30" fmla="+- 0 9190 9057"/>
                <a:gd name="T31" fmla="*/ 9190 h 659"/>
                <a:gd name="T32" fmla="+- 0 9532 9322"/>
                <a:gd name="T33" fmla="*/ T32 w 565"/>
                <a:gd name="T34" fmla="+- 0 9162 9057"/>
                <a:gd name="T35" fmla="*/ 9162 h 659"/>
                <a:gd name="T36" fmla="+- 0 9569 9322"/>
                <a:gd name="T37" fmla="*/ T36 w 565"/>
                <a:gd name="T38" fmla="+- 0 9140 9057"/>
                <a:gd name="T39" fmla="*/ 9140 h 659"/>
                <a:gd name="T40" fmla="+- 0 9611 9322"/>
                <a:gd name="T41" fmla="*/ T40 w 565"/>
                <a:gd name="T42" fmla="+- 0 9123 9057"/>
                <a:gd name="T43" fmla="*/ 9123 h 659"/>
                <a:gd name="T44" fmla="+- 0 9645 9322"/>
                <a:gd name="T45" fmla="*/ T44 w 565"/>
                <a:gd name="T46" fmla="+- 0 9114 9057"/>
                <a:gd name="T47" fmla="*/ 9114 h 659"/>
                <a:gd name="T48" fmla="+- 0 9683 9322"/>
                <a:gd name="T49" fmla="*/ T48 w 565"/>
                <a:gd name="T50" fmla="+- 0 9101 9057"/>
                <a:gd name="T51" fmla="*/ 9101 h 659"/>
                <a:gd name="T52" fmla="+- 0 9721 9322"/>
                <a:gd name="T53" fmla="*/ T52 w 565"/>
                <a:gd name="T54" fmla="+- 0 9088 9057"/>
                <a:gd name="T55" fmla="*/ 9088 h 659"/>
                <a:gd name="T56" fmla="+- 0 9715 9322"/>
                <a:gd name="T57" fmla="*/ T56 w 565"/>
                <a:gd name="T58" fmla="+- 0 9072 9057"/>
                <a:gd name="T59" fmla="*/ 9072 h 659"/>
                <a:gd name="T60" fmla="+- 0 9688 9322"/>
                <a:gd name="T61" fmla="*/ T60 w 565"/>
                <a:gd name="T62" fmla="+- 0 9060 9057"/>
                <a:gd name="T63" fmla="*/ 9060 h 659"/>
                <a:gd name="T64" fmla="+- 0 9642 9322"/>
                <a:gd name="T65" fmla="*/ T64 w 565"/>
                <a:gd name="T66" fmla="+- 0 9057 9057"/>
                <a:gd name="T67" fmla="*/ 9057 h 659"/>
                <a:gd name="T68" fmla="+- 0 9596 9322"/>
                <a:gd name="T69" fmla="*/ T68 w 565"/>
                <a:gd name="T70" fmla="+- 0 9061 9057"/>
                <a:gd name="T71" fmla="*/ 9061 h 659"/>
                <a:gd name="T72" fmla="+- 0 9552 9322"/>
                <a:gd name="T73" fmla="*/ T72 w 565"/>
                <a:gd name="T74" fmla="+- 0 9072 9057"/>
                <a:gd name="T75" fmla="*/ 9072 h 659"/>
                <a:gd name="T76" fmla="+- 0 9510 9322"/>
                <a:gd name="T77" fmla="*/ T76 w 565"/>
                <a:gd name="T78" fmla="+- 0 9089 9057"/>
                <a:gd name="T79" fmla="*/ 9089 h 659"/>
                <a:gd name="T80" fmla="+- 0 9471 9322"/>
                <a:gd name="T81" fmla="*/ T80 w 565"/>
                <a:gd name="T82" fmla="+- 0 9112 9057"/>
                <a:gd name="T83" fmla="*/ 9112 h 659"/>
                <a:gd name="T84" fmla="+- 0 9434 9322"/>
                <a:gd name="T85" fmla="*/ T84 w 565"/>
                <a:gd name="T86" fmla="+- 0 9140 9057"/>
                <a:gd name="T87" fmla="*/ 9140 h 659"/>
                <a:gd name="T88" fmla="+- 0 9402 9322"/>
                <a:gd name="T89" fmla="*/ T88 w 565"/>
                <a:gd name="T90" fmla="+- 0 9173 9057"/>
                <a:gd name="T91" fmla="*/ 9173 h 659"/>
                <a:gd name="T92" fmla="+- 0 9373 9322"/>
                <a:gd name="T93" fmla="*/ T92 w 565"/>
                <a:gd name="T94" fmla="+- 0 9212 9057"/>
                <a:gd name="T95" fmla="*/ 9212 h 659"/>
                <a:gd name="T96" fmla="+- 0 9350 9322"/>
                <a:gd name="T97" fmla="*/ T96 w 565"/>
                <a:gd name="T98" fmla="+- 0 9255 9057"/>
                <a:gd name="T99" fmla="*/ 9255 h 659"/>
                <a:gd name="T100" fmla="+- 0 9333 9322"/>
                <a:gd name="T101" fmla="*/ T100 w 565"/>
                <a:gd name="T102" fmla="+- 0 9301 9057"/>
                <a:gd name="T103" fmla="*/ 9301 h 659"/>
                <a:gd name="T104" fmla="+- 0 9324 9322"/>
                <a:gd name="T105" fmla="*/ T104 w 565"/>
                <a:gd name="T106" fmla="+- 0 9348 9057"/>
                <a:gd name="T107" fmla="*/ 9348 h 659"/>
                <a:gd name="T108" fmla="+- 0 9322 9322"/>
                <a:gd name="T109" fmla="*/ T108 w 565"/>
                <a:gd name="T110" fmla="+- 0 9395 9057"/>
                <a:gd name="T111" fmla="*/ 9395 h 659"/>
                <a:gd name="T112" fmla="+- 0 9327 9322"/>
                <a:gd name="T113" fmla="*/ T112 w 565"/>
                <a:gd name="T114" fmla="+- 0 9441 9057"/>
                <a:gd name="T115" fmla="*/ 9441 h 659"/>
                <a:gd name="T116" fmla="+- 0 9339 9322"/>
                <a:gd name="T117" fmla="*/ T116 w 565"/>
                <a:gd name="T118" fmla="+- 0 9487 9057"/>
                <a:gd name="T119" fmla="*/ 9487 h 659"/>
                <a:gd name="T120" fmla="+- 0 9357 9322"/>
                <a:gd name="T121" fmla="*/ T120 w 565"/>
                <a:gd name="T122" fmla="+- 0 9530 9057"/>
                <a:gd name="T123" fmla="*/ 9530 h 659"/>
                <a:gd name="T124" fmla="+- 0 9381 9322"/>
                <a:gd name="T125" fmla="*/ T124 w 565"/>
                <a:gd name="T126" fmla="+- 0 9571 9057"/>
                <a:gd name="T127" fmla="*/ 9571 h 659"/>
                <a:gd name="T128" fmla="+- 0 9411 9322"/>
                <a:gd name="T129" fmla="*/ T128 w 565"/>
                <a:gd name="T130" fmla="+- 0 9608 9057"/>
                <a:gd name="T131" fmla="*/ 9608 h 659"/>
                <a:gd name="T132" fmla="+- 0 9446 9322"/>
                <a:gd name="T133" fmla="*/ T132 w 565"/>
                <a:gd name="T134" fmla="+- 0 9641 9057"/>
                <a:gd name="T135" fmla="*/ 9641 h 659"/>
                <a:gd name="T136" fmla="+- 0 9487 9322"/>
                <a:gd name="T137" fmla="*/ T136 w 565"/>
                <a:gd name="T138" fmla="+- 0 9669 9057"/>
                <a:gd name="T139" fmla="*/ 9669 h 659"/>
                <a:gd name="T140" fmla="+- 0 9529 9322"/>
                <a:gd name="T141" fmla="*/ T140 w 565"/>
                <a:gd name="T142" fmla="+- 0 9689 9057"/>
                <a:gd name="T143" fmla="*/ 9689 h 659"/>
                <a:gd name="T144" fmla="+- 0 9571 9322"/>
                <a:gd name="T145" fmla="*/ T144 w 565"/>
                <a:gd name="T146" fmla="+- 0 9704 9057"/>
                <a:gd name="T147" fmla="*/ 9704 h 659"/>
                <a:gd name="T148" fmla="+- 0 9657 9322"/>
                <a:gd name="T149" fmla="*/ T148 w 565"/>
                <a:gd name="T150" fmla="+- 0 9716 9057"/>
                <a:gd name="T151" fmla="*/ 9716 h 659"/>
                <a:gd name="T152" fmla="+- 0 9719 9322"/>
                <a:gd name="T153" fmla="*/ T152 w 565"/>
                <a:gd name="T154" fmla="+- 0 9711 9057"/>
                <a:gd name="T155" fmla="*/ 9711 h 659"/>
                <a:gd name="T156" fmla="+- 0 9796 9322"/>
                <a:gd name="T157" fmla="*/ T156 w 565"/>
                <a:gd name="T158" fmla="+- 0 9685 9057"/>
                <a:gd name="T159" fmla="*/ 9685 h 659"/>
                <a:gd name="T160" fmla="+- 0 9861 9322"/>
                <a:gd name="T161" fmla="*/ T160 w 565"/>
                <a:gd name="T162" fmla="+- 0 9639 9057"/>
                <a:gd name="T163" fmla="*/ 9639 h 659"/>
                <a:gd name="T164" fmla="+- 0 9885 9322"/>
                <a:gd name="T165" fmla="*/ T164 w 565"/>
                <a:gd name="T166" fmla="+- 0 9607 9057"/>
                <a:gd name="T167" fmla="*/ 9607 h 659"/>
                <a:gd name="T168" fmla="+- 0 9841 9322"/>
                <a:gd name="T169" fmla="*/ T168 w 565"/>
                <a:gd name="T170" fmla="+- 0 9614 9057"/>
                <a:gd name="T171" fmla="*/ 9614 h 659"/>
                <a:gd name="T172" fmla="+- 0 9806 9322"/>
                <a:gd name="T173" fmla="*/ T172 w 565"/>
                <a:gd name="T174" fmla="+- 0 9617 9057"/>
                <a:gd name="T175" fmla="*/ 9617 h 659"/>
                <a:gd name="T176" fmla="+- 0 9785 9322"/>
                <a:gd name="T177" fmla="*/ T176 w 565"/>
                <a:gd name="T178" fmla="+- 0 9619 9057"/>
                <a:gd name="T179" fmla="*/ 9619 h 659"/>
                <a:gd name="T180" fmla="+- 0 9745 9322"/>
                <a:gd name="T181" fmla="*/ T180 w 565"/>
                <a:gd name="T182" fmla="+- 0 9623 9057"/>
                <a:gd name="T183" fmla="*/ 9623 h 659"/>
                <a:gd name="T184" fmla="+- 0 9705 9322"/>
                <a:gd name="T185" fmla="*/ T184 w 565"/>
                <a:gd name="T186" fmla="+- 0 9627 9057"/>
                <a:gd name="T187" fmla="*/ 9627 h 659"/>
                <a:gd name="T188" fmla="+- 0 9665 9322"/>
                <a:gd name="T189" fmla="*/ T188 w 565"/>
                <a:gd name="T190" fmla="+- 0 9629 9057"/>
                <a:gd name="T191" fmla="*/ 9629 h 659"/>
                <a:gd name="T192" fmla="+- 0 9627 9322"/>
                <a:gd name="T193" fmla="*/ T192 w 565"/>
                <a:gd name="T194" fmla="+- 0 9627 9057"/>
                <a:gd name="T195" fmla="*/ 9627 h 659"/>
                <a:gd name="T196" fmla="+- 0 9597 9322"/>
                <a:gd name="T197" fmla="*/ T196 w 565"/>
                <a:gd name="T198" fmla="+- 0 9621 9057"/>
                <a:gd name="T199" fmla="*/ 9621 h 659"/>
                <a:gd name="T200" fmla="+- 0 9556 9322"/>
                <a:gd name="T201" fmla="*/ T200 w 565"/>
                <a:gd name="T202" fmla="+- 0 9605 9057"/>
                <a:gd name="T203" fmla="*/ 9605 h 659"/>
                <a:gd name="T204" fmla="+- 0 9521 9322"/>
                <a:gd name="T205" fmla="*/ T204 w 565"/>
                <a:gd name="T206" fmla="+- 0 9583 9057"/>
                <a:gd name="T207" fmla="*/ 9583 h 659"/>
                <a:gd name="T208" fmla="+- 0 9490 9322"/>
                <a:gd name="T209" fmla="*/ T208 w 565"/>
                <a:gd name="T210" fmla="+- 0 9555 9057"/>
                <a:gd name="T211" fmla="*/ 9555 h 659"/>
                <a:gd name="T212" fmla="+- 0 9465 9322"/>
                <a:gd name="T213" fmla="*/ T212 w 565"/>
                <a:gd name="T214" fmla="+- 0 9523 9057"/>
                <a:gd name="T215" fmla="*/ 9523 h 659"/>
                <a:gd name="T216" fmla="+- 0 9445 9322"/>
                <a:gd name="T217" fmla="*/ T216 w 565"/>
                <a:gd name="T218" fmla="+- 0 9486 9057"/>
                <a:gd name="T219" fmla="*/ 9486 h 65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Lst>
              <a:rect l="0" t="0" r="r" b="b"/>
              <a:pathLst>
                <a:path w="565" h="659">
                  <a:moveTo>
                    <a:pt x="123" y="429"/>
                  </a:moveTo>
                  <a:lnTo>
                    <a:pt x="115" y="410"/>
                  </a:lnTo>
                  <a:lnTo>
                    <a:pt x="109" y="389"/>
                  </a:lnTo>
                  <a:lnTo>
                    <a:pt x="105" y="368"/>
                  </a:lnTo>
                  <a:lnTo>
                    <a:pt x="102" y="347"/>
                  </a:lnTo>
                  <a:lnTo>
                    <a:pt x="100" y="325"/>
                  </a:lnTo>
                  <a:lnTo>
                    <a:pt x="101" y="302"/>
                  </a:lnTo>
                  <a:lnTo>
                    <a:pt x="103" y="280"/>
                  </a:lnTo>
                  <a:lnTo>
                    <a:pt x="107" y="259"/>
                  </a:lnTo>
                  <a:lnTo>
                    <a:pt x="112" y="239"/>
                  </a:lnTo>
                  <a:lnTo>
                    <a:pt x="119" y="219"/>
                  </a:lnTo>
                  <a:lnTo>
                    <a:pt x="128" y="200"/>
                  </a:lnTo>
                  <a:lnTo>
                    <a:pt x="138" y="182"/>
                  </a:lnTo>
                  <a:lnTo>
                    <a:pt x="150" y="164"/>
                  </a:lnTo>
                  <a:lnTo>
                    <a:pt x="163" y="148"/>
                  </a:lnTo>
                  <a:lnTo>
                    <a:pt x="178" y="133"/>
                  </a:lnTo>
                  <a:lnTo>
                    <a:pt x="193" y="119"/>
                  </a:lnTo>
                  <a:lnTo>
                    <a:pt x="210" y="105"/>
                  </a:lnTo>
                  <a:lnTo>
                    <a:pt x="228" y="94"/>
                  </a:lnTo>
                  <a:lnTo>
                    <a:pt x="247" y="83"/>
                  </a:lnTo>
                  <a:lnTo>
                    <a:pt x="268" y="74"/>
                  </a:lnTo>
                  <a:lnTo>
                    <a:pt x="289" y="66"/>
                  </a:lnTo>
                  <a:lnTo>
                    <a:pt x="311" y="60"/>
                  </a:lnTo>
                  <a:lnTo>
                    <a:pt x="323" y="57"/>
                  </a:lnTo>
                  <a:lnTo>
                    <a:pt x="343" y="51"/>
                  </a:lnTo>
                  <a:lnTo>
                    <a:pt x="361" y="44"/>
                  </a:lnTo>
                  <a:lnTo>
                    <a:pt x="380" y="38"/>
                  </a:lnTo>
                  <a:lnTo>
                    <a:pt x="399" y="31"/>
                  </a:lnTo>
                  <a:lnTo>
                    <a:pt x="396" y="23"/>
                  </a:lnTo>
                  <a:lnTo>
                    <a:pt x="393" y="15"/>
                  </a:lnTo>
                  <a:lnTo>
                    <a:pt x="389" y="8"/>
                  </a:lnTo>
                  <a:lnTo>
                    <a:pt x="366" y="3"/>
                  </a:lnTo>
                  <a:lnTo>
                    <a:pt x="343" y="1"/>
                  </a:lnTo>
                  <a:lnTo>
                    <a:pt x="320" y="0"/>
                  </a:lnTo>
                  <a:lnTo>
                    <a:pt x="297" y="1"/>
                  </a:lnTo>
                  <a:lnTo>
                    <a:pt x="274" y="4"/>
                  </a:lnTo>
                  <a:lnTo>
                    <a:pt x="252" y="9"/>
                  </a:lnTo>
                  <a:lnTo>
                    <a:pt x="230" y="15"/>
                  </a:lnTo>
                  <a:lnTo>
                    <a:pt x="209" y="23"/>
                  </a:lnTo>
                  <a:lnTo>
                    <a:pt x="188" y="32"/>
                  </a:lnTo>
                  <a:lnTo>
                    <a:pt x="168" y="42"/>
                  </a:lnTo>
                  <a:lnTo>
                    <a:pt x="149" y="55"/>
                  </a:lnTo>
                  <a:lnTo>
                    <a:pt x="130" y="68"/>
                  </a:lnTo>
                  <a:lnTo>
                    <a:pt x="112" y="83"/>
                  </a:lnTo>
                  <a:lnTo>
                    <a:pt x="95" y="99"/>
                  </a:lnTo>
                  <a:lnTo>
                    <a:pt x="80" y="116"/>
                  </a:lnTo>
                  <a:lnTo>
                    <a:pt x="65" y="135"/>
                  </a:lnTo>
                  <a:lnTo>
                    <a:pt x="51" y="155"/>
                  </a:lnTo>
                  <a:lnTo>
                    <a:pt x="39" y="176"/>
                  </a:lnTo>
                  <a:lnTo>
                    <a:pt x="28" y="198"/>
                  </a:lnTo>
                  <a:lnTo>
                    <a:pt x="19" y="221"/>
                  </a:lnTo>
                  <a:lnTo>
                    <a:pt x="11" y="244"/>
                  </a:lnTo>
                  <a:lnTo>
                    <a:pt x="6" y="267"/>
                  </a:lnTo>
                  <a:lnTo>
                    <a:pt x="2" y="291"/>
                  </a:lnTo>
                  <a:lnTo>
                    <a:pt x="0" y="314"/>
                  </a:lnTo>
                  <a:lnTo>
                    <a:pt x="0" y="338"/>
                  </a:lnTo>
                  <a:lnTo>
                    <a:pt x="2" y="361"/>
                  </a:lnTo>
                  <a:lnTo>
                    <a:pt x="5" y="384"/>
                  </a:lnTo>
                  <a:lnTo>
                    <a:pt x="10" y="407"/>
                  </a:lnTo>
                  <a:lnTo>
                    <a:pt x="17" y="430"/>
                  </a:lnTo>
                  <a:lnTo>
                    <a:pt x="25" y="452"/>
                  </a:lnTo>
                  <a:lnTo>
                    <a:pt x="35" y="473"/>
                  </a:lnTo>
                  <a:lnTo>
                    <a:pt x="46" y="494"/>
                  </a:lnTo>
                  <a:lnTo>
                    <a:pt x="59" y="514"/>
                  </a:lnTo>
                  <a:lnTo>
                    <a:pt x="73" y="533"/>
                  </a:lnTo>
                  <a:lnTo>
                    <a:pt x="89" y="551"/>
                  </a:lnTo>
                  <a:lnTo>
                    <a:pt x="106" y="568"/>
                  </a:lnTo>
                  <a:lnTo>
                    <a:pt x="124" y="584"/>
                  </a:lnTo>
                  <a:lnTo>
                    <a:pt x="144" y="598"/>
                  </a:lnTo>
                  <a:lnTo>
                    <a:pt x="165" y="612"/>
                  </a:lnTo>
                  <a:lnTo>
                    <a:pt x="187" y="623"/>
                  </a:lnTo>
                  <a:lnTo>
                    <a:pt x="207" y="632"/>
                  </a:lnTo>
                  <a:lnTo>
                    <a:pt x="228" y="640"/>
                  </a:lnTo>
                  <a:lnTo>
                    <a:pt x="249" y="647"/>
                  </a:lnTo>
                  <a:lnTo>
                    <a:pt x="292" y="656"/>
                  </a:lnTo>
                  <a:lnTo>
                    <a:pt x="335" y="659"/>
                  </a:lnTo>
                  <a:lnTo>
                    <a:pt x="356" y="659"/>
                  </a:lnTo>
                  <a:lnTo>
                    <a:pt x="397" y="654"/>
                  </a:lnTo>
                  <a:lnTo>
                    <a:pt x="437" y="644"/>
                  </a:lnTo>
                  <a:lnTo>
                    <a:pt x="474" y="628"/>
                  </a:lnTo>
                  <a:lnTo>
                    <a:pt x="509" y="608"/>
                  </a:lnTo>
                  <a:lnTo>
                    <a:pt x="539" y="582"/>
                  </a:lnTo>
                  <a:lnTo>
                    <a:pt x="565" y="550"/>
                  </a:lnTo>
                  <a:lnTo>
                    <a:pt x="563" y="550"/>
                  </a:lnTo>
                  <a:lnTo>
                    <a:pt x="540" y="554"/>
                  </a:lnTo>
                  <a:lnTo>
                    <a:pt x="519" y="557"/>
                  </a:lnTo>
                  <a:lnTo>
                    <a:pt x="501" y="559"/>
                  </a:lnTo>
                  <a:lnTo>
                    <a:pt x="484" y="560"/>
                  </a:lnTo>
                  <a:lnTo>
                    <a:pt x="483" y="560"/>
                  </a:lnTo>
                  <a:lnTo>
                    <a:pt x="463" y="562"/>
                  </a:lnTo>
                  <a:lnTo>
                    <a:pt x="443" y="564"/>
                  </a:lnTo>
                  <a:lnTo>
                    <a:pt x="423" y="566"/>
                  </a:lnTo>
                  <a:lnTo>
                    <a:pt x="403" y="569"/>
                  </a:lnTo>
                  <a:lnTo>
                    <a:pt x="383" y="570"/>
                  </a:lnTo>
                  <a:lnTo>
                    <a:pt x="363" y="572"/>
                  </a:lnTo>
                  <a:lnTo>
                    <a:pt x="343" y="572"/>
                  </a:lnTo>
                  <a:lnTo>
                    <a:pt x="324" y="572"/>
                  </a:lnTo>
                  <a:lnTo>
                    <a:pt x="305" y="570"/>
                  </a:lnTo>
                  <a:lnTo>
                    <a:pt x="286" y="567"/>
                  </a:lnTo>
                  <a:lnTo>
                    <a:pt x="275" y="564"/>
                  </a:lnTo>
                  <a:lnTo>
                    <a:pt x="254" y="557"/>
                  </a:lnTo>
                  <a:lnTo>
                    <a:pt x="234" y="548"/>
                  </a:lnTo>
                  <a:lnTo>
                    <a:pt x="216" y="538"/>
                  </a:lnTo>
                  <a:lnTo>
                    <a:pt x="199" y="526"/>
                  </a:lnTo>
                  <a:lnTo>
                    <a:pt x="183" y="513"/>
                  </a:lnTo>
                  <a:lnTo>
                    <a:pt x="168" y="498"/>
                  </a:lnTo>
                  <a:lnTo>
                    <a:pt x="155" y="483"/>
                  </a:lnTo>
                  <a:lnTo>
                    <a:pt x="143" y="466"/>
                  </a:lnTo>
                  <a:lnTo>
                    <a:pt x="132" y="448"/>
                  </a:lnTo>
                  <a:lnTo>
                    <a:pt x="123" y="429"/>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7" name="Freeform 103"/>
            <p:cNvSpPr>
              <a:spLocks/>
            </p:cNvSpPr>
            <p:nvPr/>
          </p:nvSpPr>
          <p:spPr bwMode="auto">
            <a:xfrm>
              <a:off x="9595" y="9263"/>
              <a:ext cx="201" cy="195"/>
            </a:xfrm>
            <a:custGeom>
              <a:avLst/>
              <a:gdLst>
                <a:gd name="T0" fmla="+- 0 9723 9595"/>
                <a:gd name="T1" fmla="*/ T0 w 201"/>
                <a:gd name="T2" fmla="+- 0 9426 9263"/>
                <a:gd name="T3" fmla="*/ 9426 h 195"/>
                <a:gd name="T4" fmla="+- 0 9734 9595"/>
                <a:gd name="T5" fmla="*/ T4 w 201"/>
                <a:gd name="T6" fmla="+- 0 9409 9263"/>
                <a:gd name="T7" fmla="*/ 9409 h 195"/>
                <a:gd name="T8" fmla="+- 0 9744 9595"/>
                <a:gd name="T9" fmla="*/ T8 w 201"/>
                <a:gd name="T10" fmla="+- 0 9392 9263"/>
                <a:gd name="T11" fmla="*/ 9392 h 195"/>
                <a:gd name="T12" fmla="+- 0 9753 9595"/>
                <a:gd name="T13" fmla="*/ T12 w 201"/>
                <a:gd name="T14" fmla="+- 0 9374 9263"/>
                <a:gd name="T15" fmla="*/ 9374 h 195"/>
                <a:gd name="T16" fmla="+- 0 9762 9595"/>
                <a:gd name="T17" fmla="*/ T16 w 201"/>
                <a:gd name="T18" fmla="+- 0 9356 9263"/>
                <a:gd name="T19" fmla="*/ 9356 h 195"/>
                <a:gd name="T20" fmla="+- 0 9771 9595"/>
                <a:gd name="T21" fmla="*/ T20 w 201"/>
                <a:gd name="T22" fmla="+- 0 9338 9263"/>
                <a:gd name="T23" fmla="*/ 9338 h 195"/>
                <a:gd name="T24" fmla="+- 0 9779 9595"/>
                <a:gd name="T25" fmla="*/ T24 w 201"/>
                <a:gd name="T26" fmla="+- 0 9320 9263"/>
                <a:gd name="T27" fmla="*/ 9320 h 195"/>
                <a:gd name="T28" fmla="+- 0 9787 9595"/>
                <a:gd name="T29" fmla="*/ T28 w 201"/>
                <a:gd name="T30" fmla="+- 0 9302 9263"/>
                <a:gd name="T31" fmla="*/ 9302 h 195"/>
                <a:gd name="T32" fmla="+- 0 9796 9595"/>
                <a:gd name="T33" fmla="*/ T32 w 201"/>
                <a:gd name="T34" fmla="+- 0 9283 9263"/>
                <a:gd name="T35" fmla="*/ 9283 h 195"/>
                <a:gd name="T36" fmla="+- 0 9790 9595"/>
                <a:gd name="T37" fmla="*/ T36 w 201"/>
                <a:gd name="T38" fmla="+- 0 9277 9263"/>
                <a:gd name="T39" fmla="*/ 9277 h 195"/>
                <a:gd name="T40" fmla="+- 0 9784 9595"/>
                <a:gd name="T41" fmla="*/ T40 w 201"/>
                <a:gd name="T42" fmla="+- 0 9270 9263"/>
                <a:gd name="T43" fmla="*/ 9270 h 195"/>
                <a:gd name="T44" fmla="+- 0 9778 9595"/>
                <a:gd name="T45" fmla="*/ T44 w 201"/>
                <a:gd name="T46" fmla="+- 0 9263 9263"/>
                <a:gd name="T47" fmla="*/ 9263 h 195"/>
                <a:gd name="T48" fmla="+- 0 9771 9595"/>
                <a:gd name="T49" fmla="*/ T48 w 201"/>
                <a:gd name="T50" fmla="+- 0 9266 9263"/>
                <a:gd name="T51" fmla="*/ 9266 h 195"/>
                <a:gd name="T52" fmla="+- 0 9753 9595"/>
                <a:gd name="T53" fmla="*/ T52 w 201"/>
                <a:gd name="T54" fmla="+- 0 9274 9263"/>
                <a:gd name="T55" fmla="*/ 9274 h 195"/>
                <a:gd name="T56" fmla="+- 0 9734 9595"/>
                <a:gd name="T57" fmla="*/ T56 w 201"/>
                <a:gd name="T58" fmla="+- 0 9282 9263"/>
                <a:gd name="T59" fmla="*/ 9282 h 195"/>
                <a:gd name="T60" fmla="+- 0 9716 9595"/>
                <a:gd name="T61" fmla="*/ T60 w 201"/>
                <a:gd name="T62" fmla="+- 0 9290 9263"/>
                <a:gd name="T63" fmla="*/ 9290 h 195"/>
                <a:gd name="T64" fmla="+- 0 9698 9595"/>
                <a:gd name="T65" fmla="*/ T64 w 201"/>
                <a:gd name="T66" fmla="+- 0 9298 9263"/>
                <a:gd name="T67" fmla="*/ 9298 h 195"/>
                <a:gd name="T68" fmla="+- 0 9679 9595"/>
                <a:gd name="T69" fmla="*/ T68 w 201"/>
                <a:gd name="T70" fmla="+- 0 9307 9263"/>
                <a:gd name="T71" fmla="*/ 9307 h 195"/>
                <a:gd name="T72" fmla="+- 0 9662 9595"/>
                <a:gd name="T73" fmla="*/ T72 w 201"/>
                <a:gd name="T74" fmla="+- 0 9316 9263"/>
                <a:gd name="T75" fmla="*/ 9316 h 195"/>
                <a:gd name="T76" fmla="+- 0 9644 9595"/>
                <a:gd name="T77" fmla="*/ T76 w 201"/>
                <a:gd name="T78" fmla="+- 0 9325 9263"/>
                <a:gd name="T79" fmla="*/ 9325 h 195"/>
                <a:gd name="T80" fmla="+- 0 9627 9595"/>
                <a:gd name="T81" fmla="*/ T80 w 201"/>
                <a:gd name="T82" fmla="+- 0 9336 9263"/>
                <a:gd name="T83" fmla="*/ 9336 h 195"/>
                <a:gd name="T84" fmla="+- 0 9614 9595"/>
                <a:gd name="T85" fmla="*/ T84 w 201"/>
                <a:gd name="T86" fmla="+- 0 9348 9263"/>
                <a:gd name="T87" fmla="*/ 9348 h 195"/>
                <a:gd name="T88" fmla="+- 0 9603 9595"/>
                <a:gd name="T89" fmla="*/ T88 w 201"/>
                <a:gd name="T90" fmla="+- 0 9366 9263"/>
                <a:gd name="T91" fmla="*/ 9366 h 195"/>
                <a:gd name="T92" fmla="+- 0 9596 9595"/>
                <a:gd name="T93" fmla="*/ T92 w 201"/>
                <a:gd name="T94" fmla="+- 0 9386 9263"/>
                <a:gd name="T95" fmla="*/ 9386 h 195"/>
                <a:gd name="T96" fmla="+- 0 9595 9595"/>
                <a:gd name="T97" fmla="*/ T96 w 201"/>
                <a:gd name="T98" fmla="+- 0 9406 9263"/>
                <a:gd name="T99" fmla="*/ 9406 h 195"/>
                <a:gd name="T100" fmla="+- 0 9597 9595"/>
                <a:gd name="T101" fmla="*/ T100 w 201"/>
                <a:gd name="T102" fmla="+- 0 9415 9263"/>
                <a:gd name="T103" fmla="*/ 9415 h 195"/>
                <a:gd name="T104" fmla="+- 0 9609 9595"/>
                <a:gd name="T105" fmla="*/ T104 w 201"/>
                <a:gd name="T106" fmla="+- 0 9434 9263"/>
                <a:gd name="T107" fmla="*/ 9434 h 195"/>
                <a:gd name="T108" fmla="+- 0 9626 9595"/>
                <a:gd name="T109" fmla="*/ T108 w 201"/>
                <a:gd name="T110" fmla="+- 0 9450 9263"/>
                <a:gd name="T111" fmla="*/ 9450 h 195"/>
                <a:gd name="T112" fmla="+- 0 9643 9595"/>
                <a:gd name="T113" fmla="*/ T112 w 201"/>
                <a:gd name="T114" fmla="+- 0 9457 9263"/>
                <a:gd name="T115" fmla="*/ 9457 h 195"/>
                <a:gd name="T116" fmla="+- 0 9649 9595"/>
                <a:gd name="T117" fmla="*/ T116 w 201"/>
                <a:gd name="T118" fmla="+- 0 9458 9263"/>
                <a:gd name="T119" fmla="*/ 9458 h 195"/>
                <a:gd name="T120" fmla="+- 0 9669 9595"/>
                <a:gd name="T121" fmla="*/ T120 w 201"/>
                <a:gd name="T122" fmla="+- 0 9455 9263"/>
                <a:gd name="T123" fmla="*/ 9455 h 195"/>
                <a:gd name="T124" fmla="+- 0 9690 9595"/>
                <a:gd name="T125" fmla="*/ T124 w 201"/>
                <a:gd name="T126" fmla="+- 0 9449 9263"/>
                <a:gd name="T127" fmla="*/ 9449 h 195"/>
                <a:gd name="T128" fmla="+- 0 9709 9595"/>
                <a:gd name="T129" fmla="*/ T128 w 201"/>
                <a:gd name="T130" fmla="+- 0 9439 9263"/>
                <a:gd name="T131" fmla="*/ 9439 h 195"/>
                <a:gd name="T132" fmla="+- 0 9722 9595"/>
                <a:gd name="T133" fmla="*/ T132 w 201"/>
                <a:gd name="T134" fmla="+- 0 9427 9263"/>
                <a:gd name="T135" fmla="*/ 9427 h 195"/>
                <a:gd name="T136" fmla="+- 0 9723 9595"/>
                <a:gd name="T137" fmla="*/ T136 w 201"/>
                <a:gd name="T138" fmla="+- 0 9426 9263"/>
                <a:gd name="T139" fmla="*/ 9426 h 1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Lst>
              <a:rect l="0" t="0" r="r" b="b"/>
              <a:pathLst>
                <a:path w="201" h="195">
                  <a:moveTo>
                    <a:pt x="128" y="163"/>
                  </a:moveTo>
                  <a:lnTo>
                    <a:pt x="139" y="146"/>
                  </a:lnTo>
                  <a:lnTo>
                    <a:pt x="149" y="129"/>
                  </a:lnTo>
                  <a:lnTo>
                    <a:pt x="158" y="111"/>
                  </a:lnTo>
                  <a:lnTo>
                    <a:pt x="167" y="93"/>
                  </a:lnTo>
                  <a:lnTo>
                    <a:pt x="176" y="75"/>
                  </a:lnTo>
                  <a:lnTo>
                    <a:pt x="184" y="57"/>
                  </a:lnTo>
                  <a:lnTo>
                    <a:pt x="192" y="39"/>
                  </a:lnTo>
                  <a:lnTo>
                    <a:pt x="201" y="20"/>
                  </a:lnTo>
                  <a:lnTo>
                    <a:pt x="195" y="14"/>
                  </a:lnTo>
                  <a:lnTo>
                    <a:pt x="189" y="7"/>
                  </a:lnTo>
                  <a:lnTo>
                    <a:pt x="183" y="0"/>
                  </a:lnTo>
                  <a:lnTo>
                    <a:pt x="176" y="3"/>
                  </a:lnTo>
                  <a:lnTo>
                    <a:pt x="158" y="11"/>
                  </a:lnTo>
                  <a:lnTo>
                    <a:pt x="139" y="19"/>
                  </a:lnTo>
                  <a:lnTo>
                    <a:pt x="121" y="27"/>
                  </a:lnTo>
                  <a:lnTo>
                    <a:pt x="103" y="35"/>
                  </a:lnTo>
                  <a:lnTo>
                    <a:pt x="84" y="44"/>
                  </a:lnTo>
                  <a:lnTo>
                    <a:pt x="67" y="53"/>
                  </a:lnTo>
                  <a:lnTo>
                    <a:pt x="49" y="62"/>
                  </a:lnTo>
                  <a:lnTo>
                    <a:pt x="32" y="73"/>
                  </a:lnTo>
                  <a:lnTo>
                    <a:pt x="19" y="85"/>
                  </a:lnTo>
                  <a:lnTo>
                    <a:pt x="8" y="103"/>
                  </a:lnTo>
                  <a:lnTo>
                    <a:pt x="1" y="123"/>
                  </a:lnTo>
                  <a:lnTo>
                    <a:pt x="0" y="143"/>
                  </a:lnTo>
                  <a:lnTo>
                    <a:pt x="2" y="152"/>
                  </a:lnTo>
                  <a:lnTo>
                    <a:pt x="14" y="171"/>
                  </a:lnTo>
                  <a:lnTo>
                    <a:pt x="31" y="187"/>
                  </a:lnTo>
                  <a:lnTo>
                    <a:pt x="48" y="194"/>
                  </a:lnTo>
                  <a:lnTo>
                    <a:pt x="54" y="195"/>
                  </a:lnTo>
                  <a:lnTo>
                    <a:pt x="74" y="192"/>
                  </a:lnTo>
                  <a:lnTo>
                    <a:pt x="95" y="186"/>
                  </a:lnTo>
                  <a:lnTo>
                    <a:pt x="114" y="176"/>
                  </a:lnTo>
                  <a:lnTo>
                    <a:pt x="127" y="164"/>
                  </a:lnTo>
                  <a:lnTo>
                    <a:pt x="128" y="163"/>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8" name="Freeform 104"/>
            <p:cNvSpPr>
              <a:spLocks/>
            </p:cNvSpPr>
            <p:nvPr/>
          </p:nvSpPr>
          <p:spPr bwMode="auto">
            <a:xfrm>
              <a:off x="9915" y="9361"/>
              <a:ext cx="122" cy="39"/>
            </a:xfrm>
            <a:custGeom>
              <a:avLst/>
              <a:gdLst>
                <a:gd name="T0" fmla="+- 0 9917 9915"/>
                <a:gd name="T1" fmla="*/ T0 w 122"/>
                <a:gd name="T2" fmla="+- 0 9387 9361"/>
                <a:gd name="T3" fmla="*/ 9387 h 39"/>
                <a:gd name="T4" fmla="+- 0 9915 9915"/>
                <a:gd name="T5" fmla="*/ T4 w 122"/>
                <a:gd name="T6" fmla="+- 0 9398 9361"/>
                <a:gd name="T7" fmla="*/ 9398 h 39"/>
                <a:gd name="T8" fmla="+- 0 9930 9915"/>
                <a:gd name="T9" fmla="*/ T8 w 122"/>
                <a:gd name="T10" fmla="+- 0 9398 9361"/>
                <a:gd name="T11" fmla="*/ 9398 h 39"/>
                <a:gd name="T12" fmla="+- 0 9950 9915"/>
                <a:gd name="T13" fmla="*/ T12 w 122"/>
                <a:gd name="T14" fmla="+- 0 9399 9361"/>
                <a:gd name="T15" fmla="*/ 9399 h 39"/>
                <a:gd name="T16" fmla="+- 0 9970 9915"/>
                <a:gd name="T17" fmla="*/ T16 w 122"/>
                <a:gd name="T18" fmla="+- 0 9399 9361"/>
                <a:gd name="T19" fmla="*/ 9399 h 39"/>
                <a:gd name="T20" fmla="+- 0 9990 9915"/>
                <a:gd name="T21" fmla="*/ T20 w 122"/>
                <a:gd name="T22" fmla="+- 0 9400 9361"/>
                <a:gd name="T23" fmla="*/ 9400 h 39"/>
                <a:gd name="T24" fmla="+- 0 10010 9915"/>
                <a:gd name="T25" fmla="*/ T24 w 122"/>
                <a:gd name="T26" fmla="+- 0 9400 9361"/>
                <a:gd name="T27" fmla="*/ 9400 h 39"/>
                <a:gd name="T28" fmla="+- 0 10030 9915"/>
                <a:gd name="T29" fmla="*/ T28 w 122"/>
                <a:gd name="T30" fmla="+- 0 9400 9361"/>
                <a:gd name="T31" fmla="*/ 9400 h 39"/>
                <a:gd name="T32" fmla="+- 0 10032 9915"/>
                <a:gd name="T33" fmla="*/ T32 w 122"/>
                <a:gd name="T34" fmla="+- 0 9400 9361"/>
                <a:gd name="T35" fmla="*/ 9400 h 39"/>
                <a:gd name="T36" fmla="+- 0 10035 9915"/>
                <a:gd name="T37" fmla="*/ T36 w 122"/>
                <a:gd name="T38" fmla="+- 0 9393 9361"/>
                <a:gd name="T39" fmla="*/ 9393 h 39"/>
                <a:gd name="T40" fmla="+- 0 10037 9915"/>
                <a:gd name="T41" fmla="*/ T40 w 122"/>
                <a:gd name="T42" fmla="+- 0 9389 9361"/>
                <a:gd name="T43" fmla="*/ 9389 h 39"/>
                <a:gd name="T44" fmla="+- 0 10037 9915"/>
                <a:gd name="T45" fmla="*/ T44 w 122"/>
                <a:gd name="T46" fmla="+- 0 9361 9361"/>
                <a:gd name="T47" fmla="*/ 9361 h 39"/>
                <a:gd name="T48" fmla="+- 0 10021 9915"/>
                <a:gd name="T49" fmla="*/ T48 w 122"/>
                <a:gd name="T50" fmla="+- 0 9362 9361"/>
                <a:gd name="T51" fmla="*/ 9362 h 39"/>
                <a:gd name="T52" fmla="+- 0 10001 9915"/>
                <a:gd name="T53" fmla="*/ T52 w 122"/>
                <a:gd name="T54" fmla="+- 0 9363 9361"/>
                <a:gd name="T55" fmla="*/ 9363 h 39"/>
                <a:gd name="T56" fmla="+- 0 9981 9915"/>
                <a:gd name="T57" fmla="*/ T56 w 122"/>
                <a:gd name="T58" fmla="+- 0 9364 9361"/>
                <a:gd name="T59" fmla="*/ 9364 h 39"/>
                <a:gd name="T60" fmla="+- 0 9961 9915"/>
                <a:gd name="T61" fmla="*/ T60 w 122"/>
                <a:gd name="T62" fmla="+- 0 9365 9361"/>
                <a:gd name="T63" fmla="*/ 9365 h 39"/>
                <a:gd name="T64" fmla="+- 0 9941 9915"/>
                <a:gd name="T65" fmla="*/ T64 w 122"/>
                <a:gd name="T66" fmla="+- 0 9366 9361"/>
                <a:gd name="T67" fmla="*/ 9366 h 39"/>
                <a:gd name="T68" fmla="+- 0 9922 9915"/>
                <a:gd name="T69" fmla="*/ T68 w 122"/>
                <a:gd name="T70" fmla="+- 0 9368 9361"/>
                <a:gd name="T71" fmla="*/ 9368 h 39"/>
                <a:gd name="T72" fmla="+- 0 9918 9915"/>
                <a:gd name="T73" fmla="*/ T72 w 122"/>
                <a:gd name="T74" fmla="+- 0 9368 9361"/>
                <a:gd name="T75" fmla="*/ 9368 h 39"/>
                <a:gd name="T76" fmla="+- 0 9917 9915"/>
                <a:gd name="T77" fmla="*/ T76 w 122"/>
                <a:gd name="T78" fmla="+- 0 9387 9361"/>
                <a:gd name="T79" fmla="*/ 9387 h 3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122" h="39">
                  <a:moveTo>
                    <a:pt x="2" y="26"/>
                  </a:moveTo>
                  <a:lnTo>
                    <a:pt x="0" y="37"/>
                  </a:lnTo>
                  <a:lnTo>
                    <a:pt x="15" y="37"/>
                  </a:lnTo>
                  <a:lnTo>
                    <a:pt x="35" y="38"/>
                  </a:lnTo>
                  <a:lnTo>
                    <a:pt x="55" y="38"/>
                  </a:lnTo>
                  <a:lnTo>
                    <a:pt x="75" y="39"/>
                  </a:lnTo>
                  <a:lnTo>
                    <a:pt x="95" y="39"/>
                  </a:lnTo>
                  <a:lnTo>
                    <a:pt x="115" y="39"/>
                  </a:lnTo>
                  <a:lnTo>
                    <a:pt x="117" y="39"/>
                  </a:lnTo>
                  <a:lnTo>
                    <a:pt x="120" y="32"/>
                  </a:lnTo>
                  <a:lnTo>
                    <a:pt x="122" y="28"/>
                  </a:lnTo>
                  <a:lnTo>
                    <a:pt x="122" y="0"/>
                  </a:lnTo>
                  <a:lnTo>
                    <a:pt x="106" y="1"/>
                  </a:lnTo>
                  <a:lnTo>
                    <a:pt x="86" y="2"/>
                  </a:lnTo>
                  <a:lnTo>
                    <a:pt x="66" y="3"/>
                  </a:lnTo>
                  <a:lnTo>
                    <a:pt x="46" y="4"/>
                  </a:lnTo>
                  <a:lnTo>
                    <a:pt x="26" y="5"/>
                  </a:lnTo>
                  <a:lnTo>
                    <a:pt x="7" y="7"/>
                  </a:lnTo>
                  <a:lnTo>
                    <a:pt x="3" y="7"/>
                  </a:lnTo>
                  <a:lnTo>
                    <a:pt x="2" y="26"/>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9" name="Freeform 105"/>
            <p:cNvSpPr>
              <a:spLocks/>
            </p:cNvSpPr>
            <p:nvPr/>
          </p:nvSpPr>
          <p:spPr bwMode="auto">
            <a:xfrm>
              <a:off x="9867" y="9197"/>
              <a:ext cx="118" cy="76"/>
            </a:xfrm>
            <a:custGeom>
              <a:avLst/>
              <a:gdLst>
                <a:gd name="T0" fmla="+- 0 9867 9867"/>
                <a:gd name="T1" fmla="*/ T0 w 118"/>
                <a:gd name="T2" fmla="+- 0 9257 9197"/>
                <a:gd name="T3" fmla="*/ 9257 h 76"/>
                <a:gd name="T4" fmla="+- 0 9882 9867"/>
                <a:gd name="T5" fmla="*/ T4 w 118"/>
                <a:gd name="T6" fmla="+- 0 9267 9197"/>
                <a:gd name="T7" fmla="*/ 9267 h 76"/>
                <a:gd name="T8" fmla="+- 0 9899 9867"/>
                <a:gd name="T9" fmla="*/ T8 w 118"/>
                <a:gd name="T10" fmla="+- 0 9273 9197"/>
                <a:gd name="T11" fmla="*/ 9273 h 76"/>
                <a:gd name="T12" fmla="+- 0 9915 9867"/>
                <a:gd name="T13" fmla="*/ T12 w 118"/>
                <a:gd name="T14" fmla="+- 0 9273 9197"/>
                <a:gd name="T15" fmla="*/ 9273 h 76"/>
                <a:gd name="T16" fmla="+- 0 9930 9867"/>
                <a:gd name="T17" fmla="*/ T16 w 118"/>
                <a:gd name="T18" fmla="+- 0 9269 9197"/>
                <a:gd name="T19" fmla="*/ 9269 h 76"/>
                <a:gd name="T20" fmla="+- 0 9943 9867"/>
                <a:gd name="T21" fmla="*/ T20 w 118"/>
                <a:gd name="T22" fmla="+- 0 9261 9197"/>
                <a:gd name="T23" fmla="*/ 9261 h 76"/>
                <a:gd name="T24" fmla="+- 0 9956 9867"/>
                <a:gd name="T25" fmla="*/ T24 w 118"/>
                <a:gd name="T26" fmla="+- 0 9252 9197"/>
                <a:gd name="T27" fmla="*/ 9252 h 76"/>
                <a:gd name="T28" fmla="+- 0 9968 9867"/>
                <a:gd name="T29" fmla="*/ T28 w 118"/>
                <a:gd name="T30" fmla="+- 0 9242 9197"/>
                <a:gd name="T31" fmla="*/ 9242 h 76"/>
                <a:gd name="T32" fmla="+- 0 9980 9867"/>
                <a:gd name="T33" fmla="*/ T32 w 118"/>
                <a:gd name="T34" fmla="+- 0 9234 9197"/>
                <a:gd name="T35" fmla="*/ 9234 h 76"/>
                <a:gd name="T36" fmla="+- 0 9986 9867"/>
                <a:gd name="T37" fmla="*/ T36 w 118"/>
                <a:gd name="T38" fmla="+- 0 9231 9197"/>
                <a:gd name="T39" fmla="*/ 9231 h 76"/>
                <a:gd name="T40" fmla="+- 0 9980 9867"/>
                <a:gd name="T41" fmla="*/ T40 w 118"/>
                <a:gd name="T42" fmla="+- 0 9210 9197"/>
                <a:gd name="T43" fmla="*/ 9210 h 76"/>
                <a:gd name="T44" fmla="+- 0 9979 9867"/>
                <a:gd name="T45" fmla="*/ T44 w 118"/>
                <a:gd name="T46" fmla="+- 0 9197 9197"/>
                <a:gd name="T47" fmla="*/ 9197 h 76"/>
                <a:gd name="T48" fmla="+- 0 9971 9867"/>
                <a:gd name="T49" fmla="*/ T48 w 118"/>
                <a:gd name="T50" fmla="+- 0 9200 9197"/>
                <a:gd name="T51" fmla="*/ 9200 h 76"/>
                <a:gd name="T52" fmla="+- 0 9951 9867"/>
                <a:gd name="T53" fmla="*/ T52 w 118"/>
                <a:gd name="T54" fmla="+- 0 9205 9197"/>
                <a:gd name="T55" fmla="*/ 9205 h 76"/>
                <a:gd name="T56" fmla="+- 0 9932 9867"/>
                <a:gd name="T57" fmla="*/ T56 w 118"/>
                <a:gd name="T58" fmla="+- 0 9211 9197"/>
                <a:gd name="T59" fmla="*/ 9211 h 76"/>
                <a:gd name="T60" fmla="+- 0 9913 9867"/>
                <a:gd name="T61" fmla="*/ T60 w 118"/>
                <a:gd name="T62" fmla="+- 0 9217 9197"/>
                <a:gd name="T63" fmla="*/ 9217 h 76"/>
                <a:gd name="T64" fmla="+- 0 9894 9867"/>
                <a:gd name="T65" fmla="*/ T64 w 118"/>
                <a:gd name="T66" fmla="+- 0 9224 9197"/>
                <a:gd name="T67" fmla="*/ 9224 h 76"/>
                <a:gd name="T68" fmla="+- 0 9892 9867"/>
                <a:gd name="T69" fmla="*/ T68 w 118"/>
                <a:gd name="T70" fmla="+- 0 9225 9197"/>
                <a:gd name="T71" fmla="*/ 9225 h 76"/>
                <a:gd name="T72" fmla="+- 0 9880 9867"/>
                <a:gd name="T73" fmla="*/ T72 w 118"/>
                <a:gd name="T74" fmla="+- 0 9238 9197"/>
                <a:gd name="T75" fmla="*/ 9238 h 76"/>
                <a:gd name="T76" fmla="+- 0 9867 9867"/>
                <a:gd name="T77" fmla="*/ T76 w 118"/>
                <a:gd name="T78" fmla="+- 0 9257 9197"/>
                <a:gd name="T79" fmla="*/ 9257 h 7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Lst>
              <a:rect l="0" t="0" r="r" b="b"/>
              <a:pathLst>
                <a:path w="118" h="76">
                  <a:moveTo>
                    <a:pt x="0" y="60"/>
                  </a:moveTo>
                  <a:lnTo>
                    <a:pt x="15" y="70"/>
                  </a:lnTo>
                  <a:lnTo>
                    <a:pt x="32" y="76"/>
                  </a:lnTo>
                  <a:lnTo>
                    <a:pt x="48" y="76"/>
                  </a:lnTo>
                  <a:lnTo>
                    <a:pt x="63" y="72"/>
                  </a:lnTo>
                  <a:lnTo>
                    <a:pt x="76" y="64"/>
                  </a:lnTo>
                  <a:lnTo>
                    <a:pt x="89" y="55"/>
                  </a:lnTo>
                  <a:lnTo>
                    <a:pt x="101" y="45"/>
                  </a:lnTo>
                  <a:lnTo>
                    <a:pt x="113" y="37"/>
                  </a:lnTo>
                  <a:lnTo>
                    <a:pt x="119" y="34"/>
                  </a:lnTo>
                  <a:lnTo>
                    <a:pt x="113" y="13"/>
                  </a:lnTo>
                  <a:lnTo>
                    <a:pt x="112" y="0"/>
                  </a:lnTo>
                  <a:lnTo>
                    <a:pt x="104" y="3"/>
                  </a:lnTo>
                  <a:lnTo>
                    <a:pt x="84" y="8"/>
                  </a:lnTo>
                  <a:lnTo>
                    <a:pt x="65" y="14"/>
                  </a:lnTo>
                  <a:lnTo>
                    <a:pt x="46" y="20"/>
                  </a:lnTo>
                  <a:lnTo>
                    <a:pt x="27" y="27"/>
                  </a:lnTo>
                  <a:lnTo>
                    <a:pt x="25" y="28"/>
                  </a:lnTo>
                  <a:lnTo>
                    <a:pt x="13" y="41"/>
                  </a:lnTo>
                  <a:lnTo>
                    <a:pt x="0" y="6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0" name="Freeform 106"/>
            <p:cNvSpPr>
              <a:spLocks/>
            </p:cNvSpPr>
            <p:nvPr/>
          </p:nvSpPr>
          <p:spPr bwMode="auto">
            <a:xfrm>
              <a:off x="9773" y="9068"/>
              <a:ext cx="90" cy="125"/>
            </a:xfrm>
            <a:custGeom>
              <a:avLst/>
              <a:gdLst>
                <a:gd name="T0" fmla="+- 0 9808 9773"/>
                <a:gd name="T1" fmla="*/ T0 w 90"/>
                <a:gd name="T2" fmla="+- 0 9192 9068"/>
                <a:gd name="T3" fmla="*/ 9192 h 125"/>
                <a:gd name="T4" fmla="+- 0 9814 9773"/>
                <a:gd name="T5" fmla="*/ T4 w 90"/>
                <a:gd name="T6" fmla="+- 0 9181 9068"/>
                <a:gd name="T7" fmla="*/ 9181 h 125"/>
                <a:gd name="T8" fmla="+- 0 9825 9773"/>
                <a:gd name="T9" fmla="*/ T8 w 90"/>
                <a:gd name="T10" fmla="+- 0 9162 9068"/>
                <a:gd name="T11" fmla="*/ 9162 h 125"/>
                <a:gd name="T12" fmla="+- 0 9835 9773"/>
                <a:gd name="T13" fmla="*/ T12 w 90"/>
                <a:gd name="T14" fmla="+- 0 9145 9068"/>
                <a:gd name="T15" fmla="*/ 9145 h 125"/>
                <a:gd name="T16" fmla="+- 0 9844 9773"/>
                <a:gd name="T17" fmla="*/ T16 w 90"/>
                <a:gd name="T18" fmla="+- 0 9128 9068"/>
                <a:gd name="T19" fmla="*/ 9128 h 125"/>
                <a:gd name="T20" fmla="+- 0 9853 9773"/>
                <a:gd name="T21" fmla="*/ T20 w 90"/>
                <a:gd name="T22" fmla="+- 0 9111 9068"/>
                <a:gd name="T23" fmla="*/ 9111 h 125"/>
                <a:gd name="T24" fmla="+- 0 9861 9773"/>
                <a:gd name="T25" fmla="*/ T24 w 90"/>
                <a:gd name="T26" fmla="+- 0 9095 9068"/>
                <a:gd name="T27" fmla="*/ 9095 h 125"/>
                <a:gd name="T28" fmla="+- 0 9863 9773"/>
                <a:gd name="T29" fmla="*/ T28 w 90"/>
                <a:gd name="T30" fmla="+- 0 9090 9068"/>
                <a:gd name="T31" fmla="*/ 9090 h 125"/>
                <a:gd name="T32" fmla="+- 0 9845 9773"/>
                <a:gd name="T33" fmla="*/ T32 w 90"/>
                <a:gd name="T34" fmla="+- 0 9077 9068"/>
                <a:gd name="T35" fmla="*/ 9077 h 125"/>
                <a:gd name="T36" fmla="+- 0 9836 9773"/>
                <a:gd name="T37" fmla="*/ T36 w 90"/>
                <a:gd name="T38" fmla="+- 0 9068 9068"/>
                <a:gd name="T39" fmla="*/ 9068 h 125"/>
                <a:gd name="T40" fmla="+- 0 9831 9773"/>
                <a:gd name="T41" fmla="*/ T40 w 90"/>
                <a:gd name="T42" fmla="+- 0 9074 9068"/>
                <a:gd name="T43" fmla="*/ 9074 h 125"/>
                <a:gd name="T44" fmla="+- 0 9819 9773"/>
                <a:gd name="T45" fmla="*/ T44 w 90"/>
                <a:gd name="T46" fmla="+- 0 9090 9068"/>
                <a:gd name="T47" fmla="*/ 9090 h 125"/>
                <a:gd name="T48" fmla="+- 0 9807 9773"/>
                <a:gd name="T49" fmla="*/ T48 w 90"/>
                <a:gd name="T50" fmla="+- 0 9106 9068"/>
                <a:gd name="T51" fmla="*/ 9106 h 125"/>
                <a:gd name="T52" fmla="+- 0 9795 9773"/>
                <a:gd name="T53" fmla="*/ T52 w 90"/>
                <a:gd name="T54" fmla="+- 0 9122 9068"/>
                <a:gd name="T55" fmla="*/ 9122 h 125"/>
                <a:gd name="T56" fmla="+- 0 9784 9773"/>
                <a:gd name="T57" fmla="*/ T56 w 90"/>
                <a:gd name="T58" fmla="+- 0 9138 9068"/>
                <a:gd name="T59" fmla="*/ 9138 h 125"/>
                <a:gd name="T60" fmla="+- 0 9773 9773"/>
                <a:gd name="T61" fmla="*/ T60 w 90"/>
                <a:gd name="T62" fmla="+- 0 9155 9068"/>
                <a:gd name="T63" fmla="*/ 9155 h 125"/>
                <a:gd name="T64" fmla="+- 0 9775 9773"/>
                <a:gd name="T65" fmla="*/ T64 w 90"/>
                <a:gd name="T66" fmla="+- 0 9159 9068"/>
                <a:gd name="T67" fmla="*/ 9159 h 125"/>
                <a:gd name="T68" fmla="+- 0 9788 9773"/>
                <a:gd name="T69" fmla="*/ T68 w 90"/>
                <a:gd name="T70" fmla="+- 0 9173 9068"/>
                <a:gd name="T71" fmla="*/ 9173 h 125"/>
                <a:gd name="T72" fmla="+- 0 9808 9773"/>
                <a:gd name="T73" fmla="*/ T72 w 90"/>
                <a:gd name="T74" fmla="+- 0 9192 9068"/>
                <a:gd name="T75" fmla="*/ 9192 h 12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90" h="125">
                  <a:moveTo>
                    <a:pt x="35" y="124"/>
                  </a:moveTo>
                  <a:lnTo>
                    <a:pt x="41" y="113"/>
                  </a:lnTo>
                  <a:lnTo>
                    <a:pt x="52" y="94"/>
                  </a:lnTo>
                  <a:lnTo>
                    <a:pt x="62" y="77"/>
                  </a:lnTo>
                  <a:lnTo>
                    <a:pt x="71" y="60"/>
                  </a:lnTo>
                  <a:lnTo>
                    <a:pt x="80" y="43"/>
                  </a:lnTo>
                  <a:lnTo>
                    <a:pt x="88" y="27"/>
                  </a:lnTo>
                  <a:lnTo>
                    <a:pt x="90" y="22"/>
                  </a:lnTo>
                  <a:lnTo>
                    <a:pt x="72" y="9"/>
                  </a:lnTo>
                  <a:lnTo>
                    <a:pt x="63" y="0"/>
                  </a:lnTo>
                  <a:lnTo>
                    <a:pt x="58" y="6"/>
                  </a:lnTo>
                  <a:lnTo>
                    <a:pt x="46" y="22"/>
                  </a:lnTo>
                  <a:lnTo>
                    <a:pt x="34" y="38"/>
                  </a:lnTo>
                  <a:lnTo>
                    <a:pt x="22" y="54"/>
                  </a:lnTo>
                  <a:lnTo>
                    <a:pt x="11" y="70"/>
                  </a:lnTo>
                  <a:lnTo>
                    <a:pt x="0" y="87"/>
                  </a:lnTo>
                  <a:lnTo>
                    <a:pt x="2" y="91"/>
                  </a:lnTo>
                  <a:lnTo>
                    <a:pt x="15" y="105"/>
                  </a:lnTo>
                  <a:lnTo>
                    <a:pt x="35" y="124"/>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4" name="Freeform 107"/>
            <p:cNvSpPr>
              <a:spLocks/>
            </p:cNvSpPr>
            <p:nvPr/>
          </p:nvSpPr>
          <p:spPr bwMode="auto">
            <a:xfrm>
              <a:off x="9873" y="9494"/>
              <a:ext cx="124" cy="84"/>
            </a:xfrm>
            <a:custGeom>
              <a:avLst/>
              <a:gdLst>
                <a:gd name="T0" fmla="+- 0 9892 9873"/>
                <a:gd name="T1" fmla="*/ T0 w 124"/>
                <a:gd name="T2" fmla="+- 0 9494 9494"/>
                <a:gd name="T3" fmla="*/ 9494 h 84"/>
                <a:gd name="T4" fmla="+- 0 9880 9873"/>
                <a:gd name="T5" fmla="*/ T4 w 124"/>
                <a:gd name="T6" fmla="+- 0 9510 9494"/>
                <a:gd name="T7" fmla="*/ 9510 h 84"/>
                <a:gd name="T8" fmla="+- 0 9873 9873"/>
                <a:gd name="T9" fmla="*/ T8 w 124"/>
                <a:gd name="T10" fmla="+- 0 9518 9494"/>
                <a:gd name="T11" fmla="*/ 9518 h 84"/>
                <a:gd name="T12" fmla="+- 0 9885 9873"/>
                <a:gd name="T13" fmla="*/ T12 w 124"/>
                <a:gd name="T14" fmla="+- 0 9525 9494"/>
                <a:gd name="T15" fmla="*/ 9525 h 84"/>
                <a:gd name="T16" fmla="+- 0 9902 9873"/>
                <a:gd name="T17" fmla="*/ T16 w 124"/>
                <a:gd name="T18" fmla="+- 0 9536 9494"/>
                <a:gd name="T19" fmla="*/ 9536 h 84"/>
                <a:gd name="T20" fmla="+- 0 9919 9873"/>
                <a:gd name="T21" fmla="*/ T20 w 124"/>
                <a:gd name="T22" fmla="+- 0 9546 9494"/>
                <a:gd name="T23" fmla="*/ 9546 h 84"/>
                <a:gd name="T24" fmla="+- 0 9936 9873"/>
                <a:gd name="T25" fmla="*/ T24 w 124"/>
                <a:gd name="T26" fmla="+- 0 9556 9494"/>
                <a:gd name="T27" fmla="*/ 9556 h 84"/>
                <a:gd name="T28" fmla="+- 0 9953 9873"/>
                <a:gd name="T29" fmla="*/ T28 w 124"/>
                <a:gd name="T30" fmla="+- 0 9567 9494"/>
                <a:gd name="T31" fmla="*/ 9567 h 84"/>
                <a:gd name="T32" fmla="+- 0 9970 9873"/>
                <a:gd name="T33" fmla="*/ T32 w 124"/>
                <a:gd name="T34" fmla="+- 0 9577 9494"/>
                <a:gd name="T35" fmla="*/ 9577 h 84"/>
                <a:gd name="T36" fmla="+- 0 9972 9873"/>
                <a:gd name="T37" fmla="*/ T36 w 124"/>
                <a:gd name="T38" fmla="+- 0 9578 9494"/>
                <a:gd name="T39" fmla="*/ 9578 h 84"/>
                <a:gd name="T40" fmla="+- 0 9978 9873"/>
                <a:gd name="T41" fmla="*/ T40 w 124"/>
                <a:gd name="T42" fmla="+- 0 9573 9494"/>
                <a:gd name="T43" fmla="*/ 9573 h 84"/>
                <a:gd name="T44" fmla="+- 0 9982 9873"/>
                <a:gd name="T45" fmla="*/ T44 w 124"/>
                <a:gd name="T46" fmla="+- 0 9571 9494"/>
                <a:gd name="T47" fmla="*/ 9571 h 84"/>
                <a:gd name="T48" fmla="+- 0 9987 9873"/>
                <a:gd name="T49" fmla="*/ T48 w 124"/>
                <a:gd name="T50" fmla="+- 0 9563 9494"/>
                <a:gd name="T51" fmla="*/ 9563 h 84"/>
                <a:gd name="T52" fmla="+- 0 9992 9873"/>
                <a:gd name="T53" fmla="*/ T52 w 124"/>
                <a:gd name="T54" fmla="+- 0 9555 9494"/>
                <a:gd name="T55" fmla="*/ 9555 h 84"/>
                <a:gd name="T56" fmla="+- 0 9997 9873"/>
                <a:gd name="T57" fmla="*/ T56 w 124"/>
                <a:gd name="T58" fmla="+- 0 9547 9494"/>
                <a:gd name="T59" fmla="*/ 9547 h 84"/>
                <a:gd name="T60" fmla="+- 0 9984 9873"/>
                <a:gd name="T61" fmla="*/ T60 w 124"/>
                <a:gd name="T62" fmla="+- 0 9540 9494"/>
                <a:gd name="T63" fmla="*/ 9540 h 84"/>
                <a:gd name="T64" fmla="+- 0 9966 9873"/>
                <a:gd name="T65" fmla="*/ T64 w 124"/>
                <a:gd name="T66" fmla="+- 0 9531 9494"/>
                <a:gd name="T67" fmla="*/ 9531 h 84"/>
                <a:gd name="T68" fmla="+- 0 9948 9873"/>
                <a:gd name="T69" fmla="*/ T68 w 124"/>
                <a:gd name="T70" fmla="+- 0 9522 9494"/>
                <a:gd name="T71" fmla="*/ 9522 h 84"/>
                <a:gd name="T72" fmla="+- 0 9931 9873"/>
                <a:gd name="T73" fmla="*/ T72 w 124"/>
                <a:gd name="T74" fmla="+- 0 9513 9494"/>
                <a:gd name="T75" fmla="*/ 9513 h 84"/>
                <a:gd name="T76" fmla="+- 0 9913 9873"/>
                <a:gd name="T77" fmla="*/ T76 w 124"/>
                <a:gd name="T78" fmla="+- 0 9504 9494"/>
                <a:gd name="T79" fmla="*/ 9504 h 84"/>
                <a:gd name="T80" fmla="+- 0 9895 9873"/>
                <a:gd name="T81" fmla="*/ T80 w 124"/>
                <a:gd name="T82" fmla="+- 0 9496 9494"/>
                <a:gd name="T83" fmla="*/ 9496 h 84"/>
                <a:gd name="T84" fmla="+- 0 9892 9873"/>
                <a:gd name="T85" fmla="*/ T84 w 124"/>
                <a:gd name="T86" fmla="+- 0 9494 9494"/>
                <a:gd name="T87" fmla="*/ 9494 h 8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124" h="84">
                  <a:moveTo>
                    <a:pt x="19" y="0"/>
                  </a:moveTo>
                  <a:lnTo>
                    <a:pt x="7" y="16"/>
                  </a:lnTo>
                  <a:lnTo>
                    <a:pt x="0" y="24"/>
                  </a:lnTo>
                  <a:lnTo>
                    <a:pt x="12" y="31"/>
                  </a:lnTo>
                  <a:lnTo>
                    <a:pt x="29" y="42"/>
                  </a:lnTo>
                  <a:lnTo>
                    <a:pt x="46" y="52"/>
                  </a:lnTo>
                  <a:lnTo>
                    <a:pt x="63" y="62"/>
                  </a:lnTo>
                  <a:lnTo>
                    <a:pt x="80" y="73"/>
                  </a:lnTo>
                  <a:lnTo>
                    <a:pt x="97" y="83"/>
                  </a:lnTo>
                  <a:lnTo>
                    <a:pt x="99" y="84"/>
                  </a:lnTo>
                  <a:lnTo>
                    <a:pt x="105" y="79"/>
                  </a:lnTo>
                  <a:lnTo>
                    <a:pt x="109" y="77"/>
                  </a:lnTo>
                  <a:lnTo>
                    <a:pt x="114" y="69"/>
                  </a:lnTo>
                  <a:lnTo>
                    <a:pt x="119" y="61"/>
                  </a:lnTo>
                  <a:lnTo>
                    <a:pt x="124" y="53"/>
                  </a:lnTo>
                  <a:lnTo>
                    <a:pt x="111" y="46"/>
                  </a:lnTo>
                  <a:lnTo>
                    <a:pt x="93" y="37"/>
                  </a:lnTo>
                  <a:lnTo>
                    <a:pt x="75" y="28"/>
                  </a:lnTo>
                  <a:lnTo>
                    <a:pt x="58" y="19"/>
                  </a:lnTo>
                  <a:lnTo>
                    <a:pt x="40" y="10"/>
                  </a:lnTo>
                  <a:lnTo>
                    <a:pt x="22" y="2"/>
                  </a:lnTo>
                  <a:lnTo>
                    <a:pt x="19" y="0"/>
                  </a:lnTo>
                  <a:close/>
                </a:path>
              </a:pathLst>
            </a:custGeom>
            <a:solidFill>
              <a:srgbClr val="363435"/>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115" name="Rectangle 3114"/>
          <p:cNvSpPr/>
          <p:nvPr/>
        </p:nvSpPr>
        <p:spPr>
          <a:xfrm>
            <a:off x="1981200" y="742950"/>
            <a:ext cx="1438100" cy="646331"/>
          </a:xfrm>
          <a:prstGeom prst="rect">
            <a:avLst/>
          </a:prstGeom>
        </p:spPr>
        <p:txBody>
          <a:bodyPr wrap="square" anchor="ctr">
            <a:spAutoFit/>
          </a:bodyPr>
          <a:lstStyle/>
          <a:p>
            <a:pPr algn="ctr"/>
            <a:r>
              <a:rPr lang="en-US" sz="1200" b="1" dirty="0">
                <a:solidFill>
                  <a:schemeClr val="bg1"/>
                </a:solidFill>
              </a:rPr>
              <a:t>High Risk Pregnancy Tracking and Management</a:t>
            </a:r>
            <a:endParaRPr lang="en-US" sz="1200" dirty="0">
              <a:solidFill>
                <a:schemeClr val="bg1"/>
              </a:solidFill>
            </a:endParaRPr>
          </a:p>
        </p:txBody>
      </p:sp>
      <p:sp>
        <p:nvSpPr>
          <p:cNvPr id="3116" name="Rectangle 3115"/>
          <p:cNvSpPr/>
          <p:nvPr/>
        </p:nvSpPr>
        <p:spPr>
          <a:xfrm>
            <a:off x="3886200" y="590550"/>
            <a:ext cx="1388715" cy="738664"/>
          </a:xfrm>
          <a:prstGeom prst="rect">
            <a:avLst/>
          </a:prstGeom>
        </p:spPr>
        <p:txBody>
          <a:bodyPr wrap="square" anchor="ctr">
            <a:spAutoFit/>
          </a:bodyPr>
          <a:lstStyle/>
          <a:p>
            <a:pPr algn="ctr"/>
            <a:r>
              <a:rPr lang="en-US" sz="1050" b="1" dirty="0">
                <a:solidFill>
                  <a:schemeClr val="bg1"/>
                </a:solidFill>
              </a:rPr>
              <a:t>Longitudinal, digital tracking of pregnant women, child health status and services</a:t>
            </a:r>
            <a:endParaRPr lang="en-US" sz="1050" dirty="0">
              <a:solidFill>
                <a:schemeClr val="bg1"/>
              </a:solidFill>
            </a:endParaRPr>
          </a:p>
        </p:txBody>
      </p:sp>
      <p:sp>
        <p:nvSpPr>
          <p:cNvPr id="3117" name="Rectangle 3116"/>
          <p:cNvSpPr/>
          <p:nvPr/>
        </p:nvSpPr>
        <p:spPr>
          <a:xfrm>
            <a:off x="5791200" y="819150"/>
            <a:ext cx="1369592" cy="461665"/>
          </a:xfrm>
          <a:prstGeom prst="rect">
            <a:avLst/>
          </a:prstGeom>
        </p:spPr>
        <p:txBody>
          <a:bodyPr wrap="square" anchor="ctr">
            <a:spAutoFit/>
          </a:bodyPr>
          <a:lstStyle/>
          <a:p>
            <a:pPr algn="ctr"/>
            <a:r>
              <a:rPr lang="en-US" sz="1200" b="1" dirty="0">
                <a:solidFill>
                  <a:schemeClr val="bg1"/>
                </a:solidFill>
              </a:rPr>
              <a:t>Scheduling and planning for </a:t>
            </a:r>
            <a:r>
              <a:rPr lang="en-US" sz="1200" b="1" dirty="0" smtClean="0">
                <a:solidFill>
                  <a:schemeClr val="bg1"/>
                </a:solidFill>
              </a:rPr>
              <a:t>FLWs</a:t>
            </a:r>
            <a:endParaRPr lang="en-US" sz="1200" dirty="0"/>
          </a:p>
        </p:txBody>
      </p:sp>
      <p:sp>
        <p:nvSpPr>
          <p:cNvPr id="3118" name="Rectangle 3117"/>
          <p:cNvSpPr/>
          <p:nvPr/>
        </p:nvSpPr>
        <p:spPr>
          <a:xfrm>
            <a:off x="1295400" y="1504950"/>
            <a:ext cx="1372206" cy="461665"/>
          </a:xfrm>
          <a:prstGeom prst="rect">
            <a:avLst/>
          </a:prstGeom>
        </p:spPr>
        <p:txBody>
          <a:bodyPr wrap="square" anchor="ctr">
            <a:spAutoFit/>
          </a:bodyPr>
          <a:lstStyle/>
          <a:p>
            <a:pPr algn="ctr"/>
            <a:r>
              <a:rPr lang="en-US" sz="1200" dirty="0" smtClean="0">
                <a:solidFill>
                  <a:schemeClr val="bg1"/>
                </a:solidFill>
              </a:rPr>
              <a:t>Digital  due list for FLWs</a:t>
            </a:r>
            <a:endParaRPr lang="en-US" sz="1200" dirty="0">
              <a:solidFill>
                <a:schemeClr val="bg1"/>
              </a:solidFill>
            </a:endParaRPr>
          </a:p>
        </p:txBody>
      </p:sp>
      <p:sp>
        <p:nvSpPr>
          <p:cNvPr id="3119" name="TextBox 3118"/>
          <p:cNvSpPr txBox="1"/>
          <p:nvPr/>
        </p:nvSpPr>
        <p:spPr>
          <a:xfrm>
            <a:off x="6705600" y="1428750"/>
            <a:ext cx="1452702" cy="492443"/>
          </a:xfrm>
          <a:prstGeom prst="rect">
            <a:avLst/>
          </a:prstGeom>
          <a:noFill/>
        </p:spPr>
        <p:txBody>
          <a:bodyPr wrap="square" rtlCol="0" anchor="ctr">
            <a:spAutoFit/>
          </a:bodyPr>
          <a:lstStyle/>
          <a:p>
            <a:pPr algn="ctr"/>
            <a:r>
              <a:rPr lang="en-US" sz="1300" dirty="0" smtClean="0">
                <a:solidFill>
                  <a:schemeClr val="bg1"/>
                </a:solidFill>
              </a:rPr>
              <a:t>Videos for Counseling</a:t>
            </a:r>
            <a:endParaRPr lang="en-US" sz="1300" dirty="0">
              <a:solidFill>
                <a:schemeClr val="bg1"/>
              </a:solidFill>
            </a:endParaRPr>
          </a:p>
        </p:txBody>
      </p:sp>
      <p:sp>
        <p:nvSpPr>
          <p:cNvPr id="113" name="Rectangle 112"/>
          <p:cNvSpPr/>
          <p:nvPr/>
        </p:nvSpPr>
        <p:spPr>
          <a:xfrm>
            <a:off x="990600" y="2190750"/>
            <a:ext cx="1828498" cy="369332"/>
          </a:xfrm>
          <a:prstGeom prst="rect">
            <a:avLst/>
          </a:prstGeom>
        </p:spPr>
        <p:txBody>
          <a:bodyPr wrap="square" anchor="ctr">
            <a:spAutoFit/>
          </a:bodyPr>
          <a:lstStyle/>
          <a:p>
            <a:pPr algn="ctr"/>
            <a:r>
              <a:rPr lang="en-US" sz="900" dirty="0" smtClean="0">
                <a:solidFill>
                  <a:schemeClr val="bg1"/>
                </a:solidFill>
              </a:rPr>
              <a:t>Availability of real time information for immediate action</a:t>
            </a:r>
            <a:endParaRPr lang="en-US" sz="900" dirty="0">
              <a:solidFill>
                <a:schemeClr val="bg1"/>
              </a:solidFill>
            </a:endParaRPr>
          </a:p>
        </p:txBody>
      </p:sp>
      <p:sp>
        <p:nvSpPr>
          <p:cNvPr id="114" name="Rectangle 113"/>
          <p:cNvSpPr/>
          <p:nvPr/>
        </p:nvSpPr>
        <p:spPr>
          <a:xfrm>
            <a:off x="1219200" y="2800350"/>
            <a:ext cx="1372206" cy="461665"/>
          </a:xfrm>
          <a:prstGeom prst="rect">
            <a:avLst/>
          </a:prstGeom>
        </p:spPr>
        <p:txBody>
          <a:bodyPr wrap="square" anchor="ctr">
            <a:spAutoFit/>
          </a:bodyPr>
          <a:lstStyle/>
          <a:p>
            <a:r>
              <a:rPr lang="en-US" sz="1200" dirty="0" smtClean="0">
                <a:solidFill>
                  <a:schemeClr val="bg1"/>
                </a:solidFill>
              </a:rPr>
              <a:t>Reminders to FLWs for their visits</a:t>
            </a:r>
            <a:endParaRPr lang="en-US" sz="1200" dirty="0">
              <a:solidFill>
                <a:schemeClr val="bg1"/>
              </a:solidFill>
            </a:endParaRPr>
          </a:p>
        </p:txBody>
      </p:sp>
      <p:sp>
        <p:nvSpPr>
          <p:cNvPr id="115" name="Rectangle 114"/>
          <p:cNvSpPr/>
          <p:nvPr/>
        </p:nvSpPr>
        <p:spPr>
          <a:xfrm>
            <a:off x="6705600" y="2140863"/>
            <a:ext cx="1524000" cy="430887"/>
          </a:xfrm>
          <a:prstGeom prst="rect">
            <a:avLst/>
          </a:prstGeom>
        </p:spPr>
        <p:txBody>
          <a:bodyPr wrap="square" anchor="ctr">
            <a:spAutoFit/>
          </a:bodyPr>
          <a:lstStyle/>
          <a:p>
            <a:pPr algn="ctr"/>
            <a:r>
              <a:rPr lang="en-US" sz="1100" dirty="0" smtClean="0">
                <a:solidFill>
                  <a:schemeClr val="bg1"/>
                </a:solidFill>
              </a:rPr>
              <a:t>Broadcasting key health related message</a:t>
            </a:r>
            <a:endParaRPr lang="en-US" sz="1100" dirty="0">
              <a:solidFill>
                <a:schemeClr val="bg1"/>
              </a:solidFill>
            </a:endParaRPr>
          </a:p>
        </p:txBody>
      </p:sp>
      <p:sp>
        <p:nvSpPr>
          <p:cNvPr id="116" name="Rectangle 115"/>
          <p:cNvSpPr/>
          <p:nvPr/>
        </p:nvSpPr>
        <p:spPr>
          <a:xfrm>
            <a:off x="6780908" y="2858923"/>
            <a:ext cx="1372206" cy="276999"/>
          </a:xfrm>
          <a:prstGeom prst="rect">
            <a:avLst/>
          </a:prstGeom>
        </p:spPr>
        <p:txBody>
          <a:bodyPr wrap="square">
            <a:spAutoFit/>
          </a:bodyPr>
          <a:lstStyle/>
          <a:p>
            <a:r>
              <a:rPr lang="en-US" sz="1200" dirty="0" smtClean="0">
                <a:solidFill>
                  <a:schemeClr val="bg1"/>
                </a:solidFill>
              </a:rPr>
              <a:t>Alerts for users</a:t>
            </a:r>
            <a:endParaRPr lang="en-US" sz="1200" dirty="0">
              <a:solidFill>
                <a:schemeClr val="bg1"/>
              </a:solidFill>
            </a:endParaRPr>
          </a:p>
        </p:txBody>
      </p:sp>
      <p:sp>
        <p:nvSpPr>
          <p:cNvPr id="3120" name="TextBox 3119"/>
          <p:cNvSpPr txBox="1"/>
          <p:nvPr/>
        </p:nvSpPr>
        <p:spPr>
          <a:xfrm>
            <a:off x="1294794" y="114300"/>
            <a:ext cx="7163406" cy="369332"/>
          </a:xfrm>
          <a:prstGeom prst="rect">
            <a:avLst/>
          </a:prstGeom>
          <a:noFill/>
        </p:spPr>
        <p:txBody>
          <a:bodyPr wrap="square" rtlCol="0">
            <a:spAutoFit/>
          </a:bodyPr>
          <a:lstStyle/>
          <a:p>
            <a:pPr algn="ctr"/>
            <a:r>
              <a:rPr lang="en-US" b="1" dirty="0" smtClean="0"/>
              <a:t>BENEFITS OF THE APPLICATIONS</a:t>
            </a:r>
            <a:endParaRPr lang="en-US" b="1" dirty="0"/>
          </a:p>
        </p:txBody>
      </p:sp>
      <p:sp>
        <p:nvSpPr>
          <p:cNvPr id="3121" name="TextBox 3120"/>
          <p:cNvSpPr txBox="1"/>
          <p:nvPr/>
        </p:nvSpPr>
        <p:spPr>
          <a:xfrm>
            <a:off x="171671" y="4145312"/>
            <a:ext cx="8915401" cy="954107"/>
          </a:xfrm>
          <a:prstGeom prst="rect">
            <a:avLst/>
          </a:prstGeom>
          <a:solidFill>
            <a:schemeClr val="accent3">
              <a:lumMod val="60000"/>
              <a:lumOff val="40000"/>
            </a:schemeClr>
          </a:solidFill>
        </p:spPr>
        <p:txBody>
          <a:bodyPr wrap="square" rtlCol="0">
            <a:spAutoFit/>
          </a:bodyPr>
          <a:lstStyle/>
          <a:p>
            <a:pPr lvl="0" algn="just"/>
            <a:r>
              <a:rPr lang="en-US" sz="1400" b="1" dirty="0"/>
              <a:t>VHIR-</a:t>
            </a:r>
          </a:p>
          <a:p>
            <a:pPr lvl="0" algn="just"/>
            <a:r>
              <a:rPr lang="en-US" sz="1400" dirty="0"/>
              <a:t>Total Families Registered on e-</a:t>
            </a:r>
            <a:r>
              <a:rPr lang="en-US" sz="1400" dirty="0" err="1"/>
              <a:t>Kavach</a:t>
            </a:r>
            <a:r>
              <a:rPr lang="en-US" sz="1400" dirty="0"/>
              <a:t> Application: 75,27,573</a:t>
            </a:r>
          </a:p>
          <a:p>
            <a:pPr lvl="0" algn="just"/>
            <a:r>
              <a:rPr lang="en-US" sz="1400" dirty="0"/>
              <a:t>Total Members Registered on e-</a:t>
            </a:r>
            <a:r>
              <a:rPr lang="en-US" sz="1400" dirty="0" err="1"/>
              <a:t>Kavach</a:t>
            </a:r>
            <a:r>
              <a:rPr lang="en-US" sz="1400" dirty="0"/>
              <a:t> Application :2,94,10,187</a:t>
            </a:r>
            <a:endParaRPr lang="en-IN" sz="1400" dirty="0"/>
          </a:p>
          <a:p>
            <a:r>
              <a:rPr lang="en-US" sz="1400" dirty="0" smtClean="0"/>
              <a:t>Total ABHA ID Generated through e-</a:t>
            </a:r>
            <a:r>
              <a:rPr lang="en-US" sz="1400" dirty="0" err="1" smtClean="0"/>
              <a:t>Kavach</a:t>
            </a:r>
            <a:r>
              <a:rPr lang="en-US" sz="1400" dirty="0" smtClean="0"/>
              <a:t> Platform:- 7,91,034</a:t>
            </a:r>
            <a:endParaRPr lang="en-US" sz="1400" dirty="0"/>
          </a:p>
        </p:txBody>
      </p:sp>
    </p:spTree>
    <p:extLst>
      <p:ext uri="{BB962C8B-B14F-4D97-AF65-F5344CB8AC3E}">
        <p14:creationId xmlns="" xmlns:p14="http://schemas.microsoft.com/office/powerpoint/2010/main" val="3326923625"/>
      </p:ext>
    </p:extLst>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EMERGENCY MEDICAL TRANSPORT SYSTEM</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Overview</a:t>
            </a:r>
            <a:endParaRPr lang="en-US" sz="2800" b="1" dirty="0"/>
          </a:p>
        </p:txBody>
      </p:sp>
      <p:sp>
        <p:nvSpPr>
          <p:cNvPr id="6" name="Content Placeholder 2"/>
          <p:cNvSpPr>
            <a:spLocks noGrp="1"/>
          </p:cNvSpPr>
          <p:nvPr>
            <p:ph idx="1"/>
          </p:nvPr>
        </p:nvSpPr>
        <p:spPr>
          <a:xfrm>
            <a:off x="457200" y="971550"/>
            <a:ext cx="8458200" cy="3886200"/>
          </a:xfrm>
        </p:spPr>
        <p:txBody>
          <a:bodyPr>
            <a:noAutofit/>
          </a:bodyPr>
          <a:lstStyle/>
          <a:p>
            <a:pPr algn="just" eaLnBrk="1" hangingPunct="1">
              <a:lnSpc>
                <a:spcPct val="160000"/>
              </a:lnSpc>
            </a:pPr>
            <a:r>
              <a:rPr lang="en-US" altLang="en-US" sz="1600" dirty="0">
                <a:latin typeface="+mj-lt"/>
              </a:rPr>
              <a:t>State is operating </a:t>
            </a:r>
            <a:r>
              <a:rPr lang="en-US" altLang="en-US" sz="1600" dirty="0" smtClean="0">
                <a:latin typeface="+mj-lt"/>
              </a:rPr>
              <a:t>2200 </a:t>
            </a:r>
            <a:r>
              <a:rPr lang="en-US" altLang="en-US" sz="1600" dirty="0">
                <a:latin typeface="+mj-lt"/>
              </a:rPr>
              <a:t>Ambulances under 108 Ambulance Service.</a:t>
            </a:r>
          </a:p>
          <a:p>
            <a:pPr algn="just" eaLnBrk="1" hangingPunct="1">
              <a:lnSpc>
                <a:spcPct val="160000"/>
              </a:lnSpc>
            </a:pPr>
            <a:r>
              <a:rPr lang="en-US" altLang="en-US" sz="1600" dirty="0">
                <a:latin typeface="+mj-lt"/>
              </a:rPr>
              <a:t>Total 2270 Ambulances are operating under 102 National Ambulance Service</a:t>
            </a:r>
            <a:r>
              <a:rPr lang="en-US" altLang="en-US" sz="1600" dirty="0" smtClean="0">
                <a:latin typeface="+mj-lt"/>
              </a:rPr>
              <a:t>.</a:t>
            </a:r>
            <a:endParaRPr lang="en-US" altLang="en-US" sz="1600" dirty="0">
              <a:latin typeface="+mj-lt"/>
            </a:endParaRPr>
          </a:p>
          <a:p>
            <a:pPr algn="just">
              <a:lnSpc>
                <a:spcPct val="160000"/>
              </a:lnSpc>
            </a:pPr>
            <a:r>
              <a:rPr lang="en-US" altLang="en-US" sz="1600" dirty="0">
                <a:latin typeface="+mj-lt"/>
              </a:rPr>
              <a:t>2</a:t>
            </a:r>
            <a:r>
              <a:rPr lang="en-US" altLang="en-US" sz="1600" dirty="0" smtClean="0">
                <a:latin typeface="+mj-lt"/>
              </a:rPr>
              <a:t>50 Ambulances are operating under ALS Ambulance Services.</a:t>
            </a:r>
            <a:endParaRPr lang="en-US" altLang="en-US" sz="1600" dirty="0">
              <a:latin typeface="+mj-lt"/>
            </a:endParaRPr>
          </a:p>
          <a:p>
            <a:pPr algn="just" eaLnBrk="1" hangingPunct="1">
              <a:lnSpc>
                <a:spcPct val="160000"/>
              </a:lnSpc>
            </a:pPr>
            <a:r>
              <a:rPr lang="en-US" altLang="en-US" sz="1600" dirty="0">
                <a:latin typeface="+mj-lt"/>
              </a:rPr>
              <a:t>Services are through private service provider GVK EMRI, toll free number, centralized call centre and GPS fitted </a:t>
            </a:r>
            <a:r>
              <a:rPr lang="en-US" altLang="en-US" sz="1600" dirty="0" smtClean="0">
                <a:latin typeface="+mj-lt"/>
              </a:rPr>
              <a:t>108 &amp; 102 </a:t>
            </a:r>
            <a:r>
              <a:rPr lang="en-US" altLang="en-US" sz="1600" dirty="0" err="1" smtClean="0">
                <a:latin typeface="+mj-lt"/>
              </a:rPr>
              <a:t>BLS</a:t>
            </a:r>
            <a:r>
              <a:rPr lang="en-US" altLang="en-US" sz="1600" dirty="0" smtClean="0">
                <a:latin typeface="+mj-lt"/>
              </a:rPr>
              <a:t> Ambulances.</a:t>
            </a:r>
          </a:p>
          <a:p>
            <a:pPr algn="just">
              <a:lnSpc>
                <a:spcPct val="160000"/>
              </a:lnSpc>
            </a:pPr>
            <a:r>
              <a:rPr lang="en-US" altLang="en-US" sz="1600" dirty="0" smtClean="0">
                <a:latin typeface="+mj-lt"/>
              </a:rPr>
              <a:t>Services of ALS Ambulances are through private service provider </a:t>
            </a:r>
            <a:r>
              <a:rPr lang="en-US" altLang="en-US" sz="1600" dirty="0" err="1" smtClean="0">
                <a:latin typeface="+mj-lt"/>
              </a:rPr>
              <a:t>MedCare</a:t>
            </a:r>
            <a:r>
              <a:rPr lang="en-US" altLang="en-US" sz="1600" dirty="0" smtClean="0">
                <a:latin typeface="+mj-lt"/>
              </a:rPr>
              <a:t> 365 Pvt. Ltd. </a:t>
            </a:r>
            <a:endParaRPr lang="en-US" altLang="en-US" sz="1600" dirty="0">
              <a:latin typeface="+mj-lt"/>
            </a:endParaRPr>
          </a:p>
          <a:p>
            <a:pPr algn="just" eaLnBrk="1" hangingPunct="1">
              <a:lnSpc>
                <a:spcPct val="160000"/>
              </a:lnSpc>
            </a:pPr>
            <a:r>
              <a:rPr lang="en-US" altLang="en-US" sz="1600" dirty="0">
                <a:latin typeface="+mj-lt"/>
              </a:rPr>
              <a:t>Each Ambulance is manned with a pilot and Emergency Medical Technician(</a:t>
            </a:r>
            <a:r>
              <a:rPr lang="en-US" altLang="en-US" sz="1600" dirty="0" err="1">
                <a:latin typeface="+mj-lt"/>
              </a:rPr>
              <a:t>EMT</a:t>
            </a:r>
            <a:r>
              <a:rPr lang="en-US" altLang="en-US" sz="1600" dirty="0" smtClean="0">
                <a:latin typeface="+mj-lt"/>
              </a:rPr>
              <a:t>).</a:t>
            </a:r>
          </a:p>
          <a:p>
            <a:pPr algn="just" eaLnBrk="1" hangingPunct="1">
              <a:lnSpc>
                <a:spcPct val="160000"/>
              </a:lnSpc>
            </a:pPr>
            <a:r>
              <a:rPr lang="en-US" altLang="en-US" sz="1600" dirty="0" smtClean="0">
                <a:latin typeface="+mj-lt"/>
              </a:rPr>
              <a:t>170 NMMU operational in 53 districts. Services are through private service provider </a:t>
            </a:r>
            <a:r>
              <a:rPr lang="en-US" altLang="en-US" sz="1600" dirty="0" err="1" smtClean="0">
                <a:latin typeface="+mj-lt"/>
              </a:rPr>
              <a:t>KHG</a:t>
            </a:r>
            <a:r>
              <a:rPr lang="en-US" altLang="en-US" sz="1600" dirty="0" smtClean="0">
                <a:latin typeface="+mj-lt"/>
              </a:rPr>
              <a:t>. </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108 Ambulance Service</a:t>
            </a:r>
            <a:endParaRPr lang="en-US" sz="2800" b="1" dirty="0"/>
          </a:p>
        </p:txBody>
      </p:sp>
      <p:sp>
        <p:nvSpPr>
          <p:cNvPr id="3" name="Content Placeholder 2"/>
          <p:cNvSpPr>
            <a:spLocks noGrp="1"/>
          </p:cNvSpPr>
          <p:nvPr>
            <p:ph idx="1"/>
          </p:nvPr>
        </p:nvSpPr>
        <p:spPr>
          <a:xfrm>
            <a:off x="381000" y="819150"/>
            <a:ext cx="4800600" cy="2362200"/>
          </a:xfrm>
        </p:spPr>
        <p:txBody>
          <a:bodyPr rtlCol="0">
            <a:noAutofit/>
          </a:bodyPr>
          <a:lstStyle/>
          <a:p>
            <a:pPr algn="just">
              <a:defRPr/>
            </a:pPr>
            <a:r>
              <a:rPr lang="en-US" sz="1800" dirty="0" smtClean="0">
                <a:latin typeface="+mj-lt"/>
              </a:rPr>
              <a:t>2200 </a:t>
            </a:r>
            <a:r>
              <a:rPr lang="en-US" sz="1800" dirty="0">
                <a:latin typeface="+mj-lt"/>
              </a:rPr>
              <a:t>ambulances </a:t>
            </a:r>
            <a:r>
              <a:rPr lang="en-US" sz="1800" dirty="0" smtClean="0">
                <a:latin typeface="+mj-lt"/>
              </a:rPr>
              <a:t>operational (1517 ambulances in the East cluster and 683 ambulances in the West cluster).</a:t>
            </a:r>
          </a:p>
          <a:p>
            <a:pPr algn="just" eaLnBrk="1" fontAlgn="auto" hangingPunct="1">
              <a:spcAft>
                <a:spcPts val="0"/>
              </a:spcAft>
              <a:defRPr/>
            </a:pPr>
            <a:r>
              <a:rPr lang="en-US" sz="1800" dirty="0" smtClean="0">
                <a:latin typeface="+mj-lt"/>
              </a:rPr>
              <a:t>Response </a:t>
            </a:r>
            <a:r>
              <a:rPr lang="en-US" sz="1800" dirty="0">
                <a:latin typeface="+mj-lt"/>
              </a:rPr>
              <a:t>time of 15 minutes kept in new </a:t>
            </a:r>
            <a:r>
              <a:rPr lang="en-US" sz="1800" dirty="0" smtClean="0">
                <a:latin typeface="+mj-lt"/>
              </a:rPr>
              <a:t>agreement.</a:t>
            </a:r>
            <a:endParaRPr lang="en-US" sz="1800" dirty="0">
              <a:latin typeface="+mj-lt"/>
            </a:endParaRPr>
          </a:p>
          <a:p>
            <a:pPr algn="just" eaLnBrk="1" fontAlgn="auto" hangingPunct="1">
              <a:spcAft>
                <a:spcPts val="0"/>
              </a:spcAft>
              <a:defRPr/>
            </a:pPr>
            <a:r>
              <a:rPr lang="en-US" sz="1800" dirty="0">
                <a:latin typeface="+mj-lt"/>
              </a:rPr>
              <a:t>Service available free of cost to people in case of any medical emergency in all districts of state</a:t>
            </a:r>
            <a:r>
              <a:rPr lang="en-US" sz="1800" dirty="0" smtClean="0">
                <a:latin typeface="+mj-lt"/>
              </a:rPr>
              <a:t>.</a:t>
            </a:r>
            <a:endParaRPr lang="en-US" sz="1800" dirty="0">
              <a:latin typeface="+mj-lt"/>
            </a:endParaRPr>
          </a:p>
        </p:txBody>
      </p:sp>
      <p:sp>
        <p:nvSpPr>
          <p:cNvPr id="4" name="TextBox 3"/>
          <p:cNvSpPr txBox="1"/>
          <p:nvPr/>
        </p:nvSpPr>
        <p:spPr>
          <a:xfrm>
            <a:off x="381000" y="3257551"/>
            <a:ext cx="8534400" cy="1865126"/>
          </a:xfrm>
          <a:prstGeom prst="rect">
            <a:avLst/>
          </a:prstGeom>
          <a:noFill/>
        </p:spPr>
        <p:txBody>
          <a:bodyPr wrap="square" rtlCol="0">
            <a:spAutoFit/>
          </a:bodyPr>
          <a:lstStyle/>
          <a:p>
            <a:pPr marL="342900" indent="-342900" algn="just">
              <a:spcBef>
                <a:spcPct val="20000"/>
              </a:spcBef>
              <a:buFont typeface="Arial" pitchFamily="34" charset="0"/>
              <a:buChar char="•"/>
              <a:defRPr/>
            </a:pPr>
            <a:r>
              <a:rPr lang="en-US" dirty="0" smtClean="0">
                <a:latin typeface="+mj-lt"/>
              </a:rPr>
              <a:t>The patient is transported to the nearest government health facility. If required intra-district and inter-district inter-facility transfers are done after referrals by competent officers.</a:t>
            </a:r>
          </a:p>
          <a:p>
            <a:pPr marL="342900" indent="-342900" algn="just">
              <a:spcBef>
                <a:spcPct val="20000"/>
              </a:spcBef>
              <a:buFont typeface="Arial" pitchFamily="34" charset="0"/>
              <a:buChar char="•"/>
              <a:defRPr/>
            </a:pPr>
            <a:r>
              <a:rPr lang="en-US" dirty="0" smtClean="0">
                <a:latin typeface="+mj-lt"/>
              </a:rPr>
              <a:t>If needed medical assistance is provided at site as well as during transit by Ambulance staff.</a:t>
            </a:r>
          </a:p>
          <a:p>
            <a:pPr marL="342900" indent="-342900" algn="just">
              <a:spcBef>
                <a:spcPct val="20000"/>
              </a:spcBef>
              <a:buFont typeface="Arial" pitchFamily="34" charset="0"/>
              <a:buChar char="•"/>
              <a:defRPr/>
            </a:pPr>
            <a:r>
              <a:rPr lang="en-US" dirty="0" smtClean="0">
                <a:latin typeface="+mj-lt"/>
              </a:rPr>
              <a:t>Till now near about 2.13 </a:t>
            </a:r>
            <a:r>
              <a:rPr lang="en-US" dirty="0" err="1" smtClean="0">
                <a:latin typeface="+mj-lt"/>
              </a:rPr>
              <a:t>Crore</a:t>
            </a:r>
            <a:r>
              <a:rPr lang="en-US" dirty="0" smtClean="0">
                <a:latin typeface="+mj-lt"/>
              </a:rPr>
              <a:t> patients have been benefitted by this service.</a:t>
            </a:r>
          </a:p>
        </p:txBody>
      </p:sp>
      <p:pic>
        <p:nvPicPr>
          <p:cNvPr id="5" name="Picture 4" descr="IMG-20180217-WA0031.jpg"/>
          <p:cNvPicPr>
            <a:picLocks noGrp="1" noChangeAspect="1"/>
          </p:cNvPicPr>
          <p:nvPr isPhoto="1"/>
        </p:nvPicPr>
        <p:blipFill>
          <a:blip r:embed="rId2" cstate="print">
            <a:lum/>
          </a:blip>
          <a:stretch>
            <a:fillRect/>
          </a:stretch>
        </p:blipFill>
        <p:spPr>
          <a:xfrm>
            <a:off x="5257800" y="742950"/>
            <a:ext cx="3657600" cy="2514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102 National Ambulance Service</a:t>
            </a:r>
            <a:endParaRPr lang="en-US" sz="2800" b="1" dirty="0"/>
          </a:p>
        </p:txBody>
      </p:sp>
      <p:sp>
        <p:nvSpPr>
          <p:cNvPr id="3" name="Content Placeholder 2"/>
          <p:cNvSpPr>
            <a:spLocks noGrp="1"/>
          </p:cNvSpPr>
          <p:nvPr>
            <p:ph idx="1"/>
          </p:nvPr>
        </p:nvSpPr>
        <p:spPr>
          <a:xfrm>
            <a:off x="228600" y="914401"/>
            <a:ext cx="5029200" cy="3943350"/>
          </a:xfrm>
        </p:spPr>
        <p:txBody>
          <a:bodyPr rtlCol="0">
            <a:noAutofit/>
          </a:bodyPr>
          <a:lstStyle/>
          <a:p>
            <a:pPr algn="just">
              <a:defRPr/>
            </a:pPr>
            <a:r>
              <a:rPr lang="en-US" sz="1800" dirty="0" smtClean="0"/>
              <a:t>Total 2270 ambulances operational.</a:t>
            </a:r>
          </a:p>
          <a:p>
            <a:pPr algn="just" eaLnBrk="1" fontAlgn="auto" hangingPunct="1">
              <a:spcAft>
                <a:spcPts val="0"/>
              </a:spcAft>
              <a:defRPr/>
            </a:pPr>
            <a:r>
              <a:rPr lang="en-US" sz="1800" dirty="0" smtClean="0"/>
              <a:t>Service </a:t>
            </a:r>
            <a:r>
              <a:rPr lang="en-US" sz="1800" dirty="0"/>
              <a:t>is free of cost to beneficiaries of JSY and JSSK in all districts of state.</a:t>
            </a:r>
          </a:p>
          <a:p>
            <a:pPr algn="just" eaLnBrk="1" fontAlgn="auto" hangingPunct="1">
              <a:spcAft>
                <a:spcPts val="0"/>
              </a:spcAft>
              <a:defRPr/>
            </a:pPr>
            <a:r>
              <a:rPr lang="en-US" sz="1800" dirty="0"/>
              <a:t>After call on 102 the Ambulance has to reach the patient within 20 minutes in URBAN and 30 minutes in RURAL areas.</a:t>
            </a:r>
          </a:p>
          <a:p>
            <a:pPr algn="just" eaLnBrk="1" fontAlgn="auto" hangingPunct="1">
              <a:spcAft>
                <a:spcPts val="0"/>
              </a:spcAft>
              <a:defRPr/>
            </a:pPr>
            <a:r>
              <a:rPr lang="en-US" sz="1800" dirty="0"/>
              <a:t>Beneficiary is provided transport facility to the nearest government health facility as well as inter-facility transportation and drop back.</a:t>
            </a:r>
          </a:p>
          <a:p>
            <a:pPr algn="just" eaLnBrk="1" fontAlgn="auto" hangingPunct="1">
              <a:spcAft>
                <a:spcPts val="0"/>
              </a:spcAft>
              <a:defRPr/>
            </a:pPr>
            <a:r>
              <a:rPr lang="en-US" sz="1800" dirty="0"/>
              <a:t>If needed medical assistance is provided at site as well as during transit by Ambulance staff.</a:t>
            </a:r>
          </a:p>
          <a:p>
            <a:pPr algn="just" eaLnBrk="1" fontAlgn="auto" hangingPunct="1">
              <a:spcAft>
                <a:spcPts val="0"/>
              </a:spcAft>
              <a:defRPr/>
            </a:pPr>
            <a:r>
              <a:rPr lang="en-US" sz="1800" dirty="0"/>
              <a:t>Till now near about </a:t>
            </a:r>
            <a:r>
              <a:rPr lang="en-US" sz="1800" dirty="0" smtClean="0"/>
              <a:t>5.72 </a:t>
            </a:r>
            <a:r>
              <a:rPr lang="en-US" sz="1800" dirty="0" err="1"/>
              <a:t>crore</a:t>
            </a:r>
            <a:r>
              <a:rPr lang="en-US" sz="1800" dirty="0"/>
              <a:t> patients have been benefitted by this service.</a:t>
            </a:r>
          </a:p>
        </p:txBody>
      </p:sp>
      <p:pic>
        <p:nvPicPr>
          <p:cNvPr id="4" name="Picture 6" descr="D:\Photo Ambulance\Ambulance picture\102-1.jpg"/>
          <p:cNvPicPr>
            <a:picLocks noChangeAspect="1" noChangeArrowheads="1"/>
          </p:cNvPicPr>
          <p:nvPr/>
        </p:nvPicPr>
        <p:blipFill>
          <a:blip r:embed="rId2" cstate="print"/>
          <a:srcRect/>
          <a:stretch>
            <a:fillRect/>
          </a:stretch>
        </p:blipFill>
        <p:spPr bwMode="auto">
          <a:xfrm>
            <a:off x="5334000" y="914400"/>
            <a:ext cx="3429000" cy="3714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ALS Ambulance Service</a:t>
            </a:r>
            <a:endParaRPr lang="en-US" sz="2800" b="1" dirty="0"/>
          </a:p>
        </p:txBody>
      </p:sp>
      <p:sp>
        <p:nvSpPr>
          <p:cNvPr id="3" name="Content Placeholder 2"/>
          <p:cNvSpPr>
            <a:spLocks noGrp="1"/>
          </p:cNvSpPr>
          <p:nvPr>
            <p:ph idx="1"/>
          </p:nvPr>
        </p:nvSpPr>
        <p:spPr>
          <a:xfrm>
            <a:off x="228600" y="819150"/>
            <a:ext cx="8382000" cy="4038600"/>
          </a:xfrm>
        </p:spPr>
        <p:txBody>
          <a:bodyPr rtlCol="0">
            <a:noAutofit/>
          </a:bodyPr>
          <a:lstStyle/>
          <a:p>
            <a:pPr marL="548640" indent="-411480" algn="just" eaLnBrk="1" fontAlgn="auto" hangingPunct="1">
              <a:spcAft>
                <a:spcPts val="0"/>
              </a:spcAft>
              <a:buClr>
                <a:schemeClr val="tx1">
                  <a:shade val="95000"/>
                </a:schemeClr>
              </a:buClr>
              <a:defRPr/>
            </a:pPr>
            <a:r>
              <a:rPr lang="en-US" sz="1600" dirty="0">
                <a:latin typeface="+mj-lt"/>
                <a:cs typeface="Times New Roman" pitchFamily="18" charset="0"/>
              </a:rPr>
              <a:t>Service started on 13 April 2017. </a:t>
            </a:r>
          </a:p>
          <a:p>
            <a:pPr marL="548640" indent="-411480" algn="just" eaLnBrk="1" fontAlgn="auto" hangingPunct="1">
              <a:spcAft>
                <a:spcPts val="0"/>
              </a:spcAft>
              <a:buClr>
                <a:schemeClr val="tx1">
                  <a:shade val="95000"/>
                </a:schemeClr>
              </a:buClr>
              <a:defRPr/>
            </a:pPr>
            <a:r>
              <a:rPr lang="en-US" sz="1600" dirty="0">
                <a:latin typeface="+mj-lt"/>
                <a:cs typeface="Times New Roman" pitchFamily="18" charset="0"/>
              </a:rPr>
              <a:t>Presently </a:t>
            </a:r>
            <a:r>
              <a:rPr lang="en-US" sz="1600" dirty="0" smtClean="0">
                <a:latin typeface="+mj-lt"/>
                <a:cs typeface="Times New Roman" pitchFamily="18" charset="0"/>
              </a:rPr>
              <a:t>250 </a:t>
            </a:r>
            <a:r>
              <a:rPr lang="en-US" sz="1600" dirty="0">
                <a:latin typeface="+mj-lt"/>
                <a:cs typeface="Times New Roman" pitchFamily="18" charset="0"/>
              </a:rPr>
              <a:t>ambulances operational. </a:t>
            </a:r>
          </a:p>
          <a:p>
            <a:pPr marL="548640" indent="-411480" algn="just">
              <a:buClr>
                <a:schemeClr val="tx1">
                  <a:shade val="95000"/>
                </a:schemeClr>
              </a:buClr>
              <a:defRPr/>
            </a:pPr>
            <a:r>
              <a:rPr lang="en-US" sz="1600" dirty="0" smtClean="0">
                <a:latin typeface="+mj-lt"/>
                <a:cs typeface="Times New Roman" pitchFamily="18" charset="0"/>
              </a:rPr>
              <a:t>Provide referral transportation to critical</a:t>
            </a:r>
          </a:p>
          <a:p>
            <a:pPr marL="548640" indent="-411480" algn="just">
              <a:buClr>
                <a:schemeClr val="tx1">
                  <a:shade val="95000"/>
                </a:schemeClr>
              </a:buClr>
              <a:buNone/>
              <a:defRPr/>
            </a:pPr>
            <a:r>
              <a:rPr lang="en-US" sz="1600" dirty="0" smtClean="0">
                <a:latin typeface="+mj-lt"/>
                <a:cs typeface="Times New Roman" pitchFamily="18" charset="0"/>
              </a:rPr>
              <a:t> 	patients to higher facilities</a:t>
            </a:r>
          </a:p>
          <a:p>
            <a:pPr marL="548640" indent="-411480" algn="just">
              <a:buClr>
                <a:schemeClr val="tx1">
                  <a:shade val="95000"/>
                </a:schemeClr>
              </a:buClr>
              <a:defRPr/>
            </a:pPr>
            <a:r>
              <a:rPr lang="en-US" sz="1600" dirty="0" smtClean="0">
                <a:latin typeface="+mj-lt"/>
                <a:cs typeface="Times New Roman" pitchFamily="18" charset="0"/>
              </a:rPr>
              <a:t>Trained </a:t>
            </a:r>
            <a:r>
              <a:rPr lang="en-US" sz="1600" dirty="0" err="1" smtClean="0">
                <a:latin typeface="+mj-lt"/>
                <a:cs typeface="Times New Roman" pitchFamily="18" charset="0"/>
              </a:rPr>
              <a:t>EMT</a:t>
            </a:r>
            <a:r>
              <a:rPr lang="en-US" sz="1600" dirty="0" smtClean="0">
                <a:latin typeface="+mj-lt"/>
                <a:cs typeface="Times New Roman" pitchFamily="18" charset="0"/>
              </a:rPr>
              <a:t> and medicine necessary for</a:t>
            </a:r>
          </a:p>
          <a:p>
            <a:pPr marL="548640" indent="-411480" algn="just">
              <a:buClr>
                <a:schemeClr val="tx1">
                  <a:shade val="95000"/>
                </a:schemeClr>
              </a:buClr>
              <a:buNone/>
              <a:defRPr/>
            </a:pPr>
            <a:r>
              <a:rPr lang="en-US" sz="1600" dirty="0" smtClean="0">
                <a:latin typeface="+mj-lt"/>
                <a:cs typeface="Times New Roman" pitchFamily="18" charset="0"/>
              </a:rPr>
              <a:t> 	critical patients available in ambulance.</a:t>
            </a:r>
          </a:p>
          <a:p>
            <a:pPr marL="548640" indent="-411480" algn="just">
              <a:buClr>
                <a:schemeClr val="tx1">
                  <a:shade val="95000"/>
                </a:schemeClr>
              </a:buClr>
              <a:defRPr/>
            </a:pPr>
            <a:r>
              <a:rPr lang="en-US" sz="1600" dirty="0" smtClean="0">
                <a:latin typeface="+mj-lt"/>
                <a:cs typeface="Times New Roman" pitchFamily="18" charset="0"/>
              </a:rPr>
              <a:t>Provide </a:t>
            </a:r>
            <a:r>
              <a:rPr lang="en-US" sz="1600" dirty="0">
                <a:latin typeface="+mj-lt"/>
                <a:cs typeface="Times New Roman" pitchFamily="18" charset="0"/>
              </a:rPr>
              <a:t>referral transportation to </a:t>
            </a:r>
            <a:r>
              <a:rPr lang="en-US" sz="1600" dirty="0" smtClean="0">
                <a:latin typeface="+mj-lt"/>
                <a:cs typeface="Times New Roman" pitchFamily="18" charset="0"/>
              </a:rPr>
              <a:t>critical</a:t>
            </a:r>
          </a:p>
          <a:p>
            <a:pPr marL="548640" indent="-411480" algn="just">
              <a:buClr>
                <a:schemeClr val="tx1">
                  <a:shade val="95000"/>
                </a:schemeClr>
              </a:buClr>
              <a:defRPr/>
            </a:pPr>
            <a:r>
              <a:rPr lang="en-US" sz="1600" dirty="0" smtClean="0">
                <a:latin typeface="+mj-lt"/>
                <a:cs typeface="Times New Roman" pitchFamily="18" charset="0"/>
              </a:rPr>
              <a:t> </a:t>
            </a:r>
            <a:r>
              <a:rPr lang="en-US" sz="1600" dirty="0">
                <a:latin typeface="+mj-lt"/>
                <a:cs typeface="Times New Roman" pitchFamily="18" charset="0"/>
              </a:rPr>
              <a:t>patients to higher facilities</a:t>
            </a:r>
          </a:p>
          <a:p>
            <a:pPr marL="548640" indent="-411480" algn="just" eaLnBrk="1" fontAlgn="auto" hangingPunct="1">
              <a:spcAft>
                <a:spcPts val="0"/>
              </a:spcAft>
              <a:buClr>
                <a:schemeClr val="tx1">
                  <a:shade val="95000"/>
                </a:schemeClr>
              </a:buClr>
              <a:defRPr/>
            </a:pPr>
            <a:r>
              <a:rPr lang="en-US" sz="1600" dirty="0" smtClean="0">
                <a:latin typeface="+mj-lt"/>
                <a:cs typeface="Times New Roman" pitchFamily="18" charset="0"/>
              </a:rPr>
              <a:t>Advance </a:t>
            </a:r>
            <a:r>
              <a:rPr lang="en-US" sz="1600" dirty="0">
                <a:latin typeface="+mj-lt"/>
                <a:cs typeface="Times New Roman" pitchFamily="18" charset="0"/>
              </a:rPr>
              <a:t>equipments like ventilator, </a:t>
            </a:r>
            <a:endParaRPr lang="en-US" sz="1600" dirty="0" smtClean="0">
              <a:latin typeface="+mj-lt"/>
              <a:cs typeface="Times New Roman" pitchFamily="18" charset="0"/>
            </a:endParaRPr>
          </a:p>
          <a:p>
            <a:pPr marL="548640" indent="-411480" algn="just" eaLnBrk="1" fontAlgn="auto" hangingPunct="1">
              <a:spcAft>
                <a:spcPts val="0"/>
              </a:spcAft>
              <a:buClr>
                <a:schemeClr val="tx1">
                  <a:shade val="95000"/>
                </a:schemeClr>
              </a:buClr>
              <a:buNone/>
              <a:defRPr/>
            </a:pPr>
            <a:r>
              <a:rPr lang="en-US" sz="1600" dirty="0" smtClean="0">
                <a:latin typeface="+mj-lt"/>
                <a:cs typeface="Times New Roman" pitchFamily="18" charset="0"/>
              </a:rPr>
              <a:t>	defibrillator</a:t>
            </a:r>
            <a:r>
              <a:rPr lang="en-US" sz="1600" dirty="0">
                <a:latin typeface="+mj-lt"/>
                <a:cs typeface="Times New Roman" pitchFamily="18" charset="0"/>
              </a:rPr>
              <a:t>, cardiac monitor, etc available in ambulances for critical care during transportation.</a:t>
            </a:r>
          </a:p>
          <a:p>
            <a:pPr marL="548640" indent="-411480" algn="just" eaLnBrk="1" fontAlgn="auto" hangingPunct="1">
              <a:spcAft>
                <a:spcPts val="0"/>
              </a:spcAft>
              <a:buClr>
                <a:schemeClr val="tx1">
                  <a:shade val="95000"/>
                </a:schemeClr>
              </a:buClr>
              <a:defRPr/>
            </a:pPr>
            <a:r>
              <a:rPr lang="en-US" sz="1600" dirty="0">
                <a:latin typeface="+mj-lt"/>
                <a:cs typeface="Times New Roman" pitchFamily="18" charset="0"/>
              </a:rPr>
              <a:t>Patients can also be transported to AIIMS New Delhi and PGI Chandigarh from neighboring districts (within 200 km)</a:t>
            </a:r>
          </a:p>
          <a:p>
            <a:pPr marL="548640" indent="-411480" algn="just" eaLnBrk="1" fontAlgn="auto" hangingPunct="1">
              <a:spcAft>
                <a:spcPts val="0"/>
              </a:spcAft>
              <a:buClr>
                <a:schemeClr val="tx1">
                  <a:shade val="95000"/>
                </a:schemeClr>
              </a:buClr>
              <a:defRPr/>
            </a:pPr>
            <a:r>
              <a:rPr lang="en-US" sz="1600" dirty="0" smtClean="0">
                <a:latin typeface="+mj-lt"/>
                <a:cs typeface="Times New Roman" pitchFamily="18" charset="0"/>
              </a:rPr>
              <a:t>About 4.32 </a:t>
            </a:r>
            <a:r>
              <a:rPr lang="en-US" sz="1600" dirty="0" err="1" smtClean="0">
                <a:latin typeface="+mj-lt"/>
                <a:cs typeface="Times New Roman" pitchFamily="18" charset="0"/>
              </a:rPr>
              <a:t>Lakhs</a:t>
            </a:r>
            <a:r>
              <a:rPr lang="en-US" sz="1600" dirty="0" smtClean="0">
                <a:latin typeface="+mj-lt"/>
                <a:cs typeface="Times New Roman" pitchFamily="18" charset="0"/>
              </a:rPr>
              <a:t> </a:t>
            </a:r>
            <a:r>
              <a:rPr lang="en-US" sz="1600" dirty="0">
                <a:latin typeface="+mj-lt"/>
                <a:cs typeface="Times New Roman" pitchFamily="18" charset="0"/>
              </a:rPr>
              <a:t>patients transported across state till now.</a:t>
            </a:r>
          </a:p>
          <a:p>
            <a:pPr eaLnBrk="1" fontAlgn="auto" hangingPunct="1">
              <a:spcAft>
                <a:spcPts val="0"/>
              </a:spcAft>
              <a:defRPr/>
            </a:pPr>
            <a:endParaRPr lang="en-US" sz="1800" dirty="0">
              <a:latin typeface="+mj-lt"/>
            </a:endParaRPr>
          </a:p>
        </p:txBody>
      </p:sp>
      <p:pic>
        <p:nvPicPr>
          <p:cNvPr id="4" name="Picture 3" descr="photo ambulance-3221c5a939b4.jpg"/>
          <p:cNvPicPr>
            <a:picLocks noChangeAspect="1"/>
          </p:cNvPicPr>
          <p:nvPr/>
        </p:nvPicPr>
        <p:blipFill>
          <a:blip r:embed="rId2" cstate="print"/>
          <a:stretch>
            <a:fillRect/>
          </a:stretch>
        </p:blipFill>
        <p:spPr>
          <a:xfrm>
            <a:off x="4495800" y="819150"/>
            <a:ext cx="4191000" cy="252529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Mobile Medical Units</a:t>
            </a:r>
            <a:endParaRPr lang="en-US" sz="2800" b="1" dirty="0"/>
          </a:p>
        </p:txBody>
      </p:sp>
      <p:sp>
        <p:nvSpPr>
          <p:cNvPr id="6" name="Content Placeholder 2"/>
          <p:cNvSpPr>
            <a:spLocks noGrp="1"/>
          </p:cNvSpPr>
          <p:nvPr>
            <p:ph idx="1"/>
          </p:nvPr>
        </p:nvSpPr>
        <p:spPr>
          <a:xfrm>
            <a:off x="533400" y="819151"/>
            <a:ext cx="3962400" cy="4038600"/>
          </a:xfrm>
        </p:spPr>
        <p:txBody>
          <a:bodyPr rtlCol="0">
            <a:normAutofit/>
          </a:bodyPr>
          <a:lstStyle/>
          <a:p>
            <a:pPr marL="0" indent="61913" algn="just" eaLnBrk="1" fontAlgn="auto" hangingPunct="1">
              <a:spcAft>
                <a:spcPts val="0"/>
              </a:spcAft>
              <a:buNone/>
              <a:defRPr/>
            </a:pPr>
            <a:r>
              <a:rPr lang="en-US" sz="2000" b="1" dirty="0"/>
              <a:t>      </a:t>
            </a:r>
            <a:r>
              <a:rPr lang="en-US" sz="2000" b="1" dirty="0">
                <a:solidFill>
                  <a:srgbClr val="C00000"/>
                </a:solidFill>
              </a:rPr>
              <a:t>MMU</a:t>
            </a:r>
          </a:p>
          <a:p>
            <a:pPr marL="396875" indent="-104775">
              <a:defRPr/>
            </a:pPr>
            <a:r>
              <a:rPr lang="en-US" sz="2000" b="1" dirty="0"/>
              <a:t> </a:t>
            </a:r>
            <a:r>
              <a:rPr lang="en-US" sz="1800" dirty="0" smtClean="0">
                <a:latin typeface="+mj-lt"/>
              </a:rPr>
              <a:t>170 operational </a:t>
            </a:r>
            <a:r>
              <a:rPr lang="en-US" sz="1800" dirty="0" err="1" smtClean="0">
                <a:latin typeface="+mj-lt"/>
              </a:rPr>
              <a:t>NMMU</a:t>
            </a:r>
            <a:r>
              <a:rPr lang="en-US" sz="1800" dirty="0" smtClean="0">
                <a:latin typeface="+mj-lt"/>
              </a:rPr>
              <a:t> in 53 districts.</a:t>
            </a:r>
          </a:p>
          <a:p>
            <a:pPr marL="400050" indent="-107950">
              <a:defRPr/>
            </a:pPr>
            <a:r>
              <a:rPr lang="en-US" sz="1800" dirty="0" smtClean="0">
                <a:latin typeface="+mj-lt"/>
              </a:rPr>
              <a:t> Average 64 Patient catered &amp; average 10 Lab test performed in each trip.</a:t>
            </a:r>
          </a:p>
          <a:p>
            <a:pPr marL="396875" indent="-104775">
              <a:defRPr/>
            </a:pPr>
            <a:r>
              <a:rPr lang="en-US" sz="1800" dirty="0" smtClean="0">
                <a:latin typeface="+mj-lt"/>
              </a:rPr>
              <a:t> Average 24 trips per MMU per month.</a:t>
            </a:r>
          </a:p>
          <a:p>
            <a:pPr marL="396875" indent="-104775">
              <a:defRPr/>
            </a:pPr>
            <a:r>
              <a:rPr lang="en-US" sz="1800" dirty="0" smtClean="0">
                <a:latin typeface="+mj-lt"/>
              </a:rPr>
              <a:t> Each service point location is revisited after 15 days.</a:t>
            </a:r>
          </a:p>
          <a:p>
            <a:pPr marL="396875" indent="-104775">
              <a:defRPr/>
            </a:pPr>
            <a:r>
              <a:rPr lang="en-US" sz="1800" dirty="0" smtClean="0"/>
              <a:t>Till now near about 89.80 </a:t>
            </a:r>
            <a:r>
              <a:rPr lang="en-US" sz="1800" dirty="0" err="1" smtClean="0"/>
              <a:t>Lakhs</a:t>
            </a:r>
            <a:r>
              <a:rPr lang="en-US" sz="1800" dirty="0" smtClean="0"/>
              <a:t> patients have been benefitted by this service.</a:t>
            </a:r>
          </a:p>
          <a:p>
            <a:pPr marL="396875" indent="-104775">
              <a:buNone/>
              <a:defRPr/>
            </a:pPr>
            <a:endParaRPr lang="en-US" sz="1800" dirty="0">
              <a:latin typeface="+mj-lt"/>
            </a:endParaRPr>
          </a:p>
          <a:p>
            <a:pPr algn="just" eaLnBrk="1" fontAlgn="auto" hangingPunct="1">
              <a:spcAft>
                <a:spcPts val="0"/>
              </a:spcAft>
              <a:buFont typeface="Arial" charset="0"/>
              <a:buNone/>
              <a:defRPr/>
            </a:pPr>
            <a:endParaRPr lang="en-US" b="1" dirty="0"/>
          </a:p>
        </p:txBody>
      </p:sp>
      <p:pic>
        <p:nvPicPr>
          <p:cNvPr id="7" name="Picture 5" descr="C:\Users\Dr.PK Srivastava\Desktop\New folder from 20-12-2019\Photo MMU 2019-05-01 at 14.00.31 (1).jpeg"/>
          <p:cNvPicPr>
            <a:picLocks noChangeAspect="1" noChangeArrowheads="1"/>
          </p:cNvPicPr>
          <p:nvPr/>
        </p:nvPicPr>
        <p:blipFill>
          <a:blip r:embed="rId2" cstate="print"/>
          <a:srcRect/>
          <a:stretch>
            <a:fillRect/>
          </a:stretch>
        </p:blipFill>
        <p:spPr bwMode="auto">
          <a:xfrm>
            <a:off x="4572000" y="895350"/>
            <a:ext cx="4330700" cy="3810000"/>
          </a:xfrm>
          <a:prstGeom prst="rect">
            <a:avLst/>
          </a:prstGeom>
          <a:noFill/>
          <a:ln w="9525" cmpd="dbl">
            <a:solidFill>
              <a:schemeClr val="tx1"/>
            </a:solidFill>
            <a:miter lim="800000"/>
            <a:headEnd/>
            <a:tailEnd/>
          </a:ln>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Finance</a:t>
            </a:r>
            <a:endParaRPr lang="en-IN" altLang="en-US" sz="2800" b="1" dirty="0" smtClean="0">
              <a:solidFill>
                <a:schemeClr val="bg1"/>
              </a:solidFill>
              <a:latin typeface="+mj-lt"/>
              <a:cs typeface="Times New Roman" pitchFamily="18" charset="0"/>
            </a:endParaRP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National Health Mission, Uttar Pradesh</a:t>
            </a:r>
            <a:endParaRPr lang="en-US" sz="2800" b="1" dirty="0"/>
          </a:p>
        </p:txBody>
      </p:sp>
      <p:graphicFrame>
        <p:nvGraphicFramePr>
          <p:cNvPr id="3" name="Content Placeholder 3"/>
          <p:cNvGraphicFramePr>
            <a:graphicFrameLocks noGrp="1"/>
          </p:cNvGraphicFramePr>
          <p:nvPr>
            <p:ph idx="1"/>
            <p:extLst>
              <p:ext uri="{D42A27DB-BD31-4B8C-83A1-F6EECF244321}">
                <p14:modId xmlns:p14="http://schemas.microsoft.com/office/powerpoint/2010/main" xmlns="" val="2910319263"/>
              </p:ext>
            </p:extLst>
          </p:nvPr>
        </p:nvGraphicFramePr>
        <p:xfrm>
          <a:off x="304800" y="1200150"/>
          <a:ext cx="8610599" cy="3352800"/>
        </p:xfrm>
        <a:graphic>
          <a:graphicData uri="http://schemas.openxmlformats.org/drawingml/2006/table">
            <a:tbl>
              <a:tblPr/>
              <a:tblGrid>
                <a:gridCol w="914400">
                  <a:extLst>
                    <a:ext uri="{9D8B030D-6E8A-4147-A177-3AD203B41FA5}">
                      <a16:colId xmlns:a16="http://schemas.microsoft.com/office/drawing/2014/main" xmlns="" val="20000"/>
                    </a:ext>
                  </a:extLst>
                </a:gridCol>
                <a:gridCol w="6336631">
                  <a:extLst>
                    <a:ext uri="{9D8B030D-6E8A-4147-A177-3AD203B41FA5}">
                      <a16:colId xmlns:a16="http://schemas.microsoft.com/office/drawing/2014/main" xmlns="" val="20001"/>
                    </a:ext>
                  </a:extLst>
                </a:gridCol>
                <a:gridCol w="1359568">
                  <a:extLst>
                    <a:ext uri="{9D8B030D-6E8A-4147-A177-3AD203B41FA5}">
                      <a16:colId xmlns:a16="http://schemas.microsoft.com/office/drawing/2014/main" xmlns="" val="20002"/>
                    </a:ext>
                  </a:extLst>
                </a:gridCol>
              </a:tblGrid>
              <a:tr h="814766">
                <a:tc>
                  <a:txBody>
                    <a:bodyPr/>
                    <a:lstStyle/>
                    <a:p>
                      <a:pPr marL="0" marR="0" algn="ctr" fontAlgn="b">
                        <a:lnSpc>
                          <a:spcPct val="115000"/>
                        </a:lnSpc>
                        <a:spcBef>
                          <a:spcPts val="0"/>
                        </a:spcBef>
                        <a:spcAft>
                          <a:spcPts val="0"/>
                        </a:spcAft>
                      </a:pPr>
                      <a:r>
                        <a:rPr lang="en-US" sz="1500" b="1" dirty="0">
                          <a:solidFill>
                            <a:schemeClr val="tx1"/>
                          </a:solidFill>
                          <a:latin typeface="+mj-lt"/>
                          <a:cs typeface="Times New Roman" pitchFamily="18" charset="0"/>
                        </a:rPr>
                        <a:t>Sl. No.</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fontAlgn="b">
                        <a:lnSpc>
                          <a:spcPct val="115000"/>
                        </a:lnSpc>
                        <a:spcBef>
                          <a:spcPts val="0"/>
                        </a:spcBef>
                        <a:spcAft>
                          <a:spcPts val="0"/>
                        </a:spcAft>
                      </a:pPr>
                      <a:r>
                        <a:rPr lang="en-US" sz="1500" b="1" dirty="0">
                          <a:solidFill>
                            <a:schemeClr val="tx1"/>
                          </a:solidFill>
                          <a:latin typeface="+mj-lt"/>
                          <a:cs typeface="Times New Roman" pitchFamily="18" charset="0"/>
                        </a:rPr>
                        <a:t>Particulars</a:t>
                      </a:r>
                      <a:r>
                        <a:rPr lang="en-US" sz="1500" b="1" baseline="0" dirty="0">
                          <a:solidFill>
                            <a:schemeClr val="tx1"/>
                          </a:solidFill>
                          <a:latin typeface="+mj-lt"/>
                          <a:cs typeface="Times New Roman" pitchFamily="18" charset="0"/>
                        </a:rPr>
                        <a:t> </a:t>
                      </a:r>
                      <a:endParaRPr lang="en-US" sz="1500" b="1" dirty="0">
                        <a:solidFill>
                          <a:schemeClr val="tx1"/>
                        </a:solidFill>
                        <a:latin typeface="+mj-lt"/>
                        <a:cs typeface="Times New Roman" pitchFamily="18" charset="0"/>
                      </a:endParaRP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fontAlgn="b">
                        <a:lnSpc>
                          <a:spcPct val="115000"/>
                        </a:lnSpc>
                        <a:spcBef>
                          <a:spcPts val="0"/>
                        </a:spcBef>
                        <a:spcAft>
                          <a:spcPts val="0"/>
                        </a:spcAft>
                      </a:pPr>
                      <a:r>
                        <a:rPr lang="en-US" sz="1500" b="1" dirty="0">
                          <a:solidFill>
                            <a:schemeClr val="tx1"/>
                          </a:solidFill>
                          <a:latin typeface="+mj-lt"/>
                          <a:cs typeface="Times New Roman" pitchFamily="18" charset="0"/>
                        </a:rPr>
                        <a:t>Amount  </a:t>
                      </a:r>
                    </a:p>
                    <a:p>
                      <a:pPr marL="0" marR="0" algn="ctr" fontAlgn="b">
                        <a:lnSpc>
                          <a:spcPct val="115000"/>
                        </a:lnSpc>
                        <a:spcBef>
                          <a:spcPts val="0"/>
                        </a:spcBef>
                        <a:spcAft>
                          <a:spcPts val="0"/>
                        </a:spcAft>
                      </a:pPr>
                      <a:r>
                        <a:rPr lang="en-US" sz="1500" b="1" dirty="0">
                          <a:solidFill>
                            <a:schemeClr val="tx1"/>
                          </a:solidFill>
                          <a:latin typeface="+mj-lt"/>
                          <a:cs typeface="Times New Roman" pitchFamily="18" charset="0"/>
                        </a:rPr>
                        <a:t>(Rs. in </a:t>
                      </a:r>
                      <a:r>
                        <a:rPr lang="en-US" sz="1500" b="1" dirty="0" err="1">
                          <a:solidFill>
                            <a:schemeClr val="tx1"/>
                          </a:solidFill>
                          <a:latin typeface="+mj-lt"/>
                          <a:cs typeface="Times New Roman" pitchFamily="18" charset="0"/>
                        </a:rPr>
                        <a:t>Crore</a:t>
                      </a:r>
                      <a:r>
                        <a:rPr lang="en-US" sz="1500" b="1" dirty="0">
                          <a:solidFill>
                            <a:schemeClr val="tx1"/>
                          </a:solidFill>
                          <a:latin typeface="+mj-lt"/>
                          <a:cs typeface="Times New Roman" pitchFamily="18" charset="0"/>
                        </a:rPr>
                        <a:t>)</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814766">
                <a:tc>
                  <a:txBody>
                    <a:bodyPr/>
                    <a:lstStyle/>
                    <a:p>
                      <a:pPr marL="0" marR="0" algn="ctr" fontAlgn="b">
                        <a:lnSpc>
                          <a:spcPct val="115000"/>
                        </a:lnSpc>
                        <a:spcBef>
                          <a:spcPts val="0"/>
                        </a:spcBef>
                        <a:spcAft>
                          <a:spcPts val="0"/>
                        </a:spcAft>
                      </a:pPr>
                      <a:r>
                        <a:rPr lang="en-GB" sz="1500" dirty="0">
                          <a:latin typeface="+mj-lt"/>
                          <a:cs typeface="Times New Roman" pitchFamily="18" charset="0"/>
                        </a:rPr>
                        <a:t>1 </a:t>
                      </a:r>
                      <a:endParaRPr lang="en-US" sz="1500" dirty="0">
                        <a:latin typeface="+mj-lt"/>
                        <a:cs typeface="Times New Roman" pitchFamily="18" charset="0"/>
                      </a:endParaRP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563" marR="0" indent="0" fontAlgn="b">
                        <a:lnSpc>
                          <a:spcPct val="115000"/>
                        </a:lnSpc>
                        <a:spcBef>
                          <a:spcPts val="0"/>
                        </a:spcBef>
                        <a:spcAft>
                          <a:spcPts val="0"/>
                        </a:spcAft>
                      </a:pPr>
                      <a:r>
                        <a:rPr lang="en-US" sz="1500" dirty="0">
                          <a:latin typeface="+mj-lt"/>
                          <a:cs typeface="Times New Roman" pitchFamily="18" charset="0"/>
                        </a:rPr>
                        <a:t>Total</a:t>
                      </a:r>
                      <a:r>
                        <a:rPr lang="en-US" sz="1500" baseline="0" dirty="0">
                          <a:latin typeface="+mj-lt"/>
                          <a:cs typeface="Times New Roman" pitchFamily="18" charset="0"/>
                        </a:rPr>
                        <a:t> Resource Envelop of FY 2022-23 Including  Unspent Balance as on 01-04-2022 Rs. 5,813.74</a:t>
                      </a:r>
                      <a:endParaRPr lang="en-US" sz="1500" dirty="0">
                        <a:latin typeface="+mj-lt"/>
                        <a:cs typeface="Times New Roman" pitchFamily="18" charset="0"/>
                      </a:endParaRP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500" dirty="0">
                          <a:latin typeface="+mj-lt"/>
                          <a:cs typeface="Times New Roman" pitchFamily="18" charset="0"/>
                        </a:rPr>
                        <a:t>13,475.34</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768201">
                <a:tc>
                  <a:txBody>
                    <a:bodyPr/>
                    <a:lstStyle/>
                    <a:p>
                      <a:pPr marL="0" marR="0" algn="ctr" fontAlgn="b">
                        <a:lnSpc>
                          <a:spcPct val="100000"/>
                        </a:lnSpc>
                        <a:spcBef>
                          <a:spcPts val="0"/>
                        </a:spcBef>
                        <a:spcAft>
                          <a:spcPts val="0"/>
                        </a:spcAft>
                      </a:pPr>
                      <a:endParaRPr lang="en-US" sz="1500" dirty="0">
                        <a:latin typeface="+mj-lt"/>
                        <a:cs typeface="Times New Roman" pitchFamily="18" charset="0"/>
                      </a:endParaRPr>
                    </a:p>
                    <a:p>
                      <a:pPr marL="0" marR="0" algn="ctr" fontAlgn="b">
                        <a:lnSpc>
                          <a:spcPct val="100000"/>
                        </a:lnSpc>
                        <a:spcBef>
                          <a:spcPts val="0"/>
                        </a:spcBef>
                        <a:spcAft>
                          <a:spcPts val="0"/>
                        </a:spcAft>
                      </a:pPr>
                      <a:r>
                        <a:rPr lang="en-US" sz="1500" dirty="0">
                          <a:latin typeface="+mj-lt"/>
                          <a:cs typeface="Times New Roman" pitchFamily="18" charset="0"/>
                        </a:rPr>
                        <a:t>2</a:t>
                      </a:r>
                    </a:p>
                  </a:txBody>
                  <a:tcPr marL="9188" marR="9188" marT="689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563" marR="0" indent="0" algn="l" defTabSz="914400" rtl="0" eaLnBrk="1" fontAlgn="b" latinLnBrk="0" hangingPunct="1">
                        <a:lnSpc>
                          <a:spcPct val="100000"/>
                        </a:lnSpc>
                        <a:spcBef>
                          <a:spcPts val="0"/>
                        </a:spcBef>
                        <a:spcAft>
                          <a:spcPts val="0"/>
                        </a:spcAft>
                        <a:buClrTx/>
                        <a:buSzTx/>
                        <a:buFontTx/>
                        <a:buNone/>
                        <a:tabLst/>
                        <a:defRPr/>
                      </a:pPr>
                      <a:r>
                        <a:rPr lang="en-US" sz="1500" dirty="0">
                          <a:latin typeface="+mj-lt"/>
                          <a:cs typeface="Times New Roman" pitchFamily="18" charset="0"/>
                        </a:rPr>
                        <a:t>Total </a:t>
                      </a:r>
                      <a:r>
                        <a:rPr lang="en-US" sz="1500" baseline="0" dirty="0">
                          <a:latin typeface="+mj-lt"/>
                          <a:cs typeface="Times New Roman" pitchFamily="18" charset="0"/>
                        </a:rPr>
                        <a:t> available fund</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
                        <a:lnSpc>
                          <a:spcPct val="100000"/>
                        </a:lnSpc>
                        <a:spcBef>
                          <a:spcPts val="0"/>
                        </a:spcBef>
                        <a:spcAft>
                          <a:spcPts val="0"/>
                        </a:spcAft>
                      </a:pPr>
                      <a:r>
                        <a:rPr lang="en-US" sz="1500" dirty="0">
                          <a:solidFill>
                            <a:schemeClr val="tx1"/>
                          </a:solidFill>
                          <a:latin typeface="+mj-lt"/>
                          <a:cs typeface="Times New Roman" pitchFamily="18" charset="0"/>
                        </a:rPr>
                        <a:t>7,307.66</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955067">
                <a:tc>
                  <a:txBody>
                    <a:bodyPr/>
                    <a:lstStyle/>
                    <a:p>
                      <a:pPr marL="0" marR="0" algn="ctr" fontAlgn="b">
                        <a:lnSpc>
                          <a:spcPct val="100000"/>
                        </a:lnSpc>
                        <a:spcBef>
                          <a:spcPts val="0"/>
                        </a:spcBef>
                        <a:spcAft>
                          <a:spcPts val="0"/>
                        </a:spcAft>
                      </a:pPr>
                      <a:endParaRPr lang="en-US" sz="1500" dirty="0">
                        <a:latin typeface="+mj-lt"/>
                        <a:cs typeface="Times New Roman" pitchFamily="18" charset="0"/>
                      </a:endParaRPr>
                    </a:p>
                    <a:p>
                      <a:pPr marL="0" marR="0" algn="ctr" fontAlgn="b">
                        <a:lnSpc>
                          <a:spcPct val="100000"/>
                        </a:lnSpc>
                        <a:spcBef>
                          <a:spcPts val="0"/>
                        </a:spcBef>
                        <a:spcAft>
                          <a:spcPts val="0"/>
                        </a:spcAft>
                      </a:pPr>
                      <a:r>
                        <a:rPr lang="en-US" sz="1500" dirty="0">
                          <a:latin typeface="+mj-lt"/>
                          <a:cs typeface="Times New Roman" pitchFamily="18" charset="0"/>
                        </a:rPr>
                        <a:t>3</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5563" marR="0" indent="0" algn="l" defTabSz="914400" rtl="0" eaLnBrk="1" fontAlgn="b" latinLnBrk="0" hangingPunct="1">
                        <a:lnSpc>
                          <a:spcPct val="100000"/>
                        </a:lnSpc>
                        <a:spcBef>
                          <a:spcPts val="0"/>
                        </a:spcBef>
                        <a:spcAft>
                          <a:spcPts val="0"/>
                        </a:spcAft>
                        <a:buClrTx/>
                        <a:buSzTx/>
                        <a:buFontTx/>
                        <a:buNone/>
                        <a:tabLst/>
                        <a:defRPr/>
                      </a:pPr>
                      <a:r>
                        <a:rPr lang="en-US" sz="1500" dirty="0">
                          <a:latin typeface="+mj-lt"/>
                          <a:cs typeface="Times New Roman" pitchFamily="18" charset="0"/>
                        </a:rPr>
                        <a:t>Expenditure </a:t>
                      </a:r>
                      <a:r>
                        <a:rPr lang="en-US" sz="1500" dirty="0" err="1">
                          <a:latin typeface="+mj-lt"/>
                          <a:cs typeface="Times New Roman" pitchFamily="18" charset="0"/>
                        </a:rPr>
                        <a:t>upto</a:t>
                      </a:r>
                      <a:r>
                        <a:rPr lang="en-US" sz="1500" dirty="0">
                          <a:latin typeface="+mj-lt"/>
                          <a:cs typeface="Times New Roman" pitchFamily="18" charset="0"/>
                        </a:rPr>
                        <a:t> October, 2022 (including advances )</a:t>
                      </a:r>
                      <a:r>
                        <a:rPr lang="hi-IN" sz="1500" dirty="0">
                          <a:latin typeface="+mj-lt"/>
                          <a:cs typeface="Times New Roman" pitchFamily="18" charset="0"/>
                        </a:rPr>
                        <a:t> </a:t>
                      </a:r>
                      <a:r>
                        <a:rPr lang="en-US" sz="1500" dirty="0">
                          <a:latin typeface="+mj-lt"/>
                          <a:cs typeface="Times New Roman" pitchFamily="18" charset="0"/>
                        </a:rPr>
                        <a:t>Rs.</a:t>
                      </a:r>
                      <a:r>
                        <a:rPr lang="en-US" sz="1500" baseline="0" dirty="0">
                          <a:latin typeface="+mj-lt"/>
                          <a:cs typeface="Times New Roman" pitchFamily="18" charset="0"/>
                        </a:rPr>
                        <a:t> </a:t>
                      </a:r>
                    </a:p>
                    <a:p>
                      <a:pPr marL="55563" marR="0" indent="0" algn="l" defTabSz="914400" rtl="0" eaLnBrk="1" fontAlgn="b" latinLnBrk="0" hangingPunct="1">
                        <a:lnSpc>
                          <a:spcPct val="100000"/>
                        </a:lnSpc>
                        <a:spcBef>
                          <a:spcPts val="0"/>
                        </a:spcBef>
                        <a:spcAft>
                          <a:spcPts val="0"/>
                        </a:spcAft>
                        <a:buClrTx/>
                        <a:buSzTx/>
                        <a:buFontTx/>
                        <a:buNone/>
                        <a:tabLst/>
                        <a:defRPr/>
                      </a:pPr>
                      <a:r>
                        <a:rPr lang="en-US" sz="1500" baseline="0" dirty="0">
                          <a:latin typeface="+mj-lt"/>
                          <a:cs typeface="Times New Roman" pitchFamily="18" charset="0"/>
                        </a:rPr>
                        <a:t>657.77 Crore</a:t>
                      </a:r>
                      <a:endParaRPr lang="en-US" sz="1500" dirty="0">
                        <a:latin typeface="+mj-lt"/>
                        <a:cs typeface="Times New Roman" pitchFamily="18" charset="0"/>
                      </a:endParaRP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fontAlgn="b">
                        <a:lnSpc>
                          <a:spcPct val="100000"/>
                        </a:lnSpc>
                        <a:spcBef>
                          <a:spcPts val="0"/>
                        </a:spcBef>
                        <a:spcAft>
                          <a:spcPts val="0"/>
                        </a:spcAft>
                      </a:pPr>
                      <a:r>
                        <a:rPr lang="en-US" sz="1500" dirty="0">
                          <a:latin typeface="+mj-lt"/>
                          <a:cs typeface="Times New Roman" pitchFamily="18" charset="0"/>
                        </a:rPr>
                        <a:t>3518.42</a:t>
                      </a:r>
                    </a:p>
                  </a:txBody>
                  <a:tcPr marL="9188" marR="9188" marT="689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rPr>
              <a:t>Fund Utilization Status (Rs. in </a:t>
            </a:r>
            <a:r>
              <a:rPr lang="en-US" sz="2800" b="1" dirty="0" err="1" smtClean="0">
                <a:solidFill>
                  <a:schemeClr val="bg1"/>
                </a:solidFill>
              </a:rPr>
              <a:t>Crore</a:t>
            </a:r>
            <a:r>
              <a:rPr lang="en-US" sz="2800" b="1" dirty="0" smtClean="0">
                <a:solidFill>
                  <a:schemeClr val="bg1"/>
                </a:solidFill>
              </a:rPr>
              <a:t>)</a:t>
            </a:r>
            <a:endParaRPr lang="en-US" sz="2800" b="1" dirty="0">
              <a:solidFill>
                <a:schemeClr val="bg1"/>
              </a:solidFill>
            </a:endParaRPr>
          </a:p>
        </p:txBody>
      </p:sp>
      <p:pic>
        <p:nvPicPr>
          <p:cNvPr id="4" name="Picture 3">
            <a:extLst>
              <a:ext uri="{FF2B5EF4-FFF2-40B4-BE49-F238E27FC236}">
                <a16:creationId xmlns:a16="http://schemas.microsoft.com/office/drawing/2014/main" xmlns="" id="{CC7461CE-B3EB-835D-34EA-E23385644971}"/>
              </a:ext>
            </a:extLst>
          </p:cNvPr>
          <p:cNvPicPr>
            <a:picLocks noChangeAspect="1"/>
          </p:cNvPicPr>
          <p:nvPr/>
        </p:nvPicPr>
        <p:blipFill>
          <a:blip r:embed="rId2"/>
          <a:stretch>
            <a:fillRect/>
          </a:stretch>
        </p:blipFill>
        <p:spPr>
          <a:xfrm>
            <a:off x="762000" y="1123951"/>
            <a:ext cx="7620000" cy="2667000"/>
          </a:xfrm>
          <a:prstGeom prst="rect">
            <a:avLst/>
          </a:prstGeom>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SNA System &amp; Banking Arrangement </a:t>
            </a:r>
            <a:endParaRPr lang="en-US" sz="2800" b="1" dirty="0"/>
          </a:p>
        </p:txBody>
      </p:sp>
      <p:sp>
        <p:nvSpPr>
          <p:cNvPr id="3" name="Rectangle 2"/>
          <p:cNvSpPr/>
          <p:nvPr/>
        </p:nvSpPr>
        <p:spPr>
          <a:xfrm>
            <a:off x="304800" y="819150"/>
            <a:ext cx="8705880" cy="4278094"/>
          </a:xfrm>
          <a:prstGeom prst="rect">
            <a:avLst/>
          </a:prstGeom>
        </p:spPr>
        <p:txBody>
          <a:bodyPr wrap="square">
            <a:spAutoFit/>
          </a:bodyPr>
          <a:lstStyle/>
          <a:p>
            <a:pPr marL="285750" indent="-285750" algn="just">
              <a:buFont typeface="Arial" pitchFamily="34" charset="0"/>
              <a:buChar char="•"/>
            </a:pPr>
            <a:r>
              <a:rPr lang="en-US" sz="1600" dirty="0" smtClean="0">
                <a:latin typeface="+mj-lt"/>
                <a:cs typeface="Times New Roman" pitchFamily="18" charset="0"/>
              </a:rPr>
              <a:t>All </a:t>
            </a:r>
            <a:r>
              <a:rPr lang="en-US" sz="1600" dirty="0">
                <a:latin typeface="+mj-lt"/>
                <a:cs typeface="Times New Roman" pitchFamily="18" charset="0"/>
              </a:rPr>
              <a:t>bank accounts under NHM are being operated under joint signature</a:t>
            </a:r>
          </a:p>
          <a:p>
            <a:pPr marL="285750" indent="-285750" algn="just">
              <a:buFont typeface="Arial" pitchFamily="34" charset="0"/>
              <a:buChar char="•"/>
            </a:pPr>
            <a:endParaRPr lang="en-US" sz="1600" dirty="0">
              <a:latin typeface="+mj-lt"/>
              <a:cs typeface="Times New Roman" pitchFamily="18" charset="0"/>
            </a:endParaRPr>
          </a:p>
          <a:p>
            <a:pPr marL="285750" indent="-285750" algn="just">
              <a:buFont typeface="Arial" pitchFamily="34" charset="0"/>
              <a:buChar char="•"/>
            </a:pPr>
            <a:r>
              <a:rPr lang="en-US" sz="1600" dirty="0">
                <a:latin typeface="+mj-lt"/>
                <a:cs typeface="Times New Roman" pitchFamily="18" charset="0"/>
              </a:rPr>
              <a:t>Separate bank account for Non-NHM funds has been opened</a:t>
            </a:r>
          </a:p>
          <a:p>
            <a:pPr marL="285750" indent="-285750" algn="just">
              <a:buFont typeface="Arial" pitchFamily="34" charset="0"/>
              <a:buChar char="•"/>
            </a:pPr>
            <a:endParaRPr lang="en-US" sz="1600" dirty="0">
              <a:latin typeface="+mj-lt"/>
              <a:cs typeface="Times New Roman" pitchFamily="18" charset="0"/>
            </a:endParaRPr>
          </a:p>
          <a:p>
            <a:pPr marL="285750" indent="-285750" algn="just">
              <a:buFont typeface="Arial" pitchFamily="34" charset="0"/>
              <a:buChar char="•"/>
            </a:pPr>
            <a:r>
              <a:rPr lang="en-US" sz="1600" dirty="0">
                <a:latin typeface="+mj-lt"/>
                <a:cs typeface="Times New Roman" pitchFamily="18" charset="0"/>
              </a:rPr>
              <a:t>Separate bank account for Rogi Kalyan Samiti are being maintained at health facility level</a:t>
            </a:r>
          </a:p>
          <a:p>
            <a:pPr marL="285750" indent="-285750" algn="just">
              <a:buFont typeface="Arial" pitchFamily="34" charset="0"/>
              <a:buChar char="•"/>
            </a:pPr>
            <a:endParaRPr lang="en-US" sz="1600" dirty="0">
              <a:latin typeface="+mj-lt"/>
              <a:cs typeface="Times New Roman" pitchFamily="18" charset="0"/>
            </a:endParaRPr>
          </a:p>
          <a:p>
            <a:pPr marL="285750" indent="-285750" algn="just">
              <a:buFont typeface="Arial" pitchFamily="34" charset="0"/>
              <a:buChar char="•"/>
            </a:pPr>
            <a:r>
              <a:rPr lang="en-US" sz="1600" dirty="0">
                <a:latin typeface="+mj-lt"/>
                <a:cs typeface="Times New Roman" pitchFamily="18" charset="0"/>
              </a:rPr>
              <a:t>Funds of NHM has not been kept in Fixed deposit/Term Deposit account.</a:t>
            </a:r>
          </a:p>
          <a:p>
            <a:pPr indent="-285750" algn="just">
              <a:buFont typeface="Arial" pitchFamily="34" charset="0"/>
              <a:buChar char="•"/>
            </a:pPr>
            <a:r>
              <a:rPr lang="en-US" sz="1600" dirty="0">
                <a:latin typeface="+mj-lt"/>
                <a:cs typeface="Times New Roman" pitchFamily="18" charset="0"/>
              </a:rPr>
              <a:t>From 1st April, 2015 all payments except statutory deduction like TDS shall be made  through </a:t>
            </a:r>
            <a:r>
              <a:rPr lang="en-US" sz="1600" dirty="0" smtClean="0">
                <a:latin typeface="+mj-lt"/>
                <a:cs typeface="Times New Roman" pitchFamily="18" charset="0"/>
              </a:rPr>
              <a:t>PFMS            Portal </a:t>
            </a:r>
            <a:r>
              <a:rPr lang="en-US" sz="1600" dirty="0">
                <a:latin typeface="+mj-lt"/>
                <a:cs typeface="Times New Roman" pitchFamily="18" charset="0"/>
              </a:rPr>
              <a:t>and no payment through cheque shall be allowed</a:t>
            </a:r>
          </a:p>
          <a:p>
            <a:pPr indent="-285750" algn="just">
              <a:buFont typeface="Arial" pitchFamily="34" charset="0"/>
              <a:buChar char="•"/>
            </a:pPr>
            <a:endParaRPr lang="en-US" sz="1600" dirty="0">
              <a:latin typeface="+mj-lt"/>
              <a:cs typeface="Times New Roman" pitchFamily="18" charset="0"/>
            </a:endParaRPr>
          </a:p>
          <a:p>
            <a:pPr indent="-285750" algn="just">
              <a:buFont typeface="Arial" pitchFamily="34" charset="0"/>
              <a:buChar char="•"/>
            </a:pPr>
            <a:r>
              <a:rPr lang="en-US" sz="1600" dirty="0">
                <a:latin typeface="+mj-lt"/>
                <a:cs typeface="Times New Roman" pitchFamily="18" charset="0"/>
              </a:rPr>
              <a:t>SNA system has been implemented in Uttar Pradesh. State Nodal Account (SNA) and Zero Balance Subsidiary Account (ZBSA) of all Implementing agencies has been opened in State Bank of India</a:t>
            </a:r>
          </a:p>
          <a:p>
            <a:pPr indent="-285750" algn="just">
              <a:buFont typeface="Arial" pitchFamily="34" charset="0"/>
              <a:buChar char="•"/>
            </a:pPr>
            <a:endParaRPr lang="en-US" sz="1600" dirty="0">
              <a:latin typeface="+mj-lt"/>
              <a:cs typeface="Times New Roman" pitchFamily="18" charset="0"/>
            </a:endParaRPr>
          </a:p>
          <a:p>
            <a:pPr indent="-285750" algn="just">
              <a:buFont typeface="Arial" pitchFamily="34" charset="0"/>
              <a:buChar char="•"/>
            </a:pPr>
            <a:r>
              <a:rPr lang="en-US" sz="1600" dirty="0">
                <a:latin typeface="+mj-lt"/>
                <a:cs typeface="Times New Roman" pitchFamily="18" charset="0"/>
              </a:rPr>
              <a:t>Funds has been taken back in SNA account from Implementing agencies (</a:t>
            </a:r>
            <a:r>
              <a:rPr lang="en-US" sz="1600" dirty="0" err="1">
                <a:latin typeface="+mj-lt"/>
                <a:cs typeface="Times New Roman" pitchFamily="18" charset="0"/>
              </a:rPr>
              <a:t>upto</a:t>
            </a:r>
            <a:r>
              <a:rPr lang="en-US" sz="1600" dirty="0">
                <a:latin typeface="+mj-lt"/>
                <a:cs typeface="Times New Roman" pitchFamily="18" charset="0"/>
              </a:rPr>
              <a:t> Block Level)</a:t>
            </a:r>
          </a:p>
          <a:p>
            <a:pPr indent="-285750" algn="just">
              <a:buFont typeface="Arial" pitchFamily="34" charset="0"/>
              <a:buChar char="•"/>
            </a:pPr>
            <a:endParaRPr lang="en-US" sz="1600" dirty="0">
              <a:latin typeface="+mj-lt"/>
              <a:cs typeface="Times New Roman" pitchFamily="18" charset="0"/>
            </a:endParaRPr>
          </a:p>
          <a:p>
            <a:pPr indent="-285750" algn="just">
              <a:buFont typeface="Arial" pitchFamily="34" charset="0"/>
              <a:buChar char="•"/>
            </a:pPr>
            <a:r>
              <a:rPr lang="en-US" sz="1600" dirty="0">
                <a:latin typeface="+mj-lt"/>
                <a:cs typeface="Times New Roman" pitchFamily="18" charset="0"/>
              </a:rPr>
              <a:t>Limits are being issued to implementing agencies for execution of approved activities of National Health Mission</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Issues on PFMS &amp; SNA</a:t>
            </a:r>
            <a:endParaRPr lang="en-US" sz="2800" b="1" dirty="0"/>
          </a:p>
        </p:txBody>
      </p:sp>
      <p:sp>
        <p:nvSpPr>
          <p:cNvPr id="3" name="Content Placeholder 2"/>
          <p:cNvSpPr>
            <a:spLocks noGrp="1"/>
          </p:cNvSpPr>
          <p:nvPr>
            <p:ph idx="1"/>
          </p:nvPr>
        </p:nvSpPr>
        <p:spPr>
          <a:xfrm>
            <a:off x="228600" y="1047750"/>
            <a:ext cx="8701118" cy="3505198"/>
          </a:xfrm>
        </p:spPr>
        <p:txBody>
          <a:bodyPr>
            <a:noAutofit/>
          </a:bodyPr>
          <a:lstStyle/>
          <a:p>
            <a:pPr algn="just">
              <a:buFont typeface="Wingdings" panose="05000000000000000000" pitchFamily="2" charset="2"/>
              <a:buChar char="§"/>
            </a:pPr>
            <a:r>
              <a:rPr lang="en-US" sz="1600" dirty="0">
                <a:latin typeface="+mj-lt"/>
                <a:cs typeface="Times New Roman" pitchFamily="18" charset="0"/>
              </a:rPr>
              <a:t>State is unable to register IA bank account on PFMS, due to which state is making state level payment from SNA bank account of the state Health Society while point 18 of OM dated 23.3.2021 regarding implementation of SNA system provides that-</a:t>
            </a:r>
          </a:p>
          <a:p>
            <a:pPr marL="0" indent="0" algn="just">
              <a:buNone/>
            </a:pPr>
            <a:endParaRPr lang="en-US" sz="1600" dirty="0">
              <a:latin typeface="+mj-lt"/>
              <a:cs typeface="Times New Roman" pitchFamily="18" charset="0"/>
            </a:endParaRPr>
          </a:p>
          <a:p>
            <a:pPr algn="just">
              <a:buFont typeface="Wingdings" panose="05000000000000000000" pitchFamily="2" charset="2"/>
              <a:buChar char="§"/>
            </a:pPr>
            <a:endParaRPr lang="en-US" sz="1600" dirty="0">
              <a:latin typeface="+mj-lt"/>
              <a:cs typeface="Times New Roman" pitchFamily="18" charset="0"/>
            </a:endParaRPr>
          </a:p>
          <a:p>
            <a:pPr algn="just">
              <a:buNone/>
            </a:pPr>
            <a:r>
              <a:rPr lang="en-US" sz="1600" i="1" dirty="0" smtClean="0"/>
              <a:t>       Payments will be made from the zero balance subsidiary accounts </a:t>
            </a:r>
            <a:r>
              <a:rPr lang="en-US" sz="1600" i="1" dirty="0" err="1" smtClean="0"/>
              <a:t>upto</a:t>
            </a:r>
            <a:r>
              <a:rPr lang="en-US" sz="1600" i="1" dirty="0" smtClean="0"/>
              <a:t> the drawing limit assigned to such accounts from time to time. Transactions in each subsidiary account will be settled with the Single Nodal Account daily through the Core Banking Solution (CBS) on the basis of payments made during the day</a:t>
            </a:r>
            <a:endParaRPr lang="en-US" sz="1600" dirty="0" smtClean="0"/>
          </a:p>
          <a:p>
            <a:pPr algn="just">
              <a:buFont typeface="Wingdings" panose="05000000000000000000" pitchFamily="2" charset="2"/>
              <a:buChar char="§"/>
            </a:pPr>
            <a:endParaRPr lang="en-US" sz="1600" dirty="0">
              <a:latin typeface="+mj-lt"/>
              <a:cs typeface="Times New Roman" pitchFamily="18" charset="0"/>
            </a:endParaRPr>
          </a:p>
          <a:p>
            <a:pPr algn="just">
              <a:buNone/>
            </a:pPr>
            <a:endParaRPr lang="en-US" sz="1600" dirty="0">
              <a:latin typeface="+mj-lt"/>
              <a:cs typeface="Times New Roman" pitchFamily="18" charset="0"/>
            </a:endParaRPr>
          </a:p>
          <a:p>
            <a:pPr algn="just">
              <a:buFont typeface="Wingdings" panose="05000000000000000000" pitchFamily="2" charset="2"/>
              <a:buChar char="§"/>
            </a:pPr>
            <a:r>
              <a:rPr lang="en-US" sz="1600" dirty="0">
                <a:latin typeface="+mj-lt"/>
                <a:cs typeface="Times New Roman" pitchFamily="18" charset="0"/>
              </a:rPr>
              <a:t>DBT reports are not being generated on PFMS</a:t>
            </a:r>
          </a:p>
          <a:p>
            <a:pPr algn="just">
              <a:buNone/>
            </a:pPr>
            <a:endParaRPr lang="en-US" sz="1600" dirty="0">
              <a:latin typeface="+mj-lt"/>
              <a:cs typeface="Times New Roman" pitchFamily="18" charset="0"/>
            </a:endParaRPr>
          </a:p>
          <a:p>
            <a:pPr algn="just">
              <a:buNone/>
            </a:pPr>
            <a:endParaRPr lang="en-US" sz="1600" dirty="0">
              <a:latin typeface="+mj-lt"/>
              <a:cs typeface="Times New Roman" pitchFamily="18" charset="0"/>
            </a:endParaRPr>
          </a:p>
          <a:p>
            <a:pPr lvl="0">
              <a:buNone/>
            </a:pPr>
            <a:endParaRPr lang="en-US" sz="1600" dirty="0">
              <a:latin typeface="+mj-lt"/>
              <a:cs typeface="Times New Roman" pitchFamily="18" charset="0"/>
            </a:endParaRPr>
          </a:p>
          <a:p>
            <a:pPr lvl="0">
              <a:buNone/>
            </a:pPr>
            <a:endParaRPr lang="en-US" sz="1600" dirty="0">
              <a:latin typeface="+mj-lt"/>
              <a:cs typeface="Times New Roman" pitchFamily="18" charset="0"/>
            </a:endParaRPr>
          </a:p>
          <a:p>
            <a:pPr lvl="0"/>
            <a:endParaRPr lang="en-US" sz="1600" dirty="0">
              <a:latin typeface="+mj-lt"/>
              <a:cs typeface="Times New Roman" pitchFamily="18" charset="0"/>
            </a:endParaRPr>
          </a:p>
          <a:p>
            <a:pPr lvl="0"/>
            <a:endParaRPr lang="en-US" sz="1600" dirty="0">
              <a:latin typeface="+mj-lt"/>
              <a:cs typeface="Times New Roman" pitchFamily="18" charset="0"/>
            </a:endParaRPr>
          </a:p>
          <a:p>
            <a:pPr algn="just">
              <a:buFont typeface="Wingdings" panose="05000000000000000000" pitchFamily="2" charset="2"/>
              <a:buChar char="§"/>
            </a:pPr>
            <a:endParaRPr lang="en-US" sz="1600" dirty="0">
              <a:latin typeface="+mj-lt"/>
              <a:cs typeface="Times New Roman" pitchFamily="18"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cs typeface="Times New Roman" pitchFamily="18" charset="0"/>
              </a:rPr>
              <a:t>Financial and Account Management System (FAMS)</a:t>
            </a:r>
            <a:endParaRPr lang="en-US" sz="2800" b="1" dirty="0"/>
          </a:p>
        </p:txBody>
      </p:sp>
      <p:sp>
        <p:nvSpPr>
          <p:cNvPr id="5" name="Content Placeholder 2">
            <a:extLst>
              <a:ext uri="{FF2B5EF4-FFF2-40B4-BE49-F238E27FC236}">
                <a16:creationId xmlns:a16="http://schemas.microsoft.com/office/drawing/2014/main" xmlns="" id="{9818397F-FAF1-40EF-869D-822D19D46872}"/>
              </a:ext>
            </a:extLst>
          </p:cNvPr>
          <p:cNvSpPr>
            <a:spLocks noGrp="1"/>
          </p:cNvSpPr>
          <p:nvPr>
            <p:ph idx="1"/>
          </p:nvPr>
        </p:nvSpPr>
        <p:spPr>
          <a:xfrm>
            <a:off x="457200" y="1200150"/>
            <a:ext cx="8229600" cy="2514600"/>
          </a:xfrm>
        </p:spPr>
        <p:txBody>
          <a:bodyPr>
            <a:normAutofit/>
          </a:bodyPr>
          <a:lstStyle/>
          <a:p>
            <a:pPr algn="just">
              <a:buFont typeface="Wingdings" panose="05000000000000000000" pitchFamily="2" charset="2"/>
              <a:buChar char="§"/>
            </a:pPr>
            <a:r>
              <a:rPr lang="en-US" sz="1800" dirty="0">
                <a:latin typeface="+mj-lt"/>
                <a:cs typeface="Times New Roman" pitchFamily="18" charset="0"/>
              </a:rPr>
              <a:t>With a view to establishing a sound financial management system in Uttar Pradesh, FAMS has been implemented from 1</a:t>
            </a:r>
            <a:r>
              <a:rPr lang="en-US" sz="1800" baseline="30000" dirty="0">
                <a:latin typeface="+mj-lt"/>
                <a:cs typeface="Times New Roman" pitchFamily="18" charset="0"/>
              </a:rPr>
              <a:t>st</a:t>
            </a:r>
            <a:r>
              <a:rPr lang="en-US" sz="1800" dirty="0">
                <a:latin typeface="+mj-lt"/>
                <a:cs typeface="Times New Roman" pitchFamily="18" charset="0"/>
              </a:rPr>
              <a:t> April, 2021 up to Block level for capturing  all  Financial Transaction</a:t>
            </a:r>
          </a:p>
          <a:p>
            <a:pPr algn="just">
              <a:buFont typeface="Wingdings" panose="05000000000000000000" pitchFamily="2" charset="2"/>
              <a:buChar char="§"/>
            </a:pPr>
            <a:r>
              <a:rPr lang="en-US" sz="1800" dirty="0" smtClean="0">
                <a:latin typeface="+mj-lt"/>
                <a:cs typeface="Times New Roman" pitchFamily="18" charset="0"/>
              </a:rPr>
              <a:t>FAMS </a:t>
            </a:r>
            <a:r>
              <a:rPr lang="en-US" sz="1800" dirty="0">
                <a:latin typeface="+mj-lt"/>
                <a:cs typeface="Times New Roman" pitchFamily="18" charset="0"/>
              </a:rPr>
              <a:t>includes Accounting, Budgeting (DHAP), grant and release, MIS &amp;  Audit Modules.</a:t>
            </a:r>
          </a:p>
          <a:p>
            <a:pPr algn="just">
              <a:buFont typeface="Wingdings" panose="05000000000000000000" pitchFamily="2" charset="2"/>
              <a:buChar char="§"/>
            </a:pPr>
            <a:r>
              <a:rPr lang="en-US" sz="1800" dirty="0"/>
              <a:t>On-line availability and accessibility of all reports, schedules, and balance sheets</a:t>
            </a:r>
          </a:p>
          <a:p>
            <a:pPr algn="just">
              <a:buFont typeface="Wingdings" panose="05000000000000000000" pitchFamily="2" charset="2"/>
              <a:buChar char="§"/>
            </a:pPr>
            <a:r>
              <a:rPr lang="en-US" sz="1800" dirty="0"/>
              <a:t>Integrated &amp; automatic consolidation of accounting and reporting at district and state level.</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fontScale="90000"/>
          </a:bodyPr>
          <a:lstStyle/>
          <a:p>
            <a:r>
              <a:rPr lang="en-US" sz="2800" b="1" dirty="0" smtClean="0">
                <a:solidFill>
                  <a:schemeClr val="bg1"/>
                </a:solidFill>
                <a:cs typeface="Times New Roman" pitchFamily="18" charset="0"/>
              </a:rPr>
              <a:t>Districts NHM Expenditure (%) &amp; Balance 1-4-2022 to 31-10-2022 </a:t>
            </a:r>
            <a:endParaRPr lang="en-US" sz="2800" b="1" dirty="0"/>
          </a:p>
        </p:txBody>
      </p:sp>
      <p:pic>
        <p:nvPicPr>
          <p:cNvPr id="6" name="Picture 5">
            <a:extLst>
              <a:ext uri="{FF2B5EF4-FFF2-40B4-BE49-F238E27FC236}">
                <a16:creationId xmlns:a16="http://schemas.microsoft.com/office/drawing/2014/main" xmlns="" id="{3629C187-E5F2-7EF1-C2A0-B0D87C06151A}"/>
              </a:ext>
            </a:extLst>
          </p:cNvPr>
          <p:cNvPicPr>
            <a:picLocks noChangeAspect="1"/>
          </p:cNvPicPr>
          <p:nvPr/>
        </p:nvPicPr>
        <p:blipFill>
          <a:blip r:embed="rId2"/>
          <a:stretch>
            <a:fillRect/>
          </a:stretch>
        </p:blipFill>
        <p:spPr>
          <a:xfrm>
            <a:off x="304800" y="1123950"/>
            <a:ext cx="8763000" cy="1600200"/>
          </a:xfrm>
          <a:prstGeom prst="rect">
            <a:avLst/>
          </a:prstGeom>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0" y="2038350"/>
            <a:ext cx="9144000" cy="838200"/>
          </a:xfrm>
          <a:prstGeom prst="rect">
            <a:avLst/>
          </a:prstGeom>
          <a:solidFill>
            <a:schemeClr val="accent5">
              <a:lumMod val="75000"/>
            </a:schemeClr>
          </a:solidFill>
          <a:ln w="9525">
            <a:noFill/>
            <a:miter lim="800000"/>
            <a:headEnd/>
            <a:tailEnd/>
          </a:ln>
        </p:spPr>
        <p:txBody>
          <a:bodyPr lIns="91428" tIns="45714" rIns="91428" bIns="45714" anchor="ctr"/>
          <a:lstStyle/>
          <a:p>
            <a:pPr algn="ctr">
              <a:spcBef>
                <a:spcPct val="20000"/>
              </a:spcBef>
              <a:buFont typeface="Arial" pitchFamily="34" charset="0"/>
              <a:buNone/>
            </a:pPr>
            <a:r>
              <a:rPr lang="en-US" sz="2800" b="1" dirty="0" smtClean="0">
                <a:solidFill>
                  <a:schemeClr val="bg1"/>
                </a:solidFill>
                <a:cs typeface="Times New Roman" pitchFamily="18" charset="0"/>
              </a:rPr>
              <a:t>Construction</a:t>
            </a:r>
          </a:p>
        </p:txBody>
      </p:sp>
      <p:pic>
        <p:nvPicPr>
          <p:cNvPr id="5" name="Picture 3" descr="F:\CRM 15th\logo-removebg-preview.png"/>
          <p:cNvPicPr>
            <a:picLocks noChangeAspect="1" noChangeArrowheads="1"/>
          </p:cNvPicPr>
          <p:nvPr/>
        </p:nvPicPr>
        <p:blipFill>
          <a:blip r:embed="rId3" cstate="print"/>
          <a:srcRect/>
          <a:stretch>
            <a:fillRect/>
          </a:stretch>
        </p:blipFill>
        <p:spPr bwMode="auto">
          <a:xfrm>
            <a:off x="7540488" y="133350"/>
            <a:ext cx="1298712" cy="1066800"/>
          </a:xfrm>
          <a:prstGeom prst="rect">
            <a:avLst/>
          </a:prstGeom>
          <a:noFill/>
        </p:spPr>
      </p:pic>
      <p:pic>
        <p:nvPicPr>
          <p:cNvPr id="7" name="Picture 4" descr="F:\CRM 15th\up.png"/>
          <p:cNvPicPr>
            <a:picLocks noChangeAspect="1" noChangeArrowheads="1"/>
          </p:cNvPicPr>
          <p:nvPr/>
        </p:nvPicPr>
        <p:blipFill>
          <a:blip r:embed="rId4"/>
          <a:srcRect/>
          <a:stretch>
            <a:fillRect/>
          </a:stretch>
        </p:blipFill>
        <p:spPr bwMode="auto">
          <a:xfrm>
            <a:off x="228600" y="133350"/>
            <a:ext cx="1219200" cy="1219200"/>
          </a:xfrm>
          <a:prstGeom prst="rect">
            <a:avLst/>
          </a:prstGeom>
          <a:noFill/>
        </p:spPr>
      </p:pic>
    </p:spTree>
    <p:extLst>
      <p:ext uri="{BB962C8B-B14F-4D97-AF65-F5344CB8AC3E}">
        <p14:creationId xmlns="" xmlns:p14="http://schemas.microsoft.com/office/powerpoint/2010/main" val="28581199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p>
        </p:txBody>
      </p:sp>
      <p:graphicFrame>
        <p:nvGraphicFramePr>
          <p:cNvPr id="3" name="Content Placeholder 3"/>
          <p:cNvGraphicFramePr>
            <a:graphicFrameLocks noGrp="1"/>
          </p:cNvGraphicFramePr>
          <p:nvPr>
            <p:ph idx="1"/>
          </p:nvPr>
        </p:nvGraphicFramePr>
        <p:xfrm>
          <a:off x="228600" y="848147"/>
          <a:ext cx="8610600" cy="4168034"/>
        </p:xfrm>
        <a:graphic>
          <a:graphicData uri="http://schemas.openxmlformats.org/drawingml/2006/table">
            <a:tbl>
              <a:tblPr firstRow="1" bandRow="1">
                <a:tableStyleId>{5C22544A-7EE6-4342-B048-85BDC9FD1C3A}</a:tableStyleId>
              </a:tblPr>
              <a:tblGrid>
                <a:gridCol w="1572370"/>
                <a:gridCol w="973372"/>
                <a:gridCol w="810932"/>
                <a:gridCol w="802683"/>
                <a:gridCol w="1021596"/>
                <a:gridCol w="802683"/>
                <a:gridCol w="2626964"/>
              </a:tblGrid>
              <a:tr h="358356">
                <a:tc rowSpan="2" gridSpan="2">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c gridSpan="2">
                  <a:txBody>
                    <a:bodyPr/>
                    <a:lstStyle/>
                    <a:p>
                      <a:pPr marL="0" marR="0" algn="ctr">
                        <a:lnSpc>
                          <a:spcPct val="115000"/>
                        </a:lnSpc>
                        <a:spcBef>
                          <a:spcPts val="0"/>
                        </a:spcBef>
                        <a:spcAft>
                          <a:spcPts val="0"/>
                        </a:spcAft>
                      </a:pPr>
                      <a:r>
                        <a:rPr lang="en-US" sz="1000" b="1" dirty="0">
                          <a:latin typeface="+mj-lt"/>
                          <a:ea typeface="Times New Roman"/>
                          <a:cs typeface="Mangal"/>
                        </a:rPr>
                        <a:t>New 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Renovation</a:t>
                      </a:r>
                      <a:r>
                        <a:rPr lang="en-US" sz="1000" b="1" dirty="0" smtClean="0">
                          <a:latin typeface="+mj-lt"/>
                          <a:ea typeface="Times New Roman"/>
                          <a:cs typeface="Mangal"/>
                        </a:rPr>
                        <a:t>/ Up 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5991">
                <a:tc gridSpan="2" vMerge="1">
                  <a:txBody>
                    <a:bodyPr/>
                    <a:lstStyle/>
                    <a:p>
                      <a:endParaRPr lang="en-US"/>
                    </a:p>
                  </a:txBody>
                  <a:tcPr/>
                </a:tc>
                <a:tc hMerge="1"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latin typeface="+mj-lt"/>
                          <a:ea typeface="Times New Roman"/>
                          <a:cs typeface="Mangal"/>
                        </a:rPr>
                        <a:t>Completed</a:t>
                      </a:r>
                      <a:endParaRPr lang="en-US" sz="100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Completed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130">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200 Bedded MCH Hospital</a:t>
                      </a:r>
                      <a:endParaRPr lang="en-US" sz="1000" b="1" kern="1200" dirty="0">
                        <a:solidFill>
                          <a:schemeClr val="dk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000" kern="1200" dirty="0" smtClean="0">
                          <a:solidFill>
                            <a:srgbClr val="000000"/>
                          </a:solidFill>
                          <a:latin typeface="+mj-lt"/>
                          <a:ea typeface="Times New Roman"/>
                          <a:cs typeface="Mangal"/>
                        </a:rPr>
                        <a:t>All work</a:t>
                      </a:r>
                      <a:r>
                        <a:rPr lang="en-US" sz="1000" kern="1200" baseline="0" dirty="0" smtClean="0">
                          <a:solidFill>
                            <a:srgbClr val="000000"/>
                          </a:solidFill>
                          <a:latin typeface="+mj-lt"/>
                          <a:ea typeface="Times New Roman"/>
                          <a:cs typeface="Mangal"/>
                        </a:rPr>
                        <a:t> completed</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0362">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(2013-14)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100" kern="1200" dirty="0">
                        <a:solidFill>
                          <a:srgbClr val="000000"/>
                        </a:solidFill>
                        <a:latin typeface="+mn-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173">
                <a:tc rowSpan="3">
                  <a:txBody>
                    <a:bodyPr/>
                    <a:lstStyle/>
                    <a:p>
                      <a:pPr marL="0" marR="0">
                        <a:lnSpc>
                          <a:spcPct val="115000"/>
                        </a:lnSpc>
                        <a:spcBef>
                          <a:spcPts val="0"/>
                        </a:spcBef>
                        <a:spcAft>
                          <a:spcPts val="0"/>
                        </a:spcAft>
                      </a:pPr>
                      <a:r>
                        <a:rPr lang="en-US" sz="1000" b="1" dirty="0">
                          <a:latin typeface="+mj-lt"/>
                          <a:ea typeface="Times New Roman"/>
                          <a:cs typeface="Mangal"/>
                        </a:rPr>
                        <a:t>MCH </a:t>
                      </a:r>
                      <a:r>
                        <a:rPr lang="en-US" sz="1000" b="1" dirty="0" smtClean="0">
                          <a:latin typeface="+mj-lt"/>
                          <a:ea typeface="Times New Roman"/>
                          <a:cs typeface="Mangal"/>
                        </a:rPr>
                        <a:t>Wings  (100 Bedded) (DWH/Medical College</a:t>
                      </a:r>
                      <a:r>
                        <a:rPr lang="en-US" sz="1000" b="1" baseline="0" dirty="0" smtClean="0">
                          <a:latin typeface="+mj-lt"/>
                          <a:ea typeface="Times New Roman"/>
                          <a:cs typeface="Mangal"/>
                        </a:rPr>
                        <a:t> Campus)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a:t>
                      </a:r>
                      <a:r>
                        <a:rPr lang="en-US" sz="1000" baseline="0" dirty="0" smtClean="0">
                          <a:solidFill>
                            <a:srgbClr val="000000"/>
                          </a:solidFill>
                          <a:latin typeface="+mj-lt"/>
                          <a:ea typeface="Times New Roman"/>
                          <a:cs typeface="Mangal"/>
                        </a:rPr>
                        <a:t> completed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2664">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(2017-18)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1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0362">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(2018-19)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Work is in Progress </a:t>
                      </a:r>
                      <a:r>
                        <a:rPr lang="en-US" sz="1000" baseline="0" dirty="0" smtClean="0">
                          <a:solidFill>
                            <a:srgbClr val="000000"/>
                          </a:solidFill>
                          <a:latin typeface="+mj-lt"/>
                          <a:ea typeface="Times New Roman"/>
                          <a:cs typeface="Mangal"/>
                        </a:rPr>
                        <a:t>(</a:t>
                      </a:r>
                      <a:r>
                        <a:rPr lang="en-US" sz="1000" baseline="0" dirty="0" err="1" smtClean="0">
                          <a:solidFill>
                            <a:srgbClr val="000000"/>
                          </a:solidFill>
                          <a:latin typeface="+mj-lt"/>
                          <a:ea typeface="Times New Roman"/>
                          <a:cs typeface="Mangal"/>
                        </a:rPr>
                        <a:t>JN</a:t>
                      </a:r>
                      <a:r>
                        <a:rPr lang="en-US" sz="1000" baseline="0" dirty="0" smtClean="0">
                          <a:solidFill>
                            <a:srgbClr val="000000"/>
                          </a:solidFill>
                          <a:latin typeface="+mj-lt"/>
                          <a:ea typeface="Times New Roman"/>
                          <a:cs typeface="Mangal"/>
                        </a:rPr>
                        <a:t> Medical College, AMU Aligarh)</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9228">
                <a:tc rowSpan="2">
                  <a:txBody>
                    <a:bodyPr/>
                    <a:lstStyle/>
                    <a:p>
                      <a:pPr marL="0" marR="0">
                        <a:lnSpc>
                          <a:spcPct val="115000"/>
                        </a:lnSpc>
                        <a:spcBef>
                          <a:spcPts val="0"/>
                        </a:spcBef>
                        <a:spcAft>
                          <a:spcPts val="0"/>
                        </a:spcAft>
                      </a:pPr>
                      <a:r>
                        <a:rPr lang="en-US" sz="1000" b="1" dirty="0" smtClean="0">
                          <a:latin typeface="+mj-lt"/>
                          <a:ea typeface="Times New Roman"/>
                          <a:cs typeface="Mangal"/>
                        </a:rPr>
                        <a:t>MCH Wings (50 Bedded) (CHC Campus)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a:t>
                      </a:r>
                      <a:r>
                        <a:rPr lang="en-US" sz="1000" baseline="0" dirty="0" smtClean="0">
                          <a:solidFill>
                            <a:srgbClr val="000000"/>
                          </a:solidFill>
                          <a:latin typeface="+mj-lt"/>
                          <a:ea typeface="Times New Roman"/>
                          <a:cs typeface="Mangal"/>
                        </a:rPr>
                        <a:t> completed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28287">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baseline="0" dirty="0" smtClean="0">
                          <a:solidFill>
                            <a:srgbClr val="000000"/>
                          </a:solidFill>
                          <a:latin typeface="+mj-lt"/>
                          <a:ea typeface="Times New Roman"/>
                          <a:cs typeface="Mangal"/>
                        </a:rPr>
                        <a:t>9 Works completed. </a:t>
                      </a:r>
                    </a:p>
                    <a:p>
                      <a:pPr marL="0" marR="0" indent="0" algn="ctr" defTabSz="914400" rtl="0" eaLnBrk="1" fontAlgn="auto" latinLnBrk="0" hangingPunct="1">
                        <a:lnSpc>
                          <a:spcPct val="115000"/>
                        </a:lnSpc>
                        <a:spcBef>
                          <a:spcPts val="0"/>
                        </a:spcBef>
                        <a:spcAft>
                          <a:spcPts val="0"/>
                        </a:spcAft>
                        <a:buClrTx/>
                        <a:buSzTx/>
                        <a:buFontTx/>
                        <a:buNone/>
                        <a:tabLst/>
                        <a:defRPr/>
                      </a:pPr>
                      <a:r>
                        <a:rPr lang="en-US" sz="1000" baseline="0" dirty="0" smtClean="0">
                          <a:solidFill>
                            <a:srgbClr val="000000"/>
                          </a:solidFill>
                          <a:latin typeface="+mj-lt"/>
                          <a:ea typeface="Times New Roman"/>
                          <a:cs typeface="Mangal"/>
                        </a:rPr>
                        <a:t>2 Works is in progress.</a:t>
                      </a:r>
                      <a:r>
                        <a:rPr lang="en-US" sz="1000" dirty="0" smtClean="0">
                          <a:solidFill>
                            <a:srgbClr val="000000"/>
                          </a:solidFill>
                          <a:latin typeface="+mj-lt"/>
                          <a:ea typeface="Times New Roman"/>
                          <a:cs typeface="Mangal"/>
                        </a:rPr>
                        <a:t> 1 Land (</a:t>
                      </a:r>
                      <a:r>
                        <a:rPr lang="en-US" sz="1000" dirty="0" err="1" smtClean="0">
                          <a:solidFill>
                            <a:srgbClr val="000000"/>
                          </a:solidFill>
                          <a:latin typeface="+mj-lt"/>
                          <a:ea typeface="Times New Roman"/>
                          <a:cs typeface="Mangal"/>
                        </a:rPr>
                        <a:t>Khatauli</a:t>
                      </a:r>
                      <a:r>
                        <a:rPr lang="en-US" sz="1000" baseline="0" dirty="0" smtClean="0">
                          <a:solidFill>
                            <a:srgbClr val="000000"/>
                          </a:solidFill>
                          <a:latin typeface="+mj-lt"/>
                          <a:ea typeface="Times New Roman"/>
                          <a:cs typeface="Mangal"/>
                        </a:rPr>
                        <a:t> Dist </a:t>
                      </a:r>
                      <a:r>
                        <a:rPr lang="en-US" sz="1000" baseline="0" dirty="0" err="1" smtClean="0">
                          <a:solidFill>
                            <a:srgbClr val="000000"/>
                          </a:solidFill>
                          <a:latin typeface="+mj-lt"/>
                          <a:ea typeface="Times New Roman"/>
                          <a:cs typeface="Mangal"/>
                        </a:rPr>
                        <a:t>Muzaffernagar</a:t>
                      </a:r>
                      <a:r>
                        <a:rPr lang="en-US" sz="1000" baseline="0" dirty="0" smtClean="0">
                          <a:solidFill>
                            <a:srgbClr val="000000"/>
                          </a:solidFill>
                          <a:latin typeface="+mj-lt"/>
                          <a:ea typeface="Times New Roman"/>
                          <a:cs typeface="Mangal"/>
                        </a:rPr>
                        <a:t>) not Available)</a:t>
                      </a:r>
                      <a:endParaRPr lang="en-US" sz="1000" dirty="0" smtClean="0">
                        <a:solidFill>
                          <a:srgbClr val="000000"/>
                        </a:solidFill>
                        <a:latin typeface="+mj-lt"/>
                        <a:ea typeface="Times New Roman"/>
                        <a:cs typeface="Mangal"/>
                      </a:endParaRPr>
                    </a:p>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Target</a:t>
                      </a:r>
                      <a:r>
                        <a:rPr lang="en-US" sz="1000" baseline="0" dirty="0" smtClean="0">
                          <a:solidFill>
                            <a:srgbClr val="000000"/>
                          </a:solidFill>
                          <a:latin typeface="+mj-lt"/>
                          <a:ea typeface="Times New Roman"/>
                          <a:cs typeface="Mangal"/>
                        </a:rPr>
                        <a:t> of Completion </a:t>
                      </a:r>
                      <a:r>
                        <a:rPr lang="en-US" sz="1000" baseline="0" dirty="0" smtClean="0">
                          <a:solidFill>
                            <a:schemeClr val="tx1"/>
                          </a:solidFill>
                          <a:latin typeface="+mj-lt"/>
                          <a:ea typeface="Times New Roman"/>
                          <a:cs typeface="Mangal"/>
                        </a:rPr>
                        <a:t>December 2022 </a:t>
                      </a:r>
                      <a:endParaRPr lang="en-US" sz="1000" dirty="0" smtClean="0">
                        <a:solidFill>
                          <a:schemeClr val="tx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3837">
                <a:tc>
                  <a:txBody>
                    <a:bodyPr/>
                    <a:lstStyle/>
                    <a:p>
                      <a:pPr marL="0" marR="0">
                        <a:lnSpc>
                          <a:spcPct val="115000"/>
                        </a:lnSpc>
                        <a:spcBef>
                          <a:spcPts val="0"/>
                        </a:spcBef>
                        <a:spcAft>
                          <a:spcPts val="0"/>
                        </a:spcAft>
                      </a:pPr>
                      <a:r>
                        <a:rPr lang="en-US" sz="1000" b="1" dirty="0" smtClean="0">
                          <a:latin typeface="+mj-lt"/>
                          <a:ea typeface="Times New Roman"/>
                          <a:cs typeface="Mangal"/>
                        </a:rPr>
                        <a:t>MCH Wings (30 Bedded) (CHC Campus)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78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78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a:t>
                      </a:r>
                      <a:r>
                        <a:rPr lang="en-US" sz="1000" baseline="0" dirty="0" smtClean="0">
                          <a:solidFill>
                            <a:srgbClr val="000000"/>
                          </a:solidFill>
                          <a:latin typeface="+mj-lt"/>
                          <a:ea typeface="Times New Roman"/>
                          <a:cs typeface="Mangal"/>
                        </a:rPr>
                        <a:t> completed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4612">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b="1" dirty="0">
                        <a:solidFill>
                          <a:srgbClr val="000000"/>
                        </a:solidFill>
                        <a:latin typeface="Times New Roman"/>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162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158</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solidFill>
                <a:schemeClr val="bg1"/>
              </a:solidFill>
              <a:latin typeface="Calibri" pitchFamily="34" charset="0"/>
            </a:endParaRPr>
          </a:p>
        </p:txBody>
      </p:sp>
      <p:graphicFrame>
        <p:nvGraphicFramePr>
          <p:cNvPr id="3" name="Content Placeholder 3"/>
          <p:cNvGraphicFramePr>
            <a:graphicFrameLocks noGrp="1"/>
          </p:cNvGraphicFramePr>
          <p:nvPr>
            <p:ph idx="1"/>
          </p:nvPr>
        </p:nvGraphicFramePr>
        <p:xfrm>
          <a:off x="152400" y="895350"/>
          <a:ext cx="8840786" cy="3962863"/>
        </p:xfrm>
        <a:graphic>
          <a:graphicData uri="http://schemas.openxmlformats.org/drawingml/2006/table">
            <a:tbl>
              <a:tblPr firstRow="1" bandRow="1">
                <a:tableStyleId>{5C22544A-7EE6-4342-B048-85BDC9FD1C3A}</a:tableStyleId>
              </a:tblPr>
              <a:tblGrid>
                <a:gridCol w="681572"/>
                <a:gridCol w="146705"/>
                <a:gridCol w="955621"/>
                <a:gridCol w="955621"/>
                <a:gridCol w="735092"/>
                <a:gridCol w="955621"/>
                <a:gridCol w="735092"/>
                <a:gridCol w="3675462"/>
              </a:tblGrid>
              <a:tr h="382183">
                <a:tc rowSpan="2" gridSpan="3">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New 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Renovation/ </a:t>
                      </a:r>
                      <a:r>
                        <a:rPr lang="en-US" sz="1000" b="1" dirty="0" err="1" smtClean="0">
                          <a:latin typeface="+mj-lt"/>
                          <a:ea typeface="Times New Roman"/>
                          <a:cs typeface="Mangal"/>
                        </a:rPr>
                        <a:t>Upgradation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000" dirty="0" smtClean="0">
                          <a:latin typeface="+mj-lt"/>
                          <a:ea typeface="Times New Roman"/>
                          <a:cs typeface="Mangal"/>
                        </a:rPr>
                        <a:t>Remarks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783">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latin typeface="+mj-lt"/>
                          <a:ea typeface="Times New Roman"/>
                          <a:cs typeface="Mangal"/>
                        </a:rPr>
                        <a:t>Compl.</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latin typeface="+mj-lt"/>
                          <a:ea typeface="Times New Roman"/>
                          <a:cs typeface="Mangal"/>
                        </a:rPr>
                        <a:t>Compl.</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r>
              <a:tr h="175167">
                <a:tc rowSpan="5">
                  <a:txBody>
                    <a:bodyPr/>
                    <a:lstStyle/>
                    <a:p>
                      <a:pPr marL="0" marR="0">
                        <a:lnSpc>
                          <a:spcPct val="115000"/>
                        </a:lnSpc>
                        <a:spcBef>
                          <a:spcPts val="0"/>
                        </a:spcBef>
                        <a:spcAft>
                          <a:spcPts val="0"/>
                        </a:spcAft>
                      </a:pPr>
                      <a:r>
                        <a:rPr lang="en-US" sz="1000" b="1" dirty="0">
                          <a:latin typeface="+mj-lt"/>
                          <a:ea typeface="Times New Roman"/>
                          <a:cs typeface="Mangal"/>
                        </a:rPr>
                        <a:t>CHC</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 Nos. Court Stay (Kuthaund </a:t>
                      </a:r>
                      <a:r>
                        <a:rPr lang="en-US" sz="1000" dirty="0" err="1" smtClean="0">
                          <a:solidFill>
                            <a:srgbClr val="000000"/>
                          </a:solidFill>
                          <a:latin typeface="+mj-lt"/>
                          <a:ea typeface="Times New Roman"/>
                          <a:cs typeface="Mangal"/>
                        </a:rPr>
                        <a:t>Jalaun</a:t>
                      </a: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7">
                <a:tc vMerge="1">
                  <a:txBody>
                    <a:bodyPr/>
                    <a:lstStyle/>
                    <a:p>
                      <a:endParaRPr lang="en-US"/>
                    </a:p>
                  </a:txBody>
                  <a:tcPr/>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kern="1200" dirty="0" smtClean="0">
                          <a:solidFill>
                            <a:srgbClr val="000000"/>
                          </a:solidFill>
                          <a:latin typeface="+mj-lt"/>
                          <a:ea typeface="Times New Roman"/>
                          <a:cs typeface="Mangal"/>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kern="1200" dirty="0" smtClean="0">
                          <a:solidFill>
                            <a:srgbClr val="000000"/>
                          </a:solidFill>
                          <a:latin typeface="+mj-lt"/>
                          <a:ea typeface="Times New Roman"/>
                          <a:cs typeface="Mangal"/>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Up gradation up to</a:t>
                      </a:r>
                      <a:r>
                        <a:rPr lang="en-US" sz="1000" kern="1200" baseline="0" dirty="0" smtClean="0">
                          <a:solidFill>
                            <a:srgbClr val="000000"/>
                          </a:solidFill>
                          <a:latin typeface="+mj-lt"/>
                          <a:ea typeface="Times New Roman"/>
                          <a:cs typeface="Mangal"/>
                        </a:rPr>
                        <a:t> IPHS Norm</a:t>
                      </a:r>
                      <a:r>
                        <a:rPr lang="en-US" sz="1000" kern="1200" dirty="0" smtClean="0">
                          <a:solidFill>
                            <a:srgbClr val="000000"/>
                          </a:solidFill>
                          <a:latin typeface="+mj-lt"/>
                          <a:ea typeface="Times New Roman"/>
                          <a:cs typeface="Mangal"/>
                        </a:rPr>
                        <a:t>  </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6060">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15</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15</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783">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(2015-16)</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16</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baseline="0" dirty="0" smtClean="0">
                          <a:solidFill>
                            <a:srgbClr val="000000"/>
                          </a:solidFill>
                          <a:latin typeface="+mj-lt"/>
                          <a:ea typeface="Times New Roman"/>
                          <a:cs typeface="Mangal"/>
                        </a:rPr>
                        <a:t>1 work (</a:t>
                      </a:r>
                      <a:r>
                        <a:rPr lang="en-US" sz="1000" baseline="0" dirty="0" err="1" smtClean="0">
                          <a:solidFill>
                            <a:srgbClr val="000000"/>
                          </a:solidFill>
                          <a:latin typeface="+mj-lt"/>
                          <a:ea typeface="Times New Roman"/>
                          <a:cs typeface="Mangal"/>
                        </a:rPr>
                        <a:t>Kemri</a:t>
                      </a:r>
                      <a:r>
                        <a:rPr lang="en-US" sz="1000" baseline="0" dirty="0" smtClean="0">
                          <a:solidFill>
                            <a:srgbClr val="000000"/>
                          </a:solidFill>
                          <a:latin typeface="+mj-lt"/>
                          <a:ea typeface="Times New Roman"/>
                          <a:cs typeface="Mangal"/>
                        </a:rPr>
                        <a:t> Dist Rampur) land not available. </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0335">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ctr"/>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baseline="0" dirty="0" smtClean="0">
                          <a:solidFill>
                            <a:srgbClr val="000000"/>
                          </a:solidFill>
                          <a:latin typeface="+mj-lt"/>
                          <a:ea typeface="Times New Roman"/>
                          <a:cs typeface="Mangal"/>
                        </a:rPr>
                        <a:t>1 work (</a:t>
                      </a:r>
                      <a:r>
                        <a:rPr lang="en-US" sz="1000" baseline="0" dirty="0" err="1" smtClean="0">
                          <a:solidFill>
                            <a:srgbClr val="000000"/>
                          </a:solidFill>
                          <a:latin typeface="+mj-lt"/>
                          <a:ea typeface="Times New Roman"/>
                          <a:cs typeface="Mangal"/>
                        </a:rPr>
                        <a:t>Bhiti</a:t>
                      </a:r>
                      <a:r>
                        <a:rPr lang="en-US" sz="1000" baseline="0" dirty="0" smtClean="0">
                          <a:solidFill>
                            <a:srgbClr val="000000"/>
                          </a:solidFill>
                          <a:latin typeface="+mj-lt"/>
                          <a:ea typeface="Times New Roman"/>
                          <a:cs typeface="Mangal"/>
                        </a:rPr>
                        <a:t> Dist </a:t>
                      </a:r>
                      <a:r>
                        <a:rPr lang="en-US" sz="1000" baseline="0" dirty="0" err="1" smtClean="0">
                          <a:solidFill>
                            <a:srgbClr val="000000"/>
                          </a:solidFill>
                          <a:latin typeface="+mj-lt"/>
                          <a:ea typeface="Times New Roman"/>
                          <a:cs typeface="Mangal"/>
                        </a:rPr>
                        <a:t>Prayagraj</a:t>
                      </a:r>
                      <a:r>
                        <a:rPr lang="en-US" sz="1000" baseline="0" dirty="0" smtClean="0">
                          <a:solidFill>
                            <a:srgbClr val="000000"/>
                          </a:solidFill>
                          <a:latin typeface="+mj-lt"/>
                          <a:ea typeface="Times New Roman"/>
                          <a:cs typeface="Mangal"/>
                        </a:rPr>
                        <a:t>) is in progress &amp; </a:t>
                      </a:r>
                      <a:r>
                        <a:rPr lang="en-US" sz="1000" baseline="0" dirty="0" smtClean="0">
                          <a:solidFill>
                            <a:schemeClr val="tx1"/>
                          </a:solidFill>
                          <a:latin typeface="+mj-lt"/>
                          <a:ea typeface="Times New Roman"/>
                          <a:cs typeface="Mangal"/>
                        </a:rPr>
                        <a:t>Target of completion December 2022</a:t>
                      </a:r>
                      <a:endParaRPr lang="en-US" sz="1000" dirty="0" smtClean="0">
                        <a:solidFill>
                          <a:schemeClr val="tx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7708">
                <a:tc gridSpan="3">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a:r>
                        <a:rPr lang="en-US" sz="1000" b="1" kern="1200" dirty="0" smtClean="0">
                          <a:solidFill>
                            <a:srgbClr val="000000"/>
                          </a:solidFill>
                          <a:latin typeface="+mj-lt"/>
                          <a:ea typeface="Times New Roman"/>
                          <a:cs typeface="Mangal"/>
                        </a:rPr>
                        <a:t>74</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kern="1200" dirty="0" smtClean="0">
                          <a:solidFill>
                            <a:srgbClr val="000000"/>
                          </a:solidFill>
                          <a:latin typeface="+mj-lt"/>
                          <a:ea typeface="Times New Roman"/>
                          <a:cs typeface="Mangal"/>
                        </a:rPr>
                        <a:t>71</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kern="1200" dirty="0" smtClean="0">
                          <a:solidFill>
                            <a:srgbClr val="000000"/>
                          </a:solidFill>
                          <a:latin typeface="+mj-lt"/>
                          <a:ea typeface="Times New Roman"/>
                          <a:cs typeface="Mangal"/>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1" kern="1200" dirty="0" smtClean="0">
                          <a:solidFill>
                            <a:srgbClr val="000000"/>
                          </a:solidFill>
                          <a:latin typeface="+mj-lt"/>
                          <a:ea typeface="Times New Roman"/>
                          <a:cs typeface="Mangal"/>
                        </a:rPr>
                        <a:t>50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000" dirty="0">
                        <a:latin typeface="+mj-lt"/>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167">
                <a:tc rowSpan="3">
                  <a:txBody>
                    <a:bodyPr/>
                    <a:lstStyle/>
                    <a:p>
                      <a:pPr marL="0" marR="0">
                        <a:lnSpc>
                          <a:spcPct val="115000"/>
                        </a:lnSpc>
                        <a:spcBef>
                          <a:spcPts val="0"/>
                        </a:spcBef>
                        <a:spcAft>
                          <a:spcPts val="0"/>
                        </a:spcAft>
                      </a:pPr>
                      <a:r>
                        <a:rPr lang="en-US" sz="1000" b="1" dirty="0">
                          <a:latin typeface="+mj-lt"/>
                          <a:ea typeface="Times New Roman"/>
                          <a:cs typeface="Mangal"/>
                        </a:rPr>
                        <a:t>PHC</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000" kern="1200" dirty="0" smtClean="0">
                          <a:solidFill>
                            <a:srgbClr val="000000"/>
                          </a:solidFill>
                          <a:latin typeface="+mj-lt"/>
                          <a:ea typeface="Times New Roman"/>
                          <a:cs typeface="Mangal"/>
                        </a:rPr>
                        <a:t>(2009-10)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400" kern="1200" dirty="0" smtClean="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kern="1200" dirty="0" smtClean="0">
                          <a:solidFill>
                            <a:srgbClr val="000000"/>
                          </a:solidFill>
                          <a:latin typeface="+mj-lt"/>
                          <a:ea typeface="Times New Roman"/>
                          <a:cs typeface="Mangal"/>
                        </a:rPr>
                        <a:t>942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kern="1200" dirty="0" smtClean="0">
                          <a:solidFill>
                            <a:srgbClr val="000000"/>
                          </a:solidFill>
                          <a:latin typeface="+mj-lt"/>
                          <a:ea typeface="Times New Roman"/>
                          <a:cs typeface="Mangal"/>
                        </a:rPr>
                        <a:t>942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000000"/>
                          </a:solidFill>
                          <a:latin typeface="+mj-lt"/>
                          <a:ea typeface="Times New Roman"/>
                          <a:cs typeface="Mangal"/>
                        </a:rPr>
                        <a:t>JSY Ward, </a:t>
                      </a:r>
                      <a:r>
                        <a:rPr lang="en-US" sz="1000" dirty="0" smtClean="0">
                          <a:solidFill>
                            <a:srgbClr val="000000"/>
                          </a:solidFill>
                          <a:latin typeface="+mj-lt"/>
                          <a:ea typeface="Times New Roman"/>
                          <a:cs typeface="Mangal"/>
                        </a:rPr>
                        <a:t>All works</a:t>
                      </a:r>
                      <a:r>
                        <a:rPr lang="en-US" sz="1000" baseline="0" dirty="0" smtClean="0">
                          <a:solidFill>
                            <a:srgbClr val="000000"/>
                          </a:solidFill>
                          <a:latin typeface="+mj-lt"/>
                          <a:ea typeface="Times New Roman"/>
                          <a:cs typeface="Mangal"/>
                        </a:rPr>
                        <a:t> is complete</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728">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works</a:t>
                      </a:r>
                      <a:r>
                        <a:rPr lang="en-US" sz="1000" baseline="0" dirty="0" smtClean="0">
                          <a:solidFill>
                            <a:srgbClr val="000000"/>
                          </a:solidFill>
                          <a:latin typeface="+mj-lt"/>
                          <a:ea typeface="Times New Roman"/>
                          <a:cs typeface="Mangal"/>
                        </a:rPr>
                        <a:t> is complete</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1768">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ctr"/>
                </a:tc>
                <a:tc gridSpan="2">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works</a:t>
                      </a:r>
                      <a:r>
                        <a:rPr lang="en-US" sz="1000" baseline="0" dirty="0" smtClean="0">
                          <a:solidFill>
                            <a:srgbClr val="000000"/>
                          </a:solidFill>
                          <a:latin typeface="+mj-lt"/>
                          <a:ea typeface="Times New Roman"/>
                          <a:cs typeface="Mangal"/>
                        </a:rPr>
                        <a:t> is complete</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1092">
                <a:tc gridSpan="3">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32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32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942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942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183">
                <a:tc gridSpan="2">
                  <a:txBody>
                    <a:bodyPr/>
                    <a:lstStyle/>
                    <a:p>
                      <a:pPr marL="0" marR="0">
                        <a:lnSpc>
                          <a:spcPct val="115000"/>
                        </a:lnSpc>
                        <a:spcBef>
                          <a:spcPts val="0"/>
                        </a:spcBef>
                        <a:spcAft>
                          <a:spcPts val="0"/>
                        </a:spcAft>
                      </a:pPr>
                      <a:r>
                        <a:rPr lang="en-US" sz="1000" b="1" dirty="0" smtClean="0">
                          <a:latin typeface="+mj-lt"/>
                          <a:ea typeface="Times New Roman"/>
                          <a:cs typeface="Mangal"/>
                        </a:rPr>
                        <a:t> Trauma</a:t>
                      </a:r>
                      <a:r>
                        <a:rPr lang="en-US" sz="1000" b="1" baseline="0" dirty="0" smtClean="0">
                          <a:latin typeface="+mj-lt"/>
                          <a:ea typeface="Times New Roman"/>
                          <a:cs typeface="Mangal"/>
                        </a:rPr>
                        <a:t> Wing</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400" kern="1200" dirty="0" smtClean="0">
                        <a:solidFill>
                          <a:srgbClr val="000000"/>
                        </a:solidFill>
                        <a:latin typeface="Times New Roman"/>
                        <a:ea typeface="Times New Roman"/>
                        <a:cs typeface="Mangal"/>
                      </a:endParaRPr>
                    </a:p>
                  </a:txBody>
                  <a:tcPr/>
                </a:tc>
                <a:tc>
                  <a:txBody>
                    <a:bodyPr/>
                    <a:lstStyle/>
                    <a:p>
                      <a:pPr algn="ctr"/>
                      <a:r>
                        <a:rPr lang="en-US" sz="1000" kern="1200" dirty="0" smtClean="0">
                          <a:solidFill>
                            <a:srgbClr val="000000"/>
                          </a:solidFill>
                          <a:latin typeface="+mj-lt"/>
                          <a:ea typeface="Times New Roman"/>
                          <a:cs typeface="Mangal"/>
                        </a:rPr>
                        <a:t>(2013-14)</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10</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All works</a:t>
                      </a:r>
                      <a:r>
                        <a:rPr lang="en-US" sz="1000" baseline="0" dirty="0" smtClean="0">
                          <a:solidFill>
                            <a:srgbClr val="000000"/>
                          </a:solidFill>
                          <a:latin typeface="+mj-lt"/>
                          <a:ea typeface="Times New Roman"/>
                          <a:cs typeface="Mangal"/>
                        </a:rPr>
                        <a:t> is complete</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183">
                <a:tc gridSpan="2">
                  <a:txBody>
                    <a:bodyPr/>
                    <a:lstStyle/>
                    <a:p>
                      <a:pPr marL="0" marR="0">
                        <a:lnSpc>
                          <a:spcPct val="115000"/>
                        </a:lnSpc>
                        <a:spcBef>
                          <a:spcPts val="0"/>
                        </a:spcBef>
                        <a:spcAft>
                          <a:spcPts val="0"/>
                        </a:spcAft>
                      </a:pPr>
                      <a:r>
                        <a:rPr lang="en-US" sz="1000" b="1" dirty="0" err="1" smtClean="0">
                          <a:latin typeface="+mj-lt"/>
                          <a:ea typeface="Times New Roman"/>
                          <a:cs typeface="Mangal"/>
                        </a:rPr>
                        <a:t>AYUSH</a:t>
                      </a:r>
                      <a:r>
                        <a:rPr lang="en-US" sz="1000" b="1" dirty="0" smtClean="0">
                          <a:latin typeface="+mj-lt"/>
                          <a:ea typeface="Times New Roman"/>
                          <a:cs typeface="Mangal"/>
                        </a:rPr>
                        <a:t> Wing</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sz="1400" kern="1200" dirty="0" smtClean="0">
                        <a:solidFill>
                          <a:srgbClr val="000000"/>
                        </a:solidFill>
                        <a:latin typeface="Times New Roman"/>
                        <a:ea typeface="Times New Roman"/>
                        <a:cs typeface="Mangal"/>
                      </a:endParaRPr>
                    </a:p>
                  </a:txBody>
                  <a:tcPr/>
                </a:tc>
                <a:tc>
                  <a:txBody>
                    <a:bodyPr/>
                    <a:lstStyle/>
                    <a:p>
                      <a:pPr algn="ctr"/>
                      <a:r>
                        <a:rPr lang="en-US" sz="1000" kern="1200" dirty="0" smtClean="0">
                          <a:solidFill>
                            <a:srgbClr val="000000"/>
                          </a:solidFill>
                          <a:latin typeface="+mj-lt"/>
                          <a:ea typeface="Times New Roman"/>
                          <a:cs typeface="Mangal"/>
                        </a:rPr>
                        <a:t>(2012-13)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84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71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All works</a:t>
                      </a:r>
                      <a:r>
                        <a:rPr lang="en-US" sz="1000" baseline="0" dirty="0" smtClean="0">
                          <a:solidFill>
                            <a:srgbClr val="000000"/>
                          </a:solidFill>
                          <a:latin typeface="+mj-lt"/>
                          <a:ea typeface="Times New Roman"/>
                          <a:cs typeface="Mangal"/>
                        </a:rPr>
                        <a:t> is complete</a:t>
                      </a:r>
                      <a:endParaRPr lang="en-US" sz="1000" dirty="0" smtClean="0">
                        <a:solidFill>
                          <a:srgbClr val="000000"/>
                        </a:solidFill>
                        <a:latin typeface="+mj-lt"/>
                        <a:ea typeface="Times New Roman"/>
                        <a:cs typeface="Mangal"/>
                      </a:endParaRPr>
                    </a:p>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 13 Nos. not committed.</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1092">
                <a:tc gridSpan="3">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94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81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p>
        </p:txBody>
      </p:sp>
      <p:graphicFrame>
        <p:nvGraphicFramePr>
          <p:cNvPr id="3" name="Content Placeholder 3"/>
          <p:cNvGraphicFramePr>
            <a:graphicFrameLocks noGrp="1"/>
          </p:cNvGraphicFramePr>
          <p:nvPr>
            <p:ph idx="1"/>
          </p:nvPr>
        </p:nvGraphicFramePr>
        <p:xfrm>
          <a:off x="304800" y="819150"/>
          <a:ext cx="8610598" cy="4118280"/>
        </p:xfrm>
        <a:graphic>
          <a:graphicData uri="http://schemas.openxmlformats.org/drawingml/2006/table">
            <a:tbl>
              <a:tblPr firstRow="1" bandRow="1">
                <a:tableStyleId>{5C22544A-7EE6-4342-B048-85BDC9FD1C3A}</a:tableStyleId>
              </a:tblPr>
              <a:tblGrid>
                <a:gridCol w="1046124"/>
                <a:gridCol w="1138282"/>
                <a:gridCol w="1046124"/>
                <a:gridCol w="1046124"/>
                <a:gridCol w="971401"/>
                <a:gridCol w="1046124"/>
                <a:gridCol w="2316419"/>
              </a:tblGrid>
              <a:tr h="352824">
                <a:tc rowSpan="2" gridSpan="2">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Ne8w </a:t>
                      </a:r>
                      <a:r>
                        <a:rPr lang="en-US" sz="1000" b="1" dirty="0">
                          <a:latin typeface="+mj-lt"/>
                          <a:ea typeface="Times New Roman"/>
                          <a:cs typeface="Mangal"/>
                        </a:rPr>
                        <a:t>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Renovation</a:t>
                      </a:r>
                      <a:r>
                        <a:rPr lang="en-US" sz="1000" b="1" dirty="0" smtClean="0">
                          <a:latin typeface="+mj-lt"/>
                          <a:ea typeface="Times New Roman"/>
                          <a:cs typeface="Mangal"/>
                        </a:rPr>
                        <a:t>/ </a:t>
                      </a:r>
                      <a:r>
                        <a:rPr lang="en-US" sz="1000" b="1" dirty="0" err="1" smtClean="0">
                          <a:latin typeface="+mj-lt"/>
                          <a:ea typeface="Times New Roman"/>
                          <a:cs typeface="Mangal"/>
                        </a:rPr>
                        <a:t>Upgradation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000" dirty="0" smtClean="0">
                          <a:latin typeface="+mj-lt"/>
                          <a:ea typeface="Times New Roman"/>
                          <a:cs typeface="Mangal"/>
                        </a:rPr>
                        <a:t>Remarks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803">
                <a:tc gridSpan="2"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latin typeface="+mj-lt"/>
                          <a:ea typeface="Times New Roman"/>
                          <a:cs typeface="Mangal"/>
                        </a:rPr>
                        <a:t>Completed</a:t>
                      </a:r>
                      <a:endParaRPr lang="en-US" sz="100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Completed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r>
              <a:tr h="333232">
                <a:tc rowSpan="6">
                  <a:txBody>
                    <a:bodyPr/>
                    <a:lstStyle/>
                    <a:p>
                      <a:pPr marL="0" marR="0">
                        <a:lnSpc>
                          <a:spcPct val="115000"/>
                        </a:lnSpc>
                        <a:spcBef>
                          <a:spcPts val="0"/>
                        </a:spcBef>
                        <a:spcAft>
                          <a:spcPts val="0"/>
                        </a:spcAft>
                      </a:pPr>
                      <a:r>
                        <a:rPr lang="en-US" sz="1000" b="1" dirty="0" smtClean="0">
                          <a:latin typeface="+mj-lt"/>
                          <a:ea typeface="Times New Roman"/>
                          <a:cs typeface="Mangal"/>
                        </a:rPr>
                        <a:t>SUB</a:t>
                      </a:r>
                      <a:r>
                        <a:rPr lang="en-US" sz="1000" b="1" baseline="0" dirty="0" smtClean="0">
                          <a:latin typeface="+mj-lt"/>
                          <a:ea typeface="Times New Roman"/>
                          <a:cs typeface="Mangal"/>
                        </a:rPr>
                        <a:t> CENTER</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(2008-09)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1142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1028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Executed through Gram</a:t>
                      </a:r>
                      <a:r>
                        <a:rPr lang="en-US" sz="1000" baseline="0" dirty="0" smtClean="0">
                          <a:solidFill>
                            <a:srgbClr val="000000"/>
                          </a:solidFill>
                          <a:latin typeface="+mj-lt"/>
                          <a:ea typeface="Times New Roman"/>
                          <a:cs typeface="Mangal"/>
                        </a:rPr>
                        <a:t> </a:t>
                      </a:r>
                      <a:r>
                        <a:rPr lang="en-US" sz="1000" baseline="0" dirty="0" err="1" smtClean="0">
                          <a:solidFill>
                            <a:srgbClr val="000000"/>
                          </a:solidFill>
                          <a:latin typeface="+mj-lt"/>
                          <a:ea typeface="Times New Roman"/>
                          <a:cs typeface="Mangal"/>
                        </a:rPr>
                        <a:t>Panchayat</a:t>
                      </a:r>
                      <a:r>
                        <a:rPr lang="en-US" sz="1000" baseline="0" dirty="0" smtClean="0">
                          <a:solidFill>
                            <a:srgbClr val="000000"/>
                          </a:solidFill>
                          <a:latin typeface="+mj-lt"/>
                          <a:ea typeface="Times New Roman"/>
                          <a:cs typeface="Mangal"/>
                        </a:rPr>
                        <a:t> (DHS)</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803">
                <a:tc vMerge="1">
                  <a:txBody>
                    <a:bodyPr/>
                    <a:lstStyle/>
                    <a:p>
                      <a:endParaRPr lang="en-US"/>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(2008-09)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500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482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18 Works</a:t>
                      </a:r>
                      <a:r>
                        <a:rPr lang="en-US" sz="1000" baseline="0" dirty="0" smtClean="0">
                          <a:solidFill>
                            <a:srgbClr val="000000"/>
                          </a:solidFill>
                          <a:latin typeface="+mj-lt"/>
                          <a:ea typeface="Times New Roman"/>
                          <a:cs typeface="Mangal"/>
                        </a:rPr>
                        <a:t> uncommitted (DHS)</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4269">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2908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2900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 5 No. stopped due to court stay &amp; Rest 3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232">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(2010-11)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1756</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1250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394 is in Progress. 112 nos.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4269">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412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308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works completed  &amp; 104 uncommitted </a:t>
                      </a:r>
                      <a:r>
                        <a:rPr lang="en-US" sz="1000" baseline="0" dirty="0" smtClean="0">
                          <a:solidFill>
                            <a:srgbClr val="000000"/>
                          </a:solidFill>
                          <a:latin typeface="+mj-lt"/>
                          <a:ea typeface="Times New Roman"/>
                          <a:cs typeface="Mangal"/>
                        </a:rPr>
                        <a:t>(DHS)</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4269">
                <a:tc vMerge="1">
                  <a:txBody>
                    <a:bodyPr/>
                    <a:lstStyle/>
                    <a:p>
                      <a:pPr marL="0" marR="0">
                        <a:lnSpc>
                          <a:spcPct val="115000"/>
                        </a:lnSpc>
                        <a:spcBef>
                          <a:spcPts val="0"/>
                        </a:spcBef>
                        <a:spcAft>
                          <a:spcPts val="0"/>
                        </a:spcAft>
                      </a:pPr>
                      <a:endParaRPr lang="en-US" sz="1600" dirty="0">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(2013-14)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350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342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 No. stopped due to court stay &amp; Rest 5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762">
                <a:tc gridSpan="2">
                  <a:txBody>
                    <a:bodyPr/>
                    <a:lstStyle/>
                    <a:p>
                      <a:pPr marL="0" marR="0" algn="ctr">
                        <a:lnSpc>
                          <a:spcPct val="115000"/>
                        </a:lnSpc>
                        <a:spcBef>
                          <a:spcPts val="0"/>
                        </a:spcBef>
                        <a:spcAft>
                          <a:spcPts val="0"/>
                        </a:spcAft>
                      </a:pPr>
                      <a:r>
                        <a:rPr lang="en-US" sz="1000" b="1" dirty="0">
                          <a:latin typeface="+mj-lt"/>
                          <a:ea typeface="Times New Roman"/>
                          <a:cs typeface="Mangal"/>
                        </a:rPr>
                        <a:t>Total</a:t>
                      </a:r>
                      <a:endParaRPr lang="en-US" sz="1000"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6568</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5828</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500</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482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1206">
                <a:tc>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State Drug Ware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work</a:t>
                      </a:r>
                      <a:r>
                        <a:rPr lang="en-US" sz="1000" baseline="0" dirty="0" smtClean="0">
                          <a:solidFill>
                            <a:srgbClr val="000000"/>
                          </a:solidFill>
                          <a:latin typeface="+mj-lt"/>
                          <a:ea typeface="Times New Roman"/>
                          <a:cs typeface="Mangal"/>
                        </a:rPr>
                        <a:t> completed.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1779">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Regional Drug Ware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(2010-11)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589">
                <a:tc vMerge="1">
                  <a:txBody>
                    <a:bodyPr/>
                    <a:lstStyle/>
                    <a:p>
                      <a:pPr marL="0" marR="0">
                        <a:lnSpc>
                          <a:spcPct val="115000"/>
                        </a:lnSpc>
                        <a:spcBef>
                          <a:spcPts val="0"/>
                        </a:spcBef>
                        <a:spcAft>
                          <a:spcPts val="0"/>
                        </a:spcAft>
                      </a:pPr>
                      <a:endParaRPr lang="en-US" sz="1400" b="1" kern="1200" dirty="0" smtClean="0">
                        <a:solidFill>
                          <a:schemeClr val="dk1"/>
                        </a:solidFill>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11</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10</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 Work</a:t>
                      </a:r>
                      <a:r>
                        <a:rPr lang="en-US" sz="1000" baseline="0" dirty="0" smtClean="0">
                          <a:solidFill>
                            <a:srgbClr val="000000"/>
                          </a:solidFill>
                          <a:latin typeface="+mj-lt"/>
                          <a:ea typeface="Times New Roman"/>
                          <a:cs typeface="Mangal"/>
                        </a:rPr>
                        <a:t> </a:t>
                      </a:r>
                      <a:r>
                        <a:rPr lang="en-US" sz="1000" dirty="0" smtClean="0">
                          <a:solidFill>
                            <a:srgbClr val="000000"/>
                          </a:solidFill>
                          <a:latin typeface="+mj-lt"/>
                          <a:ea typeface="Times New Roman"/>
                          <a:cs typeface="Mangal"/>
                        </a:rPr>
                        <a:t>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1762">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8</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8</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11</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10</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solidFill>
                <a:schemeClr val="bg1"/>
              </a:solidFill>
              <a:latin typeface="Calibri" pitchFamily="34" charset="0"/>
            </a:endParaRPr>
          </a:p>
        </p:txBody>
      </p:sp>
      <p:graphicFrame>
        <p:nvGraphicFramePr>
          <p:cNvPr id="3" name="Content Placeholder 3"/>
          <p:cNvGraphicFramePr>
            <a:graphicFrameLocks noGrp="1"/>
          </p:cNvGraphicFramePr>
          <p:nvPr>
            <p:ph idx="1"/>
          </p:nvPr>
        </p:nvGraphicFramePr>
        <p:xfrm>
          <a:off x="228602" y="786221"/>
          <a:ext cx="8686799" cy="4325527"/>
        </p:xfrm>
        <a:graphic>
          <a:graphicData uri="http://schemas.openxmlformats.org/drawingml/2006/table">
            <a:tbl>
              <a:tblPr firstRow="1" bandRow="1">
                <a:tableStyleId>{5C22544A-7EE6-4342-B048-85BDC9FD1C3A}</a:tableStyleId>
              </a:tblPr>
              <a:tblGrid>
                <a:gridCol w="1295289"/>
                <a:gridCol w="943510"/>
                <a:gridCol w="885877"/>
                <a:gridCol w="838128"/>
                <a:gridCol w="838128"/>
                <a:gridCol w="990515"/>
                <a:gridCol w="2895352"/>
              </a:tblGrid>
              <a:tr h="265499">
                <a:tc rowSpan="2" gridSpan="2">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IN"/>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New 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Renovation/ </a:t>
                      </a:r>
                      <a:r>
                        <a:rPr lang="en-US" sz="1000" b="1" dirty="0" err="1" smtClean="0">
                          <a:latin typeface="+mj-lt"/>
                          <a:ea typeface="Times New Roman"/>
                          <a:cs typeface="Mangal"/>
                        </a:rPr>
                        <a:t>Upgradation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000" dirty="0" smtClean="0">
                          <a:latin typeface="+mj-lt"/>
                          <a:ea typeface="Times New Roman"/>
                          <a:cs typeface="Mangal"/>
                        </a:rPr>
                        <a:t>Remarks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8928">
                <a:tc gridSpan="2" vMerge="1">
                  <a:txBody>
                    <a:bodyPr/>
                    <a:lstStyle/>
                    <a:p>
                      <a:endParaRPr lang="en-US"/>
                    </a:p>
                  </a:txBody>
                  <a:tcPr/>
                </a:tc>
                <a:tc hMerge="1" vMerge="1">
                  <a:txBody>
                    <a:bodyPr/>
                    <a:lstStyle/>
                    <a:p>
                      <a:endParaRPr lang="en-IN"/>
                    </a:p>
                  </a:txBody>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latin typeface="+mj-lt"/>
                          <a:ea typeface="Times New Roman"/>
                          <a:cs typeface="Mangal"/>
                        </a:rPr>
                        <a:t>Completed</a:t>
                      </a:r>
                      <a:endParaRPr lang="en-US" sz="100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Completed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r>
              <a:tr h="153513">
                <a:tc rowSpan="7">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District Drug Ware House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kern="1200" dirty="0" smtClean="0">
                          <a:solidFill>
                            <a:srgbClr val="000000"/>
                          </a:solidFill>
                          <a:latin typeface="+mj-lt"/>
                          <a:ea typeface="Times New Roman"/>
                          <a:cs typeface="Mangal"/>
                        </a:rPr>
                        <a:t>All work is completed.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endParaRPr lang="en-US"/>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16</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6 Nos.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endParaRPr lang="en-US"/>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 Nos.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b"/>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(2015-16)</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 completed. </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work completed.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383">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(2020-21)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25</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23 works is in progress. 2 places </a:t>
                      </a:r>
                      <a:r>
                        <a:rPr lang="en-US" sz="1000" dirty="0" err="1" smtClean="0">
                          <a:solidFill>
                            <a:srgbClr val="000000"/>
                          </a:solidFill>
                          <a:latin typeface="+mj-lt"/>
                          <a:ea typeface="Times New Roman"/>
                          <a:cs typeface="Mangal"/>
                        </a:rPr>
                        <a:t>Hapur</a:t>
                      </a:r>
                      <a:r>
                        <a:rPr lang="en-US" sz="1000" dirty="0" smtClean="0">
                          <a:solidFill>
                            <a:srgbClr val="000000"/>
                          </a:solidFill>
                          <a:latin typeface="+mj-lt"/>
                          <a:ea typeface="Times New Roman"/>
                          <a:cs typeface="Mangal"/>
                        </a:rPr>
                        <a:t> &amp; </a:t>
                      </a:r>
                      <a:r>
                        <a:rPr lang="en-US" sz="1000" dirty="0" err="1" smtClean="0">
                          <a:solidFill>
                            <a:srgbClr val="000000"/>
                          </a:solidFill>
                          <a:latin typeface="+mj-lt"/>
                          <a:ea typeface="Times New Roman"/>
                          <a:cs typeface="Mangal"/>
                        </a:rPr>
                        <a:t>Shamli</a:t>
                      </a:r>
                      <a:r>
                        <a:rPr lang="en-US" sz="1000" dirty="0" smtClean="0">
                          <a:solidFill>
                            <a:srgbClr val="000000"/>
                          </a:solidFill>
                          <a:latin typeface="+mj-lt"/>
                          <a:ea typeface="Times New Roman"/>
                          <a:cs typeface="Mangal"/>
                        </a:rPr>
                        <a:t> Re-Tender is in process. </a:t>
                      </a:r>
                      <a:r>
                        <a:rPr lang="en-US" sz="1000" kern="1200" dirty="0" smtClean="0">
                          <a:solidFill>
                            <a:srgbClr val="000000"/>
                          </a:solidFill>
                          <a:latin typeface="+mn-lt"/>
                          <a:ea typeface="Times New Roman"/>
                          <a:cs typeface="Mangal"/>
                        </a:rPr>
                        <a:t>Completion Period -18</a:t>
                      </a:r>
                      <a:r>
                        <a:rPr lang="en-US" sz="1000" kern="1200" baseline="0" dirty="0" smtClean="0">
                          <a:solidFill>
                            <a:srgbClr val="000000"/>
                          </a:solidFill>
                          <a:latin typeface="+mn-lt"/>
                          <a:ea typeface="Times New Roman"/>
                          <a:cs typeface="Mangal"/>
                        </a:rPr>
                        <a:t> Months</a:t>
                      </a:r>
                      <a:endParaRPr lang="en-US" sz="1000" dirty="0" smtClean="0">
                        <a:solidFill>
                          <a:schemeClr val="tx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61838">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(2021-22)</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50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38 Works is in progress. 3 Works Demolition required. 4 works land not Available.  1 work court stay. 1 work land dispute.</a:t>
                      </a:r>
                      <a:r>
                        <a:rPr lang="en-US" sz="1000" baseline="0" dirty="0" smtClean="0">
                          <a:solidFill>
                            <a:srgbClr val="000000"/>
                          </a:solidFill>
                          <a:latin typeface="+mj-lt"/>
                          <a:ea typeface="Times New Roman"/>
                          <a:cs typeface="Mangal"/>
                        </a:rPr>
                        <a:t> 3 works about to start.</a:t>
                      </a:r>
                      <a:r>
                        <a:rPr lang="en-US" sz="1000" dirty="0" smtClean="0">
                          <a:solidFill>
                            <a:srgbClr val="000000"/>
                          </a:solidFill>
                          <a:latin typeface="+mj-lt"/>
                          <a:ea typeface="Times New Roman"/>
                          <a:cs typeface="Mangal"/>
                        </a:rPr>
                        <a:t> Completion Period -18</a:t>
                      </a:r>
                      <a:r>
                        <a:rPr lang="en-US" sz="1000" baseline="0" dirty="0" smtClean="0">
                          <a:solidFill>
                            <a:srgbClr val="000000"/>
                          </a:solidFill>
                          <a:latin typeface="+mj-lt"/>
                          <a:ea typeface="Times New Roman"/>
                          <a:cs typeface="Mangal"/>
                        </a:rPr>
                        <a:t> Months</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085">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130</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49</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23</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20</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RFPTC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 completed. </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pPr marL="0" marR="0">
                        <a:lnSpc>
                          <a:spcPct val="115000"/>
                        </a:lnSpc>
                        <a:spcBef>
                          <a:spcPts val="0"/>
                        </a:spcBef>
                        <a:spcAft>
                          <a:spcPts val="0"/>
                        </a:spcAft>
                      </a:pPr>
                      <a:endParaRPr lang="en-US" sz="1400" b="1" kern="1200" dirty="0" smtClean="0">
                        <a:solidFill>
                          <a:schemeClr val="dk1"/>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11</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smtClean="0">
                          <a:solidFill>
                            <a:srgbClr val="000000"/>
                          </a:solidFill>
                          <a:latin typeface="+mj-lt"/>
                          <a:ea typeface="Times New Roman"/>
                          <a:cs typeface="Mangal"/>
                        </a:rPr>
                        <a:t>11</a:t>
                      </a: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All work completed. </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085">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22</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b="1" kern="1200" dirty="0" smtClean="0">
                          <a:solidFill>
                            <a:srgbClr val="000000"/>
                          </a:solidFill>
                          <a:latin typeface="+mj-lt"/>
                          <a:ea typeface="Times New Roman"/>
                          <a:cs typeface="Mangal"/>
                        </a:rPr>
                        <a:t>22</a:t>
                      </a:r>
                      <a:endParaRPr lang="en-US" sz="1000" b="1"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ANMTC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(2009-10)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All </a:t>
                      </a:r>
                      <a:r>
                        <a:rPr lang="en-US" sz="1000" kern="1200" dirty="0" smtClean="0">
                          <a:solidFill>
                            <a:srgbClr val="000000"/>
                          </a:solidFill>
                          <a:latin typeface="+mj-lt"/>
                          <a:ea typeface="Times New Roman"/>
                          <a:cs typeface="Mangal"/>
                        </a:rPr>
                        <a:t>work</a:t>
                      </a:r>
                      <a:r>
                        <a:rPr lang="en-US" sz="1000" dirty="0" smtClean="0">
                          <a:solidFill>
                            <a:srgbClr val="000000"/>
                          </a:solidFill>
                          <a:latin typeface="+mj-lt"/>
                          <a:ea typeface="Times New Roman"/>
                          <a:cs typeface="Mangal"/>
                        </a:rPr>
                        <a:t> completed.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(2012-13)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40</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 </a:t>
                      </a:r>
                      <a:r>
                        <a:rPr lang="en-US" sz="1000" kern="1200" dirty="0" err="1" smtClean="0">
                          <a:solidFill>
                            <a:srgbClr val="000000"/>
                          </a:solidFill>
                          <a:latin typeface="+mj-lt"/>
                          <a:ea typeface="Times New Roman"/>
                          <a:cs typeface="Mangal"/>
                        </a:rPr>
                        <a:t>nos</a:t>
                      </a:r>
                      <a:r>
                        <a:rPr lang="en-US" sz="1000" dirty="0" smtClean="0">
                          <a:solidFill>
                            <a:srgbClr val="000000"/>
                          </a:solidFill>
                          <a:latin typeface="+mj-lt"/>
                          <a:ea typeface="Times New Roman"/>
                          <a:cs typeface="Mangal"/>
                        </a:rPr>
                        <a:t> uncommitted</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085">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5499">
                <a:tc>
                  <a:txBody>
                    <a:bodyPr/>
                    <a:lstStyle/>
                    <a:p>
                      <a:pPr marL="0" marR="0" algn="ctr">
                        <a:lnSpc>
                          <a:spcPct val="115000"/>
                        </a:lnSpc>
                        <a:spcBef>
                          <a:spcPts val="0"/>
                        </a:spcBef>
                        <a:spcAft>
                          <a:spcPts val="0"/>
                        </a:spcAft>
                      </a:pPr>
                      <a:r>
                        <a:rPr lang="en-US" sz="1000" b="1" dirty="0" smtClean="0">
                          <a:latin typeface="+mj-lt"/>
                          <a:ea typeface="Times New Roman"/>
                          <a:cs typeface="Mangal"/>
                        </a:rPr>
                        <a:t>DH (Dist Varanasi)</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kern="1200" dirty="0" smtClean="0">
                          <a:solidFill>
                            <a:srgbClr val="000000"/>
                          </a:solidFill>
                          <a:latin typeface="+mj-lt"/>
                          <a:ea typeface="Times New Roman"/>
                          <a:cs typeface="Mangal"/>
                        </a:rPr>
                        <a:t>(2017-18)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3</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3</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All work completed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3513">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3</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3</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solidFill>
                <a:schemeClr val="bg1"/>
              </a:solidFill>
              <a:latin typeface="Calibri" pitchFamily="34" charset="0"/>
            </a:endParaRPr>
          </a:p>
        </p:txBody>
      </p:sp>
      <p:graphicFrame>
        <p:nvGraphicFramePr>
          <p:cNvPr id="3" name="Content Placeholder 3"/>
          <p:cNvGraphicFramePr>
            <a:graphicFrameLocks noGrp="1"/>
          </p:cNvGraphicFramePr>
          <p:nvPr>
            <p:ph idx="1"/>
          </p:nvPr>
        </p:nvGraphicFramePr>
        <p:xfrm>
          <a:off x="152400" y="854319"/>
          <a:ext cx="8763002" cy="4085608"/>
        </p:xfrm>
        <a:graphic>
          <a:graphicData uri="http://schemas.openxmlformats.org/drawingml/2006/table">
            <a:tbl>
              <a:tblPr firstRow="1" bandRow="1">
                <a:tableStyleId>{5C22544A-7EE6-4342-B048-85BDC9FD1C3A}</a:tableStyleId>
              </a:tblPr>
              <a:tblGrid>
                <a:gridCol w="1045066"/>
                <a:gridCol w="184130"/>
                <a:gridCol w="206213"/>
                <a:gridCol w="1045066"/>
                <a:gridCol w="1045066"/>
                <a:gridCol w="1045066"/>
                <a:gridCol w="970418"/>
                <a:gridCol w="821123"/>
                <a:gridCol w="2400854"/>
              </a:tblGrid>
              <a:tr h="361433">
                <a:tc rowSpan="2" gridSpan="4">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IN"/>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New 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Renovation/ </a:t>
                      </a:r>
                      <a:r>
                        <a:rPr lang="en-US" sz="1000" b="1" dirty="0" err="1" smtClean="0">
                          <a:latin typeface="+mj-lt"/>
                          <a:ea typeface="Times New Roman"/>
                          <a:cs typeface="Mangal"/>
                        </a:rPr>
                        <a:t>Upgradation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000" dirty="0" smtClean="0">
                          <a:latin typeface="+mj-lt"/>
                          <a:ea typeface="Times New Roman"/>
                          <a:cs typeface="Mangal"/>
                        </a:rPr>
                        <a:t>Remarks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876">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IN"/>
                    </a:p>
                  </a:txBody>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latin typeface="+mj-lt"/>
                          <a:ea typeface="Times New Roman"/>
                          <a:cs typeface="Mangal"/>
                        </a:rPr>
                        <a:t>Completed</a:t>
                      </a:r>
                      <a:endParaRPr lang="en-US" sz="100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Completed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r>
              <a:tr h="174561">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Urban CHC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3436">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(2018-19)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dirty="0" smtClean="0">
                          <a:solidFill>
                            <a:srgbClr val="000000"/>
                          </a:solidFill>
                          <a:latin typeface="+mj-lt"/>
                          <a:ea typeface="Times New Roman"/>
                          <a:cs typeface="Mangal"/>
                        </a:rPr>
                        <a:t>Site development work is in progress. </a:t>
                      </a:r>
                      <a:r>
                        <a:rPr lang="en-US" sz="1000" kern="1200" dirty="0" smtClean="0">
                          <a:solidFill>
                            <a:schemeClr val="tx1"/>
                          </a:solidFill>
                          <a:latin typeface="+mj-lt"/>
                          <a:ea typeface="Times New Roman"/>
                          <a:cs typeface="Mangal"/>
                        </a:rPr>
                        <a:t>Target</a:t>
                      </a:r>
                      <a:r>
                        <a:rPr lang="en-US" sz="1000" kern="1200" baseline="0" dirty="0" smtClean="0">
                          <a:solidFill>
                            <a:schemeClr val="tx1"/>
                          </a:solidFill>
                          <a:latin typeface="+mj-lt"/>
                          <a:ea typeface="Times New Roman"/>
                          <a:cs typeface="Mangal"/>
                        </a:rPr>
                        <a:t> of Completion is Dec 2022</a:t>
                      </a:r>
                      <a:endParaRPr lang="en-US" sz="1000" kern="1200" dirty="0">
                        <a:solidFill>
                          <a:schemeClr val="tx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4561">
                <a:tc gridSpan="4">
                  <a:txBody>
                    <a:bodyPr/>
                    <a:lstStyle/>
                    <a:p>
                      <a:pPr algn="ctr"/>
                      <a:r>
                        <a:rPr lang="en-US" sz="1000" b="1" kern="1200" dirty="0" smtClean="0">
                          <a:solidFill>
                            <a:schemeClr val="dk1"/>
                          </a:solidFill>
                          <a:latin typeface="+mj-lt"/>
                          <a:ea typeface="Times New Roman"/>
                          <a:cs typeface="Mangal"/>
                        </a:rPr>
                        <a:t>Total</a:t>
                      </a:r>
                      <a:endParaRPr lang="en-US" sz="1000" b="1" kern="1200" dirty="0">
                        <a:solidFill>
                          <a:schemeClr val="dk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681">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Urban PHC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All 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752">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(2017-18)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198">
                <a:tc gridSpan="4">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marL="68580" marR="68580" marT="0" marB="0" anchor="b"/>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0744">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ART Center</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0" dirty="0" smtClean="0">
                          <a:latin typeface="+mj-lt"/>
                          <a:ea typeface="Times New Roman"/>
                          <a:cs typeface="Mangal"/>
                        </a:rPr>
                        <a:t>(2019-20)</a:t>
                      </a:r>
                      <a:endParaRPr lang="en-US" sz="1000" b="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1</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1</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198">
                <a:tc gridSpan="4">
                  <a:txBody>
                    <a:bodyPr/>
                    <a:lstStyle/>
                    <a:p>
                      <a:pPr marL="0" marR="0" algn="ctr">
                        <a:lnSpc>
                          <a:spcPct val="115000"/>
                        </a:lnSpc>
                        <a:spcBef>
                          <a:spcPts val="0"/>
                        </a:spcBef>
                        <a:spcAft>
                          <a:spcPts val="0"/>
                        </a:spcAft>
                      </a:pP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2557">
                <a:tc rowSpan="2" gridSpan="3">
                  <a:txBody>
                    <a:bodyPr/>
                    <a:lstStyle/>
                    <a:p>
                      <a:pPr marL="0" marR="0" algn="ctr">
                        <a:lnSpc>
                          <a:spcPct val="115000"/>
                        </a:lnSpc>
                        <a:spcBef>
                          <a:spcPts val="0"/>
                        </a:spcBef>
                        <a:spcAft>
                          <a:spcPts val="0"/>
                        </a:spcAft>
                      </a:pPr>
                      <a:r>
                        <a:rPr lang="en-US" sz="1000" b="1" i="0" dirty="0" smtClean="0">
                          <a:latin typeface="+mj-lt"/>
                          <a:ea typeface="Times New Roman"/>
                          <a:cs typeface="Mangal"/>
                        </a:rPr>
                        <a:t>Comprehensive Medical, Surgical and Accidental Emergencies Unit</a:t>
                      </a:r>
                      <a:endParaRPr lang="en-US" sz="1000" b="1"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IN"/>
                    </a:p>
                  </a:txBody>
                  <a:tcPr/>
                </a:tc>
                <a:tc rowSpan="2" hMerge="1">
                  <a:txBody>
                    <a:bodyPr/>
                    <a:lstStyle/>
                    <a:p>
                      <a:pPr marL="0" marR="0" algn="ctr">
                        <a:lnSpc>
                          <a:spcPct val="115000"/>
                        </a:lnSpc>
                        <a:spcBef>
                          <a:spcPts val="0"/>
                        </a:spcBef>
                        <a:spcAft>
                          <a:spcPts val="0"/>
                        </a:spcAft>
                      </a:pPr>
                      <a:endParaRPr lang="en-US" sz="1600" b="0" i="0" dirty="0">
                        <a:latin typeface="+mn-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i="0" dirty="0" smtClean="0">
                          <a:latin typeface="+mj-lt"/>
                          <a:ea typeface="Times New Roman"/>
                          <a:cs typeface="Mangal"/>
                        </a:rPr>
                        <a:t>(2020-21)</a:t>
                      </a:r>
                      <a:endParaRPr lang="en-US" sz="1000" b="0"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7</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dirty="0" smtClean="0">
                          <a:solidFill>
                            <a:srgbClr val="000000"/>
                          </a:solidFill>
                          <a:latin typeface="+mn-lt"/>
                          <a:ea typeface="Times New Roman"/>
                          <a:cs typeface="Mangal"/>
                        </a:rPr>
                        <a:t>4 works is in progress</a:t>
                      </a:r>
                      <a:r>
                        <a:rPr lang="en-US" sz="1000" b="0" baseline="0" dirty="0" smtClean="0">
                          <a:solidFill>
                            <a:srgbClr val="000000"/>
                          </a:solidFill>
                          <a:latin typeface="+mj-lt"/>
                          <a:ea typeface="Times New Roman"/>
                          <a:cs typeface="Mangal"/>
                        </a:rPr>
                        <a:t>. 2 Works land not Available. 1 work place change work to be started. Target of Completion 15 Months</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3436">
                <a:tc gridSpan="3" vMerge="1">
                  <a:txBody>
                    <a:bodyPr/>
                    <a:lstStyle/>
                    <a:p>
                      <a:pPr marL="0" marR="0" algn="ctr">
                        <a:lnSpc>
                          <a:spcPct val="115000"/>
                        </a:lnSpc>
                        <a:spcBef>
                          <a:spcPts val="0"/>
                        </a:spcBef>
                        <a:spcAft>
                          <a:spcPts val="0"/>
                        </a:spcAft>
                      </a:pPr>
                      <a:endParaRPr lang="en-US" sz="1600" b="1" i="0" dirty="0">
                        <a:latin typeface="+mn-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IN"/>
                    </a:p>
                  </a:txBody>
                  <a:tcPr/>
                </a:tc>
                <a:tc hMerge="1" vMerge="1">
                  <a:txBody>
                    <a:bodyPr/>
                    <a:lstStyle/>
                    <a:p>
                      <a:endParaRPr lang="en-IN"/>
                    </a:p>
                  </a:txBody>
                  <a:tcPr/>
                </a:tc>
                <a:tc>
                  <a:txBody>
                    <a:bodyPr/>
                    <a:lstStyle/>
                    <a:p>
                      <a:pPr marL="0" marR="0" algn="ctr">
                        <a:lnSpc>
                          <a:spcPct val="115000"/>
                        </a:lnSpc>
                        <a:spcBef>
                          <a:spcPts val="0"/>
                        </a:spcBef>
                        <a:spcAft>
                          <a:spcPts val="0"/>
                        </a:spcAft>
                      </a:pPr>
                      <a:r>
                        <a:rPr lang="en-US" sz="1000" b="0" i="0" dirty="0" smtClean="0">
                          <a:latin typeface="+mj-lt"/>
                          <a:ea typeface="Times New Roman"/>
                          <a:cs typeface="Mangal"/>
                        </a:rPr>
                        <a:t>(2021-22)</a:t>
                      </a:r>
                      <a:endParaRPr lang="en-US" sz="1000" b="0"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3</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2 works is in progress. </a:t>
                      </a:r>
                      <a:r>
                        <a:rPr lang="en-US" sz="1000" b="0" kern="1200" baseline="0" dirty="0" smtClean="0">
                          <a:solidFill>
                            <a:srgbClr val="000000"/>
                          </a:solidFill>
                          <a:latin typeface="+mn-lt"/>
                          <a:ea typeface="Times New Roman"/>
                          <a:cs typeface="Mangal"/>
                        </a:rPr>
                        <a:t>. 1 work to be started </a:t>
                      </a:r>
                      <a:r>
                        <a:rPr lang="en-US" sz="1000" dirty="0" smtClean="0">
                          <a:solidFill>
                            <a:srgbClr val="000000"/>
                          </a:solidFill>
                          <a:latin typeface="+mj-lt"/>
                          <a:ea typeface="Times New Roman"/>
                          <a:cs typeface="Mangal"/>
                        </a:rPr>
                        <a:t>Works completed in 15</a:t>
                      </a:r>
                      <a:r>
                        <a:rPr lang="en-US" sz="1000" baseline="0" dirty="0" smtClean="0">
                          <a:solidFill>
                            <a:srgbClr val="000000"/>
                          </a:solidFill>
                          <a:latin typeface="+mj-lt"/>
                          <a:ea typeface="Times New Roman"/>
                          <a:cs typeface="Mangal"/>
                        </a:rPr>
                        <a:t> Months</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198">
                <a:tc gridSpan="4">
                  <a:txBody>
                    <a:bodyPr/>
                    <a:lstStyle/>
                    <a:p>
                      <a:pPr marL="0" marR="0" algn="ctr">
                        <a:lnSpc>
                          <a:spcPct val="115000"/>
                        </a:lnSpc>
                        <a:spcBef>
                          <a:spcPts val="0"/>
                        </a:spcBef>
                        <a:spcAft>
                          <a:spcPts val="0"/>
                        </a:spcAft>
                      </a:pP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10</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chemeClr val="accent5">
              <a:lumMod val="75000"/>
            </a:schemeClr>
          </a:solidFill>
          <a:ln>
            <a:noFill/>
          </a:ln>
        </p:spPr>
        <p:txBody>
          <a:bodyPr>
            <a:normAutofit/>
          </a:bodyPr>
          <a:lstStyle/>
          <a:p>
            <a:r>
              <a:rPr lang="en-US" sz="2800" b="1" dirty="0" smtClean="0">
                <a:solidFill>
                  <a:schemeClr val="bg1"/>
                </a:solidFill>
                <a:latin typeface="Calibri" pitchFamily="34" charset="0"/>
              </a:rPr>
              <a:t>STATUS  OF WORKS UNDER NHM</a:t>
            </a:r>
            <a:endParaRPr lang="en-US" sz="2800" b="1" dirty="0"/>
          </a:p>
        </p:txBody>
      </p:sp>
      <p:graphicFrame>
        <p:nvGraphicFramePr>
          <p:cNvPr id="3" name="Content Placeholder 3"/>
          <p:cNvGraphicFramePr>
            <a:graphicFrameLocks noGrp="1"/>
          </p:cNvGraphicFramePr>
          <p:nvPr>
            <p:ph idx="1"/>
          </p:nvPr>
        </p:nvGraphicFramePr>
        <p:xfrm>
          <a:off x="152400" y="842651"/>
          <a:ext cx="8780462" cy="4023557"/>
        </p:xfrm>
        <a:graphic>
          <a:graphicData uri="http://schemas.openxmlformats.org/drawingml/2006/table">
            <a:tbl>
              <a:tblPr firstRow="1" bandRow="1">
                <a:tableStyleId>{5C22544A-7EE6-4342-B048-85BDC9FD1C3A}</a:tableStyleId>
              </a:tblPr>
              <a:tblGrid>
                <a:gridCol w="1047148"/>
                <a:gridCol w="184497"/>
                <a:gridCol w="206624"/>
                <a:gridCol w="1047148"/>
                <a:gridCol w="1047148"/>
                <a:gridCol w="1047148"/>
                <a:gridCol w="972352"/>
                <a:gridCol w="822759"/>
                <a:gridCol w="2405638"/>
              </a:tblGrid>
              <a:tr h="353601">
                <a:tc rowSpan="2" gridSpan="4">
                  <a:txBody>
                    <a:bodyPr/>
                    <a:lstStyle/>
                    <a:p>
                      <a:pPr marL="0" marR="0" algn="ctr">
                        <a:lnSpc>
                          <a:spcPct val="115000"/>
                        </a:lnSpc>
                        <a:spcBef>
                          <a:spcPts val="0"/>
                        </a:spcBef>
                        <a:spcAft>
                          <a:spcPts val="0"/>
                        </a:spcAft>
                      </a:pPr>
                      <a:r>
                        <a:rPr lang="en-US" sz="1000" b="1" dirty="0">
                          <a:latin typeface="+mj-lt"/>
                          <a:ea typeface="Times New Roman"/>
                          <a:cs typeface="Mangal"/>
                        </a:rPr>
                        <a:t>Type of Facilities and equivalent</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IN"/>
                    </a:p>
                  </a:txBody>
                  <a:tcPr/>
                </a:tc>
                <a:tc gridSpan="2">
                  <a:txBody>
                    <a:bodyPr/>
                    <a:lstStyle/>
                    <a:p>
                      <a:pPr marL="0" marR="0" algn="ctr">
                        <a:lnSpc>
                          <a:spcPct val="115000"/>
                        </a:lnSpc>
                        <a:spcBef>
                          <a:spcPts val="0"/>
                        </a:spcBef>
                        <a:spcAft>
                          <a:spcPts val="0"/>
                        </a:spcAft>
                      </a:pPr>
                      <a:r>
                        <a:rPr lang="en-US" sz="1000" b="1" dirty="0">
                          <a:latin typeface="+mj-lt"/>
                          <a:ea typeface="Times New Roman"/>
                          <a:cs typeface="Mangal"/>
                        </a:rPr>
                        <a:t>New Constructions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Renovation/ </a:t>
                      </a:r>
                      <a:r>
                        <a:rPr lang="en-US" sz="1000" b="1" dirty="0" err="1" smtClean="0">
                          <a:latin typeface="+mj-lt"/>
                          <a:ea typeface="Times New Roman"/>
                          <a:cs typeface="Mangal"/>
                        </a:rPr>
                        <a:t>Upgradation</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000" dirty="0" smtClean="0">
                          <a:latin typeface="+mj-lt"/>
                          <a:ea typeface="Times New Roman"/>
                          <a:cs typeface="Mangal"/>
                        </a:rPr>
                        <a:t>Remarks</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1532">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IN"/>
                    </a:p>
                  </a:txBody>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latin typeface="+mj-lt"/>
                          <a:ea typeface="Times New Roman"/>
                          <a:cs typeface="Mangal"/>
                        </a:rPr>
                        <a:t>Completed</a:t>
                      </a:r>
                      <a:endParaRPr lang="en-US" sz="100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Sanctioned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latin typeface="+mj-lt"/>
                          <a:ea typeface="Times New Roman"/>
                          <a:cs typeface="Mangal"/>
                        </a:rPr>
                        <a:t>Completed</a:t>
                      </a:r>
                      <a:endParaRPr lang="en-US" sz="100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400" dirty="0">
                        <a:latin typeface="Calibri"/>
                        <a:ea typeface="Times New Roman"/>
                        <a:cs typeface="Mangal"/>
                      </a:endParaRPr>
                    </a:p>
                  </a:txBody>
                  <a:tcPr marL="68580" marR="68580" marT="0" marB="0" anchor="ctr"/>
                </a:tc>
              </a:tr>
              <a:tr h="175996">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Urban CHC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kern="12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2310">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(2018-19)</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dirty="0" smtClean="0">
                          <a:solidFill>
                            <a:srgbClr val="000000"/>
                          </a:solidFill>
                          <a:latin typeface="+mj-lt"/>
                          <a:ea typeface="Times New Roman"/>
                          <a:cs typeface="Mangal"/>
                        </a:rPr>
                        <a:t>Site development work is in progress. </a:t>
                      </a:r>
                      <a:r>
                        <a:rPr lang="en-US" sz="1000" kern="1200" dirty="0" smtClean="0">
                          <a:solidFill>
                            <a:schemeClr val="tx1"/>
                          </a:solidFill>
                          <a:latin typeface="+mj-lt"/>
                          <a:ea typeface="Times New Roman"/>
                          <a:cs typeface="Mangal"/>
                        </a:rPr>
                        <a:t>Target</a:t>
                      </a:r>
                      <a:r>
                        <a:rPr lang="en-US" sz="1000" kern="1200" baseline="0" dirty="0" smtClean="0">
                          <a:solidFill>
                            <a:schemeClr val="tx1"/>
                          </a:solidFill>
                          <a:latin typeface="+mj-lt"/>
                          <a:ea typeface="Times New Roman"/>
                          <a:cs typeface="Mangal"/>
                        </a:rPr>
                        <a:t> of Completion is Dec 2022</a:t>
                      </a:r>
                      <a:endParaRPr lang="en-US" sz="1000" kern="1200" dirty="0">
                        <a:solidFill>
                          <a:schemeClr val="tx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5079">
                <a:tc gridSpan="4">
                  <a:txBody>
                    <a:bodyPr/>
                    <a:lstStyle/>
                    <a:p>
                      <a:pPr algn="ctr"/>
                      <a:r>
                        <a:rPr lang="en-US" sz="1000" b="1" kern="1200" dirty="0" smtClean="0">
                          <a:solidFill>
                            <a:schemeClr val="dk1"/>
                          </a:solidFill>
                          <a:latin typeface="+mj-lt"/>
                          <a:ea typeface="Times New Roman"/>
                          <a:cs typeface="Mangal"/>
                        </a:rPr>
                        <a:t>Total</a:t>
                      </a:r>
                      <a:endParaRPr lang="en-US" sz="1000" b="1" kern="1200" dirty="0">
                        <a:solidFill>
                          <a:schemeClr val="dk1"/>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1400" dirty="0">
                        <a:solidFill>
                          <a:srgbClr val="000000"/>
                        </a:solidFill>
                        <a:latin typeface="Times New Roman"/>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2</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983">
                <a:tc rowSpan="2">
                  <a:txBody>
                    <a:bodyPr/>
                    <a:lstStyle/>
                    <a:p>
                      <a:pPr marL="0" marR="0">
                        <a:lnSpc>
                          <a:spcPct val="115000"/>
                        </a:lnSpc>
                        <a:spcBef>
                          <a:spcPts val="0"/>
                        </a:spcBef>
                        <a:spcAft>
                          <a:spcPts val="0"/>
                        </a:spcAft>
                      </a:pPr>
                      <a:r>
                        <a:rPr lang="en-US" sz="1000" b="1" kern="1200" dirty="0" smtClean="0">
                          <a:solidFill>
                            <a:schemeClr val="dk1"/>
                          </a:solidFill>
                          <a:latin typeface="+mj-lt"/>
                          <a:ea typeface="Times New Roman"/>
                          <a:cs typeface="Mangal"/>
                        </a:rPr>
                        <a:t>Urban PHC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(2016-17)</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3</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All 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618">
                <a:tc vMerge="1">
                  <a:txBody>
                    <a:bodyPr/>
                    <a:lstStyle/>
                    <a:p>
                      <a:pPr marL="0" marR="0">
                        <a:lnSpc>
                          <a:spcPct val="115000"/>
                        </a:lnSpc>
                        <a:spcBef>
                          <a:spcPts val="0"/>
                        </a:spcBef>
                        <a:spcAft>
                          <a:spcPts val="0"/>
                        </a:spcAft>
                      </a:pPr>
                      <a:endParaRPr lang="en-US" sz="1600" b="1" kern="1200" dirty="0" smtClean="0">
                        <a:solidFill>
                          <a:schemeClr val="dk1"/>
                        </a:solidFill>
                        <a:latin typeface="Calibri"/>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(2017-18)</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1</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smtClean="0">
                          <a:solidFill>
                            <a:srgbClr val="000000"/>
                          </a:solidFill>
                          <a:latin typeface="+mj-lt"/>
                          <a:ea typeface="Times New Roman"/>
                          <a:cs typeface="Mangal"/>
                        </a:rPr>
                        <a:t>-</a:t>
                      </a: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163">
                <a:tc gridSpan="4">
                  <a:txBody>
                    <a:bodyPr/>
                    <a:lstStyle/>
                    <a:p>
                      <a:pPr marL="0" marR="0" algn="ctr">
                        <a:lnSpc>
                          <a:spcPct val="115000"/>
                        </a:lnSpc>
                        <a:spcBef>
                          <a:spcPts val="0"/>
                        </a:spcBef>
                        <a:spcAft>
                          <a:spcPts val="0"/>
                        </a:spcAft>
                      </a:pPr>
                      <a:r>
                        <a:rPr lang="en-US" sz="1000" b="1" dirty="0" smtClean="0">
                          <a:latin typeface="+mj-lt"/>
                          <a:ea typeface="Times New Roman"/>
                          <a:cs typeface="Mangal"/>
                        </a:rPr>
                        <a:t>Total</a:t>
                      </a: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marL="68580" marR="68580" marT="0" marB="0" anchor="b"/>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4</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2925">
                <a:tc gridSpan="2">
                  <a:txBody>
                    <a:bodyPr/>
                    <a:lstStyle/>
                    <a:p>
                      <a:pPr marL="0" marR="0" algn="ctr">
                        <a:lnSpc>
                          <a:spcPct val="115000"/>
                        </a:lnSpc>
                        <a:spcBef>
                          <a:spcPts val="0"/>
                        </a:spcBef>
                        <a:spcAft>
                          <a:spcPts val="0"/>
                        </a:spcAft>
                      </a:pPr>
                      <a:r>
                        <a:rPr lang="en-US" sz="1000" b="1" dirty="0" smtClean="0">
                          <a:latin typeface="+mj-lt"/>
                          <a:ea typeface="Times New Roman"/>
                          <a:cs typeface="Mangal"/>
                        </a:rPr>
                        <a:t>ART Center</a:t>
                      </a:r>
                      <a:endParaRPr lang="en-US" sz="1000" b="1"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0" dirty="0" smtClean="0">
                          <a:latin typeface="+mj-lt"/>
                          <a:ea typeface="Times New Roman"/>
                          <a:cs typeface="Mangal"/>
                        </a:rPr>
                        <a:t>(2019-20)</a:t>
                      </a:r>
                      <a:endParaRPr lang="en-US" sz="1000" b="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1</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1</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Work Completed</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163">
                <a:tc gridSpan="4">
                  <a:txBody>
                    <a:bodyPr/>
                    <a:lstStyle/>
                    <a:p>
                      <a:pPr marL="0" marR="0" algn="ctr">
                        <a:lnSpc>
                          <a:spcPct val="115000"/>
                        </a:lnSpc>
                        <a:spcBef>
                          <a:spcPts val="0"/>
                        </a:spcBef>
                        <a:spcAft>
                          <a:spcPts val="0"/>
                        </a:spcAft>
                      </a:pP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3865">
                <a:tc rowSpan="2" gridSpan="3">
                  <a:txBody>
                    <a:bodyPr/>
                    <a:lstStyle/>
                    <a:p>
                      <a:pPr marL="0" marR="0" algn="ctr">
                        <a:lnSpc>
                          <a:spcPct val="115000"/>
                        </a:lnSpc>
                        <a:spcBef>
                          <a:spcPts val="0"/>
                        </a:spcBef>
                        <a:spcAft>
                          <a:spcPts val="0"/>
                        </a:spcAft>
                      </a:pPr>
                      <a:r>
                        <a:rPr lang="en-US" sz="1000" b="1" i="0" dirty="0" smtClean="0">
                          <a:latin typeface="+mj-lt"/>
                          <a:ea typeface="Times New Roman"/>
                          <a:cs typeface="Mangal"/>
                        </a:rPr>
                        <a:t>Comprehensive Medical, Surgical and Accidental Emergencies Unit</a:t>
                      </a:r>
                      <a:endParaRPr lang="en-US" sz="1000" b="1"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IN"/>
                    </a:p>
                  </a:txBody>
                  <a:tcPr/>
                </a:tc>
                <a:tc rowSpan="2" hMerge="1">
                  <a:txBody>
                    <a:bodyPr/>
                    <a:lstStyle/>
                    <a:p>
                      <a:pPr marL="0" marR="0" algn="ctr">
                        <a:lnSpc>
                          <a:spcPct val="115000"/>
                        </a:lnSpc>
                        <a:spcBef>
                          <a:spcPts val="0"/>
                        </a:spcBef>
                        <a:spcAft>
                          <a:spcPts val="0"/>
                        </a:spcAft>
                      </a:pPr>
                      <a:endParaRPr lang="en-US" sz="1600" b="0" i="0" dirty="0">
                        <a:latin typeface="+mn-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i="0" dirty="0" smtClean="0">
                          <a:latin typeface="+mj-lt"/>
                          <a:ea typeface="Times New Roman"/>
                          <a:cs typeface="Mangal"/>
                        </a:rPr>
                        <a:t>(2020-21)</a:t>
                      </a:r>
                      <a:endParaRPr lang="en-US" sz="1000" b="0"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7</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kern="1200" dirty="0" smtClean="0">
                          <a:solidFill>
                            <a:srgbClr val="000000"/>
                          </a:solidFill>
                          <a:latin typeface="+mn-lt"/>
                          <a:ea typeface="Times New Roman"/>
                          <a:cs typeface="Mangal"/>
                        </a:rPr>
                        <a:t>4 works is in progress</a:t>
                      </a:r>
                      <a:r>
                        <a:rPr lang="en-US" sz="1000" b="0" baseline="0" dirty="0" smtClean="0">
                          <a:solidFill>
                            <a:srgbClr val="000000"/>
                          </a:solidFill>
                          <a:latin typeface="+mj-lt"/>
                          <a:ea typeface="Times New Roman"/>
                          <a:cs typeface="Mangal"/>
                        </a:rPr>
                        <a:t>. 2 Works land not Available. 1 work place change work to be started. Target of Completion 15 Months</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9701">
                <a:tc gridSpan="3" vMerge="1">
                  <a:txBody>
                    <a:bodyPr/>
                    <a:lstStyle/>
                    <a:p>
                      <a:pPr marL="0" marR="0" algn="ctr">
                        <a:lnSpc>
                          <a:spcPct val="115000"/>
                        </a:lnSpc>
                        <a:spcBef>
                          <a:spcPts val="0"/>
                        </a:spcBef>
                        <a:spcAft>
                          <a:spcPts val="0"/>
                        </a:spcAft>
                      </a:pPr>
                      <a:endParaRPr lang="en-US" sz="1600" b="1" i="0" dirty="0">
                        <a:latin typeface="+mn-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IN"/>
                    </a:p>
                  </a:txBody>
                  <a:tcPr/>
                </a:tc>
                <a:tc hMerge="1" vMerge="1">
                  <a:txBody>
                    <a:bodyPr/>
                    <a:lstStyle/>
                    <a:p>
                      <a:endParaRPr lang="en-IN"/>
                    </a:p>
                  </a:txBody>
                  <a:tcPr/>
                </a:tc>
                <a:tc>
                  <a:txBody>
                    <a:bodyPr/>
                    <a:lstStyle/>
                    <a:p>
                      <a:pPr marL="0" marR="0" algn="ctr">
                        <a:lnSpc>
                          <a:spcPct val="115000"/>
                        </a:lnSpc>
                        <a:spcBef>
                          <a:spcPts val="0"/>
                        </a:spcBef>
                        <a:spcAft>
                          <a:spcPts val="0"/>
                        </a:spcAft>
                      </a:pPr>
                      <a:r>
                        <a:rPr lang="en-US" sz="1000" b="0" i="0" dirty="0" smtClean="0">
                          <a:latin typeface="+mj-lt"/>
                          <a:ea typeface="Times New Roman"/>
                          <a:cs typeface="Mangal"/>
                        </a:rPr>
                        <a:t>(2021-22)</a:t>
                      </a:r>
                      <a:endParaRPr lang="en-US" sz="1000" b="0" i="0" dirty="0">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3</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0" dirty="0" smtClean="0">
                          <a:solidFill>
                            <a:srgbClr val="000000"/>
                          </a:solidFill>
                          <a:latin typeface="+mj-lt"/>
                          <a:ea typeface="Times New Roman"/>
                          <a:cs typeface="Mangal"/>
                        </a:rPr>
                        <a:t>-</a:t>
                      </a: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solidFill>
                            <a:srgbClr val="000000"/>
                          </a:solidFill>
                          <a:latin typeface="+mj-lt"/>
                          <a:ea typeface="Times New Roman"/>
                          <a:cs typeface="Mangal"/>
                        </a:rPr>
                        <a:t>2 works is in progress. </a:t>
                      </a:r>
                      <a:r>
                        <a:rPr lang="en-US" sz="1000" b="0" kern="1200" baseline="0" dirty="0" smtClean="0">
                          <a:solidFill>
                            <a:srgbClr val="000000"/>
                          </a:solidFill>
                          <a:latin typeface="+mn-lt"/>
                          <a:ea typeface="Times New Roman"/>
                          <a:cs typeface="Mangal"/>
                        </a:rPr>
                        <a:t>. 1 work to be started </a:t>
                      </a:r>
                      <a:r>
                        <a:rPr lang="en-US" sz="1000" dirty="0" smtClean="0">
                          <a:solidFill>
                            <a:srgbClr val="000000"/>
                          </a:solidFill>
                          <a:latin typeface="+mj-lt"/>
                          <a:ea typeface="Times New Roman"/>
                          <a:cs typeface="Mangal"/>
                        </a:rPr>
                        <a:t>Works completed in 15</a:t>
                      </a:r>
                      <a:r>
                        <a:rPr lang="en-US" sz="1000" baseline="0" dirty="0" smtClean="0">
                          <a:solidFill>
                            <a:srgbClr val="000000"/>
                          </a:solidFill>
                          <a:latin typeface="+mj-lt"/>
                          <a:ea typeface="Times New Roman"/>
                          <a:cs typeface="Mangal"/>
                        </a:rPr>
                        <a:t> Months</a:t>
                      </a:r>
                      <a:endParaRPr lang="en-US" sz="1000" dirty="0" smtClean="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163">
                <a:tc gridSpan="4">
                  <a:txBody>
                    <a:bodyPr/>
                    <a:lstStyle/>
                    <a:p>
                      <a:pPr marL="0" marR="0" algn="ctr">
                        <a:lnSpc>
                          <a:spcPct val="115000"/>
                        </a:lnSpc>
                        <a:spcBef>
                          <a:spcPts val="0"/>
                        </a:spcBef>
                        <a:spcAft>
                          <a:spcPts val="0"/>
                        </a:spcAft>
                      </a:pPr>
                      <a:endParaRPr lang="en-US" sz="1000" b="1" dirty="0">
                        <a:latin typeface="+mj-lt"/>
                        <a:ea typeface="Times New Roman"/>
                        <a:cs typeface="Mangal"/>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10</a:t>
                      </a: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smtClean="0">
                          <a:solidFill>
                            <a:srgbClr val="000000"/>
                          </a:solidFill>
                          <a:latin typeface="+mj-lt"/>
                          <a:ea typeface="Times New Roman"/>
                          <a:cs typeface="Mangal"/>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b="1"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000" dirty="0">
                        <a:solidFill>
                          <a:srgbClr val="000000"/>
                        </a:solidFill>
                        <a:latin typeface="+mj-lt"/>
                        <a:ea typeface="Times New Roman"/>
                        <a:cs typeface="Mangal"/>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nk you slide 1.jpg"/>
          <p:cNvPicPr>
            <a:picLocks noChangeAspect="1"/>
          </p:cNvPicPr>
          <p:nvPr/>
        </p:nvPicPr>
        <p:blipFill>
          <a:blip r:embed="rId2"/>
          <a:stretch>
            <a:fillRect/>
          </a:stretch>
        </p:blipFill>
        <p:spPr>
          <a:xfrm>
            <a:off x="857250" y="1007277"/>
            <a:ext cx="7429500" cy="3128963"/>
          </a:xfrm>
          <a:prstGeom prst="rect">
            <a:avLst/>
          </a:prstGeom>
        </p:spPr>
      </p:pic>
      <p:sp>
        <p:nvSpPr>
          <p:cNvPr id="5" name="Title 4"/>
          <p:cNvSpPr>
            <a:spLocks noGrp="1"/>
          </p:cNvSpPr>
          <p:nvPr>
            <p:ph type="ctrTitle"/>
          </p:nvPr>
        </p:nvSpPr>
        <p:spPr>
          <a:xfrm>
            <a:off x="2743200" y="2286000"/>
            <a:ext cx="3733800" cy="342900"/>
          </a:xfrm>
        </p:spPr>
        <p:txBody>
          <a:bodyPr>
            <a:noAutofit/>
          </a:bodyPr>
          <a:lstStyle/>
          <a:p>
            <a:r>
              <a:rPr lang="en-US" sz="1200" dirty="0">
                <a:solidFill>
                  <a:schemeClr val="bg1"/>
                </a:solidFill>
              </a:rPr>
              <a:t>National Health Mission, Uttar Pradesh</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ustom 347">
    <a:dk1>
      <a:srgbClr val="415665"/>
    </a:dk1>
    <a:lt1>
      <a:srgbClr val="FFFFFF"/>
    </a:lt1>
    <a:dk2>
      <a:srgbClr val="0DB7C4"/>
    </a:dk2>
    <a:lt2>
      <a:srgbClr val="F6F6F6"/>
    </a:lt2>
    <a:accent1>
      <a:srgbClr val="0A95B0"/>
    </a:accent1>
    <a:accent2>
      <a:srgbClr val="A7E5E9"/>
    </a:accent2>
    <a:accent3>
      <a:srgbClr val="A9D039"/>
    </a:accent3>
    <a:accent4>
      <a:srgbClr val="FFBC00"/>
    </a:accent4>
    <a:accent5>
      <a:srgbClr val="F24745"/>
    </a:accent5>
    <a:accent6>
      <a:srgbClr val="B3B3B3"/>
    </a:accent6>
    <a:hlink>
      <a:srgbClr val="0DB7C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Custom 347">
    <a:dk1>
      <a:srgbClr val="415665"/>
    </a:dk1>
    <a:lt1>
      <a:srgbClr val="FFFFFF"/>
    </a:lt1>
    <a:dk2>
      <a:srgbClr val="0DB7C4"/>
    </a:dk2>
    <a:lt2>
      <a:srgbClr val="F6F6F6"/>
    </a:lt2>
    <a:accent1>
      <a:srgbClr val="0A95B0"/>
    </a:accent1>
    <a:accent2>
      <a:srgbClr val="A7E5E9"/>
    </a:accent2>
    <a:accent3>
      <a:srgbClr val="A9D039"/>
    </a:accent3>
    <a:accent4>
      <a:srgbClr val="FFBC00"/>
    </a:accent4>
    <a:accent5>
      <a:srgbClr val="F24745"/>
    </a:accent5>
    <a:accent6>
      <a:srgbClr val="B3B3B3"/>
    </a:accent6>
    <a:hlink>
      <a:srgbClr val="0DB7C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Custom 347">
    <a:dk1>
      <a:srgbClr val="415665"/>
    </a:dk1>
    <a:lt1>
      <a:srgbClr val="FFFFFF"/>
    </a:lt1>
    <a:dk2>
      <a:srgbClr val="0DB7C4"/>
    </a:dk2>
    <a:lt2>
      <a:srgbClr val="F6F6F6"/>
    </a:lt2>
    <a:accent1>
      <a:srgbClr val="0A95B0"/>
    </a:accent1>
    <a:accent2>
      <a:srgbClr val="A7E5E9"/>
    </a:accent2>
    <a:accent3>
      <a:srgbClr val="A9D039"/>
    </a:accent3>
    <a:accent4>
      <a:srgbClr val="FFBC00"/>
    </a:accent4>
    <a:accent5>
      <a:srgbClr val="F24745"/>
    </a:accent5>
    <a:accent6>
      <a:srgbClr val="B3B3B3"/>
    </a:accent6>
    <a:hlink>
      <a:srgbClr val="0DB7C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1332</TotalTime>
  <Words>14559</Words>
  <Application>Microsoft Office PowerPoint</Application>
  <PresentationFormat>On-screen Show (16:9)</PresentationFormat>
  <Paragraphs>3938</Paragraphs>
  <Slides>168</Slides>
  <Notes>30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168</vt:i4>
      </vt:variant>
    </vt:vector>
  </HeadingPairs>
  <TitlesOfParts>
    <vt:vector size="172" baseType="lpstr">
      <vt:lpstr>Office Theme</vt:lpstr>
      <vt:lpstr>Chart</vt:lpstr>
      <vt:lpstr>Microsoft Office Excel 97-2003 Worksheet</vt:lpstr>
      <vt:lpstr>Worksheet</vt:lpstr>
      <vt:lpstr>STATE BRIEFING 15th  COMMON REVIEW MISSION       November 5th, 2022    National Health Mission, Uttar Pradesh Venue: Mandi Parisad Bhawan 16  AP Sen Road Charbag Lucknow</vt:lpstr>
      <vt:lpstr>Outline of Presentation</vt:lpstr>
      <vt:lpstr>Slide 3</vt:lpstr>
      <vt:lpstr>Performance and goals</vt:lpstr>
      <vt:lpstr>Slide 5</vt:lpstr>
      <vt:lpstr>Changes in TFR &amp; Levels and Trends in CPR/mCPR in last three decades in Uttar Pradesh</vt:lpstr>
      <vt:lpstr>National  Family Health Survey-State </vt:lpstr>
      <vt:lpstr> State at a glance -Performance in Family Planning</vt:lpstr>
      <vt:lpstr>Quality in FP Service Delivery</vt:lpstr>
      <vt:lpstr>Reaching to Newly Wed’s</vt:lpstr>
      <vt:lpstr>Recent Innovations</vt:lpstr>
      <vt:lpstr>Khushaal Parivar Diwas</vt:lpstr>
      <vt:lpstr>Khushaal Parivar Diwas-Achievements</vt:lpstr>
      <vt:lpstr>Saas Beta Bahu Sammelan</vt:lpstr>
      <vt:lpstr>Saas Beta Bahu Sammellan</vt:lpstr>
      <vt:lpstr>Male Participation Initiative</vt:lpstr>
      <vt:lpstr>Family Planning Logistic Management Information System</vt:lpstr>
      <vt:lpstr>FPLMIS Functionality Status: Uttar Pradesh</vt:lpstr>
      <vt:lpstr>Clinical Family Planning Trainings</vt:lpstr>
      <vt:lpstr>Comprehensive Abortion Care </vt:lpstr>
      <vt:lpstr>CAC Status Updates </vt:lpstr>
      <vt:lpstr>PC&amp;PNDT Act : State progress up to September 2022</vt:lpstr>
      <vt:lpstr>Improvement in Sex Ratio at Birth</vt:lpstr>
      <vt:lpstr>Slide 24</vt:lpstr>
      <vt:lpstr>MATERNAL HEALTH</vt:lpstr>
      <vt:lpstr>JSY Progress over the years  (up to Sep2022)</vt:lpstr>
      <vt:lpstr>JSSK Achievement as per HMIS report</vt:lpstr>
      <vt:lpstr>Pradhan Mantri Surakshit Matritwa Abhiyan (PMSMA)</vt:lpstr>
      <vt:lpstr>MaNTrA-    Maa Navjaat Tracking App Labour Room Online MIS  Uttar Pradesh</vt:lpstr>
      <vt:lpstr>Screen Shot of MaNTrA dashboard</vt:lpstr>
      <vt:lpstr>Other Activities</vt:lpstr>
      <vt:lpstr>Slide 32</vt:lpstr>
      <vt:lpstr>Status of Blood Banks in Uttar Pradesh</vt:lpstr>
      <vt:lpstr>Blood Collection &amp; Component preparation Trend</vt:lpstr>
      <vt:lpstr>Blood Cell Key Achievements</vt:lpstr>
      <vt:lpstr>Slide 36</vt:lpstr>
      <vt:lpstr>Sick Newborn Care Unit</vt:lpstr>
      <vt:lpstr>Trends of Bed Occupancy Rate</vt:lpstr>
      <vt:lpstr>Slide 39</vt:lpstr>
      <vt:lpstr>Slide 40</vt:lpstr>
      <vt:lpstr>Slide 41</vt:lpstr>
      <vt:lpstr>Slide 42</vt:lpstr>
      <vt:lpstr>Slide 43</vt:lpstr>
      <vt:lpstr>Slide 44</vt:lpstr>
      <vt:lpstr>SAM program journey in Uttar Pradesh</vt:lpstr>
      <vt:lpstr>Slide 46</vt:lpstr>
      <vt:lpstr>Rashtriya Kishor Swasthya Karyakram (RKSK)</vt:lpstr>
      <vt:lpstr>RKSK Achievements up to September 2022 </vt:lpstr>
      <vt:lpstr>AFHS Achievements (In Lakhs)</vt:lpstr>
      <vt:lpstr>School Health Program achievement</vt:lpstr>
      <vt:lpstr>Programme  initiative </vt:lpstr>
      <vt:lpstr>Slide 52</vt:lpstr>
      <vt:lpstr>Rashtriya Bal Swasthya Karyakram (RBSK)</vt:lpstr>
      <vt:lpstr>RBSK-Human Resource and Vehicle  (2022-23)</vt:lpstr>
      <vt:lpstr>Slide 55</vt:lpstr>
      <vt:lpstr>Management of cases at identified units </vt:lpstr>
      <vt:lpstr>Pediatric Cardiac Unit (PCU)</vt:lpstr>
      <vt:lpstr>DEIC – District Early Intervention Centre under RBSK</vt:lpstr>
      <vt:lpstr>Slide 59</vt:lpstr>
      <vt:lpstr>Full Immunization Coverage (Reported FIC %)</vt:lpstr>
      <vt:lpstr>Evaluated/Monitored Full Immunization coverage %  </vt:lpstr>
      <vt:lpstr>Vitamin A Supplementation During Biannual BSPM Rounds</vt:lpstr>
      <vt:lpstr>Immunization campaigns </vt:lpstr>
      <vt:lpstr>Slide 64</vt:lpstr>
      <vt:lpstr>RI-Training Plan-2022-23</vt:lpstr>
      <vt:lpstr>Other Routine Immunization updates</vt:lpstr>
      <vt:lpstr>COVID-19 Vaccination till 27 October, 2022</vt:lpstr>
      <vt:lpstr>Slide 68</vt:lpstr>
      <vt:lpstr>NQAS certified health facilities (DH) </vt:lpstr>
      <vt:lpstr>NQAS certified health facilities (CHCS &amp; PHCS)</vt:lpstr>
      <vt:lpstr>LaQshya : Strengthening of Labour Room &amp; MOT</vt:lpstr>
      <vt:lpstr> Kayakalp Award Scheme</vt:lpstr>
      <vt:lpstr>Slide 73</vt:lpstr>
      <vt:lpstr>Sub Programs</vt:lpstr>
      <vt:lpstr>Slide 75</vt:lpstr>
      <vt:lpstr>Trends of ASHA Payment</vt:lpstr>
      <vt:lpstr>SC Level Meeting (AAA) Key Updates </vt:lpstr>
      <vt:lpstr>Transforming the ASHA Cluster Review Meeting into Cluster Capacity Building &amp; Review Platform </vt:lpstr>
      <vt:lpstr>Sangini training completed in 75 districts.   7025 ASHA Sanginis trained on application  6961 Sanginis supporting performance of 156532 ASHAs  Against the 350814 expected HRPs, 2,23,069 HRPs Identified and 171162 follow up by Sanginis</vt:lpstr>
      <vt:lpstr>Rogi Kalyan Samiti (RKS)</vt:lpstr>
      <vt:lpstr>Slide 81</vt:lpstr>
      <vt:lpstr>HWC Conditionality Target Vs Achievements</vt:lpstr>
      <vt:lpstr>Ensuring Availability of Essential Medicines at HWCs through CHO Led Model</vt:lpstr>
      <vt:lpstr>E-Sanjeevani Current Status of Consultations UP</vt:lpstr>
      <vt:lpstr>eSanjeevani team Efforts </vt:lpstr>
      <vt:lpstr>Process adopted for roll out of Expanded CPHC Service Packages </vt:lpstr>
      <vt:lpstr>Capacity Building on Expanded Range of Services </vt:lpstr>
      <vt:lpstr>Training Update </vt:lpstr>
      <vt:lpstr>Expanded Package Roll Out Plan   </vt:lpstr>
      <vt:lpstr>Slide 90</vt:lpstr>
      <vt:lpstr>Slide 91</vt:lpstr>
      <vt:lpstr>NUHM</vt:lpstr>
      <vt:lpstr>Urban Health Facilities</vt:lpstr>
      <vt:lpstr>Human Resources- UPHC</vt:lpstr>
      <vt:lpstr>New Approvals </vt:lpstr>
      <vt:lpstr>Slide 96</vt:lpstr>
      <vt:lpstr>CCHN program at a Glance</vt:lpstr>
      <vt:lpstr>Geographical Spread and Achievements</vt:lpstr>
      <vt:lpstr>Establishment of New PSCs in Pvt. Medical / Nursing  Colleges </vt:lpstr>
      <vt:lpstr>Integration of CCH Course with BSc Nursing &amp; PB BSc Nursing</vt:lpstr>
      <vt:lpstr>New Initiative (CBT exam for selection of CCHN trainees)</vt:lpstr>
      <vt:lpstr>Awards &amp; Achievements </vt:lpstr>
      <vt:lpstr>Strengthening of Pre-service Education for Nursing Midwifery Cadre</vt:lpstr>
      <vt:lpstr>Slide 104</vt:lpstr>
      <vt:lpstr>Slide 105</vt:lpstr>
      <vt:lpstr>Slide 106</vt:lpstr>
      <vt:lpstr>Slide 107</vt:lpstr>
      <vt:lpstr>Slide 108</vt:lpstr>
      <vt:lpstr>Slide 109</vt:lpstr>
      <vt:lpstr>National Tuberculosis Elimination Programme (NTEP)</vt:lpstr>
      <vt:lpstr>Month wise Notification Status Year 2019 to 2022</vt:lpstr>
      <vt:lpstr>TB Case Notification Status- Public</vt:lpstr>
      <vt:lpstr>TB Case Notification Status- Private </vt:lpstr>
      <vt:lpstr>TB Case detected in ACF Campaigns </vt:lpstr>
      <vt:lpstr>Slide 115</vt:lpstr>
      <vt:lpstr>Nikshay Poshan Yojana for TB patients</vt:lpstr>
      <vt:lpstr>PMTBMBA Status as on 28th October 2022</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National Programme for Prevention and Control of Cancer, Diabetes, Cardiovascular Diseases and Stroke (NPCDCS) -New</vt:lpstr>
      <vt:lpstr>Physical report till August, 2022 under NPCDCS-new</vt:lpstr>
      <vt:lpstr>Slide 142</vt:lpstr>
      <vt:lpstr>Slide 143</vt:lpstr>
      <vt:lpstr>Slide 144</vt:lpstr>
      <vt:lpstr>Slide 145</vt:lpstr>
      <vt:lpstr>Slide 146</vt:lpstr>
      <vt:lpstr>Slide 147</vt:lpstr>
      <vt:lpstr>Slide 148</vt:lpstr>
      <vt:lpstr>Overview</vt:lpstr>
      <vt:lpstr>108 Ambulance Service</vt:lpstr>
      <vt:lpstr>102 National Ambulance Service</vt:lpstr>
      <vt:lpstr>ALS Ambulance Service</vt:lpstr>
      <vt:lpstr>Mobile Medical Units</vt:lpstr>
      <vt:lpstr>Slide 154</vt:lpstr>
      <vt:lpstr>National Health Mission, Uttar Pradesh</vt:lpstr>
      <vt:lpstr>Fund Utilization Status (Rs. in Crore)</vt:lpstr>
      <vt:lpstr>SNA System &amp; Banking Arrangement </vt:lpstr>
      <vt:lpstr>Issues on PFMS &amp; SNA</vt:lpstr>
      <vt:lpstr>Financial and Account Management System (FAMS)</vt:lpstr>
      <vt:lpstr>Districts NHM Expenditure (%) &amp; Balance 1-4-2022 to 31-10-2022 </vt:lpstr>
      <vt:lpstr>Slide 161</vt:lpstr>
      <vt:lpstr>STATUS  OF WORKS UNDER NHM</vt:lpstr>
      <vt:lpstr>STATUS  OF WORKS UNDER NHM</vt:lpstr>
      <vt:lpstr>STATUS  OF WORKS UNDER NHM</vt:lpstr>
      <vt:lpstr>STATUS  OF WORKS UNDER NHM</vt:lpstr>
      <vt:lpstr>STATUS  OF WORKS UNDER NHM</vt:lpstr>
      <vt:lpstr>STATUS  OF WORKS UNDER NHM</vt:lpstr>
      <vt:lpstr>National Health Mission, Uttar Pradesh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main</dc:creator>
  <cp:lastModifiedBy>Lenovo</cp:lastModifiedBy>
  <cp:revision>143</cp:revision>
  <dcterms:created xsi:type="dcterms:W3CDTF">2006-08-16T00:00:00Z</dcterms:created>
  <dcterms:modified xsi:type="dcterms:W3CDTF">2022-11-03T10:50:40Z</dcterms:modified>
</cp:coreProperties>
</file>